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ph type="sldImg"/>
          </p:nvPr>
        </p:nvSpPr>
        <p:spPr>
          <a:xfrm>
            <a:off x="1143000" y="685800"/>
            <a:ext cx="4572000" cy="3429000"/>
          </a:xfrm>
          <a:prstGeom prst="rect">
            <a:avLst/>
          </a:prstGeom>
        </p:spPr>
        <p:txBody>
          <a:bodyPr/>
          <a:lstStyle/>
          <a:p>
            <a:pPr/>
          </a:p>
        </p:txBody>
      </p:sp>
      <p:sp>
        <p:nvSpPr>
          <p:cNvPr id="241" name="Shape 2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 name="Shape 14"/>
          <p:cNvSpPr/>
          <p:nvPr/>
        </p:nvSpPr>
        <p:spPr>
          <a:xfrm>
            <a:off x="0" y="0"/>
            <a:ext cx="9144000" cy="6858000"/>
          </a:xfrm>
          <a:prstGeom prst="rect">
            <a:avLst/>
          </a:prstGeom>
          <a:solidFill>
            <a:srgbClr val="262626"/>
          </a:solidFill>
          <a:ln w="25400">
            <a:solidFill>
              <a:srgbClr val="3A5E8A"/>
            </a:solidFill>
          </a:ln>
        </p:spPr>
        <p:txBody>
          <a:bodyPr lIns="45718" tIns="45718" rIns="45718" bIns="45718" anchor="ctr"/>
          <a:lstStyle/>
          <a:p>
            <a:pPr algn="ctr">
              <a:defRPr>
                <a:solidFill>
                  <a:srgbClr val="FFFFFF"/>
                </a:solidFill>
                <a:latin typeface="+mn-lt"/>
                <a:ea typeface="+mn-ea"/>
                <a:cs typeface="+mn-cs"/>
                <a:sym typeface="Calibri"/>
              </a:defRPr>
            </a:pPr>
          </a:p>
        </p:txBody>
      </p:sp>
      <p:sp>
        <p:nvSpPr>
          <p:cNvPr id="12" name="Shape 15"/>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grpSp>
        <p:nvGrpSpPr>
          <p:cNvPr id="15" name="Group 18"/>
          <p:cNvGrpSpPr/>
          <p:nvPr/>
        </p:nvGrpSpPr>
        <p:grpSpPr>
          <a:xfrm>
            <a:off x="2831734" y="3945632"/>
            <a:ext cx="3917513" cy="486922"/>
            <a:chOff x="0" y="0"/>
            <a:chExt cx="3917511" cy="486921"/>
          </a:xfrm>
        </p:grpSpPr>
        <p:pic>
          <p:nvPicPr>
            <p:cNvPr id="13" name="image1.png" descr="image1.png"/>
            <p:cNvPicPr>
              <a:picLocks noChangeAspect="1"/>
            </p:cNvPicPr>
            <p:nvPr/>
          </p:nvPicPr>
          <p:blipFill>
            <a:blip r:embed="rId2">
              <a:extLst/>
            </a:blip>
            <a:srcRect l="39450" t="0" r="0" b="0"/>
            <a:stretch>
              <a:fillRect/>
            </a:stretch>
          </p:blipFill>
          <p:spPr>
            <a:xfrm>
              <a:off x="402618" y="-1"/>
              <a:ext cx="3514894" cy="486922"/>
            </a:xfrm>
            <a:prstGeom prst="rect">
              <a:avLst/>
            </a:prstGeom>
            <a:ln w="12700" cap="flat">
              <a:noFill/>
              <a:miter lim="400000"/>
            </a:ln>
            <a:effectLst/>
          </p:spPr>
        </p:pic>
        <p:pic>
          <p:nvPicPr>
            <p:cNvPr id="14" name="image1.png" descr="image1.png"/>
            <p:cNvPicPr>
              <a:picLocks noChangeAspect="1"/>
            </p:cNvPicPr>
            <p:nvPr/>
          </p:nvPicPr>
          <p:blipFill>
            <a:blip r:embed="rId2">
              <a:extLst/>
            </a:blip>
            <a:srcRect l="0" t="0" r="92757" b="0"/>
            <a:stretch>
              <a:fillRect/>
            </a:stretch>
          </p:blipFill>
          <p:spPr>
            <a:xfrm>
              <a:off x="0" y="-1"/>
              <a:ext cx="420452" cy="486922"/>
            </a:xfrm>
            <a:prstGeom prst="rect">
              <a:avLst/>
            </a:prstGeom>
            <a:ln w="12700" cap="flat">
              <a:noFill/>
              <a:miter lim="400000"/>
            </a:ln>
            <a:effectLst/>
          </p:spPr>
        </p:pic>
      </p:grpSp>
      <p:sp>
        <p:nvSpPr>
          <p:cNvPr id="16" name="Title Text"/>
          <p:cNvSpPr txBox="1"/>
          <p:nvPr>
            <p:ph type="title"/>
          </p:nvPr>
        </p:nvSpPr>
        <p:spPr>
          <a:xfrm>
            <a:off x="390606" y="2953542"/>
            <a:ext cx="8229601" cy="871860"/>
          </a:xfrm>
          <a:prstGeom prst="rect">
            <a:avLst/>
          </a:prstGeom>
        </p:spPr>
        <p:txBody>
          <a:bodyPr/>
          <a:lstStyle>
            <a:lvl1pPr defTabSz="685800">
              <a:lnSpc>
                <a:spcPct val="100000"/>
              </a:lnSpc>
              <a:defRPr b="1" i="1" sz="4100">
                <a:solidFill>
                  <a:srgbClr val="FFFFFF"/>
                </a:solidFill>
                <a:latin typeface="Arial"/>
                <a:ea typeface="Arial"/>
                <a:cs typeface="Arial"/>
                <a:sym typeface="Arial"/>
              </a:defRPr>
            </a:lvl1pPr>
          </a:lstStyle>
          <a:p>
            <a:pPr/>
            <a:r>
              <a:t>Title Text</a:t>
            </a:r>
          </a:p>
        </p:txBody>
      </p:sp>
      <p:sp>
        <p:nvSpPr>
          <p:cNvPr id="17" name="Body Level One…"/>
          <p:cNvSpPr txBox="1"/>
          <p:nvPr>
            <p:ph type="body" sz="quarter" idx="1"/>
          </p:nvPr>
        </p:nvSpPr>
        <p:spPr>
          <a:xfrm>
            <a:off x="396991" y="2504043"/>
            <a:ext cx="2700337" cy="381002"/>
          </a:xfrm>
          <a:prstGeom prst="rect">
            <a:avLst/>
          </a:prstGeom>
        </p:spPr>
        <p:txBody>
          <a:bodyPr/>
          <a:lstStyle>
            <a:lvl1pPr marL="0" indent="0" defTabSz="685800">
              <a:lnSpc>
                <a:spcPct val="100000"/>
              </a:lnSpc>
              <a:spcBef>
                <a:spcPts val="400"/>
              </a:spcBef>
              <a:buSzTx/>
              <a:buFontTx/>
              <a:buNone/>
              <a:defRPr b="1" sz="2000">
                <a:solidFill>
                  <a:srgbClr val="FFFFFF"/>
                </a:solidFill>
                <a:latin typeface="Arial"/>
                <a:ea typeface="Arial"/>
                <a:cs typeface="Arial"/>
                <a:sym typeface="Arial"/>
              </a:defRPr>
            </a:lvl1pPr>
            <a:lvl2pPr marL="557212" indent="-214313" defTabSz="685800">
              <a:lnSpc>
                <a:spcPct val="100000"/>
              </a:lnSpc>
              <a:spcBef>
                <a:spcPts val="400"/>
              </a:spcBef>
              <a:buFontTx/>
              <a:buChar char="–"/>
              <a:defRPr b="1" sz="2000">
                <a:solidFill>
                  <a:srgbClr val="FFFFFF"/>
                </a:solidFill>
                <a:latin typeface="Arial"/>
                <a:ea typeface="Arial"/>
                <a:cs typeface="Arial"/>
                <a:sym typeface="Arial"/>
              </a:defRPr>
            </a:lvl2pPr>
            <a:lvl3pPr marL="857250" indent="-171450" defTabSz="685800">
              <a:lnSpc>
                <a:spcPct val="100000"/>
              </a:lnSpc>
              <a:spcBef>
                <a:spcPts val="400"/>
              </a:spcBef>
              <a:buFontTx/>
              <a:defRPr b="1" sz="2000">
                <a:solidFill>
                  <a:srgbClr val="FFFFFF"/>
                </a:solidFill>
                <a:latin typeface="Arial"/>
                <a:ea typeface="Arial"/>
                <a:cs typeface="Arial"/>
                <a:sym typeface="Arial"/>
              </a:defRPr>
            </a:lvl3pPr>
            <a:lvl4pPr marL="1200150" indent="-171450" defTabSz="685800">
              <a:lnSpc>
                <a:spcPct val="100000"/>
              </a:lnSpc>
              <a:spcBef>
                <a:spcPts val="400"/>
              </a:spcBef>
              <a:buFontTx/>
              <a:buChar char="–"/>
              <a:defRPr b="1" sz="2000">
                <a:solidFill>
                  <a:srgbClr val="FFFFFF"/>
                </a:solidFill>
                <a:latin typeface="Arial"/>
                <a:ea typeface="Arial"/>
                <a:cs typeface="Arial"/>
                <a:sym typeface="Arial"/>
              </a:defRPr>
            </a:lvl4pPr>
            <a:lvl5pPr marL="1543050" indent="-171450" defTabSz="685800">
              <a:lnSpc>
                <a:spcPct val="100000"/>
              </a:lnSpc>
              <a:spcBef>
                <a:spcPts val="400"/>
              </a:spcBef>
              <a:buFontTx/>
              <a:buChar char="»"/>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8" name="Shape 21"/>
          <p:cNvSpPr/>
          <p:nvPr>
            <p:ph type="body" sz="quarter" idx="13"/>
          </p:nvPr>
        </p:nvSpPr>
        <p:spPr>
          <a:xfrm>
            <a:off x="396992" y="3998593"/>
            <a:ext cx="2270008" cy="381002"/>
          </a:xfrm>
          <a:prstGeom prst="rect">
            <a:avLst/>
          </a:prstGeom>
        </p:spPr>
        <p:txBody>
          <a:bodyPr/>
          <a:lstStyle/>
          <a:p>
            <a:pPr marL="216027" indent="-216027" defTabSz="576071">
              <a:lnSpc>
                <a:spcPct val="100000"/>
              </a:lnSpc>
              <a:spcBef>
                <a:spcPts val="400"/>
              </a:spcBef>
              <a:defRPr sz="2016"/>
            </a:pPr>
          </a:p>
        </p:txBody>
      </p:sp>
      <p:sp>
        <p:nvSpPr>
          <p:cNvPr id="19" name="Shape 22"/>
          <p:cNvSpPr txBox="1"/>
          <p:nvPr/>
        </p:nvSpPr>
        <p:spPr>
          <a:xfrm>
            <a:off x="533400" y="6531609"/>
            <a:ext cx="2787650" cy="2024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20"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spTree>
      <p:nvGrpSpPr>
        <p:cNvPr id="1" name=""/>
        <p:cNvGrpSpPr/>
        <p:nvPr/>
      </p:nvGrpSpPr>
      <p:grpSpPr>
        <a:xfrm>
          <a:off x="0" y="0"/>
          <a:ext cx="0" cy="0"/>
          <a:chOff x="0" y="0"/>
          <a:chExt cx="0" cy="0"/>
        </a:xfrm>
      </p:grpSpPr>
      <p:sp>
        <p:nvSpPr>
          <p:cNvPr id="126" name="Title Text"/>
          <p:cNvSpPr txBox="1"/>
          <p:nvPr>
            <p:ph type="title"/>
          </p:nvPr>
        </p:nvSpPr>
        <p:spPr>
          <a:prstGeom prst="rect">
            <a:avLst/>
          </a:prstGeom>
        </p:spPr>
        <p:txBody>
          <a:bodyPr/>
          <a:lstStyle/>
          <a:p>
            <a:pPr/>
            <a:r>
              <a:t>Title Text</a:t>
            </a:r>
          </a:p>
        </p:txBody>
      </p:sp>
      <p:sp>
        <p:nvSpPr>
          <p:cNvPr id="1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solidFill>
          <a:srgbClr val="404040"/>
        </a:solidFill>
      </p:bgPr>
    </p:bg>
    <p:spTree>
      <p:nvGrpSpPr>
        <p:cNvPr id="1" name=""/>
        <p:cNvGrpSpPr/>
        <p:nvPr/>
      </p:nvGrpSpPr>
      <p:grpSpPr>
        <a:xfrm>
          <a:off x="0" y="0"/>
          <a:ext cx="0" cy="0"/>
          <a:chOff x="0" y="0"/>
          <a:chExt cx="0" cy="0"/>
        </a:xfrm>
      </p:grpSpPr>
      <p:sp>
        <p:nvSpPr>
          <p:cNvPr id="142" name="Shape 142"/>
          <p:cNvSpPr/>
          <p:nvPr/>
        </p:nvSpPr>
        <p:spPr>
          <a:xfrm>
            <a:off x="0" y="0"/>
            <a:ext cx="9144000" cy="6858000"/>
          </a:xfrm>
          <a:prstGeom prst="rect">
            <a:avLst/>
          </a:prstGeom>
          <a:solidFill>
            <a:srgbClr val="1D1A36"/>
          </a:solidFill>
          <a:ln w="12700">
            <a:solidFill>
              <a:srgbClr val="42719B"/>
            </a:solidFill>
            <a:miter/>
          </a:ln>
        </p:spPr>
        <p:txBody>
          <a:bodyPr lIns="45718" tIns="45718" rIns="45718" bIns="45718" anchor="ctr"/>
          <a:lstStyle/>
          <a:p>
            <a:pPr algn="ctr">
              <a:defRPr>
                <a:solidFill>
                  <a:srgbClr val="FFFFFF"/>
                </a:solidFill>
                <a:latin typeface="+mn-lt"/>
                <a:ea typeface="+mn-ea"/>
                <a:cs typeface="+mn-cs"/>
                <a:sym typeface="Calibri"/>
              </a:defRPr>
            </a:pPr>
          </a:p>
        </p:txBody>
      </p:sp>
      <p:sp>
        <p:nvSpPr>
          <p:cNvPr id="143" name="Shape 143"/>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144" name="Shape 144"/>
          <p:cNvSpPr txBox="1"/>
          <p:nvPr/>
        </p:nvSpPr>
        <p:spPr>
          <a:xfrm>
            <a:off x="426890" y="4019051"/>
            <a:ext cx="3535510" cy="340088"/>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nSpc>
                <a:spcPct val="90000"/>
              </a:lnSpc>
              <a:defRPr b="1" sz="1900">
                <a:solidFill>
                  <a:srgbClr val="FFFFFF"/>
                </a:solidFill>
                <a:latin typeface="Arial"/>
                <a:ea typeface="Arial"/>
                <a:cs typeface="Arial"/>
                <a:sym typeface="Arial"/>
              </a:defRPr>
            </a:lvl1pPr>
          </a:lstStyle>
          <a:p>
            <a:pPr/>
            <a:r>
              <a:t>The Coding Bootcamp |</a:t>
            </a:r>
          </a:p>
        </p:txBody>
      </p:sp>
      <p:sp>
        <p:nvSpPr>
          <p:cNvPr id="145" name="Shape 145"/>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46" name="Title Text"/>
          <p:cNvSpPr txBox="1"/>
          <p:nvPr>
            <p:ph type="title"/>
          </p:nvPr>
        </p:nvSpPr>
        <p:spPr>
          <a:xfrm>
            <a:off x="390606" y="2953542"/>
            <a:ext cx="8229601" cy="871860"/>
          </a:xfrm>
          <a:prstGeom prst="rect">
            <a:avLst/>
          </a:prstGeom>
        </p:spPr>
        <p:txBody>
          <a:bodyPr/>
          <a:lstStyle>
            <a:lvl1pPr>
              <a:defRPr b="1" sz="4100">
                <a:solidFill>
                  <a:srgbClr val="FFFFFF"/>
                </a:solidFill>
                <a:latin typeface="Arial"/>
                <a:ea typeface="Arial"/>
                <a:cs typeface="Arial"/>
                <a:sym typeface="Arial"/>
              </a:defRPr>
            </a:lvl1pPr>
          </a:lstStyle>
          <a:p>
            <a:pPr/>
            <a:r>
              <a:t>Title Text</a:t>
            </a:r>
          </a:p>
        </p:txBody>
      </p:sp>
      <p:sp>
        <p:nvSpPr>
          <p:cNvPr id="147" name="Body Level One…"/>
          <p:cNvSpPr txBox="1"/>
          <p:nvPr>
            <p:ph type="body" sz="quarter" idx="1"/>
          </p:nvPr>
        </p:nvSpPr>
        <p:spPr>
          <a:xfrm>
            <a:off x="3370402" y="4034787"/>
            <a:ext cx="2270008" cy="381002"/>
          </a:xfrm>
          <a:prstGeom prst="rect">
            <a:avLst/>
          </a:prstGeom>
        </p:spPr>
        <p:txBody>
          <a:bodyPr/>
          <a:lstStyle>
            <a:lvl1pPr marL="0" indent="0">
              <a:buSzTx/>
              <a:buFontTx/>
              <a:buNone/>
              <a:defRPr b="1" sz="2000">
                <a:solidFill>
                  <a:srgbClr val="FFFFFF"/>
                </a:solidFill>
                <a:latin typeface="Arial"/>
                <a:ea typeface="Arial"/>
                <a:cs typeface="Arial"/>
                <a:sym typeface="Arial"/>
              </a:defRPr>
            </a:lvl1pPr>
            <a:lvl2pPr marL="685800" indent="-228600">
              <a:buFontTx/>
              <a:defRPr b="1" sz="2000">
                <a:solidFill>
                  <a:srgbClr val="FFFFFF"/>
                </a:solidFill>
                <a:latin typeface="Arial"/>
                <a:ea typeface="Arial"/>
                <a:cs typeface="Arial"/>
                <a:sym typeface="Arial"/>
              </a:defRPr>
            </a:lvl2pPr>
            <a:lvl3pPr marL="1143000" indent="-228600">
              <a:buFontTx/>
              <a:defRPr b="1" sz="2000">
                <a:solidFill>
                  <a:srgbClr val="FFFFFF"/>
                </a:solidFill>
                <a:latin typeface="Arial"/>
                <a:ea typeface="Arial"/>
                <a:cs typeface="Arial"/>
                <a:sym typeface="Arial"/>
              </a:defRPr>
            </a:lvl3pPr>
            <a:lvl4pPr marL="1600200" indent="-228600">
              <a:buFontTx/>
              <a:defRPr b="1" sz="2000">
                <a:solidFill>
                  <a:srgbClr val="FFFFFF"/>
                </a:solidFill>
                <a:latin typeface="Arial"/>
                <a:ea typeface="Arial"/>
                <a:cs typeface="Arial"/>
                <a:sym typeface="Arial"/>
              </a:defRPr>
            </a:lvl4pPr>
            <a:lvl5pPr marL="2057400" indent="-228600">
              <a:buFontTx/>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48" name="Shape 148"/>
          <p:cNvSpPr/>
          <p:nvPr>
            <p:ph type="body" sz="quarter" idx="13"/>
          </p:nvPr>
        </p:nvSpPr>
        <p:spPr>
          <a:xfrm>
            <a:off x="396989" y="2504043"/>
            <a:ext cx="2700341" cy="381002"/>
          </a:xfrm>
          <a:prstGeom prst="rect">
            <a:avLst/>
          </a:prstGeom>
        </p:spPr>
        <p:txBody>
          <a:bodyPr/>
          <a:lstStyle/>
          <a:p>
            <a:pPr marL="216027" indent="-216027" defTabSz="576071">
              <a:lnSpc>
                <a:spcPct val="100000"/>
              </a:lnSpc>
              <a:spcBef>
                <a:spcPts val="400"/>
              </a:spcBef>
              <a:defRPr sz="2016"/>
            </a:pPr>
          </a:p>
        </p:txBody>
      </p:sp>
      <p:sp>
        <p:nvSpPr>
          <p:cNvPr id="149"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1_Blank">
    <p:bg>
      <p:bgPr>
        <a:solidFill>
          <a:srgbClr val="404040"/>
        </a:solidFill>
      </p:bgPr>
    </p:bg>
    <p:spTree>
      <p:nvGrpSpPr>
        <p:cNvPr id="1" name=""/>
        <p:cNvGrpSpPr/>
        <p:nvPr/>
      </p:nvGrpSpPr>
      <p:grpSpPr>
        <a:xfrm>
          <a:off x="0" y="0"/>
          <a:ext cx="0" cy="0"/>
          <a:chOff x="0" y="0"/>
          <a:chExt cx="0" cy="0"/>
        </a:xfrm>
      </p:grpSpPr>
      <p:sp>
        <p:nvSpPr>
          <p:cNvPr id="156" name="Shape 156"/>
          <p:cNvSpPr/>
          <p:nvPr/>
        </p:nvSpPr>
        <p:spPr>
          <a:xfrm>
            <a:off x="0" y="0"/>
            <a:ext cx="9144000" cy="6858000"/>
          </a:xfrm>
          <a:prstGeom prst="rect">
            <a:avLst/>
          </a:prstGeom>
          <a:solidFill>
            <a:srgbClr val="1D1A36"/>
          </a:solidFill>
          <a:ln w="12700">
            <a:solidFill>
              <a:srgbClr val="42719B"/>
            </a:solidFill>
            <a:miter/>
          </a:ln>
        </p:spPr>
        <p:txBody>
          <a:bodyPr lIns="45718" tIns="45718" rIns="45718" bIns="45718" anchor="ctr"/>
          <a:lstStyle/>
          <a:p>
            <a:pPr algn="ctr">
              <a:defRPr>
                <a:solidFill>
                  <a:srgbClr val="FFFFFF"/>
                </a:solidFill>
                <a:latin typeface="+mn-lt"/>
                <a:ea typeface="+mn-ea"/>
                <a:cs typeface="+mn-cs"/>
                <a:sym typeface="Calibri"/>
              </a:defRPr>
            </a:pPr>
          </a:p>
        </p:txBody>
      </p:sp>
      <p:sp>
        <p:nvSpPr>
          <p:cNvPr id="157" name="Shape 157"/>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mn-lt"/>
                <a:ea typeface="+mn-ea"/>
                <a:cs typeface="+mn-cs"/>
                <a:sym typeface="Calibri"/>
              </a:defRPr>
            </a:pPr>
          </a:p>
        </p:txBody>
      </p:sp>
      <p:sp>
        <p:nvSpPr>
          <p:cNvPr id="158" name="Shape 158"/>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59" name="Title Text"/>
          <p:cNvSpPr txBox="1"/>
          <p:nvPr>
            <p:ph type="title"/>
          </p:nvPr>
        </p:nvSpPr>
        <p:spPr>
          <a:xfrm>
            <a:off x="390606" y="2953542"/>
            <a:ext cx="8229601" cy="871860"/>
          </a:xfrm>
          <a:prstGeom prst="rect">
            <a:avLst/>
          </a:prstGeom>
        </p:spPr>
        <p:txBody>
          <a:bodyPr/>
          <a:lstStyle>
            <a:lvl1pPr>
              <a:defRPr b="1" i="1" sz="4100">
                <a:solidFill>
                  <a:srgbClr val="FFFFFF"/>
                </a:solidFill>
                <a:latin typeface="Arial"/>
                <a:ea typeface="Arial"/>
                <a:cs typeface="Arial"/>
                <a:sym typeface="Arial"/>
              </a:defRPr>
            </a:lvl1pPr>
          </a:lstStyle>
          <a:p>
            <a:pPr/>
            <a:r>
              <a:t>Title Text</a:t>
            </a:r>
          </a:p>
        </p:txBody>
      </p:sp>
      <p:sp>
        <p:nvSpPr>
          <p:cNvPr id="160"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67" name="Shape 167"/>
          <p:cNvSpPr/>
          <p:nvPr/>
        </p:nvSpPr>
        <p:spPr>
          <a:xfrm>
            <a:off x="-1" y="6418964"/>
            <a:ext cx="9155743" cy="457748"/>
          </a:xfrm>
          <a:prstGeom prst="rect">
            <a:avLst/>
          </a:prstGeom>
          <a:solidFill>
            <a:srgbClr val="1D1A36"/>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168" name="Title Text"/>
          <p:cNvSpPr txBox="1"/>
          <p:nvPr>
            <p:ph type="title"/>
          </p:nvPr>
        </p:nvSpPr>
        <p:spPr>
          <a:xfrm>
            <a:off x="304800" y="0"/>
            <a:ext cx="5470527" cy="653854"/>
          </a:xfrm>
          <a:prstGeom prst="rect">
            <a:avLst/>
          </a:prstGeom>
        </p:spPr>
        <p:txBody>
          <a:bodyPr/>
          <a:lstStyle>
            <a:lvl1pPr>
              <a:defRPr b="1" sz="2400">
                <a:latin typeface="Arial"/>
                <a:ea typeface="Arial"/>
                <a:cs typeface="Arial"/>
                <a:sym typeface="Arial"/>
              </a:defRPr>
            </a:lvl1pPr>
          </a:lstStyle>
          <a:p>
            <a:pPr/>
            <a:r>
              <a:t>Title Text</a:t>
            </a:r>
          </a:p>
        </p:txBody>
      </p:sp>
      <p:sp>
        <p:nvSpPr>
          <p:cNvPr id="169" name="Shape 169"/>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70" name="Shape 170"/>
          <p:cNvSpPr/>
          <p:nvPr/>
        </p:nvSpPr>
        <p:spPr>
          <a:xfrm>
            <a:off x="0" y="653853"/>
            <a:ext cx="9144001" cy="2"/>
          </a:xfrm>
          <a:prstGeom prst="line">
            <a:avLst/>
          </a:prstGeom>
          <a:ln w="41275">
            <a:solidFill>
              <a:srgbClr val="C83232"/>
            </a:solidFill>
            <a:miter/>
          </a:ln>
        </p:spPr>
        <p:txBody>
          <a:bodyPr lIns="45718" tIns="45718" rIns="45718" bIns="45718"/>
          <a:lstStyle/>
          <a:p>
            <a:pPr/>
          </a:p>
        </p:txBody>
      </p:sp>
      <p:sp>
        <p:nvSpPr>
          <p:cNvPr id="171"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pic>
        <p:nvPicPr>
          <p:cNvPr id="178" name="image5.png" descr="image5.png"/>
          <p:cNvPicPr>
            <a:picLocks noChangeAspect="1"/>
          </p:cNvPicPr>
          <p:nvPr/>
        </p:nvPicPr>
        <p:blipFill>
          <a:blip r:embed="rId2">
            <a:extLst/>
          </a:blip>
          <a:stretch>
            <a:fillRect/>
          </a:stretch>
        </p:blipFill>
        <p:spPr>
          <a:xfrm>
            <a:off x="0" y="0"/>
            <a:ext cx="9144000" cy="6864082"/>
          </a:xfrm>
          <a:prstGeom prst="rect">
            <a:avLst/>
          </a:prstGeom>
          <a:ln w="12700">
            <a:miter lim="400000"/>
          </a:ln>
        </p:spPr>
      </p:pic>
      <p:sp>
        <p:nvSpPr>
          <p:cNvPr id="179" name="Shape 179"/>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180" name="Shape 180"/>
          <p:cNvSpPr txBox="1"/>
          <p:nvPr/>
        </p:nvSpPr>
        <p:spPr>
          <a:xfrm>
            <a:off x="426890" y="4019051"/>
            <a:ext cx="3535510" cy="340088"/>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nSpc>
                <a:spcPct val="90000"/>
              </a:lnSpc>
              <a:defRPr b="1" sz="1900">
                <a:solidFill>
                  <a:srgbClr val="FFFFFF"/>
                </a:solidFill>
                <a:latin typeface="Arial"/>
                <a:ea typeface="Arial"/>
                <a:cs typeface="Arial"/>
                <a:sym typeface="Arial"/>
              </a:defRPr>
            </a:lvl1pPr>
          </a:lstStyle>
          <a:p>
            <a:pPr/>
            <a:r>
              <a:t>Rutgers Coding Bootcamp |</a:t>
            </a:r>
          </a:p>
        </p:txBody>
      </p:sp>
      <p:sp>
        <p:nvSpPr>
          <p:cNvPr id="181" name="Shape 181"/>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82" name="Title Text"/>
          <p:cNvSpPr txBox="1"/>
          <p:nvPr>
            <p:ph type="title"/>
          </p:nvPr>
        </p:nvSpPr>
        <p:spPr>
          <a:xfrm>
            <a:off x="390606" y="2953542"/>
            <a:ext cx="8229601" cy="871860"/>
          </a:xfrm>
          <a:prstGeom prst="rect">
            <a:avLst/>
          </a:prstGeom>
        </p:spPr>
        <p:txBody>
          <a:bodyPr/>
          <a:lstStyle>
            <a:lvl1pPr>
              <a:defRPr b="1" sz="4100">
                <a:solidFill>
                  <a:srgbClr val="FFFFFF"/>
                </a:solidFill>
                <a:latin typeface="Arial"/>
                <a:ea typeface="Arial"/>
                <a:cs typeface="Arial"/>
                <a:sym typeface="Arial"/>
              </a:defRPr>
            </a:lvl1pPr>
          </a:lstStyle>
          <a:p>
            <a:pPr/>
            <a:r>
              <a:t>Title Text</a:t>
            </a:r>
          </a:p>
        </p:txBody>
      </p:sp>
      <p:sp>
        <p:nvSpPr>
          <p:cNvPr id="183" name="Body Level One…"/>
          <p:cNvSpPr txBox="1"/>
          <p:nvPr>
            <p:ph type="body" sz="quarter" idx="1"/>
          </p:nvPr>
        </p:nvSpPr>
        <p:spPr>
          <a:xfrm>
            <a:off x="3962400" y="4037683"/>
            <a:ext cx="2270008" cy="381001"/>
          </a:xfrm>
          <a:prstGeom prst="rect">
            <a:avLst/>
          </a:prstGeom>
        </p:spPr>
        <p:txBody>
          <a:bodyPr/>
          <a:lstStyle>
            <a:lvl1pPr marL="0" indent="0">
              <a:buSzTx/>
              <a:buFontTx/>
              <a:buNone/>
              <a:defRPr b="1" sz="2000">
                <a:solidFill>
                  <a:srgbClr val="FFFFFF"/>
                </a:solidFill>
                <a:latin typeface="Arial"/>
                <a:ea typeface="Arial"/>
                <a:cs typeface="Arial"/>
                <a:sym typeface="Arial"/>
              </a:defRPr>
            </a:lvl1pPr>
            <a:lvl2pPr marL="685800" indent="-228600">
              <a:buFontTx/>
              <a:defRPr b="1" sz="2000">
                <a:solidFill>
                  <a:srgbClr val="FFFFFF"/>
                </a:solidFill>
                <a:latin typeface="Arial"/>
                <a:ea typeface="Arial"/>
                <a:cs typeface="Arial"/>
                <a:sym typeface="Arial"/>
              </a:defRPr>
            </a:lvl2pPr>
            <a:lvl3pPr marL="1143000" indent="-228600">
              <a:buFontTx/>
              <a:defRPr b="1" sz="2000">
                <a:solidFill>
                  <a:srgbClr val="FFFFFF"/>
                </a:solidFill>
                <a:latin typeface="Arial"/>
                <a:ea typeface="Arial"/>
                <a:cs typeface="Arial"/>
                <a:sym typeface="Arial"/>
              </a:defRPr>
            </a:lvl3pPr>
            <a:lvl4pPr marL="1600200" indent="-228600">
              <a:buFontTx/>
              <a:defRPr b="1" sz="2000">
                <a:solidFill>
                  <a:srgbClr val="FFFFFF"/>
                </a:solidFill>
                <a:latin typeface="Arial"/>
                <a:ea typeface="Arial"/>
                <a:cs typeface="Arial"/>
                <a:sym typeface="Arial"/>
              </a:defRPr>
            </a:lvl4pPr>
            <a:lvl5pPr marL="2057400" indent="-228600">
              <a:buFontTx/>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84" name="Shape 184"/>
          <p:cNvSpPr/>
          <p:nvPr>
            <p:ph type="body" sz="quarter" idx="13"/>
          </p:nvPr>
        </p:nvSpPr>
        <p:spPr>
          <a:xfrm>
            <a:off x="396989" y="2504043"/>
            <a:ext cx="2700341" cy="381002"/>
          </a:xfrm>
          <a:prstGeom prst="rect">
            <a:avLst/>
          </a:prstGeom>
        </p:spPr>
        <p:txBody>
          <a:bodyPr/>
          <a:lstStyle/>
          <a:p>
            <a:pPr marL="216027" indent="-216027" defTabSz="576071">
              <a:lnSpc>
                <a:spcPct val="100000"/>
              </a:lnSpc>
              <a:spcBef>
                <a:spcPts val="400"/>
              </a:spcBef>
              <a:defRPr sz="2016"/>
            </a:pPr>
          </a:p>
        </p:txBody>
      </p:sp>
      <p:sp>
        <p:nvSpPr>
          <p:cNvPr id="185"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1_Blank">
    <p:spTree>
      <p:nvGrpSpPr>
        <p:cNvPr id="1" name=""/>
        <p:cNvGrpSpPr/>
        <p:nvPr/>
      </p:nvGrpSpPr>
      <p:grpSpPr>
        <a:xfrm>
          <a:off x="0" y="0"/>
          <a:ext cx="0" cy="0"/>
          <a:chOff x="0" y="0"/>
          <a:chExt cx="0" cy="0"/>
        </a:xfrm>
      </p:grpSpPr>
      <p:pic>
        <p:nvPicPr>
          <p:cNvPr id="192" name="image5.png" descr="image5.png"/>
          <p:cNvPicPr>
            <a:picLocks noChangeAspect="1"/>
          </p:cNvPicPr>
          <p:nvPr/>
        </p:nvPicPr>
        <p:blipFill>
          <a:blip r:embed="rId2">
            <a:extLst/>
          </a:blip>
          <a:stretch>
            <a:fillRect/>
          </a:stretch>
        </p:blipFill>
        <p:spPr>
          <a:xfrm>
            <a:off x="0" y="0"/>
            <a:ext cx="9144000" cy="6864082"/>
          </a:xfrm>
          <a:prstGeom prst="rect">
            <a:avLst/>
          </a:prstGeom>
          <a:ln w="12700">
            <a:miter lim="400000"/>
          </a:ln>
        </p:spPr>
      </p:pic>
      <p:sp>
        <p:nvSpPr>
          <p:cNvPr id="193" name="Shape 193"/>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mn-lt"/>
                <a:ea typeface="+mn-ea"/>
                <a:cs typeface="+mn-cs"/>
                <a:sym typeface="Calibri"/>
              </a:defRPr>
            </a:pPr>
          </a:p>
        </p:txBody>
      </p:sp>
      <p:sp>
        <p:nvSpPr>
          <p:cNvPr id="194" name="Shape 194"/>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95" name="Title Text"/>
          <p:cNvSpPr txBox="1"/>
          <p:nvPr>
            <p:ph type="title"/>
          </p:nvPr>
        </p:nvSpPr>
        <p:spPr>
          <a:xfrm>
            <a:off x="390606" y="2953542"/>
            <a:ext cx="8229601" cy="871860"/>
          </a:xfrm>
          <a:prstGeom prst="rect">
            <a:avLst/>
          </a:prstGeom>
        </p:spPr>
        <p:txBody>
          <a:bodyPr/>
          <a:lstStyle>
            <a:lvl1pPr>
              <a:defRPr b="1" i="1" sz="4100">
                <a:solidFill>
                  <a:srgbClr val="FFFFFF"/>
                </a:solidFill>
                <a:latin typeface="Arial"/>
                <a:ea typeface="Arial"/>
                <a:cs typeface="Arial"/>
                <a:sym typeface="Arial"/>
              </a:defRPr>
            </a:lvl1pPr>
          </a:lstStyle>
          <a:p>
            <a:pPr/>
            <a:r>
              <a:t>Title Text</a:t>
            </a:r>
          </a:p>
        </p:txBody>
      </p:sp>
      <p:sp>
        <p:nvSpPr>
          <p:cNvPr id="196"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3" name="Shape 203"/>
          <p:cNvSpPr/>
          <p:nvPr/>
        </p:nvSpPr>
        <p:spPr>
          <a:xfrm>
            <a:off x="-5872" y="6410337"/>
            <a:ext cx="9155743" cy="457748"/>
          </a:xfrm>
          <a:prstGeom prst="rect">
            <a:avLst/>
          </a:prstGeom>
          <a:solidFill>
            <a:srgbClr val="D11034"/>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204" name="Shape 204"/>
          <p:cNvSpPr txBox="1"/>
          <p:nvPr/>
        </p:nvSpPr>
        <p:spPr>
          <a:xfrm>
            <a:off x="533400" y="6531609"/>
            <a:ext cx="2787650" cy="2024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Arial"/>
                <a:ea typeface="Arial"/>
                <a:cs typeface="Arial"/>
                <a:sym typeface="Arial"/>
              </a:defRPr>
            </a:lvl1pPr>
          </a:lstStyle>
          <a:p>
            <a:pPr/>
            <a:r>
              <a:t>© 2016 | UCFB - All Rights Reserved</a:t>
            </a:r>
          </a:p>
        </p:txBody>
      </p:sp>
      <p:sp>
        <p:nvSpPr>
          <p:cNvPr id="205" name="Title Text"/>
          <p:cNvSpPr txBox="1"/>
          <p:nvPr>
            <p:ph type="title"/>
          </p:nvPr>
        </p:nvSpPr>
        <p:spPr>
          <a:xfrm>
            <a:off x="304800" y="0"/>
            <a:ext cx="5470527" cy="653854"/>
          </a:xfrm>
          <a:prstGeom prst="rect">
            <a:avLst/>
          </a:prstGeom>
        </p:spPr>
        <p:txBody>
          <a:bodyPr/>
          <a:lstStyle>
            <a:lvl1pPr>
              <a:defRPr b="1" sz="2400">
                <a:latin typeface="Arial"/>
                <a:ea typeface="Arial"/>
                <a:cs typeface="Arial"/>
                <a:sym typeface="Arial"/>
              </a:defRPr>
            </a:lvl1pPr>
          </a:lstStyle>
          <a:p>
            <a:pPr/>
            <a:r>
              <a:t>Title Text</a:t>
            </a:r>
          </a:p>
        </p:txBody>
      </p:sp>
      <p:sp>
        <p:nvSpPr>
          <p:cNvPr id="206" name="Shape 206"/>
          <p:cNvSpPr/>
          <p:nvPr/>
        </p:nvSpPr>
        <p:spPr>
          <a:xfrm>
            <a:off x="0" y="653853"/>
            <a:ext cx="9144001" cy="2"/>
          </a:xfrm>
          <a:prstGeom prst="line">
            <a:avLst/>
          </a:prstGeom>
          <a:ln w="41275">
            <a:solidFill>
              <a:srgbClr val="C83232"/>
            </a:solidFill>
            <a:miter/>
          </a:ln>
        </p:spPr>
        <p:txBody>
          <a:bodyPr lIns="45718" tIns="45718" rIns="45718" bIns="45718"/>
          <a:lstStyle/>
          <a:p>
            <a:pPr/>
          </a:p>
        </p:txBody>
      </p:sp>
      <p:pic>
        <p:nvPicPr>
          <p:cNvPr id="207" name="image6.png" descr="image6.png"/>
          <p:cNvPicPr>
            <a:picLocks noChangeAspect="1"/>
          </p:cNvPicPr>
          <p:nvPr/>
        </p:nvPicPr>
        <p:blipFill>
          <a:blip r:embed="rId2">
            <a:extLst/>
          </a:blip>
          <a:stretch>
            <a:fillRect/>
          </a:stretch>
        </p:blipFill>
        <p:spPr>
          <a:xfrm>
            <a:off x="-5871" y="6410337"/>
            <a:ext cx="3968271" cy="447663"/>
          </a:xfrm>
          <a:prstGeom prst="rect">
            <a:avLst/>
          </a:prstGeom>
          <a:ln w="12700">
            <a:miter lim="400000"/>
          </a:ln>
        </p:spPr>
      </p:pic>
      <p:sp>
        <p:nvSpPr>
          <p:cNvPr id="208" name="Shape 208"/>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209"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spTree>
      <p:nvGrpSpPr>
        <p:cNvPr id="1" name=""/>
        <p:cNvGrpSpPr/>
        <p:nvPr/>
      </p:nvGrpSpPr>
      <p:grpSpPr>
        <a:xfrm>
          <a:off x="0" y="0"/>
          <a:ext cx="0" cy="0"/>
          <a:chOff x="0" y="0"/>
          <a:chExt cx="0" cy="0"/>
        </a:xfrm>
      </p:grpSpPr>
      <p:sp>
        <p:nvSpPr>
          <p:cNvPr id="216" name="Title Text"/>
          <p:cNvSpPr txBox="1"/>
          <p:nvPr>
            <p:ph type="title"/>
          </p:nvPr>
        </p:nvSpPr>
        <p:spPr>
          <a:xfrm>
            <a:off x="685800" y="2130425"/>
            <a:ext cx="7772400" cy="1470027"/>
          </a:xfrm>
          <a:prstGeom prst="rect">
            <a:avLst/>
          </a:prstGeom>
        </p:spPr>
        <p:txBody>
          <a:bodyPr/>
          <a:lstStyle/>
          <a:p>
            <a:pPr/>
            <a:r>
              <a:t>Title Text</a:t>
            </a:r>
          </a:p>
        </p:txBody>
      </p:sp>
      <p:sp>
        <p:nvSpPr>
          <p:cNvPr id="217"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2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spTree>
      <p:nvGrpSpPr>
        <p:cNvPr id="1" name=""/>
        <p:cNvGrpSpPr/>
        <p:nvPr/>
      </p:nvGrpSpPr>
      <p:grpSpPr>
        <a:xfrm>
          <a:off x="0" y="0"/>
          <a:ext cx="0" cy="0"/>
          <a:chOff x="0" y="0"/>
          <a:chExt cx="0" cy="0"/>
        </a:xfrm>
      </p:grpSpPr>
      <p:sp>
        <p:nvSpPr>
          <p:cNvPr id="225" name="Title Text"/>
          <p:cNvSpPr txBox="1"/>
          <p:nvPr>
            <p:ph type="title"/>
          </p:nvPr>
        </p:nvSpPr>
        <p:spPr>
          <a:prstGeom prst="rect">
            <a:avLst/>
          </a:prstGeom>
        </p:spPr>
        <p:txBody>
          <a:bodyPr/>
          <a:lstStyle/>
          <a:p>
            <a:pPr/>
            <a:r>
              <a:t>Title Text</a:t>
            </a:r>
          </a:p>
        </p:txBody>
      </p:sp>
      <p:sp>
        <p:nvSpPr>
          <p:cNvPr id="2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1_Blank">
    <p:spTree>
      <p:nvGrpSpPr>
        <p:cNvPr id="1" name=""/>
        <p:cNvGrpSpPr/>
        <p:nvPr/>
      </p:nvGrpSpPr>
      <p:grpSpPr>
        <a:xfrm>
          <a:off x="0" y="0"/>
          <a:ext cx="0" cy="0"/>
          <a:chOff x="0" y="0"/>
          <a:chExt cx="0" cy="0"/>
        </a:xfrm>
      </p:grpSpPr>
      <p:sp>
        <p:nvSpPr>
          <p:cNvPr id="27" name="Shape 2"/>
          <p:cNvSpPr/>
          <p:nvPr/>
        </p:nvSpPr>
        <p:spPr>
          <a:xfrm>
            <a:off x="0" y="0"/>
            <a:ext cx="9144000" cy="6858000"/>
          </a:xfrm>
          <a:prstGeom prst="rect">
            <a:avLst/>
          </a:prstGeom>
          <a:solidFill>
            <a:srgbClr val="262626"/>
          </a:solidFill>
          <a:ln w="25400">
            <a:solidFill>
              <a:srgbClr val="3A5E8A"/>
            </a:solidFill>
          </a:ln>
        </p:spPr>
        <p:txBody>
          <a:bodyPr lIns="45718" tIns="45718" rIns="45718" bIns="45718" anchor="ctr"/>
          <a:lstStyle/>
          <a:p>
            <a:pPr algn="ctr">
              <a:defRPr>
                <a:solidFill>
                  <a:srgbClr val="FFFFFF"/>
                </a:solidFill>
                <a:latin typeface="+mn-lt"/>
                <a:ea typeface="+mn-ea"/>
                <a:cs typeface="+mn-cs"/>
                <a:sym typeface="Calibri"/>
              </a:defRPr>
            </a:pPr>
          </a:p>
        </p:txBody>
      </p:sp>
      <p:sp>
        <p:nvSpPr>
          <p:cNvPr id="28" name="Shape 3"/>
          <p:cNvSpPr txBox="1"/>
          <p:nvPr/>
        </p:nvSpPr>
        <p:spPr>
          <a:xfrm>
            <a:off x="533400" y="6531609"/>
            <a:ext cx="2787650" cy="2024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29" name="Shape 4"/>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mn-lt"/>
                <a:ea typeface="+mn-ea"/>
                <a:cs typeface="+mn-cs"/>
                <a:sym typeface="Calibri"/>
              </a:defRPr>
            </a:pPr>
          </a:p>
        </p:txBody>
      </p:sp>
      <p:sp>
        <p:nvSpPr>
          <p:cNvPr id="30" name="Title Text"/>
          <p:cNvSpPr txBox="1"/>
          <p:nvPr>
            <p:ph type="title"/>
          </p:nvPr>
        </p:nvSpPr>
        <p:spPr>
          <a:xfrm>
            <a:off x="390606" y="2953542"/>
            <a:ext cx="8229601" cy="871860"/>
          </a:xfrm>
          <a:prstGeom prst="rect">
            <a:avLst/>
          </a:prstGeom>
        </p:spPr>
        <p:txBody>
          <a:bodyPr/>
          <a:lstStyle>
            <a:lvl1pPr defTabSz="685800">
              <a:lnSpc>
                <a:spcPct val="100000"/>
              </a:lnSpc>
              <a:defRPr b="1" i="1" sz="4100">
                <a:solidFill>
                  <a:srgbClr val="FFFFFF"/>
                </a:solidFill>
                <a:latin typeface="Arial"/>
                <a:ea typeface="Arial"/>
                <a:cs typeface="Arial"/>
                <a:sym typeface="Arial"/>
              </a:defRPr>
            </a:lvl1pPr>
          </a:lstStyle>
          <a:p>
            <a:pPr/>
            <a:r>
              <a:t>Title Text</a:t>
            </a:r>
          </a:p>
        </p:txBody>
      </p:sp>
      <p:sp>
        <p:nvSpPr>
          <p:cNvPr id="31"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8" name="Shape 38"/>
          <p:cNvSpPr/>
          <p:nvPr/>
        </p:nvSpPr>
        <p:spPr>
          <a:xfrm>
            <a:off x="0" y="653853"/>
            <a:ext cx="9144001" cy="2"/>
          </a:xfrm>
          <a:prstGeom prst="line">
            <a:avLst/>
          </a:prstGeom>
          <a:ln w="41275">
            <a:solidFill>
              <a:srgbClr val="262626"/>
            </a:solidFill>
          </a:ln>
        </p:spPr>
        <p:txBody>
          <a:bodyPr lIns="45718" tIns="45718" rIns="45718" bIns="45718"/>
          <a:lstStyle/>
          <a:p>
            <a:pPr/>
          </a:p>
        </p:txBody>
      </p:sp>
      <p:sp>
        <p:nvSpPr>
          <p:cNvPr id="39" name="Shape 39"/>
          <p:cNvSpPr/>
          <p:nvPr/>
        </p:nvSpPr>
        <p:spPr>
          <a:xfrm>
            <a:off x="-5872" y="6410337"/>
            <a:ext cx="9155743" cy="457748"/>
          </a:xfrm>
          <a:prstGeom prst="rect">
            <a:avLst/>
          </a:prstGeom>
          <a:solidFill>
            <a:srgbClr val="262626"/>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40" name="Shape 40"/>
          <p:cNvSpPr txBox="1"/>
          <p:nvPr/>
        </p:nvSpPr>
        <p:spPr>
          <a:xfrm>
            <a:off x="533400" y="6531609"/>
            <a:ext cx="2787650" cy="2024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Arial"/>
                <a:ea typeface="Arial"/>
                <a:cs typeface="Arial"/>
                <a:sym typeface="Arial"/>
              </a:defRPr>
            </a:lvl1pPr>
          </a:lstStyle>
          <a:p>
            <a:pPr/>
            <a:r>
              <a:t>© 2016 | Coding Boot Camp - All Rights Reserved</a:t>
            </a:r>
          </a:p>
        </p:txBody>
      </p:sp>
      <p:grpSp>
        <p:nvGrpSpPr>
          <p:cNvPr id="43" name="Group 43"/>
          <p:cNvGrpSpPr/>
          <p:nvPr/>
        </p:nvGrpSpPr>
        <p:grpSpPr>
          <a:xfrm>
            <a:off x="5232358" y="6411721"/>
            <a:ext cx="3917513" cy="486922"/>
            <a:chOff x="0" y="0"/>
            <a:chExt cx="3917511" cy="486921"/>
          </a:xfrm>
        </p:grpSpPr>
        <p:pic>
          <p:nvPicPr>
            <p:cNvPr id="41" name="image1.png" descr="image1.png"/>
            <p:cNvPicPr>
              <a:picLocks noChangeAspect="1"/>
            </p:cNvPicPr>
            <p:nvPr/>
          </p:nvPicPr>
          <p:blipFill>
            <a:blip r:embed="rId2">
              <a:extLst/>
            </a:blip>
            <a:srcRect l="39450" t="0" r="0" b="0"/>
            <a:stretch>
              <a:fillRect/>
            </a:stretch>
          </p:blipFill>
          <p:spPr>
            <a:xfrm>
              <a:off x="402618" y="-1"/>
              <a:ext cx="3514894" cy="486922"/>
            </a:xfrm>
            <a:prstGeom prst="rect">
              <a:avLst/>
            </a:prstGeom>
            <a:ln w="12700" cap="flat">
              <a:noFill/>
              <a:miter lim="400000"/>
            </a:ln>
            <a:effectLst/>
          </p:spPr>
        </p:pic>
        <p:pic>
          <p:nvPicPr>
            <p:cNvPr id="42" name="image1.png" descr="image1.png"/>
            <p:cNvPicPr>
              <a:picLocks noChangeAspect="1"/>
            </p:cNvPicPr>
            <p:nvPr/>
          </p:nvPicPr>
          <p:blipFill>
            <a:blip r:embed="rId2">
              <a:extLst/>
            </a:blip>
            <a:srcRect l="0" t="0" r="92757" b="0"/>
            <a:stretch>
              <a:fillRect/>
            </a:stretch>
          </p:blipFill>
          <p:spPr>
            <a:xfrm>
              <a:off x="0" y="-1"/>
              <a:ext cx="420452" cy="486922"/>
            </a:xfrm>
            <a:prstGeom prst="rect">
              <a:avLst/>
            </a:prstGeom>
            <a:ln w="12700" cap="flat">
              <a:noFill/>
              <a:miter lim="400000"/>
            </a:ln>
            <a:effectLst/>
          </p:spPr>
        </p:pic>
      </p:grpSp>
      <p:sp>
        <p:nvSpPr>
          <p:cNvPr id="44" name="Title Text"/>
          <p:cNvSpPr txBox="1"/>
          <p:nvPr>
            <p:ph type="title"/>
          </p:nvPr>
        </p:nvSpPr>
        <p:spPr>
          <a:xfrm>
            <a:off x="304800" y="0"/>
            <a:ext cx="5470527" cy="653854"/>
          </a:xfrm>
          <a:prstGeom prst="rect">
            <a:avLst/>
          </a:prstGeom>
        </p:spPr>
        <p:txBody>
          <a:bodyPr/>
          <a:lstStyle>
            <a:lvl1pPr defTabSz="685800">
              <a:lnSpc>
                <a:spcPct val="100000"/>
              </a:lnSpc>
              <a:defRPr b="1" sz="2400">
                <a:latin typeface="Arial"/>
                <a:ea typeface="Arial"/>
                <a:cs typeface="Arial"/>
                <a:sym typeface="Arial"/>
              </a:defRPr>
            </a:lvl1pPr>
          </a:lstStyle>
          <a:p>
            <a:pPr/>
            <a:r>
              <a:t>Title Text</a:t>
            </a:r>
          </a:p>
        </p:txBody>
      </p:sp>
      <p:sp>
        <p:nvSpPr>
          <p:cNvPr id="45"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solidFill>
          <a:srgbClr val="BF5700"/>
        </a:solidFill>
      </p:bgPr>
    </p:bg>
    <p:spTree>
      <p:nvGrpSpPr>
        <p:cNvPr id="1" name=""/>
        <p:cNvGrpSpPr/>
        <p:nvPr/>
      </p:nvGrpSpPr>
      <p:grpSpPr>
        <a:xfrm>
          <a:off x="0" y="0"/>
          <a:ext cx="0" cy="0"/>
          <a:chOff x="0" y="0"/>
          <a:chExt cx="0" cy="0"/>
        </a:xfrm>
      </p:grpSpPr>
      <p:sp>
        <p:nvSpPr>
          <p:cNvPr id="52" name="Shape 52"/>
          <p:cNvSpPr/>
          <p:nvPr/>
        </p:nvSpPr>
        <p:spPr>
          <a:xfrm flipV="1">
            <a:off x="426891" y="3691892"/>
            <a:ext cx="6888310" cy="4572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53" name="Shape 53"/>
          <p:cNvSpPr txBox="1"/>
          <p:nvPr/>
        </p:nvSpPr>
        <p:spPr>
          <a:xfrm>
            <a:off x="426892" y="4020498"/>
            <a:ext cx="4678508" cy="340088"/>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nSpc>
                <a:spcPct val="90000"/>
              </a:lnSpc>
              <a:defRPr b="1" sz="1900">
                <a:solidFill>
                  <a:srgbClr val="FFFFFF"/>
                </a:solidFill>
                <a:latin typeface="Arial"/>
                <a:ea typeface="Arial"/>
                <a:cs typeface="Arial"/>
                <a:sym typeface="Arial"/>
              </a:defRPr>
            </a:lvl1pPr>
          </a:lstStyle>
          <a:p>
            <a:pPr/>
            <a:r>
              <a:t>The Coding Bootcamp at UT Austin | </a:t>
            </a:r>
          </a:p>
        </p:txBody>
      </p:sp>
      <p:sp>
        <p:nvSpPr>
          <p:cNvPr id="54" name="Shape 54"/>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55" name="Title Text"/>
          <p:cNvSpPr txBox="1"/>
          <p:nvPr>
            <p:ph type="title"/>
          </p:nvPr>
        </p:nvSpPr>
        <p:spPr>
          <a:xfrm>
            <a:off x="390606" y="2953542"/>
            <a:ext cx="8229601" cy="871860"/>
          </a:xfrm>
          <a:prstGeom prst="rect">
            <a:avLst/>
          </a:prstGeom>
        </p:spPr>
        <p:txBody>
          <a:bodyPr/>
          <a:lstStyle>
            <a:lvl1pPr>
              <a:defRPr b="1" sz="4100">
                <a:solidFill>
                  <a:srgbClr val="FFFFFF"/>
                </a:solidFill>
                <a:latin typeface="Arial"/>
                <a:ea typeface="Arial"/>
                <a:cs typeface="Arial"/>
                <a:sym typeface="Arial"/>
              </a:defRPr>
            </a:lvl1pPr>
          </a:lstStyle>
          <a:p>
            <a:pPr/>
            <a:r>
              <a:t>Title Text</a:t>
            </a:r>
          </a:p>
        </p:txBody>
      </p:sp>
      <p:sp>
        <p:nvSpPr>
          <p:cNvPr id="56" name="Body Level One…"/>
          <p:cNvSpPr txBox="1"/>
          <p:nvPr>
            <p:ph type="body" sz="quarter" idx="1"/>
          </p:nvPr>
        </p:nvSpPr>
        <p:spPr>
          <a:xfrm>
            <a:off x="4953000" y="4036236"/>
            <a:ext cx="2270008" cy="381002"/>
          </a:xfrm>
          <a:prstGeom prst="rect">
            <a:avLst/>
          </a:prstGeom>
        </p:spPr>
        <p:txBody>
          <a:bodyPr/>
          <a:lstStyle>
            <a:lvl1pPr marL="0" indent="0">
              <a:buSzTx/>
              <a:buFontTx/>
              <a:buNone/>
              <a:defRPr b="1" sz="1800">
                <a:solidFill>
                  <a:srgbClr val="FFFFFF"/>
                </a:solidFill>
                <a:latin typeface="Arial"/>
                <a:ea typeface="Arial"/>
                <a:cs typeface="Arial"/>
                <a:sym typeface="Arial"/>
              </a:defRPr>
            </a:lvl1pPr>
            <a:lvl2pPr marL="662938" indent="-205738">
              <a:buFontTx/>
              <a:defRPr b="1" sz="1800">
                <a:solidFill>
                  <a:srgbClr val="FFFFFF"/>
                </a:solidFill>
                <a:latin typeface="Arial"/>
                <a:ea typeface="Arial"/>
                <a:cs typeface="Arial"/>
                <a:sym typeface="Arial"/>
              </a:defRPr>
            </a:lvl2pPr>
            <a:lvl3pPr marL="1120138" indent="-205738">
              <a:buFontTx/>
              <a:defRPr b="1" sz="1800">
                <a:solidFill>
                  <a:srgbClr val="FFFFFF"/>
                </a:solidFill>
                <a:latin typeface="Arial"/>
                <a:ea typeface="Arial"/>
                <a:cs typeface="Arial"/>
                <a:sym typeface="Arial"/>
              </a:defRPr>
            </a:lvl3pPr>
            <a:lvl4pPr marL="1577338" indent="-205738">
              <a:buFontTx/>
              <a:defRPr b="1" sz="1800">
                <a:solidFill>
                  <a:srgbClr val="FFFFFF"/>
                </a:solidFill>
                <a:latin typeface="Arial"/>
                <a:ea typeface="Arial"/>
                <a:cs typeface="Arial"/>
                <a:sym typeface="Arial"/>
              </a:defRPr>
            </a:lvl4pPr>
            <a:lvl5pPr marL="2034538" indent="-205738">
              <a:buFontTx/>
              <a:defRPr b="1" sz="18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7" name="Shape 57"/>
          <p:cNvSpPr/>
          <p:nvPr>
            <p:ph type="body" sz="quarter" idx="13"/>
          </p:nvPr>
        </p:nvSpPr>
        <p:spPr>
          <a:xfrm>
            <a:off x="396989" y="2504043"/>
            <a:ext cx="2700341" cy="381002"/>
          </a:xfrm>
          <a:prstGeom prst="rect">
            <a:avLst/>
          </a:prstGeom>
        </p:spPr>
        <p:txBody>
          <a:bodyPr/>
          <a:lstStyle/>
          <a:p>
            <a:pPr marL="216027" indent="-216027" defTabSz="576071">
              <a:lnSpc>
                <a:spcPct val="100000"/>
              </a:lnSpc>
              <a:spcBef>
                <a:spcPts val="400"/>
              </a:spcBef>
              <a:defRPr sz="2016"/>
            </a:pPr>
          </a:p>
        </p:txBody>
      </p:sp>
      <p:pic>
        <p:nvPicPr>
          <p:cNvPr id="58" name="image2.png" descr="image2.png"/>
          <p:cNvPicPr>
            <a:picLocks noChangeAspect="1"/>
          </p:cNvPicPr>
          <p:nvPr/>
        </p:nvPicPr>
        <p:blipFill>
          <a:blip r:embed="rId2">
            <a:extLst/>
          </a:blip>
          <a:srcRect l="0" t="10220" r="0" b="0"/>
          <a:stretch>
            <a:fillRect/>
          </a:stretch>
        </p:blipFill>
        <p:spPr>
          <a:xfrm>
            <a:off x="0" y="-2"/>
            <a:ext cx="9144000" cy="560980"/>
          </a:xfrm>
          <a:prstGeom prst="rect">
            <a:avLst/>
          </a:prstGeom>
          <a:ln w="12700">
            <a:miter lim="400000"/>
          </a:ln>
        </p:spPr>
      </p:pic>
      <p:sp>
        <p:nvSpPr>
          <p:cNvPr id="59"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1_Blank">
    <p:bg>
      <p:bgPr>
        <a:solidFill>
          <a:srgbClr val="BF5700"/>
        </a:solidFill>
      </p:bgPr>
    </p:bg>
    <p:spTree>
      <p:nvGrpSpPr>
        <p:cNvPr id="1" name=""/>
        <p:cNvGrpSpPr/>
        <p:nvPr/>
      </p:nvGrpSpPr>
      <p:grpSpPr>
        <a:xfrm>
          <a:off x="0" y="0"/>
          <a:ext cx="0" cy="0"/>
          <a:chOff x="0" y="0"/>
          <a:chExt cx="0" cy="0"/>
        </a:xfrm>
      </p:grpSpPr>
      <p:sp>
        <p:nvSpPr>
          <p:cNvPr id="66" name="Shape 66"/>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mn-lt"/>
                <a:ea typeface="+mn-ea"/>
                <a:cs typeface="+mn-cs"/>
                <a:sym typeface="Calibri"/>
              </a:defRPr>
            </a:pPr>
          </a:p>
        </p:txBody>
      </p:sp>
      <p:sp>
        <p:nvSpPr>
          <p:cNvPr id="67" name="Shape 67"/>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68" name="Title Text"/>
          <p:cNvSpPr txBox="1"/>
          <p:nvPr>
            <p:ph type="title"/>
          </p:nvPr>
        </p:nvSpPr>
        <p:spPr>
          <a:xfrm>
            <a:off x="390606" y="2953542"/>
            <a:ext cx="8229601" cy="871860"/>
          </a:xfrm>
          <a:prstGeom prst="rect">
            <a:avLst/>
          </a:prstGeom>
        </p:spPr>
        <p:txBody>
          <a:bodyPr/>
          <a:lstStyle>
            <a:lvl1pPr>
              <a:defRPr b="1" i="1" sz="4100">
                <a:solidFill>
                  <a:srgbClr val="FFFFFF"/>
                </a:solidFill>
                <a:latin typeface="Arial"/>
                <a:ea typeface="Arial"/>
                <a:cs typeface="Arial"/>
                <a:sym typeface="Arial"/>
              </a:defRPr>
            </a:lvl1pPr>
          </a:lstStyle>
          <a:p>
            <a:pPr/>
            <a:r>
              <a:t>Title Text</a:t>
            </a:r>
          </a:p>
        </p:txBody>
      </p:sp>
      <p:sp>
        <p:nvSpPr>
          <p:cNvPr id="69"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76" name="Shape 76"/>
          <p:cNvSpPr/>
          <p:nvPr/>
        </p:nvSpPr>
        <p:spPr>
          <a:xfrm>
            <a:off x="-5872" y="6410337"/>
            <a:ext cx="9155743" cy="457748"/>
          </a:xfrm>
          <a:prstGeom prst="rect">
            <a:avLst/>
          </a:prstGeom>
          <a:solidFill>
            <a:srgbClr val="BF5700"/>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77" name="Title Text"/>
          <p:cNvSpPr txBox="1"/>
          <p:nvPr>
            <p:ph type="title"/>
          </p:nvPr>
        </p:nvSpPr>
        <p:spPr>
          <a:xfrm>
            <a:off x="304800" y="0"/>
            <a:ext cx="5470527" cy="653854"/>
          </a:xfrm>
          <a:prstGeom prst="rect">
            <a:avLst/>
          </a:prstGeom>
        </p:spPr>
        <p:txBody>
          <a:bodyPr/>
          <a:lstStyle>
            <a:lvl1pPr>
              <a:defRPr b="1" sz="2400">
                <a:latin typeface="Arial"/>
                <a:ea typeface="Arial"/>
                <a:cs typeface="Arial"/>
                <a:sym typeface="Arial"/>
              </a:defRPr>
            </a:lvl1pPr>
          </a:lstStyle>
          <a:p>
            <a:pPr/>
            <a:r>
              <a:t>Title Text</a:t>
            </a:r>
          </a:p>
        </p:txBody>
      </p:sp>
      <p:sp>
        <p:nvSpPr>
          <p:cNvPr id="78" name="Shape 78"/>
          <p:cNvSpPr/>
          <p:nvPr/>
        </p:nvSpPr>
        <p:spPr>
          <a:xfrm>
            <a:off x="0" y="653853"/>
            <a:ext cx="9144001" cy="2"/>
          </a:xfrm>
          <a:prstGeom prst="line">
            <a:avLst/>
          </a:prstGeom>
          <a:ln w="41275">
            <a:solidFill>
              <a:srgbClr val="BF5700"/>
            </a:solidFill>
            <a:miter/>
          </a:ln>
        </p:spPr>
        <p:txBody>
          <a:bodyPr lIns="45718" tIns="45718" rIns="45718" bIns="45718"/>
          <a:lstStyle/>
          <a:p>
            <a:pPr/>
          </a:p>
        </p:txBody>
      </p:sp>
      <p:sp>
        <p:nvSpPr>
          <p:cNvPr id="79" name="Shape 79"/>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pic>
        <p:nvPicPr>
          <p:cNvPr id="80" name="image2.png" descr="image2.png"/>
          <p:cNvPicPr>
            <a:picLocks noChangeAspect="1"/>
          </p:cNvPicPr>
          <p:nvPr/>
        </p:nvPicPr>
        <p:blipFill>
          <a:blip r:embed="rId2">
            <a:extLst/>
          </a:blip>
          <a:srcRect l="73429" t="14128" r="0" b="0"/>
          <a:stretch>
            <a:fillRect/>
          </a:stretch>
        </p:blipFill>
        <p:spPr>
          <a:xfrm>
            <a:off x="-5871" y="6400799"/>
            <a:ext cx="2179730" cy="481357"/>
          </a:xfrm>
          <a:prstGeom prst="rect">
            <a:avLst/>
          </a:prstGeom>
          <a:ln w="12700">
            <a:miter lim="400000"/>
          </a:ln>
        </p:spPr>
      </p:pic>
      <p:sp>
        <p:nvSpPr>
          <p:cNvPr id="81"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solidFill>
          <a:srgbClr val="1E4B87"/>
        </a:solidFill>
      </p:bgPr>
    </p:bg>
    <p:spTree>
      <p:nvGrpSpPr>
        <p:cNvPr id="1" name=""/>
        <p:cNvGrpSpPr/>
        <p:nvPr/>
      </p:nvGrpSpPr>
      <p:grpSpPr>
        <a:xfrm>
          <a:off x="0" y="0"/>
          <a:ext cx="0" cy="0"/>
          <a:chOff x="0" y="0"/>
          <a:chExt cx="0" cy="0"/>
        </a:xfrm>
      </p:grpSpPr>
      <p:sp>
        <p:nvSpPr>
          <p:cNvPr id="88" name="Shape 88"/>
          <p:cNvSpPr/>
          <p:nvPr/>
        </p:nvSpPr>
        <p:spPr>
          <a:xfrm flipV="1">
            <a:off x="426891" y="3691892"/>
            <a:ext cx="6888310" cy="4572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89" name="Shape 89"/>
          <p:cNvSpPr txBox="1"/>
          <p:nvPr/>
        </p:nvSpPr>
        <p:spPr>
          <a:xfrm>
            <a:off x="426892" y="4045275"/>
            <a:ext cx="4678508" cy="290534"/>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nSpc>
                <a:spcPct val="90000"/>
              </a:lnSpc>
              <a:defRPr b="1" sz="1600">
                <a:solidFill>
                  <a:srgbClr val="FFFFFF"/>
                </a:solidFill>
                <a:latin typeface="Arial"/>
                <a:ea typeface="Arial"/>
                <a:cs typeface="Arial"/>
                <a:sym typeface="Arial"/>
              </a:defRPr>
            </a:lvl1pPr>
          </a:lstStyle>
          <a:p>
            <a:pPr/>
            <a:r>
              <a:t>The Coding Bootcamp at UCLA Extension  |</a:t>
            </a:r>
          </a:p>
        </p:txBody>
      </p:sp>
      <p:sp>
        <p:nvSpPr>
          <p:cNvPr id="90" name="Shape 90"/>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91" name="Title Text"/>
          <p:cNvSpPr txBox="1"/>
          <p:nvPr>
            <p:ph type="title"/>
          </p:nvPr>
        </p:nvSpPr>
        <p:spPr>
          <a:xfrm>
            <a:off x="390606" y="2953542"/>
            <a:ext cx="8229601" cy="871860"/>
          </a:xfrm>
          <a:prstGeom prst="rect">
            <a:avLst/>
          </a:prstGeom>
        </p:spPr>
        <p:txBody>
          <a:bodyPr/>
          <a:lstStyle>
            <a:lvl1pPr>
              <a:defRPr b="1" sz="4100">
                <a:solidFill>
                  <a:srgbClr val="FFFFFF"/>
                </a:solidFill>
                <a:latin typeface="Arial"/>
                <a:ea typeface="Arial"/>
                <a:cs typeface="Arial"/>
                <a:sym typeface="Arial"/>
              </a:defRPr>
            </a:lvl1pPr>
          </a:lstStyle>
          <a:p>
            <a:pPr/>
            <a:r>
              <a:t>Title Text</a:t>
            </a:r>
          </a:p>
        </p:txBody>
      </p:sp>
      <p:sp>
        <p:nvSpPr>
          <p:cNvPr id="92" name="Body Level One…"/>
          <p:cNvSpPr txBox="1"/>
          <p:nvPr>
            <p:ph type="body" sz="quarter" idx="1"/>
          </p:nvPr>
        </p:nvSpPr>
        <p:spPr>
          <a:xfrm>
            <a:off x="4953000" y="4000041"/>
            <a:ext cx="2270008" cy="381002"/>
          </a:xfrm>
          <a:prstGeom prst="rect">
            <a:avLst/>
          </a:prstGeom>
        </p:spPr>
        <p:txBody>
          <a:bodyPr/>
          <a:lstStyle>
            <a:lvl1pPr marL="0" indent="0">
              <a:buSzTx/>
              <a:buFontTx/>
              <a:buNone/>
              <a:defRPr b="1" sz="1700">
                <a:solidFill>
                  <a:srgbClr val="FFFFFF"/>
                </a:solidFill>
                <a:latin typeface="Arial"/>
                <a:ea typeface="Arial"/>
                <a:cs typeface="Arial"/>
                <a:sym typeface="Arial"/>
              </a:defRPr>
            </a:lvl1pPr>
            <a:lvl2pPr marL="651509" indent="-194309">
              <a:buFontTx/>
              <a:defRPr b="1" sz="1700">
                <a:solidFill>
                  <a:srgbClr val="FFFFFF"/>
                </a:solidFill>
                <a:latin typeface="Arial"/>
                <a:ea typeface="Arial"/>
                <a:cs typeface="Arial"/>
                <a:sym typeface="Arial"/>
              </a:defRPr>
            </a:lvl2pPr>
            <a:lvl3pPr marL="1108710" indent="-194310">
              <a:buFontTx/>
              <a:defRPr b="1" sz="1700">
                <a:solidFill>
                  <a:srgbClr val="FFFFFF"/>
                </a:solidFill>
                <a:latin typeface="Arial"/>
                <a:ea typeface="Arial"/>
                <a:cs typeface="Arial"/>
                <a:sym typeface="Arial"/>
              </a:defRPr>
            </a:lvl3pPr>
            <a:lvl4pPr marL="1565910" indent="-194310">
              <a:buFontTx/>
              <a:defRPr b="1" sz="1700">
                <a:solidFill>
                  <a:srgbClr val="FFFFFF"/>
                </a:solidFill>
                <a:latin typeface="Arial"/>
                <a:ea typeface="Arial"/>
                <a:cs typeface="Arial"/>
                <a:sym typeface="Arial"/>
              </a:defRPr>
            </a:lvl4pPr>
            <a:lvl5pPr marL="2023110" indent="-194310">
              <a:buFontTx/>
              <a:defRPr b="1" sz="17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body" sz="quarter" idx="13"/>
          </p:nvPr>
        </p:nvSpPr>
        <p:spPr>
          <a:xfrm>
            <a:off x="396989" y="2504043"/>
            <a:ext cx="2700341" cy="381002"/>
          </a:xfrm>
          <a:prstGeom prst="rect">
            <a:avLst/>
          </a:prstGeom>
        </p:spPr>
        <p:txBody>
          <a:bodyPr/>
          <a:lstStyle/>
          <a:p>
            <a:pPr marL="216027" indent="-216027" defTabSz="576071">
              <a:lnSpc>
                <a:spcPct val="100000"/>
              </a:lnSpc>
              <a:spcBef>
                <a:spcPts val="400"/>
              </a:spcBef>
              <a:defRPr sz="2016"/>
            </a:pPr>
          </a:p>
        </p:txBody>
      </p:sp>
      <p:sp>
        <p:nvSpPr>
          <p:cNvPr id="94" name="Shape 94"/>
          <p:cNvSpPr/>
          <p:nvPr/>
        </p:nvSpPr>
        <p:spPr>
          <a:xfrm>
            <a:off x="0" y="225480"/>
            <a:ext cx="9144000" cy="480358"/>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pic>
        <p:nvPicPr>
          <p:cNvPr id="95" name="image3.png" descr="image3.png"/>
          <p:cNvPicPr>
            <a:picLocks noChangeAspect="1"/>
          </p:cNvPicPr>
          <p:nvPr/>
        </p:nvPicPr>
        <p:blipFill>
          <a:blip r:embed="rId2">
            <a:extLst/>
          </a:blip>
          <a:stretch>
            <a:fillRect/>
          </a:stretch>
        </p:blipFill>
        <p:spPr>
          <a:xfrm>
            <a:off x="6629400" y="236355"/>
            <a:ext cx="2256037" cy="423423"/>
          </a:xfrm>
          <a:prstGeom prst="rect">
            <a:avLst/>
          </a:prstGeom>
          <a:ln w="12700">
            <a:miter lim="400000"/>
          </a:ln>
        </p:spPr>
      </p:pic>
      <p:pic>
        <p:nvPicPr>
          <p:cNvPr id="96" name="image4.png" descr="image4.png"/>
          <p:cNvPicPr>
            <a:picLocks noChangeAspect="1"/>
          </p:cNvPicPr>
          <p:nvPr/>
        </p:nvPicPr>
        <p:blipFill>
          <a:blip r:embed="rId3">
            <a:extLst/>
          </a:blip>
          <a:stretch>
            <a:fillRect/>
          </a:stretch>
        </p:blipFill>
        <p:spPr>
          <a:xfrm>
            <a:off x="390606" y="266409"/>
            <a:ext cx="2565401" cy="363310"/>
          </a:xfrm>
          <a:prstGeom prst="rect">
            <a:avLst/>
          </a:prstGeom>
          <a:ln w="12700">
            <a:miter lim="400000"/>
          </a:ln>
        </p:spPr>
      </p:pic>
      <p:sp>
        <p:nvSpPr>
          <p:cNvPr id="97"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1_Blank">
    <p:bg>
      <p:bgPr>
        <a:solidFill>
          <a:srgbClr val="1E4B87"/>
        </a:solidFill>
      </p:bgPr>
    </p:bg>
    <p:spTree>
      <p:nvGrpSpPr>
        <p:cNvPr id="1" name=""/>
        <p:cNvGrpSpPr/>
        <p:nvPr/>
      </p:nvGrpSpPr>
      <p:grpSpPr>
        <a:xfrm>
          <a:off x="0" y="0"/>
          <a:ext cx="0" cy="0"/>
          <a:chOff x="0" y="0"/>
          <a:chExt cx="0" cy="0"/>
        </a:xfrm>
      </p:grpSpPr>
      <p:sp>
        <p:nvSpPr>
          <p:cNvPr id="104" name="Shape 104"/>
          <p:cNvSpPr/>
          <p:nvPr/>
        </p:nvSpPr>
        <p:spPr>
          <a:xfrm>
            <a:off x="426890" y="3737612"/>
            <a:ext cx="6335862" cy="34291"/>
          </a:xfrm>
          <a:prstGeom prst="rect">
            <a:avLst/>
          </a:prstGeom>
          <a:solidFill>
            <a:srgbClr val="FFFFFF"/>
          </a:solidFill>
          <a:ln w="12700">
            <a:miter lim="400000"/>
          </a:ln>
        </p:spPr>
        <p:txBody>
          <a:bodyPr lIns="45718" tIns="45718" rIns="45718" bIns="45718" anchor="ctr"/>
          <a:lstStyle/>
          <a:p>
            <a:pPr algn="ctr">
              <a:defRPr sz="1300">
                <a:solidFill>
                  <a:srgbClr val="FFFFFF"/>
                </a:solidFill>
                <a:latin typeface="+mn-lt"/>
                <a:ea typeface="+mn-ea"/>
                <a:cs typeface="+mn-cs"/>
                <a:sym typeface="Calibri"/>
              </a:defRPr>
            </a:pPr>
          </a:p>
        </p:txBody>
      </p:sp>
      <p:sp>
        <p:nvSpPr>
          <p:cNvPr id="105" name="Shape 105"/>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06" name="Title Text"/>
          <p:cNvSpPr txBox="1"/>
          <p:nvPr>
            <p:ph type="title"/>
          </p:nvPr>
        </p:nvSpPr>
        <p:spPr>
          <a:xfrm>
            <a:off x="390606" y="2953542"/>
            <a:ext cx="8229601" cy="871860"/>
          </a:xfrm>
          <a:prstGeom prst="rect">
            <a:avLst/>
          </a:prstGeom>
        </p:spPr>
        <p:txBody>
          <a:bodyPr/>
          <a:lstStyle>
            <a:lvl1pPr>
              <a:defRPr b="1" i="1" sz="4100">
                <a:solidFill>
                  <a:srgbClr val="FFFFFF"/>
                </a:solidFill>
                <a:latin typeface="Arial"/>
                <a:ea typeface="Arial"/>
                <a:cs typeface="Arial"/>
                <a:sym typeface="Arial"/>
              </a:defRPr>
            </a:lvl1pPr>
          </a:lstStyle>
          <a:p>
            <a:pPr/>
            <a:r>
              <a:t>Title Text</a:t>
            </a:r>
          </a:p>
        </p:txBody>
      </p:sp>
      <p:sp>
        <p:nvSpPr>
          <p:cNvPr id="107"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4" name="Shape 114"/>
          <p:cNvSpPr/>
          <p:nvPr/>
        </p:nvSpPr>
        <p:spPr>
          <a:xfrm>
            <a:off x="2514600" y="6410337"/>
            <a:ext cx="6635268" cy="457748"/>
          </a:xfrm>
          <a:prstGeom prst="rect">
            <a:avLst/>
          </a:prstGeom>
          <a:solidFill>
            <a:srgbClr val="1E4B87"/>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115" name="Title Text"/>
          <p:cNvSpPr txBox="1"/>
          <p:nvPr>
            <p:ph type="title"/>
          </p:nvPr>
        </p:nvSpPr>
        <p:spPr>
          <a:xfrm>
            <a:off x="304800" y="0"/>
            <a:ext cx="5470527" cy="653854"/>
          </a:xfrm>
          <a:prstGeom prst="rect">
            <a:avLst/>
          </a:prstGeom>
        </p:spPr>
        <p:txBody>
          <a:bodyPr/>
          <a:lstStyle>
            <a:lvl1pPr>
              <a:defRPr b="1" sz="2400">
                <a:latin typeface="Arial"/>
                <a:ea typeface="Arial"/>
                <a:cs typeface="Arial"/>
                <a:sym typeface="Arial"/>
              </a:defRPr>
            </a:lvl1pPr>
          </a:lstStyle>
          <a:p>
            <a:pPr/>
            <a:r>
              <a:t>Title Text</a:t>
            </a:r>
          </a:p>
        </p:txBody>
      </p:sp>
      <p:sp>
        <p:nvSpPr>
          <p:cNvPr id="116" name="Shape 116"/>
          <p:cNvSpPr/>
          <p:nvPr/>
        </p:nvSpPr>
        <p:spPr>
          <a:xfrm>
            <a:off x="0" y="653853"/>
            <a:ext cx="9144001" cy="2"/>
          </a:xfrm>
          <a:prstGeom prst="line">
            <a:avLst/>
          </a:prstGeom>
          <a:ln w="41275">
            <a:solidFill>
              <a:srgbClr val="BF5700"/>
            </a:solidFill>
            <a:miter/>
          </a:ln>
        </p:spPr>
        <p:txBody>
          <a:bodyPr lIns="45718" tIns="45718" rIns="45718" bIns="45718"/>
          <a:lstStyle/>
          <a:p>
            <a:pPr/>
          </a:p>
        </p:txBody>
      </p:sp>
      <p:sp>
        <p:nvSpPr>
          <p:cNvPr id="117" name="Shape 117"/>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pic>
        <p:nvPicPr>
          <p:cNvPr id="118" name="image3.png" descr="image3.png"/>
          <p:cNvPicPr>
            <a:picLocks noChangeAspect="1"/>
          </p:cNvPicPr>
          <p:nvPr/>
        </p:nvPicPr>
        <p:blipFill>
          <a:blip r:embed="rId2">
            <a:extLst/>
          </a:blip>
          <a:stretch>
            <a:fillRect/>
          </a:stretch>
        </p:blipFill>
        <p:spPr>
          <a:xfrm>
            <a:off x="152400" y="6387212"/>
            <a:ext cx="2256037" cy="423423"/>
          </a:xfrm>
          <a:prstGeom prst="rect">
            <a:avLst/>
          </a:prstGeom>
          <a:ln w="12700">
            <a:miter lim="400000"/>
          </a:ln>
        </p:spPr>
      </p:pic>
      <p:sp>
        <p:nvSpPr>
          <p:cNvPr id="119" name="Slide Number"/>
          <p:cNvSpPr txBox="1"/>
          <p:nvPr>
            <p:ph type="sldNum" sz="quarter" idx="2"/>
          </p:nvPr>
        </p:nvSpPr>
        <p:spPr>
          <a:xfrm>
            <a:off x="6329180" y="6247131"/>
            <a:ext cx="224020" cy="21843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28650" y="365125"/>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25137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034540" marR="0" indent="-32004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2377440" marR="0" indent="-32004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2720340" marR="0" indent="-32004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3063240" marR="0" indent="-32004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txBox="1"/>
          <p:nvPr>
            <p:ph type="title"/>
          </p:nvPr>
        </p:nvSpPr>
        <p:spPr>
          <a:xfrm>
            <a:off x="390606" y="2953542"/>
            <a:ext cx="8229601" cy="871860"/>
          </a:xfrm>
          <a:prstGeom prst="rect">
            <a:avLst/>
          </a:prstGeom>
        </p:spPr>
        <p:txBody>
          <a:bodyPr/>
          <a:lstStyle>
            <a:lvl1pPr>
              <a:defRPr i="1"/>
            </a:lvl1pPr>
          </a:lstStyle>
          <a:p>
            <a:pPr/>
            <a:r>
              <a:t>Know Thy Node</a:t>
            </a:r>
          </a:p>
        </p:txBody>
      </p:sp>
      <p:sp>
        <p:nvSpPr>
          <p:cNvPr id="244" name="Shape 244"/>
          <p:cNvSpPr txBox="1"/>
          <p:nvPr>
            <p:ph type="body" sz="quarter" idx="1"/>
          </p:nvPr>
        </p:nvSpPr>
        <p:spPr>
          <a:xfrm>
            <a:off x="3370402" y="4034787"/>
            <a:ext cx="2270009" cy="381002"/>
          </a:xfrm>
          <a:prstGeom prst="rect">
            <a:avLst/>
          </a:prstGeom>
        </p:spPr>
        <p:txBody>
          <a:bodyPr/>
          <a:lstStyle>
            <a:lvl1pPr defTabSz="758951">
              <a:spcBef>
                <a:spcPts val="800"/>
              </a:spcBef>
              <a:defRPr sz="1660"/>
            </a:lvl1pPr>
          </a:lstStyle>
          <a:p>
            <a:pPr/>
            <a:r>
              <a:t>September 26th, 2017</a:t>
            </a:r>
          </a:p>
        </p:txBody>
      </p:sp>
      <p:sp>
        <p:nvSpPr>
          <p:cNvPr id="245" name="Shape 245"/>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None/>
              <a:defRPr b="1" sz="2000">
                <a:solidFill>
                  <a:srgbClr val="FFFFFF"/>
                </a:solidFill>
                <a:latin typeface="Arial"/>
                <a:ea typeface="Arial"/>
                <a:cs typeface="Arial"/>
                <a:sym typeface="Arial"/>
              </a:defRPr>
            </a:lvl1pPr>
          </a:lstStyle>
          <a:p>
            <a:pPr/>
            <a:r>
              <a:t>Day 30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86"/>
          <p:cNvSpPr txBox="1"/>
          <p:nvPr>
            <p:ph type="title"/>
          </p:nvPr>
        </p:nvSpPr>
        <p:spPr>
          <a:xfrm>
            <a:off x="304800" y="-2"/>
            <a:ext cx="6553200" cy="653858"/>
          </a:xfrm>
          <a:prstGeom prst="rect">
            <a:avLst/>
          </a:prstGeom>
        </p:spPr>
        <p:txBody>
          <a:bodyPr/>
          <a:lstStyle/>
          <a:p>
            <a:pPr/>
            <a:r>
              <a:t>Server-Side Code in Action!</a:t>
            </a:r>
          </a:p>
        </p:txBody>
      </p:sp>
      <p:sp>
        <p:nvSpPr>
          <p:cNvPr id="276" name="Shape 287"/>
          <p:cNvSpPr txBox="1"/>
          <p:nvPr/>
        </p:nvSpPr>
        <p:spPr>
          <a:xfrm>
            <a:off x="304800" y="914399"/>
            <a:ext cx="8610600" cy="3993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Font typeface="Arial"/>
              <a:buChar char="•"/>
              <a:defRPr sz="2400">
                <a:latin typeface="Arial"/>
                <a:ea typeface="Arial"/>
                <a:cs typeface="Arial"/>
                <a:sym typeface="Arial"/>
              </a:defRPr>
            </a:pPr>
            <a:r>
              <a:t>API that parse URL parameters to provide selective JSONs</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Firebase methods that provide a timestamp back to users</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Clicking an invoice that provides a PDF report</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Image processing software that takes an image applies a filter, then saves the new version</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Google providing “results” relevant to your searches on other sites.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89"/>
          <p:cNvSpPr txBox="1"/>
          <p:nvPr>
            <p:ph type="title"/>
          </p:nvPr>
        </p:nvSpPr>
        <p:spPr>
          <a:xfrm>
            <a:off x="304798" y="-2"/>
            <a:ext cx="5470530" cy="653858"/>
          </a:xfrm>
          <a:prstGeom prst="rect">
            <a:avLst/>
          </a:prstGeom>
        </p:spPr>
        <p:txBody>
          <a:bodyPr/>
          <a:lstStyle/>
          <a:p>
            <a:pPr/>
            <a:r>
              <a:t>Critical Question</a:t>
            </a:r>
          </a:p>
        </p:txBody>
      </p:sp>
      <p:sp>
        <p:nvSpPr>
          <p:cNvPr id="279" name="Shape 290"/>
          <p:cNvSpPr txBox="1"/>
          <p:nvPr/>
        </p:nvSpPr>
        <p:spPr>
          <a:xfrm>
            <a:off x="1438274" y="2958711"/>
            <a:ext cx="6457953" cy="8195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lnSpc>
                <a:spcPct val="90000"/>
              </a:lnSpc>
              <a:defRPr b="1" i="1" sz="5100">
                <a:latin typeface="Arial"/>
                <a:ea typeface="Arial"/>
                <a:cs typeface="Arial"/>
                <a:sym typeface="Arial"/>
              </a:defRPr>
            </a:lvl1pPr>
          </a:lstStyle>
          <a:p>
            <a:pPr/>
            <a:r>
              <a:t>What is a “server”?</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92"/>
          <p:cNvSpPr/>
          <p:nvPr/>
        </p:nvSpPr>
        <p:spPr>
          <a:xfrm>
            <a:off x="0" y="990600"/>
            <a:ext cx="9144000" cy="4114800"/>
          </a:xfrm>
          <a:prstGeom prst="rect">
            <a:avLst/>
          </a:prstGeom>
          <a:solidFill>
            <a:srgbClr val="DEEBF7"/>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282" name="Shape 293"/>
          <p:cNvSpPr txBox="1"/>
          <p:nvPr>
            <p:ph type="title"/>
          </p:nvPr>
        </p:nvSpPr>
        <p:spPr>
          <a:xfrm>
            <a:off x="304798" y="-2"/>
            <a:ext cx="5470530" cy="653858"/>
          </a:xfrm>
          <a:prstGeom prst="rect">
            <a:avLst/>
          </a:prstGeom>
        </p:spPr>
        <p:txBody>
          <a:bodyPr/>
          <a:lstStyle/>
          <a:p>
            <a:pPr/>
            <a:r>
              <a:t>Definition of “Server”</a:t>
            </a:r>
          </a:p>
        </p:txBody>
      </p:sp>
      <p:sp>
        <p:nvSpPr>
          <p:cNvPr id="283" name="Shape 294"/>
          <p:cNvSpPr txBox="1"/>
          <p:nvPr/>
        </p:nvSpPr>
        <p:spPr>
          <a:xfrm>
            <a:off x="457200" y="1066800"/>
            <a:ext cx="8229600" cy="37268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b="1" sz="2000" u="sng">
                <a:latin typeface="Arial"/>
                <a:ea typeface="Arial"/>
                <a:cs typeface="Arial"/>
                <a:sym typeface="Arial"/>
              </a:defRPr>
            </a:pPr>
            <a:r>
              <a:t>A web server takes a client request and gives something back</a:t>
            </a:r>
            <a:endParaRPr sz="2800"/>
          </a:p>
          <a:p>
            <a:pPr>
              <a:lnSpc>
                <a:spcPct val="90000"/>
              </a:lnSpc>
              <a:spcBef>
                <a:spcPts val="1000"/>
              </a:spcBef>
              <a:defRPr sz="2800">
                <a:latin typeface="Arial"/>
                <a:ea typeface="Arial"/>
                <a:cs typeface="Arial"/>
                <a:sym typeface="Arial"/>
              </a:defRPr>
            </a:pPr>
          </a:p>
          <a:p>
            <a:pPr>
              <a:lnSpc>
                <a:spcPct val="90000"/>
              </a:lnSpc>
              <a:spcBef>
                <a:spcPts val="1000"/>
              </a:spcBef>
              <a:defRPr sz="2000">
                <a:latin typeface="Arial"/>
                <a:ea typeface="Arial"/>
                <a:cs typeface="Arial"/>
                <a:sym typeface="Arial"/>
              </a:defRPr>
            </a:pPr>
            <a:r>
              <a:t>“A web browser lets a user request a resource. The web server gets the request, finds the resource, and returns something to the user. Sometimes the resource is an </a:t>
            </a:r>
            <a:r>
              <a:rPr i="1"/>
              <a:t>HTML</a:t>
            </a:r>
            <a:r>
              <a:t> page. Sometimes it's a picture. Or a sound file. Or even a PDF document. Doesn't matter--the client asks for the thing (resource) [or action] and the server sends it back.”</a:t>
            </a:r>
            <a:endParaRPr sz="2800"/>
          </a:p>
          <a:p>
            <a:pPr>
              <a:lnSpc>
                <a:spcPct val="90000"/>
              </a:lnSpc>
              <a:spcBef>
                <a:spcPts val="1000"/>
              </a:spcBef>
              <a:defRPr sz="2800">
                <a:latin typeface="Arial"/>
                <a:ea typeface="Arial"/>
                <a:cs typeface="Arial"/>
                <a:sym typeface="Arial"/>
              </a:defRPr>
            </a:pPr>
          </a:p>
          <a:p>
            <a:pPr>
              <a:lnSpc>
                <a:spcPct val="90000"/>
              </a:lnSpc>
              <a:spcBef>
                <a:spcPts val="1000"/>
              </a:spcBef>
              <a:defRPr sz="2000">
                <a:latin typeface="Arial"/>
                <a:ea typeface="Arial"/>
                <a:cs typeface="Arial"/>
                <a:sym typeface="Arial"/>
              </a:defRPr>
            </a:pPr>
            <a:r>
              <a:t>“... When we say "server", we mean either the physical (hardware) or the web server application (software) [that actually runs the server commands]”</a:t>
            </a:r>
          </a:p>
        </p:txBody>
      </p:sp>
      <p:sp>
        <p:nvSpPr>
          <p:cNvPr id="284" name="Shape 295"/>
          <p:cNvSpPr txBox="1"/>
          <p:nvPr/>
        </p:nvSpPr>
        <p:spPr>
          <a:xfrm>
            <a:off x="457200" y="5333999"/>
            <a:ext cx="84582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Arial"/>
                <a:ea typeface="Arial"/>
                <a:cs typeface="Arial"/>
                <a:sym typeface="Arial"/>
              </a:defRPr>
            </a:lvl1pPr>
          </a:lstStyle>
          <a:p>
            <a:pPr/>
            <a:r>
              <a:t>Kathy Sierra, Author of Head First Servlets and JSP</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97"/>
          <p:cNvSpPr txBox="1"/>
          <p:nvPr>
            <p:ph type="title"/>
          </p:nvPr>
        </p:nvSpPr>
        <p:spPr>
          <a:xfrm>
            <a:off x="304798" y="-2"/>
            <a:ext cx="5470530" cy="653858"/>
          </a:xfrm>
          <a:prstGeom prst="rect">
            <a:avLst/>
          </a:prstGeom>
        </p:spPr>
        <p:txBody>
          <a:bodyPr/>
          <a:lstStyle/>
          <a:p>
            <a:pPr/>
            <a:r>
              <a:t>Server Definition</a:t>
            </a:r>
          </a:p>
        </p:txBody>
      </p:sp>
      <p:pic>
        <p:nvPicPr>
          <p:cNvPr id="287" name="image12.png" descr="image12.png"/>
          <p:cNvPicPr>
            <a:picLocks noChangeAspect="1"/>
          </p:cNvPicPr>
          <p:nvPr/>
        </p:nvPicPr>
        <p:blipFill>
          <a:blip r:embed="rId2">
            <a:extLst/>
          </a:blip>
          <a:srcRect l="0" t="47530" r="15753" b="0"/>
          <a:stretch>
            <a:fillRect/>
          </a:stretch>
        </p:blipFill>
        <p:spPr>
          <a:xfrm>
            <a:off x="304800" y="914399"/>
            <a:ext cx="8620595" cy="5181602"/>
          </a:xfrm>
          <a:prstGeom prst="rect">
            <a:avLst/>
          </a:prstGeom>
          <a:ln>
            <a:solidFill>
              <a:srgbClr val="5B9BD5"/>
            </a:solidFill>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300"/>
          <p:cNvSpPr/>
          <p:nvPr/>
        </p:nvSpPr>
        <p:spPr>
          <a:xfrm>
            <a:off x="0" y="1066800"/>
            <a:ext cx="9144000" cy="2819400"/>
          </a:xfrm>
          <a:prstGeom prst="rect">
            <a:avLst/>
          </a:prstGeom>
          <a:solidFill>
            <a:srgbClr val="DEEBF7"/>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290" name="Shape 301"/>
          <p:cNvSpPr txBox="1"/>
          <p:nvPr>
            <p:ph type="title"/>
          </p:nvPr>
        </p:nvSpPr>
        <p:spPr>
          <a:xfrm>
            <a:off x="304798" y="-2"/>
            <a:ext cx="5470530" cy="653858"/>
          </a:xfrm>
          <a:prstGeom prst="rect">
            <a:avLst/>
          </a:prstGeom>
        </p:spPr>
        <p:txBody>
          <a:bodyPr/>
          <a:lstStyle/>
          <a:p>
            <a:pPr/>
            <a:r>
              <a:t>Definition of “Web Client”</a:t>
            </a:r>
          </a:p>
        </p:txBody>
      </p:sp>
      <p:sp>
        <p:nvSpPr>
          <p:cNvPr id="291" name="Shape 302"/>
          <p:cNvSpPr txBox="1"/>
          <p:nvPr/>
        </p:nvSpPr>
        <p:spPr>
          <a:xfrm>
            <a:off x="457200" y="1143000"/>
            <a:ext cx="8229600" cy="25784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b="1" sz="2000" u="sng">
                <a:latin typeface="Arial"/>
                <a:ea typeface="Arial"/>
                <a:cs typeface="Arial"/>
                <a:sym typeface="Arial"/>
              </a:defRPr>
            </a:pPr>
            <a:r>
              <a:t>Web client lets the user request something on the server and then shows the result (response) of the server.</a:t>
            </a:r>
            <a:endParaRPr sz="2800"/>
          </a:p>
          <a:p>
            <a:pPr>
              <a:lnSpc>
                <a:spcPct val="90000"/>
              </a:lnSpc>
              <a:spcBef>
                <a:spcPts val="1000"/>
              </a:spcBef>
              <a:defRPr sz="2800">
                <a:latin typeface="Arial"/>
                <a:ea typeface="Arial"/>
                <a:cs typeface="Arial"/>
                <a:sym typeface="Arial"/>
              </a:defRPr>
            </a:pPr>
          </a:p>
          <a:p>
            <a:pPr>
              <a:lnSpc>
                <a:spcPct val="90000"/>
              </a:lnSpc>
              <a:spcBef>
                <a:spcPts val="1000"/>
              </a:spcBef>
              <a:defRPr sz="2000">
                <a:latin typeface="Arial"/>
                <a:ea typeface="Arial"/>
                <a:cs typeface="Arial"/>
                <a:sym typeface="Arial"/>
              </a:defRPr>
            </a:pPr>
            <a:r>
              <a:t>When we talk about client, though, we usually mean both (or either) the human user and the browser application. The browser is the piece of the software that knows how to communicate with the server. The browser's other big job is interpreting the HTML code [sent by the server] and rendering the web page to the user. </a:t>
            </a:r>
          </a:p>
        </p:txBody>
      </p:sp>
      <p:sp>
        <p:nvSpPr>
          <p:cNvPr id="292" name="Shape 303"/>
          <p:cNvSpPr txBox="1"/>
          <p:nvPr/>
        </p:nvSpPr>
        <p:spPr>
          <a:xfrm>
            <a:off x="457200" y="4114479"/>
            <a:ext cx="8458200"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Arial"/>
                <a:ea typeface="Arial"/>
                <a:cs typeface="Arial"/>
                <a:sym typeface="Arial"/>
              </a:defRPr>
            </a:lvl1pPr>
          </a:lstStyle>
          <a:p>
            <a:pPr/>
            <a:r>
              <a:t>Kathy Sierra, Author of Head First Servlets and JSP</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305"/>
          <p:cNvSpPr txBox="1"/>
          <p:nvPr>
            <p:ph type="title"/>
          </p:nvPr>
        </p:nvSpPr>
        <p:spPr>
          <a:xfrm>
            <a:off x="304798" y="-2"/>
            <a:ext cx="5470530" cy="653858"/>
          </a:xfrm>
          <a:prstGeom prst="rect">
            <a:avLst/>
          </a:prstGeom>
        </p:spPr>
        <p:txBody>
          <a:bodyPr/>
          <a:lstStyle/>
          <a:p>
            <a:pPr/>
            <a:r>
              <a:t>Web Client Definition</a:t>
            </a:r>
          </a:p>
        </p:txBody>
      </p:sp>
      <p:pic>
        <p:nvPicPr>
          <p:cNvPr id="295" name="image13.png" descr="image13.png"/>
          <p:cNvPicPr>
            <a:picLocks noChangeAspect="1"/>
          </p:cNvPicPr>
          <p:nvPr/>
        </p:nvPicPr>
        <p:blipFill>
          <a:blip r:embed="rId2">
            <a:extLst/>
          </a:blip>
          <a:srcRect l="0" t="43375" r="12803" b="0"/>
          <a:stretch>
            <a:fillRect/>
          </a:stretch>
        </p:blipFill>
        <p:spPr>
          <a:xfrm>
            <a:off x="304799" y="914398"/>
            <a:ext cx="8626718" cy="5105404"/>
          </a:xfrm>
          <a:prstGeom prst="rect">
            <a:avLst/>
          </a:prstGeom>
          <a:ln>
            <a:solidFill>
              <a:srgbClr val="5B9BD5"/>
            </a:solidFill>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308"/>
          <p:cNvSpPr txBox="1"/>
          <p:nvPr>
            <p:ph type="title"/>
          </p:nvPr>
        </p:nvSpPr>
        <p:spPr>
          <a:xfrm>
            <a:off x="304798" y="-2"/>
            <a:ext cx="5470530" cy="653858"/>
          </a:xfrm>
          <a:prstGeom prst="rect">
            <a:avLst/>
          </a:prstGeom>
        </p:spPr>
        <p:txBody>
          <a:bodyPr/>
          <a:lstStyle/>
          <a:p>
            <a:pPr/>
            <a:r>
              <a:t>&gt; YOUR TURN!!</a:t>
            </a:r>
          </a:p>
        </p:txBody>
      </p:sp>
      <p:sp>
        <p:nvSpPr>
          <p:cNvPr id="298" name="Shape 309"/>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99" name="Shape 310"/>
          <p:cNvSpPr txBox="1"/>
          <p:nvPr/>
        </p:nvSpPr>
        <p:spPr>
          <a:xfrm>
            <a:off x="304800" y="914399"/>
            <a:ext cx="8686800" cy="43486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Assignment</a:t>
            </a:r>
          </a:p>
          <a:p>
            <a:pPr>
              <a:defRPr sz="2400">
                <a:latin typeface="Arial"/>
                <a:ea typeface="Arial"/>
                <a:cs typeface="Arial"/>
                <a:sym typeface="Arial"/>
              </a:defRPr>
            </a:pPr>
          </a:p>
          <a:p>
            <a:pPr>
              <a:defRPr sz="2400">
                <a:latin typeface="Arial"/>
                <a:ea typeface="Arial"/>
                <a:cs typeface="Arial"/>
                <a:sym typeface="Arial"/>
              </a:defRPr>
            </a:pPr>
            <a:r>
              <a:t>Talk to the person next to you and re-explain to one another the following terms:</a:t>
            </a:r>
          </a:p>
          <a:p>
            <a:pP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Server</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Web Client</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Request</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Response</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17"/>
          <p:cNvSpPr txBox="1"/>
          <p:nvPr>
            <p:ph type="title"/>
          </p:nvPr>
        </p:nvSpPr>
        <p:spPr>
          <a:xfrm>
            <a:off x="390606" y="2953542"/>
            <a:ext cx="8229601" cy="871860"/>
          </a:xfrm>
          <a:prstGeom prst="rect">
            <a:avLst/>
          </a:prstGeom>
        </p:spPr>
        <p:txBody>
          <a:bodyPr/>
          <a:lstStyle/>
          <a:p>
            <a:pPr/>
            <a:r>
              <a:t>Node.JS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19"/>
          <p:cNvSpPr txBox="1"/>
          <p:nvPr>
            <p:ph type="title"/>
          </p:nvPr>
        </p:nvSpPr>
        <p:spPr>
          <a:xfrm>
            <a:off x="304798" y="-2"/>
            <a:ext cx="5470530" cy="653858"/>
          </a:xfrm>
          <a:prstGeom prst="rect">
            <a:avLst/>
          </a:prstGeom>
        </p:spPr>
        <p:txBody>
          <a:bodyPr/>
          <a:lstStyle/>
          <a:p>
            <a:pPr/>
            <a:r>
              <a:t>Key Question</a:t>
            </a:r>
          </a:p>
        </p:txBody>
      </p:sp>
      <p:sp>
        <p:nvSpPr>
          <p:cNvPr id="304" name="Shape 320"/>
          <p:cNvSpPr txBox="1"/>
          <p:nvPr/>
        </p:nvSpPr>
        <p:spPr>
          <a:xfrm>
            <a:off x="533400" y="2820880"/>
            <a:ext cx="8229600" cy="9428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lnSpc>
                <a:spcPct val="90000"/>
              </a:lnSpc>
              <a:defRPr b="1" i="1" sz="6000">
                <a:latin typeface="Arial"/>
                <a:ea typeface="Arial"/>
                <a:cs typeface="Arial"/>
                <a:sym typeface="Arial"/>
              </a:defRPr>
            </a:lvl1pPr>
          </a:lstStyle>
          <a:p>
            <a:pPr/>
            <a:r>
              <a:t>So what is NodeJS?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22"/>
          <p:cNvSpPr/>
          <p:nvPr/>
        </p:nvSpPr>
        <p:spPr>
          <a:xfrm>
            <a:off x="0" y="1066800"/>
            <a:ext cx="9144000" cy="2819400"/>
          </a:xfrm>
          <a:prstGeom prst="rect">
            <a:avLst/>
          </a:prstGeom>
          <a:solidFill>
            <a:srgbClr val="DEEBF7"/>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07" name="Shape 323"/>
          <p:cNvSpPr txBox="1"/>
          <p:nvPr>
            <p:ph type="title"/>
          </p:nvPr>
        </p:nvSpPr>
        <p:spPr>
          <a:xfrm>
            <a:off x="304798" y="-2"/>
            <a:ext cx="5470530" cy="653858"/>
          </a:xfrm>
          <a:prstGeom prst="rect">
            <a:avLst/>
          </a:prstGeom>
        </p:spPr>
        <p:txBody>
          <a:bodyPr/>
          <a:lstStyle/>
          <a:p>
            <a:pPr/>
            <a:r>
              <a:t>Definition of “NodeJS”</a:t>
            </a:r>
          </a:p>
        </p:txBody>
      </p:sp>
      <p:sp>
        <p:nvSpPr>
          <p:cNvPr id="308" name="Shape 324"/>
          <p:cNvSpPr txBox="1"/>
          <p:nvPr/>
        </p:nvSpPr>
        <p:spPr>
          <a:xfrm>
            <a:off x="457200" y="1143000"/>
            <a:ext cx="8229600" cy="26631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sz="2400">
                <a:latin typeface="Arial"/>
                <a:ea typeface="Arial"/>
                <a:cs typeface="Arial"/>
                <a:sym typeface="Arial"/>
              </a:defRPr>
            </a:pPr>
            <a:r>
              <a:t>Node.js is an open-source, cross-platform JavaScript runtime environment designed to be run outside of browsers. </a:t>
            </a:r>
            <a:endParaRPr sz="2800"/>
          </a:p>
          <a:p>
            <a:pPr>
              <a:lnSpc>
                <a:spcPct val="90000"/>
              </a:lnSpc>
              <a:spcBef>
                <a:spcPts val="1000"/>
              </a:spcBef>
              <a:defRPr sz="2800">
                <a:latin typeface="Arial"/>
                <a:ea typeface="Arial"/>
                <a:cs typeface="Arial"/>
                <a:sym typeface="Arial"/>
              </a:defRPr>
            </a:pPr>
          </a:p>
          <a:p>
            <a:pPr>
              <a:lnSpc>
                <a:spcPct val="90000"/>
              </a:lnSpc>
              <a:spcBef>
                <a:spcPts val="1000"/>
              </a:spcBef>
              <a:defRPr sz="2400">
                <a:latin typeface="Arial"/>
                <a:ea typeface="Arial"/>
                <a:cs typeface="Arial"/>
                <a:sym typeface="Arial"/>
              </a:defRPr>
            </a:pPr>
            <a:r>
              <a:t>It is a general utility that can be used for a variety of purposes including asset compilation, scripting, monitoring, and </a:t>
            </a:r>
            <a:r>
              <a:rPr b="1" u="sng"/>
              <a:t>most notably as the basis for web servers</a:t>
            </a:r>
          </a:p>
        </p:txBody>
      </p:sp>
      <p:pic>
        <p:nvPicPr>
          <p:cNvPr id="309" name="image15.jpg" descr="image15.jpg"/>
          <p:cNvPicPr>
            <a:picLocks noChangeAspect="1"/>
          </p:cNvPicPr>
          <p:nvPr/>
        </p:nvPicPr>
        <p:blipFill>
          <a:blip r:embed="rId2">
            <a:extLst/>
          </a:blip>
          <a:stretch>
            <a:fillRect/>
          </a:stretch>
        </p:blipFill>
        <p:spPr>
          <a:xfrm>
            <a:off x="6096000" y="4800600"/>
            <a:ext cx="2797381" cy="119867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txBox="1"/>
          <p:nvPr>
            <p:ph type="title"/>
          </p:nvPr>
        </p:nvSpPr>
        <p:spPr>
          <a:xfrm>
            <a:off x="390606" y="2953542"/>
            <a:ext cx="8229601" cy="871860"/>
          </a:xfrm>
          <a:prstGeom prst="rect">
            <a:avLst/>
          </a:prstGeom>
        </p:spPr>
        <p:txBody>
          <a:bodyPr/>
          <a:lstStyle/>
          <a:p>
            <a:pPr/>
            <a:r>
              <a:t>Project Week</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28"/>
          <p:cNvSpPr/>
          <p:nvPr/>
        </p:nvSpPr>
        <p:spPr>
          <a:xfrm>
            <a:off x="-11742" y="689615"/>
            <a:ext cx="9155743" cy="5626583"/>
          </a:xfrm>
          <a:prstGeom prst="rect">
            <a:avLst/>
          </a:prstGeom>
          <a:solidFill>
            <a:srgbClr val="F2F2F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12" name="Shape 329"/>
          <p:cNvSpPr txBox="1"/>
          <p:nvPr/>
        </p:nvSpPr>
        <p:spPr>
          <a:xfrm>
            <a:off x="304800" y="914399"/>
            <a:ext cx="8686800" cy="15038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Assignment</a:t>
            </a:r>
          </a:p>
          <a:p>
            <a:pPr>
              <a:defRPr sz="2400">
                <a:latin typeface="Arial"/>
                <a:ea typeface="Arial"/>
                <a:cs typeface="Arial"/>
                <a:sym typeface="Arial"/>
              </a:defRPr>
            </a:pPr>
          </a:p>
          <a:p>
            <a:pPr>
              <a:defRPr sz="2400">
                <a:latin typeface="Arial"/>
                <a:ea typeface="Arial"/>
                <a:cs typeface="Arial"/>
                <a:sym typeface="Arial"/>
              </a:defRPr>
            </a:pPr>
            <a:r>
              <a:t>Take a few moments to research 5 companies that actively use NodeJS in production.</a:t>
            </a:r>
          </a:p>
        </p:txBody>
      </p:sp>
      <p:sp>
        <p:nvSpPr>
          <p:cNvPr id="313" name="Shape 330"/>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32"/>
          <p:cNvSpPr txBox="1"/>
          <p:nvPr>
            <p:ph type="title"/>
          </p:nvPr>
        </p:nvSpPr>
        <p:spPr>
          <a:xfrm>
            <a:off x="304798" y="-2"/>
            <a:ext cx="5470530" cy="653858"/>
          </a:xfrm>
          <a:prstGeom prst="rect">
            <a:avLst/>
          </a:prstGeom>
        </p:spPr>
        <p:txBody>
          <a:bodyPr/>
          <a:lstStyle/>
          <a:p>
            <a:pPr/>
            <a:r>
              <a:t>Why Use NodeJS as a Server?</a:t>
            </a:r>
          </a:p>
        </p:txBody>
      </p:sp>
      <p:sp>
        <p:nvSpPr>
          <p:cNvPr id="316" name="Shape 333"/>
          <p:cNvSpPr txBox="1"/>
          <p:nvPr/>
        </p:nvSpPr>
        <p:spPr>
          <a:xfrm>
            <a:off x="457200" y="1143001"/>
            <a:ext cx="8229600" cy="48681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lnSpc>
                <a:spcPct val="90000"/>
              </a:lnSpc>
              <a:spcBef>
                <a:spcPts val="1000"/>
              </a:spcBef>
              <a:buSzPct val="100000"/>
              <a:buFont typeface="Arial"/>
              <a:buChar char="•"/>
              <a:defRPr b="1" sz="2400">
                <a:latin typeface="Arial"/>
                <a:ea typeface="Arial"/>
                <a:cs typeface="Arial"/>
                <a:sym typeface="Arial"/>
              </a:defRPr>
            </a:pPr>
            <a:r>
              <a:t>It re-uses Javascript </a:t>
            </a:r>
            <a:r>
              <a:rPr b="0"/>
              <a:t>– meaning a front-end Javascript developer can also build an entire server themselves</a:t>
            </a:r>
            <a:endParaRPr sz="2800"/>
          </a:p>
          <a:p>
            <a:pPr marL="228600" indent="-228600">
              <a:lnSpc>
                <a:spcPct val="90000"/>
              </a:lnSpc>
              <a:spcBef>
                <a:spcPts val="1000"/>
              </a:spcBef>
              <a:buSzPct val="100000"/>
              <a:buFont typeface="Arial"/>
              <a:buChar char="•"/>
              <a:defRPr sz="2800">
                <a:latin typeface="Arial"/>
                <a:ea typeface="Arial"/>
                <a:cs typeface="Arial"/>
                <a:sym typeface="Arial"/>
              </a:defRPr>
            </a:pPr>
          </a:p>
          <a:p>
            <a:pPr marL="228600" indent="-228600">
              <a:lnSpc>
                <a:spcPct val="90000"/>
              </a:lnSpc>
              <a:spcBef>
                <a:spcPts val="1000"/>
              </a:spcBef>
              <a:buSzPct val="100000"/>
              <a:buFont typeface="Arial"/>
              <a:buChar char="•"/>
              <a:defRPr b="1" sz="2400">
                <a:latin typeface="Arial"/>
                <a:ea typeface="Arial"/>
                <a:cs typeface="Arial"/>
                <a:sym typeface="Arial"/>
              </a:defRPr>
            </a:pPr>
            <a:r>
              <a:t>It’s easily extendable. </a:t>
            </a:r>
            <a:r>
              <a:rPr b="0"/>
              <a:t>Numerous plugins exist to expand the capabilities of Node</a:t>
            </a:r>
            <a:endParaRPr sz="2800"/>
          </a:p>
          <a:p>
            <a:pPr marL="228600" indent="-228600">
              <a:lnSpc>
                <a:spcPct val="90000"/>
              </a:lnSpc>
              <a:spcBef>
                <a:spcPts val="1000"/>
              </a:spcBef>
              <a:buSzPct val="100000"/>
              <a:buFont typeface="Arial"/>
              <a:buChar char="•"/>
              <a:defRPr sz="2800">
                <a:latin typeface="Arial"/>
                <a:ea typeface="Arial"/>
                <a:cs typeface="Arial"/>
                <a:sym typeface="Arial"/>
              </a:defRPr>
            </a:pPr>
          </a:p>
          <a:p>
            <a:pPr marL="228600" indent="-228600">
              <a:lnSpc>
                <a:spcPct val="90000"/>
              </a:lnSpc>
              <a:spcBef>
                <a:spcPts val="1000"/>
              </a:spcBef>
              <a:buSzPct val="100000"/>
              <a:buFont typeface="Arial"/>
              <a:buChar char="•"/>
              <a:defRPr b="1" sz="2400">
                <a:latin typeface="Arial"/>
                <a:ea typeface="Arial"/>
                <a:cs typeface="Arial"/>
                <a:sym typeface="Arial"/>
              </a:defRPr>
            </a:pPr>
            <a:r>
              <a:t> Fast-implementation, </a:t>
            </a:r>
            <a:r>
              <a:rPr b="0"/>
              <a:t>which allows for the creation of an entire working server with only a few lines of code.</a:t>
            </a:r>
            <a:endParaRPr sz="2800"/>
          </a:p>
          <a:p>
            <a:pPr marL="228600" indent="-228600">
              <a:lnSpc>
                <a:spcPct val="90000"/>
              </a:lnSpc>
              <a:spcBef>
                <a:spcPts val="1000"/>
              </a:spcBef>
              <a:buSzPct val="100000"/>
              <a:buFont typeface="Arial"/>
              <a:buChar char="•"/>
              <a:defRPr b="1" sz="2800">
                <a:latin typeface="Arial"/>
                <a:ea typeface="Arial"/>
                <a:cs typeface="Arial"/>
                <a:sym typeface="Arial"/>
              </a:defRPr>
            </a:pPr>
          </a:p>
          <a:p>
            <a:pPr marL="228600" indent="-228600">
              <a:lnSpc>
                <a:spcPct val="90000"/>
              </a:lnSpc>
              <a:spcBef>
                <a:spcPts val="1000"/>
              </a:spcBef>
              <a:buSzPct val="100000"/>
              <a:buFont typeface="Arial"/>
              <a:buChar char="•"/>
              <a:defRPr b="1" sz="2400">
                <a:latin typeface="Arial"/>
                <a:ea typeface="Arial"/>
                <a:cs typeface="Arial"/>
                <a:sym typeface="Arial"/>
              </a:defRPr>
            </a:pPr>
            <a:r>
              <a:t>Single-Threaded Asycncronous Model </a:t>
            </a:r>
            <a:r>
              <a:rPr b="0"/>
              <a:t>– meaning it can handle multiple requests simultaneously and not get bottlenecked.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35"/>
          <p:cNvSpPr txBox="1"/>
          <p:nvPr>
            <p:ph type="title"/>
          </p:nvPr>
        </p:nvSpPr>
        <p:spPr>
          <a:xfrm>
            <a:off x="304798" y="-2"/>
            <a:ext cx="5470530" cy="653858"/>
          </a:xfrm>
          <a:prstGeom prst="rect">
            <a:avLst/>
          </a:prstGeom>
        </p:spPr>
        <p:txBody>
          <a:bodyPr/>
          <a:lstStyle/>
          <a:p>
            <a:pPr/>
            <a:r>
              <a:t>Syncrononous Threading</a:t>
            </a:r>
          </a:p>
        </p:txBody>
      </p:sp>
      <p:pic>
        <p:nvPicPr>
          <p:cNvPr id="319" name="image16.png" descr="image16.png"/>
          <p:cNvPicPr>
            <a:picLocks noChangeAspect="1"/>
          </p:cNvPicPr>
          <p:nvPr/>
        </p:nvPicPr>
        <p:blipFill>
          <a:blip r:embed="rId2">
            <a:extLst/>
          </a:blip>
          <a:stretch>
            <a:fillRect/>
          </a:stretch>
        </p:blipFill>
        <p:spPr>
          <a:xfrm>
            <a:off x="115349" y="758726"/>
            <a:ext cx="9055225" cy="4572002"/>
          </a:xfrm>
          <a:prstGeom prst="rect">
            <a:avLst/>
          </a:prstGeom>
          <a:ln w="12700">
            <a:miter lim="400000"/>
          </a:ln>
        </p:spPr>
      </p:pic>
      <p:sp>
        <p:nvSpPr>
          <p:cNvPr id="320" name="Shape 337"/>
          <p:cNvSpPr txBox="1"/>
          <p:nvPr/>
        </p:nvSpPr>
        <p:spPr>
          <a:xfrm>
            <a:off x="115350" y="5401269"/>
            <a:ext cx="8990550" cy="8840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i="1">
                <a:latin typeface="Arial"/>
                <a:ea typeface="Arial"/>
                <a:cs typeface="Arial"/>
                <a:sym typeface="Arial"/>
              </a:defRPr>
            </a:pPr>
            <a:r>
              <a:t>In traditional synchronous threading, </a:t>
            </a:r>
            <a:r>
              <a:rPr u="sng"/>
              <a:t>each request requires its own thread</a:t>
            </a:r>
            <a:r>
              <a:t>. No other request can pass through that thread until complete. Since there is a limited pool of threads, </a:t>
            </a:r>
            <a:r>
              <a:rPr u="sng"/>
              <a:t>this can create bottlenecks.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39"/>
          <p:cNvSpPr txBox="1"/>
          <p:nvPr>
            <p:ph type="title"/>
          </p:nvPr>
        </p:nvSpPr>
        <p:spPr>
          <a:xfrm>
            <a:off x="304798" y="-2"/>
            <a:ext cx="5470530" cy="653858"/>
          </a:xfrm>
          <a:prstGeom prst="rect">
            <a:avLst/>
          </a:prstGeom>
        </p:spPr>
        <p:txBody>
          <a:bodyPr/>
          <a:lstStyle>
            <a:lvl1pPr>
              <a:defRPr sz="2100"/>
            </a:lvl1pPr>
          </a:lstStyle>
          <a:p>
            <a:pPr/>
            <a:r>
              <a:t>Asynchronous Threading (Node Way)</a:t>
            </a:r>
          </a:p>
        </p:txBody>
      </p:sp>
      <p:pic>
        <p:nvPicPr>
          <p:cNvPr id="323" name="image17.png" descr="image17.png"/>
          <p:cNvPicPr>
            <a:picLocks noChangeAspect="1"/>
          </p:cNvPicPr>
          <p:nvPr/>
        </p:nvPicPr>
        <p:blipFill>
          <a:blip r:embed="rId2">
            <a:extLst/>
          </a:blip>
          <a:stretch>
            <a:fillRect/>
          </a:stretch>
        </p:blipFill>
        <p:spPr>
          <a:xfrm>
            <a:off x="293508" y="679253"/>
            <a:ext cx="8697096" cy="4419602"/>
          </a:xfrm>
          <a:prstGeom prst="rect">
            <a:avLst/>
          </a:prstGeom>
          <a:ln w="12700">
            <a:miter lim="400000"/>
          </a:ln>
        </p:spPr>
      </p:pic>
      <p:sp>
        <p:nvSpPr>
          <p:cNvPr id="324" name="Shape 341"/>
          <p:cNvSpPr txBox="1"/>
          <p:nvPr/>
        </p:nvSpPr>
        <p:spPr>
          <a:xfrm>
            <a:off x="115350" y="5098853"/>
            <a:ext cx="8990550" cy="11507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i="1">
                <a:latin typeface="Arial"/>
                <a:ea typeface="Arial"/>
                <a:cs typeface="Arial"/>
                <a:sym typeface="Arial"/>
              </a:defRPr>
            </a:pPr>
            <a:r>
              <a:t>In Node-based asynchronous threading, a single thread is used throughout. Each thread is “put to the side” using callbacks and responded to when ready. Because of this, there is </a:t>
            </a:r>
            <a:r>
              <a:rPr u="sng"/>
              <a:t>no limit on the number of requests </a:t>
            </a:r>
            <a:r>
              <a:t>that can be responded to and there is </a:t>
            </a:r>
            <a:r>
              <a:rPr u="sng"/>
              <a:t>no bottleneck</a:t>
            </a:r>
            <a:r>
              <a:t>.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43"/>
          <p:cNvSpPr txBox="1"/>
          <p:nvPr>
            <p:ph type="title"/>
          </p:nvPr>
        </p:nvSpPr>
        <p:spPr>
          <a:xfrm>
            <a:off x="390606" y="2953542"/>
            <a:ext cx="8229601" cy="871860"/>
          </a:xfrm>
          <a:prstGeom prst="rect">
            <a:avLst/>
          </a:prstGeom>
        </p:spPr>
        <p:txBody>
          <a:bodyPr/>
          <a:lstStyle/>
          <a:p>
            <a:pPr/>
            <a:r>
              <a:t>Coding Time!</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45"/>
          <p:cNvSpPr txBox="1"/>
          <p:nvPr>
            <p:ph type="title"/>
          </p:nvPr>
        </p:nvSpPr>
        <p:spPr>
          <a:xfrm>
            <a:off x="390606" y="2953542"/>
            <a:ext cx="8229601" cy="871860"/>
          </a:xfrm>
          <a:prstGeom prst="rect">
            <a:avLst/>
          </a:prstGeom>
        </p:spPr>
        <p:txBody>
          <a:bodyPr/>
          <a:lstStyle/>
          <a:p>
            <a:pPr/>
            <a:r>
              <a:t>Homework!</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56"/>
          <p:cNvSpPr txBox="1"/>
          <p:nvPr/>
        </p:nvSpPr>
        <p:spPr>
          <a:xfrm>
            <a:off x="304798" y="98051"/>
            <a:ext cx="4076705"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Specifically…</a:t>
            </a:r>
          </a:p>
        </p:txBody>
      </p:sp>
      <p:sp>
        <p:nvSpPr>
          <p:cNvPr id="250" name="Shape 257"/>
          <p:cNvSpPr txBox="1"/>
          <p:nvPr/>
        </p:nvSpPr>
        <p:spPr>
          <a:xfrm>
            <a:off x="304799" y="761999"/>
            <a:ext cx="8740776" cy="366620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defTabSz="685800">
              <a:spcBef>
                <a:spcPts val="500"/>
              </a:spcBef>
              <a:defRPr b="1" sz="2200">
                <a:latin typeface="Arial"/>
                <a:ea typeface="Arial"/>
                <a:cs typeface="Arial"/>
                <a:sym typeface="Arial"/>
              </a:defRPr>
            </a:pPr>
            <a:r>
              <a:t>Things I’ve noticed people doing </a:t>
            </a:r>
            <a:r>
              <a:rPr i="1" u="sng"/>
              <a:t>incredibly</a:t>
            </a:r>
            <a:r>
              <a:t> well:</a:t>
            </a:r>
            <a:endParaRPr sz="2400"/>
          </a:p>
          <a:p>
            <a:pPr marL="257175" indent="-257175" defTabSz="685800">
              <a:spcBef>
                <a:spcPts val="500"/>
              </a:spcBef>
              <a:buSzPct val="100000"/>
              <a:buFont typeface="Arial"/>
              <a:buChar char="•"/>
              <a:defRPr b="1" sz="24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Stunning front-end </a:t>
            </a:r>
            <a:r>
              <a:rPr sz="1800"/>
              <a:t>(Seriously, you guys are better than me at this point) </a:t>
            </a:r>
            <a:endParaRPr sz="2400"/>
          </a:p>
          <a:p>
            <a:pPr marL="257175" indent="-257175" defTabSz="685800">
              <a:spcBef>
                <a:spcPts val="500"/>
              </a:spcBef>
              <a:buSzPct val="100000"/>
              <a:buFont typeface="Arial"/>
              <a:buChar char="•"/>
              <a:defRPr b="1" sz="24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Amazing execution of challenging concepts</a:t>
            </a:r>
          </a:p>
          <a:p>
            <a:pPr marL="257175" indent="-257175" defTabSz="685800">
              <a:spcBef>
                <a:spcPts val="500"/>
              </a:spcBef>
              <a:buSzPct val="100000"/>
              <a:buFont typeface="Arial"/>
              <a:buChar char="•"/>
              <a:defRPr>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Fantastic explanations of your code and technology</a:t>
            </a:r>
            <a:endParaRPr sz="2400"/>
          </a:p>
          <a:p>
            <a:pPr marL="257175" indent="-257175" defTabSz="685800">
              <a:spcBef>
                <a:spcPts val="500"/>
              </a:spcBef>
              <a:buSzPct val="100000"/>
              <a:buFont typeface="Arial"/>
              <a:buChar char="•"/>
              <a:defRPr sz="24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And basically everything. </a:t>
            </a:r>
          </a:p>
        </p:txBody>
      </p:sp>
      <p:sp>
        <p:nvSpPr>
          <p:cNvPr id="251" name="Shape 258"/>
          <p:cNvSpPr txBox="1"/>
          <p:nvPr/>
        </p:nvSpPr>
        <p:spPr>
          <a:xfrm>
            <a:off x="533400" y="5142562"/>
            <a:ext cx="8229600" cy="7926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lnSpc>
                <a:spcPct val="90000"/>
              </a:lnSpc>
              <a:defRPr b="1" i="1" sz="2400">
                <a:latin typeface="Arial"/>
                <a:ea typeface="Arial"/>
                <a:cs typeface="Arial"/>
                <a:sym typeface="Arial"/>
              </a:defRPr>
            </a:pPr>
            <a:r>
              <a:t>Seriously. </a:t>
            </a:r>
            <a:br/>
            <a:r>
              <a:t>Put the GitHub code on your LinkedIn profiles</a:t>
            </a:r>
          </a:p>
        </p:txBody>
      </p:sp>
      <p:sp>
        <p:nvSpPr>
          <p:cNvPr id="252" name="Shape 259"/>
          <p:cNvSpPr/>
          <p:nvPr/>
        </p:nvSpPr>
        <p:spPr>
          <a:xfrm>
            <a:off x="457199" y="5046752"/>
            <a:ext cx="8577945" cy="1125449"/>
          </a:xfrm>
          <a:prstGeom prst="rect">
            <a:avLst/>
          </a:prstGeom>
          <a:ln w="12700">
            <a:solidFill>
              <a:srgbClr val="42719B"/>
            </a:solidFill>
            <a:miter/>
          </a:ln>
        </p:spPr>
        <p:txBody>
          <a:bodyPr lIns="45718" tIns="45718" rIns="45718" bIns="45718" anchor="ctr"/>
          <a:lstStyle/>
          <a:p>
            <a:pPr algn="ctr">
              <a:defRPr>
                <a:solidFill>
                  <a:srgbClr val="FFFFFF"/>
                </a:solidFill>
                <a:latin typeface="+mn-lt"/>
                <a:ea typeface="+mn-ea"/>
                <a:cs typeface="+mn-cs"/>
                <a:sym typeface="Calibri"/>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61"/>
          <p:cNvSpPr txBox="1"/>
          <p:nvPr/>
        </p:nvSpPr>
        <p:spPr>
          <a:xfrm>
            <a:off x="304798" y="98051"/>
            <a:ext cx="4076705"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Next Steps…</a:t>
            </a:r>
          </a:p>
        </p:txBody>
      </p:sp>
      <p:sp>
        <p:nvSpPr>
          <p:cNvPr id="255" name="Shape 262"/>
          <p:cNvSpPr txBox="1"/>
          <p:nvPr/>
        </p:nvSpPr>
        <p:spPr>
          <a:xfrm>
            <a:off x="304799" y="761999"/>
            <a:ext cx="8740776" cy="414880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defTabSz="685800">
              <a:spcBef>
                <a:spcPts val="500"/>
              </a:spcBef>
              <a:defRPr b="1" sz="2200">
                <a:latin typeface="Arial"/>
                <a:ea typeface="Arial"/>
                <a:cs typeface="Arial"/>
                <a:sym typeface="Arial"/>
              </a:defRPr>
            </a:pPr>
            <a:r>
              <a:t>Close out your projects well!</a:t>
            </a:r>
            <a:endParaRPr sz="2400"/>
          </a:p>
          <a:p>
            <a:pPr marL="257175" indent="-257175" defTabSz="685800">
              <a:spcBef>
                <a:spcPts val="500"/>
              </a:spcBef>
              <a:buSzPct val="100000"/>
              <a:buFont typeface="Arial"/>
              <a:buChar char="•"/>
              <a:defRPr sz="2200">
                <a:latin typeface="Arial"/>
                <a:ea typeface="Arial"/>
                <a:cs typeface="Arial"/>
                <a:sym typeface="Arial"/>
              </a:defRPr>
            </a:pPr>
            <a:r>
              <a:t>Create README’s for your code on GitHub</a:t>
            </a:r>
            <a:endParaRPr sz="2400"/>
          </a:p>
          <a:p>
            <a:pPr marL="257175" indent="-257175" defTabSz="685800">
              <a:spcBef>
                <a:spcPts val="500"/>
              </a:spcBef>
              <a:buSzPct val="100000"/>
              <a:buFont typeface="Arial"/>
              <a:buChar char="•"/>
              <a:defRPr sz="24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Use a custom domain URL</a:t>
            </a:r>
            <a:endParaRPr sz="2400"/>
          </a:p>
          <a:p>
            <a:pPr marL="257175" indent="-257175" defTabSz="685800">
              <a:spcBef>
                <a:spcPts val="500"/>
              </a:spcBef>
              <a:buSzPct val="100000"/>
              <a:buFont typeface="Arial"/>
              <a:buChar char="•"/>
              <a:defRPr sz="24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Create default, working “test cases”</a:t>
            </a:r>
            <a:endParaRPr sz="2400"/>
          </a:p>
          <a:p>
            <a:pPr marL="257175" indent="-257175" defTabSz="685800">
              <a:spcBef>
                <a:spcPts val="500"/>
              </a:spcBef>
              <a:buSzPct val="100000"/>
              <a:buFont typeface="Arial"/>
              <a:buChar char="•"/>
              <a:defRPr sz="24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Consider writing a blog article / video that builds from scratch</a:t>
            </a:r>
            <a:endParaRPr sz="2400"/>
          </a:p>
          <a:p>
            <a:pPr marL="257175" indent="-257175" defTabSz="685800">
              <a:spcBef>
                <a:spcPts val="500"/>
              </a:spcBef>
              <a:buSzPct val="100000"/>
              <a:buFont typeface="Arial"/>
              <a:buChar char="•"/>
              <a:defRPr sz="24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Fork / Star other people’s code</a:t>
            </a:r>
          </a:p>
        </p:txBody>
      </p:sp>
      <p:sp>
        <p:nvSpPr>
          <p:cNvPr id="256" name="Shape 263"/>
          <p:cNvSpPr txBox="1"/>
          <p:nvPr/>
        </p:nvSpPr>
        <p:spPr>
          <a:xfrm>
            <a:off x="533400" y="5053662"/>
            <a:ext cx="8229600" cy="9704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defTabSz="685800">
              <a:lnSpc>
                <a:spcPct val="90000"/>
              </a:lnSpc>
              <a:defRPr b="1" i="1" sz="3600">
                <a:latin typeface="Arial"/>
                <a:ea typeface="Arial"/>
                <a:cs typeface="Arial"/>
                <a:sym typeface="Arial"/>
              </a:defRPr>
            </a:pPr>
            <a:r>
              <a:t>And seriously. </a:t>
            </a:r>
            <a:br/>
            <a:r>
              <a:rPr sz="2400"/>
              <a:t>Put the GitHub code on your LinkedIn profiles</a:t>
            </a:r>
          </a:p>
        </p:txBody>
      </p:sp>
      <p:sp>
        <p:nvSpPr>
          <p:cNvPr id="257" name="Shape 264"/>
          <p:cNvSpPr/>
          <p:nvPr/>
        </p:nvSpPr>
        <p:spPr>
          <a:xfrm>
            <a:off x="457199" y="5105400"/>
            <a:ext cx="8577945" cy="1125448"/>
          </a:xfrm>
          <a:prstGeom prst="rect">
            <a:avLst/>
          </a:prstGeom>
          <a:ln w="12700">
            <a:solidFill>
              <a:srgbClr val="42719B"/>
            </a:solidFill>
            <a:miter/>
          </a:ln>
        </p:spPr>
        <p:txBody>
          <a:bodyPr lIns="45718" tIns="45718" rIns="45718" bIns="45718" anchor="ctr"/>
          <a:lstStyle/>
          <a:p>
            <a:pPr algn="ctr">
              <a:defRPr>
                <a:solidFill>
                  <a:srgbClr val="FFFFFF"/>
                </a:solidFill>
                <a:latin typeface="+mn-lt"/>
                <a:ea typeface="+mn-ea"/>
                <a:cs typeface="+mn-cs"/>
                <a:sym typeface="Calibri"/>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66"/>
          <p:cNvSpPr txBox="1"/>
          <p:nvPr>
            <p:ph type="title"/>
          </p:nvPr>
        </p:nvSpPr>
        <p:spPr>
          <a:xfrm>
            <a:off x="390606" y="2953542"/>
            <a:ext cx="8229601" cy="871860"/>
          </a:xfrm>
          <a:prstGeom prst="rect">
            <a:avLst/>
          </a:prstGeom>
        </p:spPr>
        <p:txBody>
          <a:bodyPr/>
          <a:lstStyle/>
          <a:p>
            <a:pPr/>
            <a:r>
              <a:t>The Mystery of “Backend”</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72"/>
          <p:cNvSpPr txBox="1"/>
          <p:nvPr>
            <p:ph type="title"/>
          </p:nvPr>
        </p:nvSpPr>
        <p:spPr>
          <a:xfrm>
            <a:off x="304798" y="-2"/>
            <a:ext cx="5470530" cy="653858"/>
          </a:xfrm>
          <a:prstGeom prst="rect">
            <a:avLst/>
          </a:prstGeom>
        </p:spPr>
        <p:txBody>
          <a:bodyPr/>
          <a:lstStyle/>
          <a:p>
            <a:pPr/>
            <a:r>
              <a:t>Full-Stack Development?</a:t>
            </a:r>
          </a:p>
        </p:txBody>
      </p:sp>
      <p:pic>
        <p:nvPicPr>
          <p:cNvPr id="262" name="Picture 2" descr="Picture 2"/>
          <p:cNvPicPr>
            <a:picLocks noChangeAspect="1"/>
          </p:cNvPicPr>
          <p:nvPr/>
        </p:nvPicPr>
        <p:blipFill>
          <a:blip r:embed="rId2">
            <a:extLst/>
          </a:blip>
          <a:stretch>
            <a:fillRect/>
          </a:stretch>
        </p:blipFill>
        <p:spPr>
          <a:xfrm>
            <a:off x="1660400" y="790111"/>
            <a:ext cx="5497221" cy="549722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75"/>
          <p:cNvSpPr txBox="1"/>
          <p:nvPr>
            <p:ph type="title"/>
          </p:nvPr>
        </p:nvSpPr>
        <p:spPr>
          <a:xfrm>
            <a:off x="304798" y="-2"/>
            <a:ext cx="5470530" cy="653858"/>
          </a:xfrm>
          <a:prstGeom prst="rect">
            <a:avLst/>
          </a:prstGeom>
        </p:spPr>
        <p:txBody>
          <a:bodyPr/>
          <a:lstStyle/>
          <a:p>
            <a:pPr/>
            <a:r>
              <a:t>Full-Stack Development</a:t>
            </a:r>
          </a:p>
        </p:txBody>
      </p:sp>
      <p:pic>
        <p:nvPicPr>
          <p:cNvPr id="265" name="image10.png" descr="image10.png"/>
          <p:cNvPicPr>
            <a:picLocks noChangeAspect="1"/>
          </p:cNvPicPr>
          <p:nvPr/>
        </p:nvPicPr>
        <p:blipFill>
          <a:blip r:embed="rId2">
            <a:extLst/>
          </a:blip>
          <a:srcRect l="2424" t="13635" r="3149" b="5247"/>
          <a:stretch>
            <a:fillRect/>
          </a:stretch>
        </p:blipFill>
        <p:spPr>
          <a:xfrm>
            <a:off x="57397" y="740472"/>
            <a:ext cx="8948717" cy="4212063"/>
          </a:xfrm>
          <a:prstGeom prst="rect">
            <a:avLst/>
          </a:prstGeom>
          <a:ln w="12700">
            <a:miter lim="400000"/>
          </a:ln>
        </p:spPr>
      </p:pic>
      <p:sp>
        <p:nvSpPr>
          <p:cNvPr id="266" name="Shape 277"/>
          <p:cNvSpPr/>
          <p:nvPr/>
        </p:nvSpPr>
        <p:spPr>
          <a:xfrm>
            <a:off x="-2" y="4908484"/>
            <a:ext cx="9155743" cy="1492317"/>
          </a:xfrm>
          <a:prstGeom prst="rect">
            <a:avLst/>
          </a:prstGeom>
          <a:solidFill>
            <a:srgbClr val="2E75B6"/>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67" name="Shape 278"/>
          <p:cNvSpPr txBox="1"/>
          <p:nvPr/>
        </p:nvSpPr>
        <p:spPr>
          <a:xfrm>
            <a:off x="173840" y="5092005"/>
            <a:ext cx="8796319" cy="9594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Font typeface="Arial"/>
              <a:buChar char="•"/>
              <a:defRPr sz="2000">
                <a:solidFill>
                  <a:srgbClr val="FFFFFF"/>
                </a:solidFill>
                <a:latin typeface="Arial"/>
                <a:ea typeface="Arial"/>
                <a:cs typeface="Arial"/>
                <a:sym typeface="Arial"/>
              </a:defRPr>
            </a:pPr>
            <a:r>
              <a:t>In modern </a:t>
            </a:r>
            <a:r>
              <a:rPr b="1"/>
              <a:t>web applications </a:t>
            </a:r>
            <a:r>
              <a:t>there is a constant back-and-forth communication between the visuals displayed on the user’s browser (</a:t>
            </a:r>
            <a:r>
              <a:rPr b="1"/>
              <a:t>frontend) </a:t>
            </a:r>
            <a:r>
              <a:t>and the data and logic stored on the server (</a:t>
            </a:r>
            <a:r>
              <a:rPr b="1"/>
              <a:t>backend).</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80"/>
          <p:cNvSpPr txBox="1"/>
          <p:nvPr>
            <p:ph type="title"/>
          </p:nvPr>
        </p:nvSpPr>
        <p:spPr>
          <a:xfrm>
            <a:off x="304798" y="-2"/>
            <a:ext cx="5470530" cy="653858"/>
          </a:xfrm>
          <a:prstGeom prst="rect">
            <a:avLst/>
          </a:prstGeom>
        </p:spPr>
        <p:txBody>
          <a:bodyPr/>
          <a:lstStyle/>
          <a:p>
            <a:pPr/>
            <a:r>
              <a:t>The “Magic” of YouTube</a:t>
            </a:r>
          </a:p>
        </p:txBody>
      </p:sp>
      <p:pic>
        <p:nvPicPr>
          <p:cNvPr id="270" name="image11.png" descr="image11.png"/>
          <p:cNvPicPr>
            <a:picLocks noChangeAspect="1"/>
          </p:cNvPicPr>
          <p:nvPr/>
        </p:nvPicPr>
        <p:blipFill>
          <a:blip r:embed="rId2">
            <a:extLst/>
          </a:blip>
          <a:stretch>
            <a:fillRect/>
          </a:stretch>
        </p:blipFill>
        <p:spPr>
          <a:xfrm>
            <a:off x="1143000" y="802186"/>
            <a:ext cx="7206085" cy="55736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83"/>
          <p:cNvSpPr txBox="1"/>
          <p:nvPr>
            <p:ph type="title"/>
          </p:nvPr>
        </p:nvSpPr>
        <p:spPr>
          <a:xfrm>
            <a:off x="304798" y="-2"/>
            <a:ext cx="5470530" cy="653858"/>
          </a:xfrm>
          <a:prstGeom prst="rect">
            <a:avLst/>
          </a:prstGeom>
        </p:spPr>
        <p:txBody>
          <a:bodyPr/>
          <a:lstStyle/>
          <a:p>
            <a:pPr/>
            <a:r>
              <a:t>Key Question</a:t>
            </a:r>
          </a:p>
        </p:txBody>
      </p:sp>
      <p:sp>
        <p:nvSpPr>
          <p:cNvPr id="273" name="Shape 284"/>
          <p:cNvSpPr txBox="1"/>
          <p:nvPr/>
        </p:nvSpPr>
        <p:spPr>
          <a:xfrm>
            <a:off x="533400" y="2987552"/>
            <a:ext cx="8229600" cy="6094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lnSpc>
                <a:spcPct val="80000"/>
              </a:lnSpc>
              <a:defRPr b="1" i="1" sz="3700">
                <a:latin typeface="Arial"/>
                <a:ea typeface="Arial"/>
                <a:cs typeface="Arial"/>
                <a:sym typeface="Arial"/>
              </a:defRPr>
            </a:lvl1pPr>
          </a:lstStyle>
          <a:p>
            <a:pPr/>
            <a:r>
              <a:t>Examples of “Server-Side” Code?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Helvetica"/>
        <a:ea typeface="Helvetica"/>
        <a:cs typeface="Helvetica"/>
      </a:majorFont>
      <a:minorFont>
        <a:latin typeface="Calibri"/>
        <a:ea typeface="Calibri"/>
        <a:cs typeface="Calibri"/>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Helvetica"/>
        <a:ea typeface="Helvetica"/>
        <a:cs typeface="Helvetica"/>
      </a:majorFont>
      <a:minorFont>
        <a:latin typeface="Calibri"/>
        <a:ea typeface="Calibri"/>
        <a:cs typeface="Calibri"/>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