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tags/tag5.xml" ContentType="application/vnd.openxmlformats-officedocument.presentationml.tags+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Masters/slideMaster2.xml" ContentType="application/vnd.openxmlformats-officedocument.presentationml.slideMaster+xml"/>
  <Override PartName="/ppt/theme/theme6.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tags/tag1.xml" ContentType="application/vnd.openxmlformats-officedocument.presentationml.tags+xml"/>
  <Override PartName="/ppt/slides/slide22.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ppt/tags/tag6.xml" ContentType="application/vnd.openxmlformats-officedocument.presentationml.tag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tags/tag2.xml" ContentType="application/vnd.openxmlformats-officedocument.presentationml.tags+xml"/>
  <Override PartName="/ppt/slides/slide2.xml" ContentType="application/vnd.openxmlformats-officedocument.presentationml.slide+xml"/>
  <Override PartName="/ppt/slideMasters/slideMaster3.xml" ContentType="application/vnd.openxmlformats-officedocument.presentationml.slideMaster+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tags/tag7.xml" ContentType="application/vnd.openxmlformats-officedocument.presentationml.tags+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tags/tag3.xml" ContentType="application/vnd.openxmlformats-officedocument.presentationml.tags+xml"/>
  <Override PartName="/ppt/slides/slide3.xml" ContentType="application/vnd.openxmlformats-officedocument.presentationml.slide+xml"/>
  <Override PartName="/ppt/slideMasters/slideMaster4.xml" ContentType="application/vnd.openxmlformats-officedocument.presentationml.slideMaster+xml"/>
  <Override PartName="/ppt/theme/theme4.xml" ContentType="application/vnd.openxmlformats-officedocument.them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tags/tag8.xml" ContentType="application/vnd.openxmlformats-officedocument.presentationml.tags+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tags/tag4.xml" ContentType="application/vnd.openxmlformats-officedocument.presentationml.tags+xml"/>
  <Override PartName="/ppt/notesSlides/notesSlide8.xml" ContentType="application/vnd.openxmlformats-officedocument.presentationml.notesSlide+xml"/>
  <Override PartName="/ppt/theme/theme5.xml" ContentType="application/vnd.openxmlformats-officedocument.them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 id="2147483657" r:id="rId2"/>
    <p:sldMasterId id="2147483661" r:id="rId3"/>
    <p:sldMasterId id="2147483665" r:id="rId4"/>
  </p:sldMasterIdLst>
  <p:notesMasterIdLst>
    <p:notesMasterId r:id="rId29"/>
  </p:notesMasterIdLst>
  <p:handoutMasterIdLst>
    <p:handoutMasterId r:id="rId30"/>
  </p:handoutMasterIdLst>
  <p:sldIdLst>
    <p:sldId id="265" r:id="rId5"/>
    <p:sldId id="739" r:id="rId6"/>
    <p:sldId id="710" r:id="rId7"/>
    <p:sldId id="712" r:id="rId8"/>
    <p:sldId id="720" r:id="rId9"/>
    <p:sldId id="715" r:id="rId10"/>
    <p:sldId id="713" r:id="rId11"/>
    <p:sldId id="730" r:id="rId12"/>
    <p:sldId id="734" r:id="rId13"/>
    <p:sldId id="740" r:id="rId14"/>
    <p:sldId id="741" r:id="rId15"/>
    <p:sldId id="742" r:id="rId16"/>
    <p:sldId id="743" r:id="rId17"/>
    <p:sldId id="744" r:id="rId18"/>
    <p:sldId id="745" r:id="rId19"/>
    <p:sldId id="732" r:id="rId20"/>
    <p:sldId id="722" r:id="rId21"/>
    <p:sldId id="733" r:id="rId22"/>
    <p:sldId id="746" r:id="rId23"/>
    <p:sldId id="747" r:id="rId24"/>
    <p:sldId id="748" r:id="rId25"/>
    <p:sldId id="749" r:id="rId26"/>
    <p:sldId id="724" r:id="rId27"/>
    <p:sldId id="725"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userDrawn="1">
          <p15:clr>
            <a:srgbClr val="A4A3A4"/>
          </p15:clr>
        </p15:guide>
        <p15:guide id="2" pos="2880" userDrawn="1">
          <p15:clr>
            <a:srgbClr val="A4A3A4"/>
          </p15:clr>
        </p15:guide>
      </p15:sldGuideLst>
    </p:ext>
    <p:ext uri="{2D200454-40CA-4A62-9FC3-DE9A4176ACB9}">
      <p15:notes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5266" autoAdjust="0"/>
    <p:restoredTop sz="90047" autoAdjust="0"/>
  </p:normalViewPr>
  <p:slideViewPr>
    <p:cSldViewPr>
      <p:cViewPr varScale="1">
        <p:scale>
          <a:sx n="97" d="100"/>
          <a:sy n="97" d="100"/>
        </p:scale>
        <p:origin x="-1872" y="-112"/>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pPr/>
              <a:t>12/5/17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pPr/>
              <a:t>12/5/17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4914982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7105590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04546847"/>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85939008"/>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29906557"/>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0458995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99612388"/>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mtClean="0"/>
              <a:t>file:///Users/willmcauliff/Desktop/Bootcamp/FullStack-Lesson-Plans/01-Class-Content/06-ajax/02-Homework/Solutions/hw.html</a:t>
            </a:r>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pPr/>
              <a:t>17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720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6888524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7230588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10220"/>
          <a:stretch/>
        </p:blipFill>
        <p:spPr>
          <a:xfrm>
            <a:off x="0" y="0"/>
            <a:ext cx="9144000" cy="560977"/>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15915470"/>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95686472"/>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73429" t="14129"/>
          <a:stretch/>
        </p:blipFill>
        <p:spPr>
          <a:xfrm>
            <a:off x="-5871" y="6400800"/>
            <a:ext cx="2179730" cy="481354"/>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1130633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6186200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2311764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42028284"/>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5929742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820769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pPr/>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274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56522564"/>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77776771"/>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theme" Target="../theme/theme3.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theme" Target="../theme/theme4.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pPr/>
              <a:t>12/5/17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pPr/>
              <a:t>12/5/17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pPr/>
              <a:t>12/5/17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pPr/>
              <a:t>12/5/17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facebook.github.io/react/" TargetMode="External"/><Relationship Id="rId4" Type="http://schemas.openxmlformats.org/officeDocument/2006/relationships/hyperlink" Target="https://www.codeschool.com/courses/powering-up-with-react" TargetMode="External"/><Relationship Id="rId5" Type="http://schemas.openxmlformats.org/officeDocument/2006/relationships/hyperlink" Target="http://buildwithreact.com/tutorial" TargetMode="External"/><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React, Gently</a:t>
            </a:r>
          </a:p>
        </p:txBody>
      </p:sp>
      <p:sp>
        <p:nvSpPr>
          <p:cNvPr id="3" name="Text Placeholder 2"/>
          <p:cNvSpPr>
            <a:spLocks noGrp="1"/>
          </p:cNvSpPr>
          <p:nvPr>
            <p:ph type="body" sz="quarter" idx="11"/>
          </p:nvPr>
        </p:nvSpPr>
        <p:spPr/>
        <p:txBody>
          <a:bodyPr/>
          <a:lstStyle/>
          <a:p>
            <a:r>
              <a:rPr lang="en-US" smtClean="0"/>
              <a:t>12/05/2017</a:t>
            </a:r>
            <a:endParaRPr lang="en-US" dirty="0"/>
          </a:p>
        </p:txBody>
      </p:sp>
      <p:sp>
        <p:nvSpPr>
          <p:cNvPr id="4" name="Text Placeholder 3"/>
          <p:cNvSpPr>
            <a:spLocks noGrp="1"/>
          </p:cNvSpPr>
          <p:nvPr>
            <p:ph type="body" sz="quarter" idx="10"/>
          </p:nvPr>
        </p:nvSpPr>
        <p:spPr/>
        <p:txBody>
          <a:bodyPr/>
          <a:lstStyle/>
          <a:p>
            <a:r>
              <a:rPr lang="en-US" dirty="0" smtClean="0"/>
              <a:t>Unit 19</a:t>
            </a:r>
            <a:r>
              <a:rPr lang="en-US" smtClean="0"/>
              <a:t>, Day 2</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5549416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0"/>
            <a:ext cx="2666999" cy="324017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1"/>
            <a:ext cx="2666999" cy="32401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1"/>
            <a:ext cx="2666998" cy="324016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1"/>
            <a:ext cx="2666998" cy="32401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1"/>
            <a:ext cx="2666997" cy="324016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1676400" y="1752600"/>
            <a:ext cx="2666997" cy="3240167"/>
          </a:xfrm>
          <a:prstGeom prst="rect">
            <a:avLst/>
          </a:prstGeom>
        </p:spPr>
      </p:pic>
      <p:pic>
        <p:nvPicPr>
          <p:cNvPr id="4" name="Picture 3" descr="thinking-in-react-mock.png"/>
          <p:cNvPicPr>
            <a:picLocks noChangeAspect="1"/>
          </p:cNvPicPr>
          <p:nvPr/>
        </p:nvPicPr>
        <p:blipFill>
          <a:blip r:embed="rId3"/>
          <a:stretch>
            <a:fillRect/>
          </a:stretch>
        </p:blipFill>
        <p:spPr>
          <a:xfrm>
            <a:off x="4724400" y="1636850"/>
            <a:ext cx="2895597" cy="335889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Shifting Applications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53514669"/>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Can’t I jQuery Everything?</a:t>
            </a:r>
          </a:p>
        </p:txBody>
      </p:sp>
      <p:pic>
        <p:nvPicPr>
          <p:cNvPr id="3" name="Picture 2" descr="http://reactfordesigners.com/images/labs/jquery-style-vs-react-style.png"/>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5689" y="653854"/>
            <a:ext cx="6019800" cy="559161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Rectangle 3"/>
          <p:cNvSpPr/>
          <p:nvPr/>
        </p:nvSpPr>
        <p:spPr>
          <a:xfrm>
            <a:off x="6055489" y="1524000"/>
            <a:ext cx="2707511" cy="2031325"/>
          </a:xfrm>
          <a:prstGeom prst="rect">
            <a:avLst/>
          </a:prstGeom>
        </p:spPr>
        <p:txBody>
          <a:bodyPr wrap="square">
            <a:spAutoFit/>
          </a:bodyPr>
          <a:lstStyle/>
          <a:p>
            <a:r>
              <a:rPr lang="en-US" sz="1400" b="1" u="sng" dirty="0" err="1" smtClean="0">
                <a:latin typeface="Arial" panose="020B0604020202020204" pitchFamily="34" charset="0"/>
                <a:cs typeface="Arial" panose="020B0604020202020204" pitchFamily="34" charset="0"/>
              </a:rPr>
              <a:t>Jquery</a:t>
            </a:r>
            <a:endParaRPr lang="en-US" sz="1400" b="1" u="sng"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In </a:t>
            </a:r>
            <a:r>
              <a:rPr lang="en-US" sz="1400" dirty="0" err="1" smtClean="0">
                <a:latin typeface="Arial" panose="020B0604020202020204" pitchFamily="34" charset="0"/>
                <a:cs typeface="Arial" panose="020B0604020202020204" pitchFamily="34" charset="0"/>
              </a:rPr>
              <a:t>jQuery</a:t>
            </a:r>
            <a:r>
              <a:rPr lang="en-US" sz="1400" dirty="0" smtClean="0">
                <a:latin typeface="Arial" panose="020B0604020202020204" pitchFamily="34" charset="0"/>
                <a:cs typeface="Arial" panose="020B0604020202020204" pitchFamily="34" charset="0"/>
              </a:rPr>
              <a:t>, our application’s state and UI are updated independently of each other. Without an organization structure, code quickly become a series of erratic DOM manipulations.</a:t>
            </a:r>
          </a:p>
        </p:txBody>
      </p:sp>
      <p:sp>
        <p:nvSpPr>
          <p:cNvPr id="5" name="Rectangle 4"/>
          <p:cNvSpPr/>
          <p:nvPr/>
        </p:nvSpPr>
        <p:spPr>
          <a:xfrm>
            <a:off x="6172200" y="3869494"/>
            <a:ext cx="2707511" cy="2462213"/>
          </a:xfrm>
          <a:prstGeom prst="rect">
            <a:avLst/>
          </a:prstGeom>
        </p:spPr>
        <p:txBody>
          <a:bodyPr wrap="square">
            <a:spAutoFit/>
          </a:bodyPr>
          <a:lstStyle/>
          <a:p>
            <a:r>
              <a:rPr lang="en-US" sz="1400" b="1" u="sng" dirty="0" smtClean="0">
                <a:latin typeface="Arial" panose="020B0604020202020204" pitchFamily="34" charset="0"/>
                <a:cs typeface="Arial" panose="020B0604020202020204" pitchFamily="34" charset="0"/>
              </a:rPr>
              <a:t>React</a:t>
            </a:r>
          </a:p>
          <a:p>
            <a:pPr marL="342900" indent="-3429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In contrast, when working with React, we never update the DOM ourselves. Instead, whenever some part of our application’s state changes, React efficiently updates the DOM for us to reflect this. Our application’s UI is a pure function of its state.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3232539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653854"/>
          </a:xfrm>
        </p:spPr>
        <p:txBody>
          <a:bodyPr>
            <a:normAutofit/>
          </a:bodyPr>
          <a:lstStyle/>
          <a:p>
            <a:r>
              <a:rPr lang="en-US" dirty="0"/>
              <a:t>Rapid Data Changes: Option #1 –jQuery</a:t>
            </a:r>
          </a:p>
        </p:txBody>
      </p:sp>
      <p:sp>
        <p:nvSpPr>
          <p:cNvPr id="30" name="Rectangle 29"/>
          <p:cNvSpPr/>
          <p:nvPr/>
        </p:nvSpPr>
        <p:spPr>
          <a:xfrm>
            <a:off x="304800" y="4953000"/>
            <a:ext cx="8458200" cy="1200328"/>
          </a:xfrm>
          <a:prstGeom prst="rect">
            <a:avLst/>
          </a:prstGeom>
        </p:spPr>
        <p:txBody>
          <a:bodyPr wrap="square">
            <a:spAutoFit/>
          </a:bodyPr>
          <a:lstStyle/>
          <a:p>
            <a:pPr algn="ctr"/>
            <a:r>
              <a:rPr lang="en-US" sz="3000" b="1" dirty="0" smtClean="0">
                <a:latin typeface="Arial" panose="020B0604020202020204" pitchFamily="34" charset="0"/>
                <a:cs typeface="Arial" panose="020B0604020202020204" pitchFamily="34" charset="0"/>
              </a:rPr>
              <a:t>JavaScript is Fast.</a:t>
            </a:r>
          </a:p>
          <a:p>
            <a:pPr algn="ctr"/>
            <a:r>
              <a:rPr lang="en-US" sz="1400" dirty="0" smtClean="0">
                <a:latin typeface="Arial" panose="020B0604020202020204" pitchFamily="34" charset="0"/>
                <a:cs typeface="Arial" panose="020B0604020202020204" pitchFamily="34" charset="0"/>
              </a:rPr>
              <a:t>But whenever we update the DOM, the browser needs to recalculate the CSS, update the layout, and repaint the web page...</a:t>
            </a:r>
          </a:p>
          <a:p>
            <a:pPr algn="ctr"/>
            <a:r>
              <a:rPr lang="en-US" sz="1400" dirty="0" smtClean="0">
                <a:latin typeface="Arial" panose="020B0604020202020204" pitchFamily="34" charset="0"/>
                <a:cs typeface="Arial" panose="020B0604020202020204" pitchFamily="34" charset="0"/>
              </a:rPr>
              <a:t>This can be a slow process in comparison.</a:t>
            </a:r>
            <a:endParaRPr lang="en-US" sz="1400" dirty="0">
              <a:latin typeface="Arial" panose="020B0604020202020204" pitchFamily="34" charset="0"/>
              <a:cs typeface="Arial" panose="020B0604020202020204" pitchFamily="34" charset="0"/>
            </a:endParaRPr>
          </a:p>
        </p:txBody>
      </p:sp>
      <p:pic>
        <p:nvPicPr>
          <p:cNvPr id="31" name="Picture 30" descr="jquerydom.a4609839.png"/>
          <p:cNvPicPr>
            <a:picLocks noChangeAspect="1"/>
          </p:cNvPicPr>
          <p:nvPr/>
        </p:nvPicPr>
        <p:blipFill>
          <a:blip r:embed="rId2"/>
          <a:stretch>
            <a:fillRect/>
          </a:stretch>
        </p:blipFill>
        <p:spPr>
          <a:xfrm>
            <a:off x="990600" y="914400"/>
            <a:ext cx="6953250" cy="3933825"/>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718382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653854"/>
          </a:xfrm>
        </p:spPr>
        <p:txBody>
          <a:bodyPr>
            <a:normAutofit/>
          </a:bodyPr>
          <a:lstStyle/>
          <a:p>
            <a:r>
              <a:rPr lang="en-US" dirty="0"/>
              <a:t>Rapid Data Changes: Option #1 –jQuery</a:t>
            </a:r>
          </a:p>
        </p:txBody>
      </p:sp>
      <p:sp>
        <p:nvSpPr>
          <p:cNvPr id="30" name="Rectangle 29"/>
          <p:cNvSpPr/>
          <p:nvPr/>
        </p:nvSpPr>
        <p:spPr>
          <a:xfrm>
            <a:off x="304800" y="4953000"/>
            <a:ext cx="8458200" cy="707886"/>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React’s Virtual DOM serves as an intermediary and avoids unnecessary trips to the DOM</a:t>
            </a:r>
            <a:endParaRPr lang="en-US" sz="2000" dirty="0">
              <a:latin typeface="Arial" panose="020B0604020202020204" pitchFamily="34" charset="0"/>
              <a:cs typeface="Arial" panose="020B0604020202020204" pitchFamily="34" charset="0"/>
            </a:endParaRPr>
          </a:p>
        </p:txBody>
      </p:sp>
      <p:pic>
        <p:nvPicPr>
          <p:cNvPr id="31" name="Picture 30" descr="jquerydom.a4609839.png"/>
          <p:cNvPicPr>
            <a:picLocks noChangeAspect="1"/>
          </p:cNvPicPr>
          <p:nvPr/>
        </p:nvPicPr>
        <p:blipFill>
          <a:blip r:embed="rId2"/>
          <a:stretch>
            <a:fillRect/>
          </a:stretch>
        </p:blipFill>
        <p:spPr>
          <a:xfrm>
            <a:off x="990600" y="914400"/>
            <a:ext cx="6953250" cy="3933824"/>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718382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for Learning</a:t>
            </a:r>
            <a:endParaRPr lang="en-US" dirty="0"/>
          </a:p>
        </p:txBody>
      </p:sp>
      <p:graphicFrame>
        <p:nvGraphicFramePr>
          <p:cNvPr id="5" name="Table 4"/>
          <p:cNvGraphicFramePr>
            <a:graphicFrameLocks noGrp="1"/>
          </p:cNvGraphicFramePr>
          <p:nvPr/>
        </p:nvGraphicFramePr>
        <p:xfrm>
          <a:off x="838200" y="1371600"/>
          <a:ext cx="7391400" cy="3657601"/>
        </p:xfrm>
        <a:graphic>
          <a:graphicData uri="http://schemas.openxmlformats.org/drawingml/2006/table">
            <a:tbl>
              <a:tblPr firstRow="1" bandRow="1">
                <a:tableStyleId>{5C22544A-7EE6-4342-B048-85BDC9FD1C3A}</a:tableStyleId>
              </a:tblPr>
              <a:tblGrid>
                <a:gridCol w="2463800"/>
                <a:gridCol w="2463800"/>
                <a:gridCol w="2463800"/>
              </a:tblGrid>
              <a:tr h="710796">
                <a:tc>
                  <a:txBody>
                    <a:bodyPr/>
                    <a:lstStyle/>
                    <a:p>
                      <a:r>
                        <a:rPr lang="en-US" dirty="0" smtClean="0"/>
                        <a:t>Paradigm</a:t>
                      </a:r>
                      <a:r>
                        <a:rPr lang="en-US" baseline="0" dirty="0" smtClean="0"/>
                        <a:t> / </a:t>
                      </a:r>
                      <a:r>
                        <a:rPr lang="en-US" dirty="0" smtClean="0"/>
                        <a:t>Concept</a:t>
                      </a:r>
                      <a:endParaRPr lang="en-US" dirty="0"/>
                    </a:p>
                  </a:txBody>
                  <a:tcPr/>
                </a:tc>
                <a:tc>
                  <a:txBody>
                    <a:bodyPr/>
                    <a:lstStyle/>
                    <a:p>
                      <a:r>
                        <a:rPr lang="en-US" dirty="0" smtClean="0"/>
                        <a:t>Specific</a:t>
                      </a:r>
                      <a:r>
                        <a:rPr lang="en-US" baseline="0" dirty="0" smtClean="0"/>
                        <a:t> Technology using the Paradigm</a:t>
                      </a:r>
                      <a:endParaRPr lang="en-US" dirty="0"/>
                    </a:p>
                  </a:txBody>
                  <a:tcPr/>
                </a:tc>
                <a:tc>
                  <a:txBody>
                    <a:bodyPr/>
                    <a:lstStyle/>
                    <a:p>
                      <a:r>
                        <a:rPr lang="en-US" dirty="0" smtClean="0"/>
                        <a:t>Technology-Specific</a:t>
                      </a:r>
                      <a:r>
                        <a:rPr lang="en-US" baseline="0" dirty="0" smtClean="0"/>
                        <a:t> Concepts</a:t>
                      </a:r>
                      <a:endParaRPr lang="en-US" dirty="0"/>
                    </a:p>
                  </a:txBody>
                  <a:tcPr/>
                </a:tc>
              </a:tr>
              <a:tr h="1624676">
                <a:tc>
                  <a:txBody>
                    <a:bodyPr/>
                    <a:lstStyle/>
                    <a:p>
                      <a:r>
                        <a:rPr lang="en-US" dirty="0" smtClean="0"/>
                        <a:t>CSS grid system</a:t>
                      </a:r>
                      <a:endParaRPr lang="en-US" dirty="0"/>
                    </a:p>
                  </a:txBody>
                  <a:tcPr/>
                </a:tc>
                <a:tc>
                  <a:txBody>
                    <a:bodyPr/>
                    <a:lstStyle/>
                    <a:p>
                      <a:r>
                        <a:rPr lang="en-US" dirty="0" smtClean="0"/>
                        <a:t>Bootstrap</a:t>
                      </a:r>
                      <a:endParaRPr lang="en-US" baseline="0" dirty="0" smtClean="0"/>
                    </a:p>
                    <a:p>
                      <a:r>
                        <a:rPr lang="en-US" baseline="0" dirty="0" smtClean="0"/>
                        <a:t>(12-column grid)</a:t>
                      </a:r>
                      <a:endParaRPr lang="en-US" dirty="0"/>
                    </a:p>
                  </a:txBody>
                  <a:tcPr/>
                </a:tc>
                <a:tc>
                  <a:txBody>
                    <a:bodyPr/>
                    <a:lstStyle/>
                    <a:p>
                      <a:r>
                        <a:rPr lang="en-US" dirty="0" smtClean="0"/>
                        <a:t>.container</a:t>
                      </a:r>
                    </a:p>
                    <a:p>
                      <a:r>
                        <a:rPr lang="en-US" baseline="0" dirty="0" smtClean="0"/>
                        <a:t>.row</a:t>
                      </a:r>
                    </a:p>
                    <a:p>
                      <a:r>
                        <a:rPr lang="en-US" baseline="0" dirty="0" smtClean="0"/>
                        <a:t>.col</a:t>
                      </a:r>
                    </a:p>
                    <a:p>
                      <a:endParaRPr lang="en-US" baseline="0" dirty="0" smtClean="0"/>
                    </a:p>
                    <a:p>
                      <a:endParaRPr lang="en-US" dirty="0"/>
                    </a:p>
                  </a:txBody>
                  <a:tcPr/>
                </a:tc>
              </a:tr>
              <a:tr h="1322129">
                <a:tc>
                  <a:txBody>
                    <a:bodyPr/>
                    <a:lstStyle/>
                    <a:p>
                      <a:r>
                        <a:rPr lang="en-US" dirty="0" smtClean="0"/>
                        <a:t>Component</a:t>
                      </a:r>
                      <a:r>
                        <a:rPr lang="en-US" baseline="0" dirty="0" smtClean="0"/>
                        <a:t>-based UI</a:t>
                      </a:r>
                      <a:endParaRPr lang="en-US" dirty="0"/>
                    </a:p>
                  </a:txBody>
                  <a:tcPr/>
                </a:tc>
                <a:tc>
                  <a:txBody>
                    <a:bodyPr/>
                    <a:lstStyle/>
                    <a:p>
                      <a:r>
                        <a:rPr lang="en-US" dirty="0" smtClean="0"/>
                        <a:t>React.js</a:t>
                      </a:r>
                      <a:endParaRPr lang="en-US" dirty="0"/>
                    </a:p>
                  </a:txBody>
                  <a:tcPr/>
                </a:tc>
                <a:tc>
                  <a:txBody>
                    <a:bodyPr/>
                    <a:lstStyle/>
                    <a:p>
                      <a:r>
                        <a:rPr lang="en-US" dirty="0" smtClean="0"/>
                        <a:t>JSX</a:t>
                      </a:r>
                    </a:p>
                    <a:p>
                      <a:r>
                        <a:rPr lang="en-US" dirty="0" smtClean="0"/>
                        <a:t>render()</a:t>
                      </a:r>
                    </a:p>
                    <a:p>
                      <a:r>
                        <a:rPr lang="en-US" dirty="0" smtClean="0"/>
                        <a:t>states</a:t>
                      </a:r>
                      <a:r>
                        <a:rPr lang="en-US" baseline="0" dirty="0" smtClean="0"/>
                        <a:t> and props</a:t>
                      </a:r>
                    </a:p>
                    <a:p>
                      <a:r>
                        <a:rPr lang="en-US" baseline="0" dirty="0" smtClean="0"/>
                        <a:t>react router</a:t>
                      </a:r>
                      <a:endParaRPr lang="en-US" dirty="0"/>
                    </a:p>
                  </a:txBody>
                  <a:tcPr/>
                </a:tc>
              </a:tr>
            </a:tbl>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6959342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Tools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53514669"/>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653854"/>
          </a:xfrm>
        </p:spPr>
        <p:txBody>
          <a:bodyPr>
            <a:normAutofit/>
          </a:bodyPr>
          <a:lstStyle/>
          <a:p>
            <a:r>
              <a:rPr lang="en-US" dirty="0" smtClean="0"/>
              <a:t>Babel</a:t>
            </a:r>
            <a:endParaRPr lang="en-US" dirty="0"/>
          </a:p>
        </p:txBody>
      </p:sp>
      <p:sp>
        <p:nvSpPr>
          <p:cNvPr id="30" name="Rectangle 29"/>
          <p:cNvSpPr/>
          <p:nvPr/>
        </p:nvSpPr>
        <p:spPr>
          <a:xfrm>
            <a:off x="304800" y="4724400"/>
            <a:ext cx="8458200"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Babel is a JavaScript </a:t>
            </a:r>
            <a:r>
              <a:rPr lang="en-US" sz="2000" dirty="0" err="1" smtClean="0">
                <a:latin typeface="Arial" panose="020B0604020202020204" pitchFamily="34" charset="0"/>
                <a:cs typeface="Arial" panose="020B0604020202020204" pitchFamily="34" charset="0"/>
              </a:rPr>
              <a:t>transpiler</a:t>
            </a:r>
            <a:r>
              <a:rPr lang="en-US" sz="2000" dirty="0" smtClean="0">
                <a:latin typeface="Arial" panose="020B0604020202020204" pitchFamily="34" charset="0"/>
                <a:cs typeface="Arial" panose="020B0604020202020204" pitchFamily="34" charset="0"/>
              </a:rPr>
              <a:t>. It allows us to transform next generation JavaScript code (ES6, ES7, ES8) into ES5 JavaScript code that most browsers will understand.</a:t>
            </a:r>
          </a:p>
        </p:txBody>
      </p:sp>
      <p:pic>
        <p:nvPicPr>
          <p:cNvPr id="31" name="Picture 30" descr="jquerydom.a4609839.png"/>
          <p:cNvPicPr>
            <a:picLocks noChangeAspect="1"/>
          </p:cNvPicPr>
          <p:nvPr/>
        </p:nvPicPr>
        <p:blipFill>
          <a:blip r:embed="rId2"/>
          <a:stretch>
            <a:fillRect/>
          </a:stretch>
        </p:blipFill>
        <p:spPr>
          <a:xfrm>
            <a:off x="1447800" y="990600"/>
            <a:ext cx="6172200" cy="247614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718382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653854"/>
          </a:xfrm>
        </p:spPr>
        <p:txBody>
          <a:bodyPr>
            <a:normAutofit/>
          </a:bodyPr>
          <a:lstStyle/>
          <a:p>
            <a:r>
              <a:rPr lang="en-US" dirty="0" err="1" smtClean="0"/>
              <a:t>Webpack</a:t>
            </a:r>
            <a:endParaRPr lang="en-US" dirty="0"/>
          </a:p>
        </p:txBody>
      </p:sp>
      <p:sp>
        <p:nvSpPr>
          <p:cNvPr id="30" name="Rectangle 29"/>
          <p:cNvSpPr/>
          <p:nvPr/>
        </p:nvSpPr>
        <p:spPr>
          <a:xfrm>
            <a:off x="304800" y="3429000"/>
            <a:ext cx="8458200" cy="1631216"/>
          </a:xfrm>
          <a:prstGeom prst="rect">
            <a:avLst/>
          </a:prstGeom>
        </p:spPr>
        <p:txBody>
          <a:bodyPr wrap="square">
            <a:spAutoFit/>
          </a:bodyPr>
          <a:lstStyle/>
          <a:p>
            <a:pPr algn="ctr">
              <a:buFont typeface="Arial"/>
              <a:buChar char="•"/>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webpack</a:t>
            </a:r>
            <a:r>
              <a:rPr lang="en-US" sz="2000" dirty="0" smtClean="0">
                <a:latin typeface="Arial" panose="020B0604020202020204" pitchFamily="34" charset="0"/>
                <a:cs typeface="Arial" panose="020B0604020202020204" pitchFamily="34" charset="0"/>
              </a:rPr>
              <a:t> allows us to us to modularize our front end code, then packages all of those modules into a </a:t>
            </a:r>
            <a:r>
              <a:rPr lang="en-US" sz="2000" b="1" dirty="0" smtClean="0">
                <a:latin typeface="Arial" panose="020B0604020202020204" pitchFamily="34" charset="0"/>
                <a:cs typeface="Arial" panose="020B0604020202020204" pitchFamily="34" charset="0"/>
              </a:rPr>
              <a:t>bundle </a:t>
            </a:r>
            <a:r>
              <a:rPr lang="en-US" sz="2000" dirty="0" smtClean="0">
                <a:latin typeface="Arial" panose="020B0604020202020204" pitchFamily="34" charset="0"/>
                <a:cs typeface="Arial" panose="020B0604020202020204" pitchFamily="34" charset="0"/>
              </a:rPr>
              <a:t>to be loaded by the browser.</a:t>
            </a:r>
          </a:p>
          <a:p>
            <a:pPr algn="ctr"/>
            <a:endParaRPr lang="en-US" sz="2000" dirty="0" smtClean="0">
              <a:latin typeface="Arial" panose="020B0604020202020204" pitchFamily="34" charset="0"/>
              <a:cs typeface="Arial" panose="020B0604020202020204" pitchFamily="34" charset="0"/>
            </a:endParaRPr>
          </a:p>
          <a:p>
            <a:pPr algn="ctr">
              <a:buFont typeface="Arial"/>
              <a:buChar char="•"/>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webpack</a:t>
            </a:r>
            <a:r>
              <a:rPr lang="en-US" sz="2000" dirty="0" smtClean="0">
                <a:latin typeface="Arial" panose="020B0604020202020204" pitchFamily="34" charset="0"/>
                <a:cs typeface="Arial" panose="020B0604020202020204" pitchFamily="34" charset="0"/>
              </a:rPr>
              <a:t> also allows us to apply various transformations on our assets through the use of </a:t>
            </a:r>
            <a:r>
              <a:rPr lang="en-US" sz="2000" dirty="0" err="1" smtClean="0">
                <a:latin typeface="Arial" panose="020B0604020202020204" pitchFamily="34" charset="0"/>
                <a:cs typeface="Arial" panose="020B0604020202020204" pitchFamily="34" charset="0"/>
              </a:rPr>
              <a:t>plugins</a:t>
            </a:r>
            <a:r>
              <a:rPr lang="en-US" sz="2000" dirty="0" smtClean="0">
                <a:latin typeface="Arial" panose="020B0604020202020204" pitchFamily="34" charset="0"/>
                <a:cs typeface="Arial" panose="020B0604020202020204" pitchFamily="34" charset="0"/>
              </a:rPr>
              <a:t>, such </a:t>
            </a:r>
            <a:r>
              <a:rPr lang="en-US" sz="2000" smtClean="0">
                <a:latin typeface="Arial" panose="020B0604020202020204" pitchFamily="34" charset="0"/>
                <a:cs typeface="Arial" panose="020B0604020202020204" pitchFamily="34" charset="0"/>
              </a:rPr>
              <a:t>as Babel.</a:t>
            </a:r>
            <a:endParaRPr lang="en-US" sz="2000" dirty="0" smtClean="0">
              <a:latin typeface="Arial" panose="020B0604020202020204" pitchFamily="34" charset="0"/>
              <a:cs typeface="Arial" panose="020B0604020202020204" pitchFamily="34" charset="0"/>
            </a:endParaRPr>
          </a:p>
        </p:txBody>
      </p:sp>
      <p:pic>
        <p:nvPicPr>
          <p:cNvPr id="31" name="Picture 30" descr="jquerydom.a4609839.png"/>
          <p:cNvPicPr>
            <a:picLocks noChangeAspect="1"/>
          </p:cNvPicPr>
          <p:nvPr/>
        </p:nvPicPr>
        <p:blipFill>
          <a:blip r:embed="rId2"/>
          <a:stretch>
            <a:fillRect/>
          </a:stretch>
        </p:blipFill>
        <p:spPr>
          <a:xfrm>
            <a:off x="2254926" y="990600"/>
            <a:ext cx="4557948" cy="247614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718382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Digging into Docs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70080731"/>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Immersion</a:t>
            </a:r>
          </a:p>
        </p:txBody>
      </p:sp>
      <p:sp>
        <p:nvSpPr>
          <p:cNvPr id="4" name="Content Placeholder 2"/>
          <p:cNvSpPr txBox="1">
            <a:spLocks/>
          </p:cNvSpPr>
          <p:nvPr/>
        </p:nvSpPr>
        <p:spPr>
          <a:xfrm>
            <a:off x="381000" y="2438400"/>
            <a:ext cx="8583814" cy="1600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r>
              <a:rPr lang="en-US" sz="2400" b="1" dirty="0" smtClean="0">
                <a:latin typeface="Arial" panose="020B0604020202020204" pitchFamily="34" charset="0"/>
                <a:ea typeface="Roboto" panose="02000000000000000000" pitchFamily="2" charset="0"/>
                <a:cs typeface="Arial" panose="020B0604020202020204" pitchFamily="34" charset="0"/>
              </a:rPr>
              <a:t>1. Install yarn and create-react-app</a:t>
            </a:r>
          </a:p>
          <a:p>
            <a:pPr indent="0">
              <a:spcBef>
                <a:spcPts val="0"/>
              </a:spcBef>
              <a:buNone/>
            </a:pPr>
            <a:endParaRPr lang="en-US" sz="24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b="1" dirty="0" smtClean="0">
                <a:latin typeface="Arial" panose="020B0604020202020204" pitchFamily="34" charset="0"/>
                <a:ea typeface="Roboto" panose="02000000000000000000" pitchFamily="2" charset="0"/>
                <a:cs typeface="Arial" panose="020B0604020202020204" pitchFamily="34" charset="0"/>
              </a:rPr>
              <a:t>2. Collaborate on research questions.</a:t>
            </a:r>
            <a:endParaRPr lang="en-US" sz="2400" b="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4316840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a:t>
            </a:r>
            <a:r>
              <a:rPr lang="en-US" dirty="0" err="1"/>
              <a:t>ReactJS</a:t>
            </a:r>
            <a:r>
              <a:rPr lang="en-US" dirty="0"/>
              <a:t>!!!</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482778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To Use:</a:t>
            </a:r>
          </a:p>
        </p:txBody>
      </p:sp>
      <p:sp>
        <p:nvSpPr>
          <p:cNvPr id="3" name="Rectangle 2"/>
          <p:cNvSpPr/>
          <p:nvPr/>
        </p:nvSpPr>
        <p:spPr>
          <a:xfrm>
            <a:off x="279722" y="990600"/>
            <a:ext cx="8483278" cy="4247317"/>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Facebook React Official Documentation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hlinkClick r:id="rId3"/>
              </a:rPr>
              <a:t>https://facebook.github.io/react/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Code School React Tutorial</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hlinkClick r:id="rId4"/>
              </a:rPr>
              <a:t>https://www.codeschool.com/courses/powering-up-with-react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EggHead.io </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Build With React Tutorial</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hlinkClick r:id="rId5"/>
              </a:rPr>
              <a:t>http://buildwithreact.com/tutorial</a:t>
            </a:r>
            <a:endParaRPr lang="en-US" dirty="0" smtClean="0">
              <a:latin typeface="Arial" panose="020B0604020202020204" pitchFamily="34" charset="0"/>
              <a:cs typeface="Arial" panose="020B0604020202020204" pitchFamily="34" charset="0"/>
            </a:endParaRPr>
          </a:p>
          <a:p>
            <a:pPr marL="285750" indent="-285750"/>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Just YouTube things…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Just read everything..</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9407183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React?</a:t>
            </a:r>
          </a:p>
        </p:txBody>
      </p:sp>
      <p:pic>
        <p:nvPicPr>
          <p:cNvPr id="5" name="Picture 4"/>
          <p:cNvPicPr>
            <a:picLocks noChangeAspect="1"/>
          </p:cNvPicPr>
          <p:nvPr/>
        </p:nvPicPr>
        <p:blipFill>
          <a:blip r:embed="rId3"/>
          <a:stretch>
            <a:fillRect/>
          </a:stretch>
        </p:blipFill>
        <p:spPr>
          <a:xfrm>
            <a:off x="4953000" y="4752930"/>
            <a:ext cx="3514725" cy="1485945"/>
          </a:xfrm>
          <a:prstGeom prst="rect">
            <a:avLst/>
          </a:prstGeom>
        </p:spPr>
      </p:pic>
      <p:sp>
        <p:nvSpPr>
          <p:cNvPr id="6" name="Rectangle 5"/>
          <p:cNvSpPr/>
          <p:nvPr/>
        </p:nvSpPr>
        <p:spPr>
          <a:xfrm>
            <a:off x="279722" y="990600"/>
            <a:ext cx="8483278" cy="4524315"/>
          </a:xfrm>
          <a:prstGeom prst="rect">
            <a:avLst/>
          </a:prstGeom>
        </p:spPr>
        <p:txBody>
          <a:bodyPr wrap="square">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React </a:t>
            </a:r>
            <a:r>
              <a:rPr lang="en-US" sz="2400" dirty="0">
                <a:latin typeface="Arial" panose="020B0604020202020204" pitchFamily="34" charset="0"/>
                <a:cs typeface="Arial" panose="020B0604020202020204" pitchFamily="34" charset="0"/>
              </a:rPr>
              <a:t>is an open-source Javascript Library developed by Facebook specifically for the task of developing User Interfaces. </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was developed for the purpose of building large </a:t>
            </a:r>
            <a:r>
              <a:rPr lang="en-US" sz="2400" b="1" dirty="0">
                <a:latin typeface="Arial" panose="020B0604020202020204" pitchFamily="34" charset="0"/>
                <a:cs typeface="Arial" panose="020B0604020202020204" pitchFamily="34" charset="0"/>
              </a:rPr>
              <a:t>apps with data that rapidly changes </a:t>
            </a:r>
            <a:r>
              <a:rPr lang="en-US" sz="2400" dirty="0">
                <a:latin typeface="Arial" panose="020B0604020202020204" pitchFamily="34" charset="0"/>
                <a:cs typeface="Arial" panose="020B0604020202020204" pitchFamily="34" charset="0"/>
              </a:rPr>
              <a:t>over time.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relies on a </a:t>
            </a:r>
            <a:r>
              <a:rPr lang="en-US" sz="2400" b="1" dirty="0">
                <a:latin typeface="Arial" panose="020B0604020202020204" pitchFamily="34" charset="0"/>
                <a:cs typeface="Arial" panose="020B0604020202020204" pitchFamily="34" charset="0"/>
              </a:rPr>
              <a:t>component-based architecture</a:t>
            </a:r>
            <a:r>
              <a:rPr lang="en-US" sz="2400" dirty="0">
                <a:latin typeface="Arial" panose="020B0604020202020204" pitchFamily="34" charset="0"/>
                <a:cs typeface="Arial" panose="020B0604020202020204" pitchFamily="34" charset="0"/>
              </a:rPr>
              <a:t>. Each element of the UI is treated as sub-components of larger components.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4781949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Facebook’s UI Complexities</a:t>
            </a:r>
          </a:p>
        </p:txBody>
      </p:sp>
      <p:pic>
        <p:nvPicPr>
          <p:cNvPr id="3" name="Picture 2"/>
          <p:cNvPicPr>
            <a:picLocks noChangeAspect="1"/>
          </p:cNvPicPr>
          <p:nvPr/>
        </p:nvPicPr>
        <p:blipFill>
          <a:blip r:embed="rId3"/>
          <a:stretch>
            <a:fillRect/>
          </a:stretch>
        </p:blipFill>
        <p:spPr>
          <a:xfrm>
            <a:off x="649673" y="762000"/>
            <a:ext cx="7872262" cy="4495800"/>
          </a:xfrm>
          <a:prstGeom prst="rect">
            <a:avLst/>
          </a:prstGeom>
        </p:spPr>
      </p:pic>
      <p:sp>
        <p:nvSpPr>
          <p:cNvPr id="4" name="Rectangle 3"/>
          <p:cNvSpPr/>
          <p:nvPr/>
        </p:nvSpPr>
        <p:spPr>
          <a:xfrm>
            <a:off x="304800" y="5396426"/>
            <a:ext cx="8677066" cy="923330"/>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Facebook’s website buzzes with interactive options, live-updating data, and tightly interacting elements. </a:t>
            </a:r>
            <a:r>
              <a:rPr lang="en-US" dirty="0">
                <a:latin typeface="Arial" panose="020B0604020202020204" pitchFamily="34" charset="0"/>
                <a:cs typeface="Arial" panose="020B0604020202020204" pitchFamily="34" charset="0"/>
              </a:rPr>
              <a:t>This poses a challenge to simple DOM manipulation strategies. </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64955189"/>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 of Components</a:t>
            </a:r>
          </a:p>
        </p:txBody>
      </p:sp>
      <p:pic>
        <p:nvPicPr>
          <p:cNvPr id="2050" name="Picture 2" descr="uimockscript"/>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078414" y="762000"/>
            <a:ext cx="7129838" cy="4607293"/>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Rectangle 3"/>
          <p:cNvSpPr/>
          <p:nvPr/>
        </p:nvSpPr>
        <p:spPr>
          <a:xfrm>
            <a:off x="304800" y="5481454"/>
            <a:ext cx="8677066" cy="923330"/>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Using React, UI elements are broken down into re-usable sub-components.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sub-component behaves in a way that it is fully contained</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1116517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of Components!</a:t>
            </a:r>
          </a:p>
        </p:txBody>
      </p:sp>
      <p:pic>
        <p:nvPicPr>
          <p:cNvPr id="4" name="Picture 2" descr="uimockscript"/>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410200" y="1828800"/>
            <a:ext cx="4245133" cy="2743200"/>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5" name="Rectangle 4"/>
          <p:cNvSpPr/>
          <p:nvPr/>
        </p:nvSpPr>
        <p:spPr>
          <a:xfrm>
            <a:off x="279722" y="762000"/>
            <a:ext cx="5130478" cy="532453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Why separate the elements </a:t>
            </a:r>
            <a:r>
              <a:rPr lang="en-US" sz="2000" b="1" smtClean="0">
                <a:latin typeface="Arial" panose="020B0604020202020204" pitchFamily="34" charset="0"/>
                <a:cs typeface="Arial" panose="020B0604020202020204" pitchFamily="34" charset="0"/>
              </a:rPr>
              <a:t>of a UI </a:t>
            </a:r>
            <a:r>
              <a:rPr lang="en-US" sz="2000" b="1" dirty="0" smtClean="0">
                <a:latin typeface="Arial" panose="020B0604020202020204" pitchFamily="34" charset="0"/>
                <a:cs typeface="Arial" panose="020B0604020202020204" pitchFamily="34" charset="0"/>
              </a:rPr>
              <a:t>into Components?</a:t>
            </a:r>
          </a:p>
          <a:p>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Components allow us to logically decompose a UI into different parts.</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Components can easily be re-used in various points in the application without needing to be re-coded.</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Components can be more easily tested. (i.e. having one re-usable component means only one UI element needs to be tested).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i="1" u="sng" dirty="0">
                <a:latin typeface="Arial" panose="020B0604020202020204" pitchFamily="34" charset="0"/>
                <a:cs typeface="Arial" panose="020B0604020202020204" pitchFamily="34" charset="0"/>
              </a:rPr>
              <a:t>For complex applications each of these can be critical in finding bugs and saving time. </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2662048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Mockup to Components</a:t>
            </a:r>
            <a:endParaRPr lang="en-US" dirty="0"/>
          </a:p>
        </p:txBody>
      </p:sp>
      <p:pic>
        <p:nvPicPr>
          <p:cNvPr id="3" name="Picture 2" descr="thinking-in-react-mock.png"/>
          <p:cNvPicPr>
            <a:picLocks noChangeAspect="1"/>
          </p:cNvPicPr>
          <p:nvPr/>
        </p:nvPicPr>
        <p:blipFill>
          <a:blip r:embed="rId2"/>
          <a:stretch>
            <a:fillRect/>
          </a:stretch>
        </p:blipFill>
        <p:spPr>
          <a:xfrm>
            <a:off x="3429000" y="1905000"/>
            <a:ext cx="2667000" cy="324017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11991</TotalTime>
  <Words>687</Words>
  <Application>Microsoft Macintosh PowerPoint</Application>
  <PresentationFormat>On-screen Show (4:3)</PresentationFormat>
  <Paragraphs>94</Paragraphs>
  <Slides>24</Slides>
  <Notes>8</Notes>
  <HiddenSlides>0</HiddenSlides>
  <MMClips>0</MMClips>
  <ScaleCrop>false</ScaleCrop>
  <HeadingPairs>
    <vt:vector size="4" baseType="variant">
      <vt:variant>
        <vt:lpstr>Design Template</vt:lpstr>
      </vt:variant>
      <vt:variant>
        <vt:i4>4</vt:i4>
      </vt:variant>
      <vt:variant>
        <vt:lpstr>Slide Titles</vt:lpstr>
      </vt:variant>
      <vt:variant>
        <vt:i4>24</vt:i4>
      </vt:variant>
    </vt:vector>
  </HeadingPairs>
  <TitlesOfParts>
    <vt:vector size="28" baseType="lpstr">
      <vt:lpstr>UCF - Theme</vt:lpstr>
      <vt:lpstr>Rutgers - Theme</vt:lpstr>
      <vt:lpstr>Unbranded</vt:lpstr>
      <vt:lpstr>UTAustin</vt:lpstr>
      <vt:lpstr>React, Gently</vt:lpstr>
      <vt:lpstr>Roadmap for Learning</vt:lpstr>
      <vt:lpstr>Welcome to ReactJS!!!</vt:lpstr>
      <vt:lpstr>Resources To Use:</vt:lpstr>
      <vt:lpstr>So… What is React?</vt:lpstr>
      <vt:lpstr>Facebook’s UI Complexities</vt:lpstr>
      <vt:lpstr>The Concept of Components</vt:lpstr>
      <vt:lpstr>Power of Components!</vt:lpstr>
      <vt:lpstr>From Mockup to Components</vt:lpstr>
      <vt:lpstr>From Mockup to Components</vt:lpstr>
      <vt:lpstr>From Mockup to Components</vt:lpstr>
      <vt:lpstr>From Mockup to Components</vt:lpstr>
      <vt:lpstr>From Mockup to Components</vt:lpstr>
      <vt:lpstr>From Mockup to Components</vt:lpstr>
      <vt:lpstr>From Mockup to Components</vt:lpstr>
      <vt:lpstr>Data Shifting Applications</vt:lpstr>
      <vt:lpstr>Why Can’t I jQuery Everything?</vt:lpstr>
      <vt:lpstr>Rapid Data Changes: Option #1 –jQuery</vt:lpstr>
      <vt:lpstr>Rapid Data Changes: Option #1 –jQuery</vt:lpstr>
      <vt:lpstr>Build Tools</vt:lpstr>
      <vt:lpstr>Babel</vt:lpstr>
      <vt:lpstr>Webpack</vt:lpstr>
      <vt:lpstr>Digging into Docs</vt:lpstr>
      <vt:lpstr>Documentation Immersion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Will McAuliff</cp:lastModifiedBy>
  <cp:revision>1587</cp:revision>
  <cp:lastPrinted>2016-01-30T16:23:56Z</cp:lastPrinted>
  <dcterms:created xsi:type="dcterms:W3CDTF">2017-12-05T23:03:27Z</dcterms:created>
  <dcterms:modified xsi:type="dcterms:W3CDTF">2017-12-05T23:13:52Z</dcterms:modified>
</cp:coreProperties>
</file>