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2" name="Shape 9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0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28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155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153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17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7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0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2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53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279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3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92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30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1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33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33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5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7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358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35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9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370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372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83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3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3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39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5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41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417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2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4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9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450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5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63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4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476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UCLA Extension  |</a:t>
            </a:r>
          </a:p>
        </p:txBody>
      </p:sp>
      <p:sp>
        <p:nvSpPr>
          <p:cNvPr id="486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488" name="Body Level One…"/>
          <p:cNvSpPr txBox="1"/>
          <p:nvPr>
            <p:ph type="body" sz="quarter" idx="1"/>
          </p:nvPr>
        </p:nvSpPr>
        <p:spPr>
          <a:xfrm>
            <a:off x="4953000" y="4000041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509" indent="-19430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8710" indent="-194310" defTabSz="914400">
              <a:lnSpc>
                <a:spcPct val="90000"/>
              </a:lnSpc>
              <a:spcBef>
                <a:spcPts val="1000"/>
              </a:spcBef>
              <a:buFontTx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59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231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9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2"/>
          <p:cNvSpPr/>
          <p:nvPr/>
        </p:nvSpPr>
        <p:spPr>
          <a:xfrm>
            <a:off x="0" y="225480"/>
            <a:ext cx="9144000" cy="480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9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236355"/>
            <a:ext cx="2256037" cy="4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06" y="266410"/>
            <a:ext cx="2565401" cy="363309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0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5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Flowchart: Process 9"/>
          <p:cNvSpPr/>
          <p:nvPr/>
        </p:nvSpPr>
        <p:spPr>
          <a:xfrm>
            <a:off x="2514600" y="6410337"/>
            <a:ext cx="6635268" cy="457748"/>
          </a:xfrm>
          <a:prstGeom prst="rect">
            <a:avLst/>
          </a:prstGeom>
          <a:solidFill>
            <a:srgbClr val="1E4B8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51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387212"/>
            <a:ext cx="2256037" cy="423422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Text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39" indent="-320039" defTabSz="91440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4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0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41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43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5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5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565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6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56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5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86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88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99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11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621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623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2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3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5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647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6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UCLA Extension  |</a:t>
            </a:r>
          </a:p>
        </p:txBody>
      </p:sp>
      <p:sp>
        <p:nvSpPr>
          <p:cNvPr id="657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659" name="Body Level One…"/>
          <p:cNvSpPr txBox="1"/>
          <p:nvPr>
            <p:ph type="body" sz="quarter" idx="1"/>
          </p:nvPr>
        </p:nvSpPr>
        <p:spPr>
          <a:xfrm>
            <a:off x="4953000" y="4000041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509" indent="-19430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8710" indent="-194310" defTabSz="914400">
              <a:lnSpc>
                <a:spcPct val="90000"/>
              </a:lnSpc>
              <a:spcBef>
                <a:spcPts val="1000"/>
              </a:spcBef>
              <a:buFontTx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59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231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0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1" name="Rectangle 2"/>
          <p:cNvSpPr/>
          <p:nvPr/>
        </p:nvSpPr>
        <p:spPr>
          <a:xfrm>
            <a:off x="0" y="225480"/>
            <a:ext cx="9144000" cy="480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236355"/>
            <a:ext cx="2256037" cy="4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06" y="266410"/>
            <a:ext cx="2565401" cy="363309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72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Flowchart: Process 9"/>
          <p:cNvSpPr/>
          <p:nvPr/>
        </p:nvSpPr>
        <p:spPr>
          <a:xfrm>
            <a:off x="2514600" y="6410337"/>
            <a:ext cx="6635268" cy="457748"/>
          </a:xfrm>
          <a:prstGeom prst="rect">
            <a:avLst/>
          </a:prstGeom>
          <a:solidFill>
            <a:srgbClr val="1E4B8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2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6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387212"/>
            <a:ext cx="2256037" cy="423422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itle Text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39" indent="-320039" defTabSz="91440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0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13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71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5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6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7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4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5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738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73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56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757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759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0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770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8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7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4191000" y="4060435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Text Placeholder 19"/>
          <p:cNvSpPr/>
          <p:nvPr>
            <p:ph type="body" sz="quarter" idx="14"/>
          </p:nvPr>
        </p:nvSpPr>
        <p:spPr>
          <a:xfrm>
            <a:off x="390606" y="4060402"/>
            <a:ext cx="3800394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0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1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9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0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811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813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82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6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3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1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862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864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5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66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8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875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5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6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888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8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5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0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gif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1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7.jpe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0.png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4.png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5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6.png"/><Relationship Id="rId3" Type="http://schemas.openxmlformats.org/officeDocument/2006/relationships/hyperlink" Target="http://codepen.io/gben/pen/ZGLava" TargetMode="Externa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7.png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9.png"/><Relationship Id="rId3" Type="http://schemas.openxmlformats.org/officeDocument/2006/relationships/image" Target="../media/image38.png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0.png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1.png"/><Relationship Id="rId3" Type="http://schemas.openxmlformats.org/officeDocument/2006/relationships/hyperlink" Target="https://developer.mozilla.org/en-US/docs/Web/JavaScript/Reference/Global_Objects/Map" TargetMode="Externa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2.png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3.png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4.png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3.png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5.png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6.png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6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7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8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.gif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.jpe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3.jpe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.gif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.jpe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2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4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5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6.pn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6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6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CompSci – Data Structures</a:t>
            </a:r>
          </a:p>
        </p:txBody>
      </p:sp>
      <p:sp>
        <p:nvSpPr>
          <p:cNvPr id="915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900"/>
            </a:lvl1pPr>
          </a:lstStyle>
          <a:p>
            <a:pPr/>
            <a:r>
              <a:t>January 13th, 2017</a:t>
            </a:r>
          </a:p>
        </p:txBody>
      </p:sp>
      <p:sp>
        <p:nvSpPr>
          <p:cNvPr id="91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69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Bottom Line</a:t>
            </a:r>
          </a:p>
        </p:txBody>
      </p:sp>
      <p:sp>
        <p:nvSpPr>
          <p:cNvPr id="947" name="TextBox 2"/>
          <p:cNvSpPr txBox="1"/>
          <p:nvPr/>
        </p:nvSpPr>
        <p:spPr>
          <a:xfrm>
            <a:off x="377582" y="1142999"/>
            <a:ext cx="8080617" cy="454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My goal is to give you the </a:t>
            </a:r>
            <a:r>
              <a:rPr u="sng"/>
              <a:t>terminology </a:t>
            </a:r>
            <a:r>
              <a:t>and the </a:t>
            </a:r>
            <a:r>
              <a:rPr u="sng"/>
              <a:t>concepts.</a:t>
            </a:r>
            <a:endParaRPr u="sng"/>
          </a:p>
          <a:p>
            <a:pPr>
              <a:defRPr b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Enough insight that you can understand the context of interview questions that come your way.</a:t>
            </a:r>
          </a:p>
          <a:p>
            <a:pPr>
              <a:defRPr i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And… to encourage those of you into math to take a second look.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38" name="Rectangle 4"/>
          <p:cNvSpPr txBox="1"/>
          <p:nvPr/>
        </p:nvSpPr>
        <p:spPr>
          <a:xfrm>
            <a:off x="416559" y="838200"/>
            <a:ext cx="85090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 inefficiency emerges!</a:t>
            </a:r>
          </a:p>
        </p:txBody>
      </p:sp>
      <p:pic>
        <p:nvPicPr>
          <p:cNvPr id="13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823062"/>
            <a:ext cx="6974841" cy="4329755"/>
          </a:xfrm>
          <a:prstGeom prst="rect">
            <a:avLst/>
          </a:prstGeom>
          <a:ln w="12700">
            <a:miter lim="400000"/>
          </a:ln>
        </p:spPr>
      </p:pic>
      <p:sp>
        <p:nvSpPr>
          <p:cNvPr id="1340" name="Rectangle 5"/>
          <p:cNvSpPr txBox="1"/>
          <p:nvPr/>
        </p:nvSpPr>
        <p:spPr>
          <a:xfrm>
            <a:off x="416559" y="1486685"/>
            <a:ext cx="85090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We’ll come back to this.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Stacks / Queues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 = Abstractions</a:t>
            </a:r>
          </a:p>
        </p:txBody>
      </p:sp>
      <p:sp>
        <p:nvSpPr>
          <p:cNvPr id="1345" name="TextBox 3"/>
          <p:cNvSpPr txBox="1"/>
          <p:nvPr/>
        </p:nvSpPr>
        <p:spPr>
          <a:xfrm>
            <a:off x="304800" y="1142999"/>
            <a:ext cx="8686800" cy="327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Going forward, treat each of the following data structures as </a:t>
            </a:r>
            <a:r>
              <a:rPr u="sng"/>
              <a:t>concepts. </a:t>
            </a:r>
          </a:p>
          <a:p>
            <a:pPr>
              <a:defRPr b="1" sz="3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600">
                <a:latin typeface="Arial"/>
                <a:ea typeface="Arial"/>
                <a:cs typeface="Arial"/>
                <a:sym typeface="Arial"/>
              </a:defRPr>
            </a:pPr>
            <a:r>
              <a:t>These are paradigmatic ways of organizing data that are commonly seen in code.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Stacks</a:t>
            </a:r>
          </a:p>
        </p:txBody>
      </p:sp>
      <p:sp>
        <p:nvSpPr>
          <p:cNvPr id="1348" name="Rectangle 2"/>
          <p:cNvSpPr/>
          <p:nvPr/>
        </p:nvSpPr>
        <p:spPr>
          <a:xfrm>
            <a:off x="6096000" y="4855154"/>
            <a:ext cx="2286000" cy="1066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9" name="Rectangle 6"/>
          <p:cNvSpPr/>
          <p:nvPr/>
        </p:nvSpPr>
        <p:spPr>
          <a:xfrm>
            <a:off x="6093105" y="3635954"/>
            <a:ext cx="2286001" cy="1066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0" name="Rectangle 7"/>
          <p:cNvSpPr/>
          <p:nvPr/>
        </p:nvSpPr>
        <p:spPr>
          <a:xfrm>
            <a:off x="6093105" y="2438400"/>
            <a:ext cx="2286001" cy="10668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1" name="Rectangle 8"/>
          <p:cNvSpPr/>
          <p:nvPr/>
        </p:nvSpPr>
        <p:spPr>
          <a:xfrm>
            <a:off x="6093105" y="1295400"/>
            <a:ext cx="2286001" cy="10668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2" name="TextBox 9"/>
          <p:cNvSpPr txBox="1"/>
          <p:nvPr/>
        </p:nvSpPr>
        <p:spPr>
          <a:xfrm>
            <a:off x="7043584" y="5126944"/>
            <a:ext cx="30190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3" name="TextBox 10"/>
          <p:cNvSpPr txBox="1"/>
          <p:nvPr/>
        </p:nvSpPr>
        <p:spPr>
          <a:xfrm>
            <a:off x="6943397" y="3907744"/>
            <a:ext cx="49967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54" name="TextBox 11"/>
          <p:cNvSpPr txBox="1"/>
          <p:nvPr/>
        </p:nvSpPr>
        <p:spPr>
          <a:xfrm>
            <a:off x="6925516" y="2697121"/>
            <a:ext cx="499677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55" name="TextBox 12"/>
          <p:cNvSpPr txBox="1"/>
          <p:nvPr/>
        </p:nvSpPr>
        <p:spPr>
          <a:xfrm>
            <a:off x="6902367" y="1604647"/>
            <a:ext cx="499677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356" name="Up Arrow 13"/>
          <p:cNvSpPr/>
          <p:nvPr/>
        </p:nvSpPr>
        <p:spPr>
          <a:xfrm>
            <a:off x="8534400" y="1604647"/>
            <a:ext cx="457200" cy="431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44"/>
                </a:moveTo>
                <a:lnTo>
                  <a:pt x="10800" y="0"/>
                </a:lnTo>
                <a:lnTo>
                  <a:pt x="21600" y="1144"/>
                </a:lnTo>
                <a:lnTo>
                  <a:pt x="16200" y="1144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144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7" name="Up Arrow 14"/>
          <p:cNvSpPr/>
          <p:nvPr/>
        </p:nvSpPr>
        <p:spPr>
          <a:xfrm rot="16200000">
            <a:off x="8329927" y="473449"/>
            <a:ext cx="457201" cy="9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56"/>
                </a:moveTo>
                <a:lnTo>
                  <a:pt x="10800" y="0"/>
                </a:lnTo>
                <a:lnTo>
                  <a:pt x="21600" y="5256"/>
                </a:lnTo>
                <a:lnTo>
                  <a:pt x="16200" y="5256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5256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8" name="Rectangle 15"/>
          <p:cNvSpPr txBox="1"/>
          <p:nvPr/>
        </p:nvSpPr>
        <p:spPr>
          <a:xfrm>
            <a:off x="416559" y="838199"/>
            <a:ext cx="5374642" cy="446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Stacks </a:t>
            </a:r>
            <a:r>
              <a:rPr b="0"/>
              <a:t>are another common data structure.</a:t>
            </a:r>
            <a:endParaRPr b="0"/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They are similar to arrays in that they are a sequenced order of numbers.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 difference is they </a:t>
            </a:r>
            <a:r>
              <a:rPr b="1" u="sng"/>
              <a:t>only allow access to the top element.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data structures obey </a:t>
            </a:r>
            <a:r>
              <a:rPr b="1" u="sng"/>
              <a:t>“LIFO” (Last-in-first-out)</a:t>
            </a:r>
            <a:r>
              <a:rPr b="1"/>
              <a:t>. </a:t>
            </a:r>
            <a:r>
              <a:t>This means that new elements are placed at the top and removed from the top.</a:t>
            </a: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i="1" sz="2000" u="sng">
                <a:latin typeface="Arial"/>
                <a:ea typeface="Arial"/>
                <a:cs typeface="Arial"/>
                <a:sym typeface="Arial"/>
              </a:defRPr>
            </a:pPr>
            <a:r>
              <a:t>Stacks are an </a:t>
            </a:r>
            <a:r>
              <a:rPr b="1"/>
              <a:t>abstraction </a:t>
            </a:r>
            <a:r>
              <a:t>for how data can be arranged.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Stacks</a:t>
            </a:r>
          </a:p>
        </p:txBody>
      </p:sp>
      <p:sp>
        <p:nvSpPr>
          <p:cNvPr id="1361" name="Rectangle 15"/>
          <p:cNvSpPr txBox="1"/>
          <p:nvPr/>
        </p:nvSpPr>
        <p:spPr>
          <a:xfrm>
            <a:off x="416559" y="838199"/>
            <a:ext cx="5374642" cy="446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Stacks </a:t>
            </a:r>
            <a:r>
              <a:rPr b="0"/>
              <a:t>are another common data structure.</a:t>
            </a:r>
            <a:endParaRPr b="0"/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They are similar to arrays in that they are a sequenced order of numbers.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 difference is they </a:t>
            </a:r>
            <a:r>
              <a:rPr b="1" u="sng"/>
              <a:t>only allow access to the top element.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data structures obey </a:t>
            </a:r>
            <a:r>
              <a:rPr b="1" u="sng"/>
              <a:t>“LIFO” (Last-in-first-out)</a:t>
            </a:r>
            <a:r>
              <a:rPr b="1"/>
              <a:t>. </a:t>
            </a:r>
            <a:r>
              <a:t>This means that new elements are placed at the top and removed from the top.</a:t>
            </a: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i="1" sz="2000" u="sng">
                <a:latin typeface="Arial"/>
                <a:ea typeface="Arial"/>
                <a:cs typeface="Arial"/>
                <a:sym typeface="Arial"/>
              </a:defRPr>
            </a:pPr>
            <a:r>
              <a:t>Stacks are an </a:t>
            </a:r>
            <a:r>
              <a:rPr b="1"/>
              <a:t>abstraction </a:t>
            </a:r>
            <a:r>
              <a:t>for how data can be arranged.</a:t>
            </a:r>
          </a:p>
        </p:txBody>
      </p:sp>
      <p:pic>
        <p:nvPicPr>
          <p:cNvPr id="136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3600" y="2057400"/>
            <a:ext cx="3125487" cy="3609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Stacks</a:t>
            </a:r>
          </a:p>
        </p:txBody>
      </p:sp>
      <p:pic>
        <p:nvPicPr>
          <p:cNvPr id="13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98317"/>
            <a:ext cx="8714041" cy="3849883"/>
          </a:xfrm>
          <a:prstGeom prst="rect">
            <a:avLst/>
          </a:prstGeom>
          <a:ln w="12700">
            <a:miter lim="400000"/>
          </a:ln>
        </p:spPr>
      </p:pic>
      <p:sp>
        <p:nvSpPr>
          <p:cNvPr id="1366" name="Rectangle 6"/>
          <p:cNvSpPr txBox="1"/>
          <p:nvPr/>
        </p:nvSpPr>
        <p:spPr>
          <a:xfrm>
            <a:off x="416559" y="4648200"/>
            <a:ext cx="8498842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Last in First Out: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Items added to the top. Removed from the top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Stacks – In Code</a:t>
            </a:r>
          </a:p>
        </p:txBody>
      </p:sp>
      <p:pic>
        <p:nvPicPr>
          <p:cNvPr id="13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98317"/>
            <a:ext cx="4114800" cy="557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370" name="Rectangle 8"/>
          <p:cNvSpPr txBox="1"/>
          <p:nvPr/>
        </p:nvSpPr>
        <p:spPr>
          <a:xfrm>
            <a:off x="4676044" y="832354"/>
            <a:ext cx="4315556" cy="271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“Stacks” aren’t supported natively in Javascript.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To utilize this structure, one needs to create the class themselves.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you’ve created a class you can create and utilize these structures in your code. </a:t>
            </a:r>
          </a:p>
        </p:txBody>
      </p:sp>
      <p:pic>
        <p:nvPicPr>
          <p:cNvPr id="137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4726" y="4180954"/>
            <a:ext cx="3644102" cy="2038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  <p:sp>
        <p:nvSpPr>
          <p:cNvPr id="1374" name="Rectangle 2"/>
          <p:cNvSpPr/>
          <p:nvPr/>
        </p:nvSpPr>
        <p:spPr>
          <a:xfrm>
            <a:off x="6096000" y="4855154"/>
            <a:ext cx="2286000" cy="1066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5" name="Rectangle 6"/>
          <p:cNvSpPr/>
          <p:nvPr/>
        </p:nvSpPr>
        <p:spPr>
          <a:xfrm>
            <a:off x="6093105" y="3635954"/>
            <a:ext cx="2286001" cy="1066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6" name="Rectangle 7"/>
          <p:cNvSpPr/>
          <p:nvPr/>
        </p:nvSpPr>
        <p:spPr>
          <a:xfrm>
            <a:off x="6093105" y="2438400"/>
            <a:ext cx="2286001" cy="10668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7" name="Rectangle 8"/>
          <p:cNvSpPr/>
          <p:nvPr/>
        </p:nvSpPr>
        <p:spPr>
          <a:xfrm>
            <a:off x="6093105" y="1295400"/>
            <a:ext cx="2286001" cy="10668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8" name="TextBox 9"/>
          <p:cNvSpPr txBox="1"/>
          <p:nvPr/>
        </p:nvSpPr>
        <p:spPr>
          <a:xfrm>
            <a:off x="7043584" y="5126944"/>
            <a:ext cx="30190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9" name="TextBox 10"/>
          <p:cNvSpPr txBox="1"/>
          <p:nvPr/>
        </p:nvSpPr>
        <p:spPr>
          <a:xfrm>
            <a:off x="6943397" y="3907744"/>
            <a:ext cx="49967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80" name="TextBox 11"/>
          <p:cNvSpPr txBox="1"/>
          <p:nvPr/>
        </p:nvSpPr>
        <p:spPr>
          <a:xfrm>
            <a:off x="6925516" y="2697121"/>
            <a:ext cx="499677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81" name="TextBox 12"/>
          <p:cNvSpPr txBox="1"/>
          <p:nvPr/>
        </p:nvSpPr>
        <p:spPr>
          <a:xfrm>
            <a:off x="6902367" y="1604647"/>
            <a:ext cx="499677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382" name="Up Arrow 13"/>
          <p:cNvSpPr/>
          <p:nvPr/>
        </p:nvSpPr>
        <p:spPr>
          <a:xfrm rot="10800000">
            <a:off x="8534400" y="1604647"/>
            <a:ext cx="457200" cy="431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44"/>
                </a:moveTo>
                <a:lnTo>
                  <a:pt x="10800" y="0"/>
                </a:lnTo>
                <a:lnTo>
                  <a:pt x="21600" y="1144"/>
                </a:lnTo>
                <a:lnTo>
                  <a:pt x="16200" y="1144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144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3" name="Up Arrow 14"/>
          <p:cNvSpPr/>
          <p:nvPr/>
        </p:nvSpPr>
        <p:spPr>
          <a:xfrm rot="16200000">
            <a:off x="8305800" y="565128"/>
            <a:ext cx="457200" cy="9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56"/>
                </a:moveTo>
                <a:lnTo>
                  <a:pt x="10800" y="0"/>
                </a:lnTo>
                <a:lnTo>
                  <a:pt x="21600" y="5256"/>
                </a:lnTo>
                <a:lnTo>
                  <a:pt x="16200" y="5256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5256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4" name="Rectangle 15"/>
          <p:cNvSpPr txBox="1"/>
          <p:nvPr/>
        </p:nvSpPr>
        <p:spPr>
          <a:xfrm>
            <a:off x="416559" y="838199"/>
            <a:ext cx="5374642" cy="446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Queues </a:t>
            </a:r>
            <a:r>
              <a:rPr b="0"/>
              <a:t>are another common data structure.</a:t>
            </a:r>
            <a:endParaRPr b="0"/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They are similar to arrays in that they are a sequenced order of numbers.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 difference is they </a:t>
            </a:r>
            <a:r>
              <a:rPr b="1" u="sng"/>
              <a:t>only allow access to the first element.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data structures obey </a:t>
            </a:r>
            <a:r>
              <a:rPr b="1" u="sng"/>
              <a:t>“FIFO” (First-in-first-out)</a:t>
            </a:r>
            <a:r>
              <a:rPr b="1"/>
              <a:t>. </a:t>
            </a:r>
            <a:r>
              <a:t>This means that new elements are placed at the “back” but that the “first” element is removed from the front.</a:t>
            </a: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i="1" sz="2000" u="sng">
                <a:latin typeface="Arial"/>
                <a:ea typeface="Arial"/>
                <a:cs typeface="Arial"/>
                <a:sym typeface="Arial"/>
              </a:defRPr>
            </a:pPr>
            <a:r>
              <a:t>Queue are an </a:t>
            </a:r>
            <a:r>
              <a:rPr b="1"/>
              <a:t>abstraction </a:t>
            </a:r>
            <a:r>
              <a:t>for how data can be arranged.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  <p:pic>
        <p:nvPicPr>
          <p:cNvPr id="13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180" y="838200"/>
            <a:ext cx="7629238" cy="4680147"/>
          </a:xfrm>
          <a:prstGeom prst="rect">
            <a:avLst/>
          </a:prstGeom>
          <a:ln w="12700">
            <a:miter lim="400000"/>
          </a:ln>
        </p:spPr>
      </p:pic>
      <p:sp>
        <p:nvSpPr>
          <p:cNvPr id="1388" name="Rectangle 16"/>
          <p:cNvSpPr txBox="1"/>
          <p:nvPr/>
        </p:nvSpPr>
        <p:spPr>
          <a:xfrm>
            <a:off x="416559" y="5672211"/>
            <a:ext cx="8498842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Queues </a:t>
            </a:r>
            <a:r>
              <a:rPr b="0" u="none"/>
              <a:t>are best remembered as similar to a movie queue. The first one in line is the first one to enter (or exit).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Queue – In Code</a:t>
            </a:r>
          </a:p>
        </p:txBody>
      </p:sp>
      <p:pic>
        <p:nvPicPr>
          <p:cNvPr id="13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98317"/>
            <a:ext cx="4114800" cy="557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392" name="Rectangle 8"/>
          <p:cNvSpPr txBox="1"/>
          <p:nvPr/>
        </p:nvSpPr>
        <p:spPr>
          <a:xfrm>
            <a:off x="4676044" y="990599"/>
            <a:ext cx="4315556" cy="271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“Queues” aren’t supported natively in Javascript.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Again, this means we need to create our own for use.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Queues provide two common methods: </a:t>
            </a:r>
            <a:r>
              <a:rPr b="1"/>
              <a:t>enqueue </a:t>
            </a:r>
            <a:r>
              <a:t>and </a:t>
            </a:r>
            <a:r>
              <a:rPr b="1"/>
              <a:t>dequeue</a:t>
            </a:r>
            <a:r>
              <a:t>.</a:t>
            </a:r>
            <a:endParaRPr b="1"/>
          </a:p>
        </p:txBody>
      </p:sp>
      <p:pic>
        <p:nvPicPr>
          <p:cNvPr id="139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4726" y="4180954"/>
            <a:ext cx="3644102" cy="2038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Going Deep</a:t>
            </a:r>
          </a:p>
        </p:txBody>
      </p:sp>
      <p:pic>
        <p:nvPicPr>
          <p:cNvPr id="9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838200"/>
            <a:ext cx="3706368" cy="487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833375"/>
            <a:ext cx="3923351" cy="4881228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TextBox 4"/>
          <p:cNvSpPr txBox="1"/>
          <p:nvPr/>
        </p:nvSpPr>
        <p:spPr>
          <a:xfrm>
            <a:off x="2839424" y="5809641"/>
            <a:ext cx="394341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 those that dare dive deeper.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Linked Lists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98" name="Rectangle 4"/>
          <p:cNvSpPr txBox="1"/>
          <p:nvPr/>
        </p:nvSpPr>
        <p:spPr>
          <a:xfrm>
            <a:off x="416559" y="838200"/>
            <a:ext cx="85090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 inefficiency emerges!</a:t>
            </a:r>
          </a:p>
        </p:txBody>
      </p:sp>
      <p:pic>
        <p:nvPicPr>
          <p:cNvPr id="13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823062"/>
            <a:ext cx="6974841" cy="4329755"/>
          </a:xfrm>
          <a:prstGeom prst="rect">
            <a:avLst/>
          </a:prstGeom>
          <a:ln w="12700">
            <a:miter lim="400000"/>
          </a:ln>
        </p:spPr>
      </p:pic>
      <p:sp>
        <p:nvSpPr>
          <p:cNvPr id="1400" name="Rectangle 5"/>
          <p:cNvSpPr txBox="1"/>
          <p:nvPr/>
        </p:nvSpPr>
        <p:spPr>
          <a:xfrm>
            <a:off x="416559" y="1486685"/>
            <a:ext cx="85090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We’ll come back to this.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Linked List</a:t>
            </a:r>
          </a:p>
        </p:txBody>
      </p:sp>
      <p:sp>
        <p:nvSpPr>
          <p:cNvPr id="1403" name="Rectangle 4"/>
          <p:cNvSpPr txBox="1"/>
          <p:nvPr/>
        </p:nvSpPr>
        <p:spPr>
          <a:xfrm>
            <a:off x="416559" y="2984999"/>
            <a:ext cx="8509001" cy="3296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Linked Lists </a:t>
            </a:r>
            <a:r>
              <a:rPr b="0"/>
              <a:t>are data structures in which each element of the list is sequentially joined to the next element. </a:t>
            </a:r>
            <a:endParaRPr b="0"/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 major difference is that the list elements are not stored </a:t>
            </a:r>
            <a:r>
              <a:rPr b="1"/>
              <a:t>contiguously</a:t>
            </a:r>
            <a:r>
              <a:t> in memory (i.e. they fall in different memory slots). 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linked lists keep track of the position of elements using </a:t>
            </a:r>
            <a:r>
              <a:rPr b="1"/>
              <a:t>pointers </a:t>
            </a:r>
            <a:r>
              <a:t>which explicitly point to the “connected item”.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element (</a:t>
            </a:r>
            <a:r>
              <a:rPr b="1"/>
              <a:t>called nodes) </a:t>
            </a:r>
            <a:r>
              <a:t>track both the item and the “next item’s” position.</a:t>
            </a:r>
          </a:p>
        </p:txBody>
      </p:sp>
      <p:pic>
        <p:nvPicPr>
          <p:cNvPr id="14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137" y="914400"/>
            <a:ext cx="7705726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Linked List</a:t>
            </a:r>
          </a:p>
        </p:txBody>
      </p:sp>
      <p:pic>
        <p:nvPicPr>
          <p:cNvPr id="14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447800"/>
            <a:ext cx="7648575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8" name="Rectangle 5"/>
          <p:cNvSpPr txBox="1"/>
          <p:nvPr/>
        </p:nvSpPr>
        <p:spPr>
          <a:xfrm>
            <a:off x="416559" y="3899398"/>
            <a:ext cx="8509001" cy="1543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Linked Lists </a:t>
            </a:r>
            <a:r>
              <a:rPr b="0"/>
              <a:t>are like trains. </a:t>
            </a:r>
            <a:endParaRPr b="0"/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car of the train not only knows its own position – but it also knows the position of the train in front of it.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Linked List – In Code</a:t>
            </a:r>
          </a:p>
        </p:txBody>
      </p:sp>
      <p:pic>
        <p:nvPicPr>
          <p:cNvPr id="14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54" y="762001"/>
            <a:ext cx="3834247" cy="5521074"/>
          </a:xfrm>
          <a:prstGeom prst="rect">
            <a:avLst/>
          </a:prstGeom>
          <a:ln w="12700">
            <a:miter lim="400000"/>
          </a:ln>
        </p:spPr>
      </p:pic>
      <p:sp>
        <p:nvSpPr>
          <p:cNvPr id="1412" name="Rectangle 4"/>
          <p:cNvSpPr txBox="1"/>
          <p:nvPr/>
        </p:nvSpPr>
        <p:spPr>
          <a:xfrm>
            <a:off x="4191000" y="990600"/>
            <a:ext cx="4800600" cy="248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JS does not include Linked Lists natively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But when you need one…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Plenty of implementations are available online.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http://codepen.io/gben/pen/ZGLava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For the Lazy… </a:t>
            </a:r>
            <a:r>
              <a:rPr b="0"/>
              <a:t>(Myself included)</a:t>
            </a:r>
          </a:p>
        </p:txBody>
      </p:sp>
      <p:pic>
        <p:nvPicPr>
          <p:cNvPr id="14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5302" t="0" r="28586" b="0"/>
          <a:stretch>
            <a:fillRect/>
          </a:stretch>
        </p:blipFill>
        <p:spPr>
          <a:xfrm>
            <a:off x="509953" y="990600"/>
            <a:ext cx="8176848" cy="4599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Pulse Check…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You Be the Teacher</a:t>
            </a:r>
          </a:p>
        </p:txBody>
      </p:sp>
      <p:sp>
        <p:nvSpPr>
          <p:cNvPr id="1420" name="TextBox 3"/>
          <p:cNvSpPr txBox="1"/>
          <p:nvPr/>
        </p:nvSpPr>
        <p:spPr>
          <a:xfrm>
            <a:off x="304800" y="904057"/>
            <a:ext cx="8686800" cy="563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To the person, next to you, explain each of the following concepts:</a:t>
            </a:r>
          </a:p>
          <a:p>
            <a:pPr>
              <a:defRPr b="1" i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is a data structure?</a:t>
            </a:r>
          </a:p>
          <a:p>
            <a:pPr marL="4572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does FIFO and LIFO stand for and mean?</a:t>
            </a:r>
          </a:p>
          <a:p>
            <a:pPr marL="4572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is a Stack?</a:t>
            </a:r>
          </a:p>
          <a:p>
            <a:pPr marL="4572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4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is a Queue?</a:t>
            </a:r>
          </a:p>
          <a:p>
            <a:pPr marL="457200" indent="-457200">
              <a:buSzPct val="100000"/>
              <a:buAutoNum type="arabicPeriod" startAt="4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5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is a Linked List?</a:t>
            </a:r>
          </a:p>
          <a:p>
            <a:pPr marL="457200" indent="-457200">
              <a:buSzPct val="100000"/>
              <a:buAutoNum type="arabicPeriod" startAt="5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6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How are they each different from arrays?</a:t>
            </a:r>
          </a:p>
          <a:p>
            <a:pPr marL="457200" indent="-457200">
              <a:buSzPct val="100000"/>
              <a:buAutoNum type="arabicPeriod" startAt="6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7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is one disadvantage of an array?</a:t>
            </a:r>
          </a:p>
          <a:p>
            <a:pPr marL="457200" indent="-457200">
              <a:buSzPct val="100000"/>
              <a:buAutoNum type="arabicPeriod" startAt="7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8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Most important question: Why are we doing all this again?</a:t>
            </a:r>
          </a:p>
          <a:p>
            <a:pPr marL="457200" indent="-457200">
              <a:buSzPct val="100000"/>
              <a:buAutoNum type="arabicPeriod" startAt="8"/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Dictionaries (Maps)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Dictionaries (Maps) **** (Actually Useful) ****</a:t>
            </a:r>
          </a:p>
        </p:txBody>
      </p:sp>
      <p:sp>
        <p:nvSpPr>
          <p:cNvPr id="1425" name="Rectangle 15"/>
          <p:cNvSpPr txBox="1"/>
          <p:nvPr/>
        </p:nvSpPr>
        <p:spPr>
          <a:xfrm>
            <a:off x="416559" y="838200"/>
            <a:ext cx="8727442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Dictionaries </a:t>
            </a:r>
            <a:r>
              <a:rPr b="0"/>
              <a:t>are an incredibly important data structure..</a:t>
            </a:r>
            <a:endParaRPr b="0"/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 fact, they address a common situation you’ve faced in this class.</a:t>
            </a:r>
          </a:p>
        </p:txBody>
      </p:sp>
      <p:pic>
        <p:nvPicPr>
          <p:cNvPr id="14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351" y="2571319"/>
            <a:ext cx="5059449" cy="3082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27" name="Rectangle 16"/>
          <p:cNvSpPr txBox="1"/>
          <p:nvPr/>
        </p:nvSpPr>
        <p:spPr>
          <a:xfrm>
            <a:off x="5867400" y="3429000"/>
            <a:ext cx="289560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would you print all the pet names?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Efficiency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Dictionaries (Maps) **** (Actually Useful) ****</a:t>
            </a:r>
          </a:p>
        </p:txBody>
      </p:sp>
      <p:sp>
        <p:nvSpPr>
          <p:cNvPr id="1430" name="Rectangle 15"/>
          <p:cNvSpPr txBox="1"/>
          <p:nvPr/>
        </p:nvSpPr>
        <p:spPr>
          <a:xfrm>
            <a:off x="416559" y="838200"/>
            <a:ext cx="8727442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Dictionaries </a:t>
            </a:r>
            <a:r>
              <a:rPr b="0"/>
              <a:t>are an incredibly important data structure..</a:t>
            </a:r>
            <a:endParaRPr b="0"/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 fact, they address a common situation you’ve faced in this class.</a:t>
            </a:r>
          </a:p>
        </p:txBody>
      </p:sp>
      <p:sp>
        <p:nvSpPr>
          <p:cNvPr id="1431" name="Rectangle 16"/>
          <p:cNvSpPr txBox="1"/>
          <p:nvPr/>
        </p:nvSpPr>
        <p:spPr>
          <a:xfrm>
            <a:off x="152400" y="4934706"/>
            <a:ext cx="70104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Arrays don’t solve the problem either….</a:t>
            </a:r>
          </a:p>
        </p:txBody>
      </p:sp>
      <p:pic>
        <p:nvPicPr>
          <p:cNvPr id="14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" y="5334817"/>
            <a:ext cx="8858250" cy="754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264" y="2233490"/>
            <a:ext cx="3840249" cy="2339805"/>
          </a:xfrm>
          <a:prstGeom prst="rect">
            <a:avLst/>
          </a:prstGeom>
          <a:ln w="12700">
            <a:miter lim="400000"/>
          </a:ln>
        </p:spPr>
      </p:pic>
      <p:sp>
        <p:nvSpPr>
          <p:cNvPr id="1434" name="Rectangle 7"/>
          <p:cNvSpPr txBox="1"/>
          <p:nvPr/>
        </p:nvSpPr>
        <p:spPr>
          <a:xfrm>
            <a:off x="4419600" y="2840286"/>
            <a:ext cx="2895600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would you print all the pet names?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Dictionaries (Maps) **** (Actually Useful) ****</a:t>
            </a:r>
          </a:p>
        </p:txBody>
      </p:sp>
      <p:sp>
        <p:nvSpPr>
          <p:cNvPr id="1437" name="Rectangle 15"/>
          <p:cNvSpPr txBox="1"/>
          <p:nvPr/>
        </p:nvSpPr>
        <p:spPr>
          <a:xfrm>
            <a:off x="416559" y="838200"/>
            <a:ext cx="8727442" cy="3283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 solution is to use a </a:t>
            </a:r>
            <a:r>
              <a:rPr b="1" u="sng"/>
              <a:t>dictionary (map).</a:t>
            </a:r>
            <a:endParaRPr b="1" u="sng"/>
          </a:p>
          <a:p>
            <a:pPr>
              <a:defRPr b="1" sz="3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 a way, dictionaries serve as a hybrid between objects and arrays.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They can be iterated over like arrays.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They have key, value pairs like objects.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Aaaand, it’s included in the latest version of Javascript (ES6). </a:t>
            </a:r>
          </a:p>
        </p:txBody>
      </p:sp>
      <p:pic>
        <p:nvPicPr>
          <p:cNvPr id="14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634" y="4114800"/>
            <a:ext cx="4038601" cy="20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1439" name="Rectangle 7"/>
          <p:cNvSpPr txBox="1"/>
          <p:nvPr/>
        </p:nvSpPr>
        <p:spPr>
          <a:xfrm>
            <a:off x="4846089" y="4800600"/>
            <a:ext cx="289560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BIG DEAL!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Dictionaries (Maps) **** (Actually Useful) ****</a:t>
            </a:r>
          </a:p>
        </p:txBody>
      </p:sp>
      <p:sp>
        <p:nvSpPr>
          <p:cNvPr id="1442" name="Rectangle 15"/>
          <p:cNvSpPr txBox="1"/>
          <p:nvPr/>
        </p:nvSpPr>
        <p:spPr>
          <a:xfrm>
            <a:off x="416559" y="838200"/>
            <a:ext cx="8727442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Learn more about Dictionaries (Maps) in JS:</a:t>
            </a:r>
          </a:p>
        </p:txBody>
      </p:sp>
      <p:pic>
        <p:nvPicPr>
          <p:cNvPr id="14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61" y="1577510"/>
            <a:ext cx="8270241" cy="3546081"/>
          </a:xfrm>
          <a:prstGeom prst="rect">
            <a:avLst/>
          </a:prstGeom>
          <a:ln w="12700">
            <a:miter lim="400000"/>
          </a:ln>
        </p:spPr>
      </p:pic>
      <p:sp>
        <p:nvSpPr>
          <p:cNvPr id="1444" name="Rectangle 4"/>
          <p:cNvSpPr txBox="1"/>
          <p:nvPr/>
        </p:nvSpPr>
        <p:spPr>
          <a:xfrm>
            <a:off x="416559" y="5562600"/>
            <a:ext cx="8270242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https://developer.mozilla.org/en-US/docs/Web/JavaScript/Reference/Global_Objects/Map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Trees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Trees</a:t>
            </a:r>
          </a:p>
        </p:txBody>
      </p:sp>
      <p:sp>
        <p:nvSpPr>
          <p:cNvPr id="1449" name="Rectangle 15"/>
          <p:cNvSpPr txBox="1"/>
          <p:nvPr/>
        </p:nvSpPr>
        <p:spPr>
          <a:xfrm>
            <a:off x="475397" y="800100"/>
            <a:ext cx="8651242" cy="2535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Trees </a:t>
            </a:r>
            <a:r>
              <a:rPr b="0"/>
              <a:t>are a favorite data structure for computer scientists</a:t>
            </a:r>
            <a:endParaRPr b="0"/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Trees are a non-sequential data structure made of </a:t>
            </a:r>
            <a:r>
              <a:rPr b="1"/>
              <a:t>parent-child</a:t>
            </a:r>
            <a:r>
              <a:t> relationships.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top node of a tree is the </a:t>
            </a:r>
            <a:r>
              <a:rPr b="1"/>
              <a:t>root.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Trees have </a:t>
            </a:r>
            <a:r>
              <a:rPr b="1"/>
              <a:t>internal nodes and external nodes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Each node has </a:t>
            </a:r>
            <a:r>
              <a:rPr b="1"/>
              <a:t>ancestors and descendants </a:t>
            </a:r>
          </a:p>
        </p:txBody>
      </p:sp>
      <p:pic>
        <p:nvPicPr>
          <p:cNvPr id="14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593224"/>
            <a:ext cx="5683350" cy="2667221"/>
          </a:xfrm>
          <a:prstGeom prst="rect">
            <a:avLst/>
          </a:prstGeom>
          <a:ln w="12700">
            <a:miter lim="400000"/>
          </a:ln>
        </p:spPr>
      </p:pic>
      <p:sp>
        <p:nvSpPr>
          <p:cNvPr id="1451" name="Rectangle 4"/>
          <p:cNvSpPr txBox="1"/>
          <p:nvPr/>
        </p:nvSpPr>
        <p:spPr>
          <a:xfrm>
            <a:off x="6096000" y="4926834"/>
            <a:ext cx="2895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Kind of like a linkedlist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Binary Trees</a:t>
            </a:r>
          </a:p>
        </p:txBody>
      </p:sp>
      <p:sp>
        <p:nvSpPr>
          <p:cNvPr id="1454" name="Rectangle 15"/>
          <p:cNvSpPr txBox="1"/>
          <p:nvPr/>
        </p:nvSpPr>
        <p:spPr>
          <a:xfrm>
            <a:off x="132079" y="838200"/>
            <a:ext cx="8727442" cy="3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Binary Trees / Binary Search Trees (BST) are particularly useful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In a </a:t>
            </a:r>
            <a:r>
              <a:rPr b="1" u="sng"/>
              <a:t>Binary Tree</a:t>
            </a:r>
            <a:r>
              <a:t>, nodes have </a:t>
            </a:r>
            <a:r>
              <a:rPr b="1"/>
              <a:t>two children </a:t>
            </a:r>
            <a:r>
              <a:t>at most. One on left and on right.</a:t>
            </a:r>
          </a:p>
          <a:p>
            <a:pPr marL="3429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In a </a:t>
            </a:r>
            <a:r>
              <a:rPr b="1" u="sng"/>
              <a:t>Binary Search Tree</a:t>
            </a:r>
            <a:r>
              <a:t>: </a:t>
            </a:r>
          </a:p>
          <a:p>
            <a:pPr lvl="1" marL="800100" indent="-342900"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Left-hand side is lesser number; right-hand side is the larger</a:t>
            </a:r>
          </a:p>
          <a:p>
            <a:pPr lvl="1" marL="8001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Paradigm makes it</a:t>
            </a:r>
            <a:r>
              <a:rPr u="sng"/>
              <a:t> easy to insert, search, and delete</a:t>
            </a:r>
            <a:r>
              <a:t> from 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Binary Trees</a:t>
            </a:r>
          </a:p>
        </p:txBody>
      </p:sp>
      <p:pic>
        <p:nvPicPr>
          <p:cNvPr id="14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38200"/>
            <a:ext cx="7435378" cy="4763683"/>
          </a:xfrm>
          <a:prstGeom prst="rect">
            <a:avLst/>
          </a:prstGeom>
          <a:ln w="12700">
            <a:miter lim="400000"/>
          </a:ln>
        </p:spPr>
      </p:pic>
      <p:sp>
        <p:nvSpPr>
          <p:cNvPr id="1458" name="Rectangle 4"/>
          <p:cNvSpPr txBox="1"/>
          <p:nvPr/>
        </p:nvSpPr>
        <p:spPr>
          <a:xfrm>
            <a:off x="685800" y="5577228"/>
            <a:ext cx="8610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Binary search trees are extremely efficient for searching.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Binary Search Trees</a:t>
            </a:r>
          </a:p>
        </p:txBody>
      </p:sp>
      <p:pic>
        <p:nvPicPr>
          <p:cNvPr id="14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1" y="838200"/>
            <a:ext cx="8839201" cy="4477085"/>
          </a:xfrm>
          <a:prstGeom prst="rect">
            <a:avLst/>
          </a:prstGeom>
          <a:ln w="12700">
            <a:miter lim="400000"/>
          </a:ln>
        </p:spPr>
      </p:pic>
      <p:sp>
        <p:nvSpPr>
          <p:cNvPr id="1462" name="Rectangle 3"/>
          <p:cNvSpPr txBox="1"/>
          <p:nvPr/>
        </p:nvSpPr>
        <p:spPr>
          <a:xfrm>
            <a:off x="304800" y="5448708"/>
            <a:ext cx="86106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https://www.npmjs.com/package/binary-search-tree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Let’s Build this!</a:t>
            </a:r>
          </a:p>
        </p:txBody>
      </p:sp>
      <p:sp>
        <p:nvSpPr>
          <p:cNvPr id="1465" name="Rectangle 4"/>
          <p:cNvSpPr txBox="1"/>
          <p:nvPr/>
        </p:nvSpPr>
        <p:spPr>
          <a:xfrm>
            <a:off x="132079" y="838200"/>
            <a:ext cx="8727442" cy="14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Take a few moments to build a binary search tree with those around you. As a suggestion, implement the following tree.</a:t>
            </a:r>
          </a:p>
          <a:p>
            <a:pPr marL="3429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Then run a search for any number in the tree.</a:t>
            </a:r>
          </a:p>
        </p:txBody>
      </p:sp>
      <p:pic>
        <p:nvPicPr>
          <p:cNvPr id="146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05605"/>
            <a:ext cx="6154099" cy="3942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Graphs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What does “efficient” mean?</a:t>
            </a:r>
          </a:p>
        </p:txBody>
      </p:sp>
      <p:sp>
        <p:nvSpPr>
          <p:cNvPr id="957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talk a lot about “efficiency”.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Graphs</a:t>
            </a:r>
          </a:p>
        </p:txBody>
      </p:sp>
      <p:sp>
        <p:nvSpPr>
          <p:cNvPr id="1471" name="Rectangle 15"/>
          <p:cNvSpPr txBox="1"/>
          <p:nvPr/>
        </p:nvSpPr>
        <p:spPr>
          <a:xfrm>
            <a:off x="416559" y="838200"/>
            <a:ext cx="8727442" cy="183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Graphs are extremely powerful and increasingly common structures.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Graphs are abstract models of a network structure. They are a set of </a:t>
            </a:r>
            <a:r>
              <a:rPr b="1"/>
              <a:t>nodes (or vertices) </a:t>
            </a:r>
            <a:r>
              <a:t>connected by </a:t>
            </a:r>
            <a:r>
              <a:rPr b="1"/>
              <a:t>edges. 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They are the essence of social networks and geographic maps.</a:t>
            </a:r>
          </a:p>
        </p:txBody>
      </p:sp>
      <p:pic>
        <p:nvPicPr>
          <p:cNvPr id="14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3102101"/>
            <a:ext cx="5153025" cy="3127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73" name="Rectangle 4"/>
          <p:cNvSpPr txBox="1"/>
          <p:nvPr/>
        </p:nvSpPr>
        <p:spPr>
          <a:xfrm>
            <a:off x="5754546" y="4343400"/>
            <a:ext cx="2895601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math gets ridiculously scary with this stuff…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Graphs</a:t>
            </a:r>
          </a:p>
        </p:txBody>
      </p:sp>
      <p:pic>
        <p:nvPicPr>
          <p:cNvPr id="14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73689"/>
            <a:ext cx="8382000" cy="4848226"/>
          </a:xfrm>
          <a:prstGeom prst="rect">
            <a:avLst/>
          </a:prstGeom>
          <a:ln w="12700">
            <a:miter lim="400000"/>
          </a:ln>
        </p:spPr>
      </p:pic>
      <p:sp>
        <p:nvSpPr>
          <p:cNvPr id="1477" name="Rectangle 7"/>
          <p:cNvSpPr txBox="1"/>
          <p:nvPr/>
        </p:nvSpPr>
        <p:spPr>
          <a:xfrm>
            <a:off x="457199" y="5621914"/>
            <a:ext cx="819294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But through graphs and “shortest-path” algorithms we can build map applications like the ones found on Google Maps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Back to Projects!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What does “efficient” mean?</a:t>
            </a:r>
          </a:p>
        </p:txBody>
      </p:sp>
      <p:sp>
        <p:nvSpPr>
          <p:cNvPr id="960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What does “efficient” mean?</a:t>
            </a:r>
          </a:p>
        </p:txBody>
      </p:sp>
      <p:sp>
        <p:nvSpPr>
          <p:cNvPr id="963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What, </a:t>
            </a:r>
            <a:r>
              <a:rPr i="1"/>
              <a:t>exactly</a:t>
            </a:r>
            <a:r>
              <a:t>, does “</a:t>
            </a:r>
            <a:r>
              <a:rPr b="1"/>
              <a:t>efficient</a:t>
            </a:r>
            <a:r>
              <a:t>” mean?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Fewer Steps = Faster Code</a:t>
            </a:r>
          </a:p>
        </p:txBody>
      </p:sp>
      <p:sp>
        <p:nvSpPr>
          <p:cNvPr id="966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Number of steps ~ Efficiency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Fewer Steps = Faster Code</a:t>
            </a:r>
          </a:p>
        </p:txBody>
      </p:sp>
      <p:sp>
        <p:nvSpPr>
          <p:cNvPr id="969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More steps = Less Efficient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Fewer Steps = More Efficient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What’s a “step”?</a:t>
            </a:r>
          </a:p>
        </p:txBody>
      </p:sp>
      <p:sp>
        <p:nvSpPr>
          <p:cNvPr id="972" name="TextBox 3"/>
          <p:cNvSpPr txBox="1"/>
          <p:nvPr/>
        </p:nvSpPr>
        <p:spPr>
          <a:xfrm>
            <a:off x="304800" y="990599"/>
            <a:ext cx="8686800" cy="261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step is an </a:t>
            </a:r>
            <a:r>
              <a:rPr b="1"/>
              <a:t>instruction</a:t>
            </a:r>
            <a:r>
              <a:t> to the computer.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All computations boil down to a handful of “basic steps”.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Arithmetic (+, *, etc.)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Assignment (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var x = 42;</a:t>
            </a:r>
            <a:r>
              <a:t>)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Boolean tests (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x === 42</a:t>
            </a:r>
            <a:r>
              <a:t>)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Reading from memory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Writing from memory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What’s a “step”?</a:t>
            </a:r>
          </a:p>
        </p:txBody>
      </p:sp>
      <p:sp>
        <p:nvSpPr>
          <p:cNvPr id="975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Each of these counts as a step.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919" name="TextBox 3"/>
          <p:cNvSpPr txBox="1"/>
          <p:nvPr/>
        </p:nvSpPr>
        <p:spPr>
          <a:xfrm>
            <a:off x="304800" y="838200"/>
            <a:ext cx="8686800" cy="4528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Project Check-In</a:t>
            </a:r>
          </a:p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Computer Science Context</a:t>
            </a:r>
          </a:p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Big O Notation</a:t>
            </a:r>
          </a:p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Data Structures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Stacks / Queues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Linked Lists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Dictionaries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Hash Tables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Sets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Binary Trees and Binary Search Trees</a:t>
            </a:r>
          </a:p>
          <a:p>
            <a:pPr lvl="1" marL="742950" indent="-285750">
              <a:buSzPct val="10000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Graphs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What’s a “step”?</a:t>
            </a:r>
          </a:p>
        </p:txBody>
      </p:sp>
      <p:sp>
        <p:nvSpPr>
          <p:cNvPr id="978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Fewer Steps = Faster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Pop Quiz (!)</a:t>
            </a:r>
          </a:p>
        </p:txBody>
      </p:sp>
      <p:sp>
        <p:nvSpPr>
          <p:cNvPr id="981" name="TextBox 3"/>
          <p:cNvSpPr txBox="1"/>
          <p:nvPr/>
        </p:nvSpPr>
        <p:spPr>
          <a:xfrm>
            <a:off x="304800" y="990600"/>
            <a:ext cx="8686800" cy="62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Which function is more efficient?</a:t>
            </a:r>
          </a:p>
        </p:txBody>
      </p:sp>
      <p:pic>
        <p:nvPicPr>
          <p:cNvPr id="9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4049" y="2228745"/>
            <a:ext cx="5675901" cy="2400509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Box 4"/>
          <p:cNvSpPr txBox="1"/>
          <p:nvPr/>
        </p:nvSpPr>
        <p:spPr>
          <a:xfrm>
            <a:off x="304800" y="5134302"/>
            <a:ext cx="86868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(Which has fewer instructions?)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Count Instructions</a:t>
            </a:r>
          </a:p>
        </p:txBody>
      </p:sp>
      <p:sp>
        <p:nvSpPr>
          <p:cNvPr id="986" name="TextBox 3"/>
          <p:cNvSpPr txBox="1"/>
          <p:nvPr/>
        </p:nvSpPr>
        <p:spPr>
          <a:xfrm>
            <a:off x="304800" y="2590800"/>
            <a:ext cx="86868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400"/>
            </a:lvl1pPr>
          </a:lstStyle>
          <a:p>
            <a:pPr/>
            <a:r>
              <a:t>Count the instructions!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Count Instructions</a:t>
            </a:r>
          </a:p>
        </p:txBody>
      </p:sp>
      <p:sp>
        <p:nvSpPr>
          <p:cNvPr id="989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 = </a:t>
            </a:r>
            <a:r>
              <a:rPr>
                <a:latin typeface="Arial"/>
                <a:ea typeface="Arial"/>
                <a:cs typeface="Arial"/>
                <a:sym typeface="Arial"/>
              </a:rPr>
              <a:t>1 instruction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Count Instructions</a:t>
            </a:r>
          </a:p>
        </p:txBody>
      </p:sp>
      <p:sp>
        <p:nvSpPr>
          <p:cNvPr id="992" name="TextBox 3"/>
          <p:cNvSpPr txBox="1"/>
          <p:nvPr/>
        </p:nvSpPr>
        <p:spPr>
          <a:xfrm>
            <a:off x="304800" y="2590800"/>
            <a:ext cx="8686800" cy="198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list_items = n</a:t>
            </a:r>
            <a:r>
              <a:rPr>
                <a:latin typeface="Arial"/>
                <a:ea typeface="Arial"/>
                <a:cs typeface="Arial"/>
                <a:sym typeface="Arial"/>
              </a:rPr>
              <a:t> instructions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 i="1" sz="4200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(n = list.length)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The Verdict</a:t>
            </a:r>
          </a:p>
        </p:txBody>
      </p:sp>
      <p:sp>
        <p:nvSpPr>
          <p:cNvPr id="995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more efficient.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The Verdict</a:t>
            </a:r>
          </a:p>
        </p:txBody>
      </p:sp>
      <p:sp>
        <p:nvSpPr>
          <p:cNvPr id="998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But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list_names</a:t>
            </a:r>
            <a:r>
              <a:t> isn’t bad…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Time Complexity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03" name="TextBox 3"/>
          <p:cNvSpPr txBox="1"/>
          <p:nvPr/>
        </p:nvSpPr>
        <p:spPr>
          <a:xfrm>
            <a:off x="304800" y="2590800"/>
            <a:ext cx="8686800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 </a:t>
            </a:r>
            <a:r>
              <a:rPr b="1" i="1"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>
                <a:latin typeface="Arial"/>
                <a:ea typeface="Arial"/>
                <a:cs typeface="Arial"/>
                <a:sym typeface="Arial"/>
              </a:rPr>
              <a:t> executes one instruction…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06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…No matter how long our array 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Project Check-In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pic>
        <p:nvPicPr>
          <p:cNvPr id="10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1" y="1752600"/>
            <a:ext cx="8837632" cy="312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0" name="TextBox 4"/>
          <p:cNvSpPr txBox="1"/>
          <p:nvPr/>
        </p:nvSpPr>
        <p:spPr>
          <a:xfrm>
            <a:off x="152400" y="5181600"/>
            <a:ext cx="86868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</a:t>
            </a:r>
            <a:r>
              <a:rPr>
                <a:latin typeface="Arial"/>
                <a:ea typeface="Arial"/>
                <a:cs typeface="Arial"/>
                <a:sym typeface="Arial"/>
              </a:rPr>
              <a:t> takes same amount of time on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any</a:t>
            </a:r>
            <a:r>
              <a:rPr>
                <a:latin typeface="Arial"/>
                <a:ea typeface="Arial"/>
                <a:cs typeface="Arial"/>
                <a:sym typeface="Arial"/>
              </a:rPr>
              <a:t> input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13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list_items</a:t>
            </a:r>
            <a:r>
              <a:rPr>
                <a:latin typeface="Arial"/>
                <a:ea typeface="Arial"/>
                <a:cs typeface="Arial"/>
                <a:sym typeface="Arial"/>
              </a:rPr>
              <a:t> needs </a:t>
            </a:r>
            <a:r>
              <a:t>n</a:t>
            </a:r>
            <a:r>
              <a:rPr>
                <a:latin typeface="Arial"/>
                <a:ea typeface="Arial"/>
                <a:cs typeface="Arial"/>
                <a:sym typeface="Arial"/>
              </a:rPr>
              <a:t> instructions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pic>
        <p:nvPicPr>
          <p:cNvPr id="10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875" y="2605086"/>
            <a:ext cx="7334250" cy="16478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7" name="TextBox 5"/>
          <p:cNvSpPr txBox="1"/>
          <p:nvPr/>
        </p:nvSpPr>
        <p:spPr>
          <a:xfrm>
            <a:off x="152400" y="4495800"/>
            <a:ext cx="86868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One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console.log</a:t>
            </a:r>
            <a:r>
              <a:t> </a:t>
            </a:r>
            <a:r>
              <a:rPr b="1"/>
              <a:t>per item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20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console.log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fast…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23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…but </a:t>
            </a:r>
            <a:r>
              <a:rPr b="1"/>
              <a:t>not</a:t>
            </a:r>
            <a:r>
              <a:t> free.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26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Longer arrays = more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29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Double array length = Double time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Triple array length = Triple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32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other words…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35" name="TextBox 3"/>
          <p:cNvSpPr txBox="1"/>
          <p:nvPr/>
        </p:nvSpPr>
        <p:spPr>
          <a:xfrm>
            <a:off x="304800" y="2590800"/>
            <a:ext cx="8686800" cy="137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running time</a:t>
            </a:r>
            <a:r>
              <a:t> of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head</a:t>
            </a:r>
            <a:r>
              <a:t> and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list_items</a:t>
            </a:r>
            <a:r>
              <a:t> </a:t>
            </a:r>
            <a:r>
              <a:rPr b="1"/>
              <a:t>scale differently.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38" name="TextBox 3"/>
          <p:cNvSpPr txBox="1"/>
          <p:nvPr/>
        </p:nvSpPr>
        <p:spPr>
          <a:xfrm>
            <a:off x="304800" y="2590800"/>
            <a:ext cx="8686800" cy="137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running time</a:t>
            </a:r>
            <a:r>
              <a:t> of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head</a:t>
            </a:r>
            <a:r>
              <a:t> and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list_items</a:t>
            </a:r>
            <a:r>
              <a:t> </a:t>
            </a:r>
            <a:r>
              <a:rPr b="1"/>
              <a:t>scale differently.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Computer Science Context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41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Time complexity</a:t>
            </a:r>
            <a:r>
              <a:rPr b="0"/>
              <a:t> = Rate at which algorithm </a:t>
            </a:r>
            <a:r>
              <a:t>slows </a:t>
            </a:r>
            <a:r>
              <a:rPr b="0"/>
              <a:t>as input </a:t>
            </a:r>
            <a:r>
              <a:t>grows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44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>
                <a:latin typeface="Arial"/>
                <a:ea typeface="Arial"/>
                <a:cs typeface="Arial"/>
                <a:sym typeface="Arial"/>
              </a:rPr>
              <a:t> one instruction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47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Running time </a:t>
            </a:r>
            <a:r>
              <a:rPr b="1"/>
              <a:t>does not</a:t>
            </a:r>
            <a:r>
              <a:t> slow for larger inputs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50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other words…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53" name="TextBox 3"/>
          <p:cNvSpPr txBox="1"/>
          <p:nvPr/>
        </p:nvSpPr>
        <p:spPr>
          <a:xfrm>
            <a:off x="304800" y="2590800"/>
            <a:ext cx="8686800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The running time of </a:t>
            </a:r>
            <a:r>
              <a:rPr>
                <a:latin typeface="Courier Final Draft"/>
                <a:ea typeface="Courier Final Draft"/>
                <a:cs typeface="Courier Final Draft"/>
                <a:sym typeface="Courier Final Draft"/>
              </a:rPr>
              <a:t>head</a:t>
            </a:r>
            <a:r>
              <a:t> is </a:t>
            </a:r>
            <a:r>
              <a:rPr b="1"/>
              <a:t>constant.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56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list_items</a:t>
            </a:r>
            <a:r>
              <a:rPr>
                <a:latin typeface="Arial"/>
                <a:ea typeface="Arial"/>
                <a:cs typeface="Arial"/>
                <a:sym typeface="Arial"/>
              </a:rPr>
              <a:t> takes </a:t>
            </a:r>
            <a:r>
              <a:t>n</a:t>
            </a:r>
            <a:r>
              <a:rPr>
                <a:latin typeface="Arial"/>
                <a:ea typeface="Arial"/>
                <a:cs typeface="Arial"/>
                <a:sym typeface="Arial"/>
              </a:rPr>
              <a:t> instructions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59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Running time </a:t>
            </a:r>
            <a:r>
              <a:rPr b="1"/>
              <a:t>depends on array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62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Double array length, double time</a:t>
            </a:r>
          </a:p>
          <a:p>
            <a:pPr algn="ctr">
              <a:defRPr i="1" sz="4200">
                <a:latin typeface="Arial"/>
                <a:ea typeface="Arial"/>
                <a:cs typeface="Arial"/>
                <a:sym typeface="Arial"/>
              </a:defRPr>
            </a:pPr>
            <a:r>
              <a:t>Etc…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Quantifying Efficiency</a:t>
            </a:r>
          </a:p>
        </p:txBody>
      </p:sp>
      <p:sp>
        <p:nvSpPr>
          <p:cNvPr id="1065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Running time </a:t>
            </a:r>
            <a:r>
              <a:rPr b="1"/>
              <a:t>increase linearly</a:t>
            </a:r>
            <a:r>
              <a:t> with array length.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Big O Notation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Welcome To…</a:t>
            </a:r>
          </a:p>
        </p:txBody>
      </p:sp>
      <p:sp>
        <p:nvSpPr>
          <p:cNvPr id="926" name="TextBox 3"/>
          <p:cNvSpPr txBox="1"/>
          <p:nvPr/>
        </p:nvSpPr>
        <p:spPr>
          <a:xfrm>
            <a:off x="377581" y="1295400"/>
            <a:ext cx="8229636" cy="62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“Computer Science Fundamentals”</a:t>
            </a:r>
          </a:p>
        </p:txBody>
      </p:sp>
      <p:pic>
        <p:nvPicPr>
          <p:cNvPr id="9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86000"/>
            <a:ext cx="4572000" cy="3429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70" name="TextBox 3"/>
          <p:cNvSpPr txBox="1"/>
          <p:nvPr/>
        </p:nvSpPr>
        <p:spPr>
          <a:xfrm>
            <a:off x="304800" y="990600"/>
            <a:ext cx="8686800" cy="368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Big O notation</a:t>
            </a:r>
            <a:r>
              <a:rPr b="0"/>
              <a:t> lets us describe how running time scales when we increase the input size (</a:t>
            </a:r>
            <a:r>
              <a:rPr b="0" i="1"/>
              <a:t>n</a:t>
            </a:r>
            <a:r>
              <a:rPr b="0"/>
              <a:t>)</a:t>
            </a:r>
            <a:endParaRPr b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Denoted with a big O, and the “growth factor” in parentheses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Examples: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 ~ </a:t>
            </a:r>
            <a:r>
              <a:rPr>
                <a:latin typeface="Arial"/>
                <a:ea typeface="Arial"/>
                <a:cs typeface="Arial"/>
                <a:sym typeface="Arial"/>
              </a:rPr>
              <a:t>O(1)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2573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Grows like “1”—i.e., running time never grows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list_items </a:t>
            </a:r>
            <a:r>
              <a:rPr>
                <a:latin typeface="Arial"/>
                <a:ea typeface="Arial"/>
                <a:cs typeface="Arial"/>
                <a:sym typeface="Arial"/>
              </a:rPr>
              <a:t>~ O(n)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2573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Grows like “n”—i.e., gets bigger as </a:t>
            </a:r>
            <a:r>
              <a:rPr i="1"/>
              <a:t>n</a:t>
            </a:r>
            <a:r>
              <a:t> gets bigger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73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There are other Big O “classes”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pic>
        <p:nvPicPr>
          <p:cNvPr id="10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31" y="1634338"/>
            <a:ext cx="8977139" cy="3589324"/>
          </a:xfrm>
          <a:prstGeom prst="rect">
            <a:avLst/>
          </a:prstGeom>
          <a:ln w="12700">
            <a:miter lim="400000"/>
          </a:ln>
        </p:spPr>
      </p:pic>
      <p:sp>
        <p:nvSpPr>
          <p:cNvPr id="1077" name="TextBox 4"/>
          <p:cNvSpPr txBox="1"/>
          <p:nvPr/>
        </p:nvSpPr>
        <p:spPr>
          <a:xfrm>
            <a:off x="152400" y="5410200"/>
            <a:ext cx="86868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n</a:t>
            </a:r>
            <a:r>
              <a:rPr>
                <a:latin typeface="Arial"/>
                <a:ea typeface="Arial"/>
                <a:cs typeface="Arial"/>
                <a:sym typeface="Arial"/>
              </a:rPr>
              <a:t> steps for each of the </a:t>
            </a:r>
            <a:r>
              <a:t>n </a:t>
            </a:r>
            <a:r>
              <a:rPr>
                <a:latin typeface="Arial"/>
                <a:ea typeface="Arial"/>
                <a:cs typeface="Arial"/>
                <a:sym typeface="Arial"/>
              </a:rPr>
              <a:t>items in </a:t>
            </a:r>
            <a:r>
              <a:t>list</a:t>
            </a:r>
            <a:r>
              <a:rPr>
                <a:latin typeface="Arial"/>
                <a:ea typeface="Arial"/>
                <a:cs typeface="Arial"/>
                <a:sym typeface="Arial"/>
              </a:rPr>
              <a:t> (!)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80" name="TextBox 3"/>
          <p:cNvSpPr txBox="1"/>
          <p:nvPr/>
        </p:nvSpPr>
        <p:spPr>
          <a:xfrm>
            <a:off x="304800" y="2590800"/>
            <a:ext cx="8686800" cy="190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2x length = 4x time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3x length = 9x time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nxn length = n</a:t>
            </a:r>
            <a:r>
              <a:rPr baseline="30000"/>
              <a:t>2</a:t>
            </a:r>
            <a:r>
              <a:t>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83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Running time grows as </a:t>
            </a:r>
            <a:r>
              <a:rPr i="1"/>
              <a:t>square</a:t>
            </a:r>
            <a:r>
              <a:t> of input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86" name="TextBox 3"/>
          <p:cNvSpPr txBox="1"/>
          <p:nvPr/>
        </p:nvSpPr>
        <p:spPr>
          <a:xfrm>
            <a:off x="304800" y="2590800"/>
            <a:ext cx="8686800" cy="194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find_duplicates</a:t>
            </a:r>
            <a:r>
              <a:rPr>
                <a:latin typeface="Arial"/>
                <a:ea typeface="Arial"/>
                <a:cs typeface="Arial"/>
                <a:sym typeface="Arial"/>
              </a:rPr>
              <a:t> ~ O(n</a:t>
            </a:r>
            <a:r>
              <a:rPr baseline="30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“</a:t>
            </a:r>
            <a:r>
              <a:rPr b="1" i="1"/>
              <a:t>Quadratic</a:t>
            </a:r>
            <a:r>
              <a:t> time complexity”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89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4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MAJOR INSIGHT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92" name="TextBox 3"/>
          <p:cNvSpPr txBox="1"/>
          <p:nvPr/>
        </p:nvSpPr>
        <p:spPr>
          <a:xfrm>
            <a:off x="304800" y="2590800"/>
            <a:ext cx="86868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rPr b="0"/>
              <a:t> nested </a:t>
            </a:r>
            <a:r>
              <a:rPr b="0">
                <a:latin typeface="Courier Final Draft"/>
                <a:ea typeface="Courier Final Draft"/>
                <a:cs typeface="Courier Final Draft"/>
                <a:sym typeface="Courier Final Draft"/>
              </a:rPr>
              <a:t>for</a:t>
            </a:r>
            <a:r>
              <a:rPr b="0"/>
              <a:t> loops ~ O(n</a:t>
            </a:r>
            <a:r>
              <a:rPr baseline="30000"/>
              <a:t>2</a:t>
            </a:r>
            <a:r>
              <a:rPr b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95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4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 COINCIDENCE!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098" name="TextBox 3"/>
          <p:cNvSpPr txBox="1"/>
          <p:nvPr/>
        </p:nvSpPr>
        <p:spPr>
          <a:xfrm>
            <a:off x="304800" y="2590800"/>
            <a:ext cx="8686800" cy="194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b="0"/>
              <a:t> nested </a:t>
            </a:r>
            <a:r>
              <a:rPr b="0">
                <a:latin typeface="Courier Final Draft"/>
                <a:ea typeface="Courier Final Draft"/>
                <a:cs typeface="Courier Final Draft"/>
                <a:sym typeface="Courier Final Draft"/>
              </a:rPr>
              <a:t>for</a:t>
            </a:r>
            <a:r>
              <a:rPr b="0"/>
              <a:t> loops ~ O(n</a:t>
            </a:r>
            <a:r>
              <a:rPr baseline="30000"/>
              <a:t>3</a:t>
            </a:r>
            <a:r>
              <a:rPr b="0"/>
              <a:t>)</a:t>
            </a:r>
            <a:endParaRPr b="0"/>
          </a:p>
          <a:p>
            <a:pPr algn="ctr">
              <a:defRPr b="1" sz="4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Remember…</a:t>
            </a:r>
          </a:p>
        </p:txBody>
      </p:sp>
      <p:sp>
        <p:nvSpPr>
          <p:cNvPr id="930" name="TextBox 3"/>
          <p:cNvSpPr txBox="1"/>
          <p:nvPr/>
        </p:nvSpPr>
        <p:spPr>
          <a:xfrm>
            <a:off x="304800" y="914400"/>
            <a:ext cx="8686800" cy="414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Computer Science “Fundamentals”</a:t>
            </a:r>
          </a:p>
          <a:p>
            <a:pPr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Isn’t about “easy” computer science stuff.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Rather, it’s about the “fundamental” concepts that underlie all of the work we’ve been doing to date.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The biggest takeaway is to understand that there are different tools to increase computational efficiency.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01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more…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04" name="TextBox 3"/>
          <p:cNvSpPr txBox="1"/>
          <p:nvPr/>
        </p:nvSpPr>
        <p:spPr>
          <a:xfrm>
            <a:off x="152400" y="5183939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fast is binary search?</a:t>
            </a:r>
          </a:p>
        </p:txBody>
      </p:sp>
      <p:pic>
        <p:nvPicPr>
          <p:cNvPr id="110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450" y="990600"/>
            <a:ext cx="4705350" cy="3921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08" name="TextBox 3"/>
          <p:cNvSpPr txBox="1"/>
          <p:nvPr/>
        </p:nvSpPr>
        <p:spPr>
          <a:xfrm>
            <a:off x="304800" y="1524000"/>
            <a:ext cx="8686800" cy="312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Is it…</a:t>
            </a:r>
            <a:endParaRPr i="1"/>
          </a:p>
          <a:p>
            <a:pPr lvl="1" marL="1028700" indent="-571500">
              <a:buSzPct val="100000"/>
              <a:buFont typeface="Arial"/>
              <a:buChar char="•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O(1)</a:t>
            </a:r>
          </a:p>
          <a:p>
            <a:pPr lvl="1" marL="1028700" indent="-571500">
              <a:buSzPct val="100000"/>
              <a:buFont typeface="Arial"/>
              <a:buChar char="•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O(n)</a:t>
            </a:r>
          </a:p>
          <a:p>
            <a:pPr lvl="1" marL="1028700" indent="-571500">
              <a:buSzPct val="100000"/>
              <a:buFont typeface="Arial"/>
              <a:buChar char="•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O(n</a:t>
            </a:r>
            <a:r>
              <a:rPr b="1" baseline="30000"/>
              <a:t>2)</a:t>
            </a:r>
            <a:endParaRPr b="1" baseline="30000"/>
          </a:p>
          <a:p>
            <a:pPr lvl="1" marL="1028700" indent="-571500">
              <a:buSzPct val="100000"/>
              <a:buFont typeface="Arial"/>
              <a:buChar char="•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Something else?...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11" name="TextBox 3"/>
          <p:cNvSpPr txBox="1"/>
          <p:nvPr/>
        </p:nvSpPr>
        <p:spPr>
          <a:xfrm>
            <a:off x="304800" y="2590800"/>
            <a:ext cx="8686800" cy="190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Something else</a:t>
            </a:r>
            <a:r>
              <a:rPr b="0"/>
              <a:t>.</a:t>
            </a:r>
            <a:endParaRPr b="0"/>
          </a:p>
          <a:p>
            <a:pPr algn="ctr">
              <a:defRPr b="1" i="1" sz="4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114" name="TextBox 3"/>
          <p:cNvSpPr txBox="1"/>
          <p:nvPr/>
        </p:nvSpPr>
        <p:spPr>
          <a:xfrm>
            <a:off x="304800" y="3160921"/>
            <a:ext cx="8686800" cy="1017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Binary search this array by hand, for 3, then 9.</a:t>
            </a:r>
          </a:p>
          <a:p>
            <a:pPr algn="ctr"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Count the steps</a:t>
            </a:r>
            <a:r>
              <a:rPr b="0"/>
              <a:t>.</a:t>
            </a:r>
          </a:p>
        </p:txBody>
      </p:sp>
      <p:pic>
        <p:nvPicPr>
          <p:cNvPr id="1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721" y="2301193"/>
            <a:ext cx="8127587" cy="746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18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 steps.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21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the digits 11-20. Repeat.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24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steps (!)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27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 u="sng">
                <a:latin typeface="Arial"/>
                <a:ea typeface="Arial"/>
                <a:cs typeface="Arial"/>
                <a:sym typeface="Arial"/>
              </a:defRPr>
            </a:pPr>
            <a:r>
              <a:t>Much</a:t>
            </a:r>
            <a:r>
              <a:rPr u="none"/>
              <a:t> faster than linear</a:t>
            </a:r>
            <a:r>
              <a:rPr b="0" u="none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30" name="TextBox 3"/>
          <p:cNvSpPr txBox="1"/>
          <p:nvPr/>
        </p:nvSpPr>
        <p:spPr>
          <a:xfrm>
            <a:off x="304800" y="2590800"/>
            <a:ext cx="8686800" cy="251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(input size)</a:t>
            </a:r>
            <a:r>
              <a:rPr baseline="30000"/>
              <a:t>2</a:t>
            </a:r>
            <a:r>
              <a:t> ~ 2x running time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(input size)</a:t>
            </a:r>
            <a:r>
              <a:rPr baseline="30000"/>
              <a:t>3</a:t>
            </a:r>
            <a:r>
              <a:t> ~ 3x running time</a:t>
            </a:r>
          </a:p>
          <a:p>
            <a:pPr algn="ctr">
              <a:defRPr baseline="30000" sz="4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b="1" baseline="30000" i="1" sz="4200">
                <a:latin typeface="Arial"/>
                <a:ea typeface="Arial"/>
                <a:cs typeface="Arial"/>
                <a:sym typeface="Arial"/>
              </a:defRPr>
            </a:pPr>
            <a:r>
              <a:t>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“Fundamentals”</a:t>
            </a:r>
          </a:p>
        </p:txBody>
      </p:sp>
      <p:pic>
        <p:nvPicPr>
          <p:cNvPr id="9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" y="838200"/>
            <a:ext cx="4614657" cy="5181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34" name="TextBox 4"/>
          <p:cNvSpPr txBox="1"/>
          <p:nvPr/>
        </p:nvSpPr>
        <p:spPr>
          <a:xfrm>
            <a:off x="5766659" y="2667000"/>
            <a:ext cx="2715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Remember this stuff?</a:t>
            </a:r>
          </a:p>
        </p:txBody>
      </p:sp>
      <p:sp>
        <p:nvSpPr>
          <p:cNvPr id="935" name="TextBox 5"/>
          <p:cNvSpPr txBox="1"/>
          <p:nvPr/>
        </p:nvSpPr>
        <p:spPr>
          <a:xfrm>
            <a:off x="6088314" y="3097589"/>
            <a:ext cx="207177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Yeah. Me neither.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33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called O(lg n).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</a:t>
            </a:r>
          </a:p>
        </p:txBody>
      </p:sp>
      <p:sp>
        <p:nvSpPr>
          <p:cNvPr id="1136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lg n = how many times do I divide n by two to get to 1?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Logarithm Example</a:t>
            </a:r>
          </a:p>
        </p:txBody>
      </p:sp>
      <p:sp>
        <p:nvSpPr>
          <p:cNvPr id="1139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lg 8?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Logarithm Example</a:t>
            </a:r>
          </a:p>
        </p:txBody>
      </p:sp>
      <p:sp>
        <p:nvSpPr>
          <p:cNvPr id="1142" name="TextBox 3"/>
          <p:cNvSpPr txBox="1"/>
          <p:nvPr/>
        </p:nvSpPr>
        <p:spPr>
          <a:xfrm>
            <a:off x="304800" y="2590800"/>
            <a:ext cx="8686800" cy="190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8 / 2 = 4 (1)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4 / 2 = 2 (2)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2 / 2 = 1 (</a:t>
            </a:r>
            <a:r>
              <a:rPr b="1"/>
              <a:t>3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Logarithm Example</a:t>
            </a:r>
          </a:p>
        </p:txBody>
      </p:sp>
      <p:sp>
        <p:nvSpPr>
          <p:cNvPr id="1145" name="TextBox 3"/>
          <p:cNvSpPr txBox="1"/>
          <p:nvPr/>
        </p:nvSpPr>
        <p:spPr>
          <a:xfrm>
            <a:off x="304800" y="2590800"/>
            <a:ext cx="8686800" cy="190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lg 8 = 3</a:t>
            </a:r>
          </a:p>
          <a:p>
            <a:pPr algn="ctr">
              <a:defRPr b="1" baseline="30000" i="1" sz="4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b="1" baseline="30000" i="1" sz="4200">
                <a:latin typeface="Arial"/>
                <a:ea typeface="Arial"/>
                <a:cs typeface="Arial"/>
                <a:sym typeface="Arial"/>
              </a:defRPr>
            </a:pPr>
            <a:r>
              <a:t>But if this is confusing…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Logarithm Example</a:t>
            </a:r>
          </a:p>
        </p:txBody>
      </p:sp>
      <p:sp>
        <p:nvSpPr>
          <p:cNvPr id="1148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Don’t worry about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 Review</a:t>
            </a:r>
          </a:p>
        </p:txBody>
      </p:sp>
      <p:sp>
        <p:nvSpPr>
          <p:cNvPr id="1151" name="TextBox 3"/>
          <p:cNvSpPr txBox="1"/>
          <p:nvPr/>
        </p:nvSpPr>
        <p:spPr>
          <a:xfrm>
            <a:off x="304800" y="990600"/>
            <a:ext cx="8686800" cy="301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head ~ </a:t>
            </a:r>
            <a:r>
              <a:rPr>
                <a:latin typeface="Arial"/>
                <a:ea typeface="Arial"/>
                <a:cs typeface="Arial"/>
                <a:sym typeface="Arial"/>
              </a:rPr>
              <a:t>O(1)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Grows like “1”—i.e., 2x input size -&gt; 1x running time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list_items </a:t>
            </a:r>
            <a:r>
              <a:rPr>
                <a:latin typeface="Arial"/>
                <a:ea typeface="Arial"/>
                <a:cs typeface="Arial"/>
                <a:sym typeface="Arial"/>
              </a:rPr>
              <a:t>~ O(n)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Grows like “n”—i.e., 2x input size -&gt; 2x running time</a:t>
            </a:r>
            <a:endParaRPr i="1"/>
          </a:p>
          <a:p>
            <a:pPr marL="342900" indent="-342900">
              <a:buSzPct val="100000"/>
              <a:buFont typeface="Arial"/>
              <a:buChar char="•"/>
              <a:defRPr sz="24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find_duplicates</a:t>
            </a:r>
            <a:r>
              <a:rPr>
                <a:latin typeface="Arial"/>
                <a:ea typeface="Arial"/>
                <a:cs typeface="Arial"/>
                <a:sym typeface="Arial"/>
              </a:rPr>
              <a:t> ~ O(n</a:t>
            </a:r>
            <a:r>
              <a:rPr baseline="30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Grows like “n</a:t>
            </a:r>
            <a:r>
              <a:rPr baseline="30000"/>
              <a:t>2”</a:t>
            </a:r>
            <a:r>
              <a:t>—i.e., 2x input size -&gt; 4x running time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ourier Final Draft"/>
                <a:ea typeface="Courier Final Draft"/>
                <a:cs typeface="Courier Final Draft"/>
                <a:sym typeface="Courier Final Draft"/>
              </a:defRPr>
            </a:pPr>
            <a:r>
              <a:t>binary_search</a:t>
            </a:r>
            <a:r>
              <a:rPr>
                <a:latin typeface="Arial"/>
                <a:ea typeface="Arial"/>
                <a:cs typeface="Arial"/>
                <a:sym typeface="Arial"/>
              </a:rPr>
              <a:t> ~ O(lg 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8001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Grows like “lg n”—i.e, (input size)</a:t>
            </a:r>
            <a:r>
              <a:rPr baseline="30000"/>
              <a:t>2</a:t>
            </a:r>
            <a:r>
              <a:t> -&gt; 2x running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Big O Comparisons</a:t>
            </a:r>
          </a:p>
        </p:txBody>
      </p:sp>
      <p:pic>
        <p:nvPicPr>
          <p:cNvPr id="11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5912" y="1143000"/>
            <a:ext cx="5972176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Data Structures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Structures? (Tricky Question)</a:t>
            </a:r>
          </a:p>
        </p:txBody>
      </p:sp>
      <p:sp>
        <p:nvSpPr>
          <p:cNvPr id="1159" name="TextBox 3"/>
          <p:cNvSpPr txBox="1"/>
          <p:nvPr/>
        </p:nvSpPr>
        <p:spPr>
          <a:xfrm>
            <a:off x="304800" y="2590800"/>
            <a:ext cx="8686800" cy="129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200" u="sng">
                <a:latin typeface="Arial"/>
                <a:ea typeface="Arial"/>
                <a:cs typeface="Arial"/>
                <a:sym typeface="Arial"/>
              </a:defRPr>
            </a:pPr>
            <a:r>
              <a:t>What is a data structure?</a:t>
            </a:r>
          </a:p>
          <a:p>
            <a:pPr algn="ctr"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(And what is an example?)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It gets hairy… and scary.</a:t>
            </a:r>
          </a:p>
        </p:txBody>
      </p:sp>
      <p:pic>
        <p:nvPicPr>
          <p:cNvPr id="9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990600"/>
            <a:ext cx="4656614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0550" y="3352800"/>
            <a:ext cx="5017711" cy="289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400" y="3352800"/>
            <a:ext cx="3124200" cy="2729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05425" y="933450"/>
            <a:ext cx="3381375" cy="2419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Structures? (Tricky Question)</a:t>
            </a:r>
          </a:p>
        </p:txBody>
      </p:sp>
      <p:sp>
        <p:nvSpPr>
          <p:cNvPr id="1162" name="TextBox 3"/>
          <p:cNvSpPr txBox="1"/>
          <p:nvPr/>
        </p:nvSpPr>
        <p:spPr>
          <a:xfrm>
            <a:off x="304800" y="25908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Before we answer that…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Code = Data. Data is Saved.</a:t>
            </a:r>
          </a:p>
        </p:txBody>
      </p:sp>
      <p:pic>
        <p:nvPicPr>
          <p:cNvPr id="11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56" y="2112861"/>
            <a:ext cx="31242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1325840"/>
            <a:ext cx="405765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756" y="2921831"/>
            <a:ext cx="4495801" cy="78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8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74557" y="3657600"/>
            <a:ext cx="4238626" cy="2745955"/>
          </a:xfrm>
          <a:prstGeom prst="rect">
            <a:avLst/>
          </a:prstGeom>
          <a:ln w="12700">
            <a:miter lim="400000"/>
          </a:ln>
        </p:spPr>
      </p:pic>
      <p:sp>
        <p:nvSpPr>
          <p:cNvPr id="1169" name="Bent Arrow 7"/>
          <p:cNvSpPr/>
          <p:nvPr/>
        </p:nvSpPr>
        <p:spPr>
          <a:xfrm rot="5400000">
            <a:off x="5176510" y="1622652"/>
            <a:ext cx="2362201" cy="2352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4213" y="2700"/>
                  <a:pt x="9409" y="2700"/>
                </a:cubicBezTo>
                <a:lnTo>
                  <a:pt x="16223" y="2700"/>
                </a:lnTo>
                <a:lnTo>
                  <a:pt x="16223" y="0"/>
                </a:lnTo>
                <a:lnTo>
                  <a:pt x="21600" y="5400"/>
                </a:lnTo>
                <a:lnTo>
                  <a:pt x="16223" y="10800"/>
                </a:lnTo>
                <a:lnTo>
                  <a:pt x="16223" y="8100"/>
                </a:lnTo>
                <a:lnTo>
                  <a:pt x="9409" y="8100"/>
                </a:lnTo>
                <a:cubicBezTo>
                  <a:pt x="7182" y="8100"/>
                  <a:pt x="5377" y="9913"/>
                  <a:pt x="5377" y="12150"/>
                </a:cubicBezTo>
                <a:lnTo>
                  <a:pt x="5377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70" name="TextBox 9"/>
          <p:cNvSpPr txBox="1"/>
          <p:nvPr/>
        </p:nvSpPr>
        <p:spPr>
          <a:xfrm>
            <a:off x="1192561" y="837021"/>
            <a:ext cx="196746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Code we write…</a:t>
            </a:r>
          </a:p>
        </p:txBody>
      </p:sp>
      <p:sp>
        <p:nvSpPr>
          <p:cNvPr id="1171" name="TextBox 10"/>
          <p:cNvSpPr txBox="1"/>
          <p:nvPr/>
        </p:nvSpPr>
        <p:spPr>
          <a:xfrm>
            <a:off x="5603595" y="6009771"/>
            <a:ext cx="289900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Gets saved in memory…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Different Ways to Save…</a:t>
            </a:r>
          </a:p>
        </p:txBody>
      </p:sp>
      <p:pic>
        <p:nvPicPr>
          <p:cNvPr id="11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143000"/>
            <a:ext cx="8528246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5" name="TextBox 11"/>
          <p:cNvSpPr txBox="1"/>
          <p:nvPr/>
        </p:nvSpPr>
        <p:spPr>
          <a:xfrm>
            <a:off x="472013" y="5727836"/>
            <a:ext cx="819381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Memory can be visualized as slots. Data is then allotted into these slots.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Memory on My Mind</a:t>
            </a:r>
          </a:p>
        </p:txBody>
      </p:sp>
      <p:pic>
        <p:nvPicPr>
          <p:cNvPr id="1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335" y="838200"/>
            <a:ext cx="8548973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79" name="TextBox 5"/>
          <p:cNvSpPr txBox="1"/>
          <p:nvPr/>
        </p:nvSpPr>
        <p:spPr>
          <a:xfrm>
            <a:off x="301337" y="5182372"/>
            <a:ext cx="8548972" cy="970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Our code as a whole takes some of these slots of memory.</a:t>
            </a:r>
          </a:p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Our variable data itself also takes slots of memory.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Saving to Memory…</a:t>
            </a:r>
          </a:p>
        </p:txBody>
      </p:sp>
      <p:sp>
        <p:nvSpPr>
          <p:cNvPr id="1182" name="Rectangle 2"/>
          <p:cNvSpPr/>
          <p:nvPr/>
        </p:nvSpPr>
        <p:spPr>
          <a:xfrm>
            <a:off x="7467600" y="11291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3" name="Rectangle 6"/>
          <p:cNvSpPr/>
          <p:nvPr/>
        </p:nvSpPr>
        <p:spPr>
          <a:xfrm>
            <a:off x="7467600" y="17387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4" name="Rectangle 7"/>
          <p:cNvSpPr/>
          <p:nvPr/>
        </p:nvSpPr>
        <p:spPr>
          <a:xfrm>
            <a:off x="7474526" y="234834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5" name="Rectangle 8"/>
          <p:cNvSpPr/>
          <p:nvPr/>
        </p:nvSpPr>
        <p:spPr>
          <a:xfrm>
            <a:off x="7474526" y="2961408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6" name="Rectangle 9"/>
          <p:cNvSpPr/>
          <p:nvPr/>
        </p:nvSpPr>
        <p:spPr>
          <a:xfrm>
            <a:off x="7453745" y="35779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7" name="Rectangle 10"/>
          <p:cNvSpPr/>
          <p:nvPr/>
        </p:nvSpPr>
        <p:spPr>
          <a:xfrm>
            <a:off x="7453745" y="41875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8" name="Rectangle 11"/>
          <p:cNvSpPr/>
          <p:nvPr/>
        </p:nvSpPr>
        <p:spPr>
          <a:xfrm>
            <a:off x="7460673" y="47971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9" name="Rectangle 12"/>
          <p:cNvSpPr/>
          <p:nvPr/>
        </p:nvSpPr>
        <p:spPr>
          <a:xfrm>
            <a:off x="7460673" y="5410200"/>
            <a:ext cx="12192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0" name="Rectangle 13"/>
          <p:cNvSpPr/>
          <p:nvPr/>
        </p:nvSpPr>
        <p:spPr>
          <a:xfrm>
            <a:off x="6096000" y="11291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1" name="Rectangle 14"/>
          <p:cNvSpPr/>
          <p:nvPr/>
        </p:nvSpPr>
        <p:spPr>
          <a:xfrm>
            <a:off x="6096000" y="17387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2" name="Rectangle 15"/>
          <p:cNvSpPr/>
          <p:nvPr/>
        </p:nvSpPr>
        <p:spPr>
          <a:xfrm>
            <a:off x="6102927" y="234834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3" name="Rectangle 16"/>
          <p:cNvSpPr/>
          <p:nvPr/>
        </p:nvSpPr>
        <p:spPr>
          <a:xfrm>
            <a:off x="6102927" y="2961408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4" name="Rectangle 17"/>
          <p:cNvSpPr/>
          <p:nvPr/>
        </p:nvSpPr>
        <p:spPr>
          <a:xfrm>
            <a:off x="6082145" y="35779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5" name="Rectangle 18"/>
          <p:cNvSpPr/>
          <p:nvPr/>
        </p:nvSpPr>
        <p:spPr>
          <a:xfrm>
            <a:off x="6082145" y="41875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6" name="Rectangle 19"/>
          <p:cNvSpPr/>
          <p:nvPr/>
        </p:nvSpPr>
        <p:spPr>
          <a:xfrm>
            <a:off x="6089072" y="47971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7" name="Rectangle 20"/>
          <p:cNvSpPr/>
          <p:nvPr/>
        </p:nvSpPr>
        <p:spPr>
          <a:xfrm>
            <a:off x="6089072" y="5410200"/>
            <a:ext cx="12192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9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129145"/>
            <a:ext cx="3514725" cy="118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9" name="Straight Arrow Connector 22"/>
          <p:cNvSpPr/>
          <p:nvPr/>
        </p:nvSpPr>
        <p:spPr>
          <a:xfrm>
            <a:off x="3733800" y="1371599"/>
            <a:ext cx="2590801" cy="76202"/>
          </a:xfrm>
          <a:prstGeom prst="line">
            <a:avLst/>
          </a:prstGeom>
          <a:ln w="635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0" name="Straight Arrow Connector 24"/>
          <p:cNvSpPr/>
          <p:nvPr/>
        </p:nvSpPr>
        <p:spPr>
          <a:xfrm>
            <a:off x="3662363" y="1974271"/>
            <a:ext cx="2590801" cy="76202"/>
          </a:xfrm>
          <a:prstGeom prst="line">
            <a:avLst/>
          </a:prstGeom>
          <a:ln w="635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1" name="TextBox 25"/>
          <p:cNvSpPr txBox="1"/>
          <p:nvPr/>
        </p:nvSpPr>
        <p:spPr>
          <a:xfrm>
            <a:off x="6935479" y="694691"/>
            <a:ext cx="107809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202" name="TextBox 26"/>
          <p:cNvSpPr txBox="1"/>
          <p:nvPr/>
        </p:nvSpPr>
        <p:spPr>
          <a:xfrm>
            <a:off x="1585684" y="691443"/>
            <a:ext cx="73914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1203" name="TextBox 23"/>
          <p:cNvSpPr txBox="1"/>
          <p:nvPr/>
        </p:nvSpPr>
        <p:spPr>
          <a:xfrm>
            <a:off x="6419248" y="1225034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1204" name="TextBox 28"/>
          <p:cNvSpPr txBox="1"/>
          <p:nvPr/>
        </p:nvSpPr>
        <p:spPr>
          <a:xfrm>
            <a:off x="6449728" y="1846093"/>
            <a:ext cx="35841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205" name="TextBox 37"/>
          <p:cNvSpPr txBox="1"/>
          <p:nvPr/>
        </p:nvSpPr>
        <p:spPr>
          <a:xfrm>
            <a:off x="269239" y="3089618"/>
            <a:ext cx="5521962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time we declare or instantiate a variable, we are </a:t>
            </a:r>
            <a:r>
              <a:rPr b="1"/>
              <a:t>saving</a:t>
            </a:r>
            <a:r>
              <a:t> that data to memory.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Retrieving from Memory…</a:t>
            </a:r>
          </a:p>
        </p:txBody>
      </p:sp>
      <p:sp>
        <p:nvSpPr>
          <p:cNvPr id="1208" name="Rectangle 2"/>
          <p:cNvSpPr/>
          <p:nvPr/>
        </p:nvSpPr>
        <p:spPr>
          <a:xfrm>
            <a:off x="7467600" y="11291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9" name="Rectangle 6"/>
          <p:cNvSpPr/>
          <p:nvPr/>
        </p:nvSpPr>
        <p:spPr>
          <a:xfrm>
            <a:off x="7467600" y="17387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0" name="Rectangle 7"/>
          <p:cNvSpPr/>
          <p:nvPr/>
        </p:nvSpPr>
        <p:spPr>
          <a:xfrm>
            <a:off x="7474526" y="234834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1" name="Rectangle 8"/>
          <p:cNvSpPr/>
          <p:nvPr/>
        </p:nvSpPr>
        <p:spPr>
          <a:xfrm>
            <a:off x="7474526" y="2961408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2" name="Rectangle 9"/>
          <p:cNvSpPr/>
          <p:nvPr/>
        </p:nvSpPr>
        <p:spPr>
          <a:xfrm>
            <a:off x="7453745" y="35779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3" name="Rectangle 10"/>
          <p:cNvSpPr/>
          <p:nvPr/>
        </p:nvSpPr>
        <p:spPr>
          <a:xfrm>
            <a:off x="7453745" y="41875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4" name="Rectangle 11"/>
          <p:cNvSpPr/>
          <p:nvPr/>
        </p:nvSpPr>
        <p:spPr>
          <a:xfrm>
            <a:off x="7460673" y="47971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5" name="Rectangle 12"/>
          <p:cNvSpPr/>
          <p:nvPr/>
        </p:nvSpPr>
        <p:spPr>
          <a:xfrm>
            <a:off x="7460673" y="5410200"/>
            <a:ext cx="12192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6" name="Rectangle 13"/>
          <p:cNvSpPr/>
          <p:nvPr/>
        </p:nvSpPr>
        <p:spPr>
          <a:xfrm>
            <a:off x="6096000" y="11291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7" name="Rectangle 14"/>
          <p:cNvSpPr/>
          <p:nvPr/>
        </p:nvSpPr>
        <p:spPr>
          <a:xfrm>
            <a:off x="6096000" y="17387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8" name="Rectangle 15"/>
          <p:cNvSpPr/>
          <p:nvPr/>
        </p:nvSpPr>
        <p:spPr>
          <a:xfrm>
            <a:off x="6102927" y="234834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9" name="Rectangle 16"/>
          <p:cNvSpPr/>
          <p:nvPr/>
        </p:nvSpPr>
        <p:spPr>
          <a:xfrm>
            <a:off x="6102927" y="2961408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0" name="Rectangle 17"/>
          <p:cNvSpPr/>
          <p:nvPr/>
        </p:nvSpPr>
        <p:spPr>
          <a:xfrm>
            <a:off x="6082145" y="35779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1" name="Rectangle 18"/>
          <p:cNvSpPr/>
          <p:nvPr/>
        </p:nvSpPr>
        <p:spPr>
          <a:xfrm>
            <a:off x="6082145" y="41875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2" name="Rectangle 19"/>
          <p:cNvSpPr/>
          <p:nvPr/>
        </p:nvSpPr>
        <p:spPr>
          <a:xfrm>
            <a:off x="6089072" y="47971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3" name="Rectangle 20"/>
          <p:cNvSpPr/>
          <p:nvPr/>
        </p:nvSpPr>
        <p:spPr>
          <a:xfrm>
            <a:off x="6089072" y="5410200"/>
            <a:ext cx="12192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129145"/>
            <a:ext cx="3514725" cy="118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5103481"/>
            <a:ext cx="5410201" cy="64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226" name="TextBox 25"/>
          <p:cNvSpPr txBox="1"/>
          <p:nvPr/>
        </p:nvSpPr>
        <p:spPr>
          <a:xfrm>
            <a:off x="6935479" y="694691"/>
            <a:ext cx="107809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227" name="TextBox 26"/>
          <p:cNvSpPr txBox="1"/>
          <p:nvPr/>
        </p:nvSpPr>
        <p:spPr>
          <a:xfrm>
            <a:off x="1585684" y="691443"/>
            <a:ext cx="73914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1228" name="TextBox 23"/>
          <p:cNvSpPr txBox="1"/>
          <p:nvPr/>
        </p:nvSpPr>
        <p:spPr>
          <a:xfrm>
            <a:off x="6419248" y="1225034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1229" name="TextBox 28"/>
          <p:cNvSpPr txBox="1"/>
          <p:nvPr/>
        </p:nvSpPr>
        <p:spPr>
          <a:xfrm>
            <a:off x="6449728" y="1846093"/>
            <a:ext cx="35841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230" name="Straight Arrow Connector 29"/>
          <p:cNvSpPr/>
          <p:nvPr/>
        </p:nvSpPr>
        <p:spPr>
          <a:xfrm flipH="1">
            <a:off x="5029199" y="2173432"/>
            <a:ext cx="1524003" cy="2890405"/>
          </a:xfrm>
          <a:prstGeom prst="line">
            <a:avLst/>
          </a:prstGeom>
          <a:ln w="635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1" name="Straight Arrow Connector 32"/>
          <p:cNvSpPr/>
          <p:nvPr/>
        </p:nvSpPr>
        <p:spPr>
          <a:xfrm flipH="1">
            <a:off x="3509962" y="1594366"/>
            <a:ext cx="2592965" cy="3429451"/>
          </a:xfrm>
          <a:prstGeom prst="line">
            <a:avLst/>
          </a:prstGeom>
          <a:ln w="635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2" name="TextBox 30"/>
          <p:cNvSpPr txBox="1"/>
          <p:nvPr/>
        </p:nvSpPr>
        <p:spPr>
          <a:xfrm>
            <a:off x="269239" y="3089618"/>
            <a:ext cx="3693161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When we reference these variables in our code, we are </a:t>
            </a:r>
            <a:r>
              <a:rPr b="1"/>
              <a:t>retrieving </a:t>
            </a:r>
            <a:r>
              <a:t>the data from memory.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Growing Data = Growing Problem</a:t>
            </a:r>
          </a:p>
        </p:txBody>
      </p:sp>
      <p:sp>
        <p:nvSpPr>
          <p:cNvPr id="1235" name="TextBox 3"/>
          <p:cNvSpPr txBox="1"/>
          <p:nvPr/>
        </p:nvSpPr>
        <p:spPr>
          <a:xfrm>
            <a:off x="304800" y="990599"/>
            <a:ext cx="8686800" cy="32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As applications grow and we begin to incorporate larger quantities of information with inter-relationships…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simple operations of saving, retrieving, etc.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Become a lot more intensive (both time-wise and CPU processing wise).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i="1" sz="2400" u="sng">
                <a:latin typeface="Arial"/>
                <a:ea typeface="Arial"/>
                <a:cs typeface="Arial"/>
                <a:sym typeface="Arial"/>
              </a:defRPr>
            </a:pPr>
            <a:r>
              <a:t>Don’t let the simplicity fool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Building Devices</a:t>
            </a:r>
          </a:p>
        </p:txBody>
      </p:sp>
      <p:pic>
        <p:nvPicPr>
          <p:cNvPr id="123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" y="895350"/>
            <a:ext cx="4286251" cy="4286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200" y="1428750"/>
            <a:ext cx="4419600" cy="29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1240" name="Rectangle 4"/>
          <p:cNvSpPr/>
          <p:nvPr/>
        </p:nvSpPr>
        <p:spPr>
          <a:xfrm>
            <a:off x="5562600" y="2571750"/>
            <a:ext cx="990600" cy="838200"/>
          </a:xfrm>
          <a:prstGeom prst="rect">
            <a:avLst/>
          </a:prstGeom>
          <a:ln w="635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1" name="TextBox 5"/>
          <p:cNvSpPr txBox="1"/>
          <p:nvPr/>
        </p:nvSpPr>
        <p:spPr>
          <a:xfrm>
            <a:off x="4267200" y="4392243"/>
            <a:ext cx="424855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have 1 MB. Use it wisely</a:t>
            </a:r>
          </a:p>
        </p:txBody>
      </p:sp>
      <p:sp>
        <p:nvSpPr>
          <p:cNvPr id="1242" name="TextBox 8"/>
          <p:cNvSpPr txBox="1"/>
          <p:nvPr/>
        </p:nvSpPr>
        <p:spPr>
          <a:xfrm>
            <a:off x="5410200" y="1307753"/>
            <a:ext cx="1797358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Fitbit Surge</a:t>
            </a:r>
          </a:p>
        </p:txBody>
      </p:sp>
      <p:sp>
        <p:nvSpPr>
          <p:cNvPr id="1243" name="Straight Arrow Connector 9"/>
          <p:cNvSpPr/>
          <p:nvPr/>
        </p:nvSpPr>
        <p:spPr>
          <a:xfrm flipV="1">
            <a:off x="5876461" y="3562350"/>
            <a:ext cx="181439" cy="880699"/>
          </a:xfrm>
          <a:prstGeom prst="line">
            <a:avLst/>
          </a:prstGeom>
          <a:ln w="635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4" name="TextBox 14"/>
          <p:cNvSpPr txBox="1"/>
          <p:nvPr/>
        </p:nvSpPr>
        <p:spPr>
          <a:xfrm>
            <a:off x="609600" y="5346370"/>
            <a:ext cx="8305800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Devices inherently have limited memory because of space requirements – making efficiency decisions critical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Retrieving from Memory…</a:t>
            </a:r>
          </a:p>
        </p:txBody>
      </p:sp>
      <p:sp>
        <p:nvSpPr>
          <p:cNvPr id="1247" name="Rectangle 2"/>
          <p:cNvSpPr/>
          <p:nvPr/>
        </p:nvSpPr>
        <p:spPr>
          <a:xfrm>
            <a:off x="7467600" y="11291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8" name="Rectangle 6"/>
          <p:cNvSpPr/>
          <p:nvPr/>
        </p:nvSpPr>
        <p:spPr>
          <a:xfrm>
            <a:off x="7467600" y="17387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9" name="Rectangle 7"/>
          <p:cNvSpPr/>
          <p:nvPr/>
        </p:nvSpPr>
        <p:spPr>
          <a:xfrm>
            <a:off x="7474526" y="234834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0" name="Rectangle 8"/>
          <p:cNvSpPr/>
          <p:nvPr/>
        </p:nvSpPr>
        <p:spPr>
          <a:xfrm>
            <a:off x="7474526" y="2961408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1" name="Rectangle 9"/>
          <p:cNvSpPr/>
          <p:nvPr/>
        </p:nvSpPr>
        <p:spPr>
          <a:xfrm>
            <a:off x="7453745" y="35779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2" name="Rectangle 10"/>
          <p:cNvSpPr/>
          <p:nvPr/>
        </p:nvSpPr>
        <p:spPr>
          <a:xfrm>
            <a:off x="7453745" y="41875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3" name="Rectangle 11"/>
          <p:cNvSpPr/>
          <p:nvPr/>
        </p:nvSpPr>
        <p:spPr>
          <a:xfrm>
            <a:off x="7460673" y="47971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4" name="Rectangle 12"/>
          <p:cNvSpPr/>
          <p:nvPr/>
        </p:nvSpPr>
        <p:spPr>
          <a:xfrm>
            <a:off x="7460673" y="5410200"/>
            <a:ext cx="12192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5" name="Rectangle 13"/>
          <p:cNvSpPr/>
          <p:nvPr/>
        </p:nvSpPr>
        <p:spPr>
          <a:xfrm>
            <a:off x="6096000" y="11291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6" name="Rectangle 14"/>
          <p:cNvSpPr/>
          <p:nvPr/>
        </p:nvSpPr>
        <p:spPr>
          <a:xfrm>
            <a:off x="6096000" y="1738745"/>
            <a:ext cx="12192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7" name="Rectangle 15"/>
          <p:cNvSpPr/>
          <p:nvPr/>
        </p:nvSpPr>
        <p:spPr>
          <a:xfrm>
            <a:off x="6102927" y="234834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8" name="Rectangle 16"/>
          <p:cNvSpPr/>
          <p:nvPr/>
        </p:nvSpPr>
        <p:spPr>
          <a:xfrm>
            <a:off x="6102927" y="2961408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9" name="Rectangle 17"/>
          <p:cNvSpPr/>
          <p:nvPr/>
        </p:nvSpPr>
        <p:spPr>
          <a:xfrm>
            <a:off x="6082145" y="35779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0" name="Rectangle 18"/>
          <p:cNvSpPr/>
          <p:nvPr/>
        </p:nvSpPr>
        <p:spPr>
          <a:xfrm>
            <a:off x="6082145" y="41875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1" name="Rectangle 19"/>
          <p:cNvSpPr/>
          <p:nvPr/>
        </p:nvSpPr>
        <p:spPr>
          <a:xfrm>
            <a:off x="6089072" y="4797135"/>
            <a:ext cx="12192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2" name="Rectangle 20"/>
          <p:cNvSpPr/>
          <p:nvPr/>
        </p:nvSpPr>
        <p:spPr>
          <a:xfrm>
            <a:off x="6089072" y="5410200"/>
            <a:ext cx="12192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3" name="TextBox 25"/>
          <p:cNvSpPr txBox="1"/>
          <p:nvPr/>
        </p:nvSpPr>
        <p:spPr>
          <a:xfrm>
            <a:off x="6935479" y="694691"/>
            <a:ext cx="107809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264" name="TextBox 26"/>
          <p:cNvSpPr txBox="1"/>
          <p:nvPr/>
        </p:nvSpPr>
        <p:spPr>
          <a:xfrm>
            <a:off x="1585684" y="691443"/>
            <a:ext cx="73914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1265" name="TextBox 23"/>
          <p:cNvSpPr txBox="1"/>
          <p:nvPr/>
        </p:nvSpPr>
        <p:spPr>
          <a:xfrm>
            <a:off x="7511250" y="1225034"/>
            <a:ext cx="917238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Mammal</a:t>
            </a:r>
          </a:p>
        </p:txBody>
      </p:sp>
      <p:sp>
        <p:nvSpPr>
          <p:cNvPr id="1266" name="TextBox 28"/>
          <p:cNvSpPr txBox="1"/>
          <p:nvPr/>
        </p:nvSpPr>
        <p:spPr>
          <a:xfrm>
            <a:off x="7751954" y="1846093"/>
            <a:ext cx="47249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Cat</a:t>
            </a:r>
          </a:p>
        </p:txBody>
      </p:sp>
      <p:pic>
        <p:nvPicPr>
          <p:cNvPr id="126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386" y="1181099"/>
            <a:ext cx="3982000" cy="3401291"/>
          </a:xfrm>
          <a:prstGeom prst="rect">
            <a:avLst/>
          </a:prstGeom>
          <a:ln w="12700">
            <a:miter lim="400000"/>
          </a:ln>
        </p:spPr>
      </p:pic>
      <p:sp>
        <p:nvSpPr>
          <p:cNvPr id="1268" name="TextBox 31"/>
          <p:cNvSpPr txBox="1"/>
          <p:nvPr/>
        </p:nvSpPr>
        <p:spPr>
          <a:xfrm>
            <a:off x="7555479" y="2456502"/>
            <a:ext cx="9174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Sammy</a:t>
            </a:r>
          </a:p>
        </p:txBody>
      </p:sp>
      <p:sp>
        <p:nvSpPr>
          <p:cNvPr id="1269" name="TextBox 33"/>
          <p:cNvSpPr txBox="1"/>
          <p:nvPr/>
        </p:nvSpPr>
        <p:spPr>
          <a:xfrm>
            <a:off x="7809662" y="3047308"/>
            <a:ext cx="3584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1270" name="TextBox 34"/>
          <p:cNvSpPr txBox="1"/>
          <p:nvPr/>
        </p:nvSpPr>
        <p:spPr>
          <a:xfrm>
            <a:off x="6466304" y="1272994"/>
            <a:ext cx="40894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pet</a:t>
            </a:r>
          </a:p>
        </p:txBody>
      </p:sp>
      <p:sp>
        <p:nvSpPr>
          <p:cNvPr id="1271" name="TextBox 35"/>
          <p:cNvSpPr txBox="1"/>
          <p:nvPr/>
        </p:nvSpPr>
        <p:spPr>
          <a:xfrm>
            <a:off x="6416038" y="1854237"/>
            <a:ext cx="521952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type</a:t>
            </a:r>
          </a:p>
        </p:txBody>
      </p:sp>
      <p:sp>
        <p:nvSpPr>
          <p:cNvPr id="1272" name="TextBox 36"/>
          <p:cNvSpPr txBox="1"/>
          <p:nvPr/>
        </p:nvSpPr>
        <p:spPr>
          <a:xfrm>
            <a:off x="6369018" y="2471891"/>
            <a:ext cx="66740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animal</a:t>
            </a:r>
          </a:p>
        </p:txBody>
      </p:sp>
      <p:sp>
        <p:nvSpPr>
          <p:cNvPr id="1273" name="TextBox 37"/>
          <p:cNvSpPr txBox="1"/>
          <p:nvPr/>
        </p:nvSpPr>
        <p:spPr>
          <a:xfrm>
            <a:off x="6443862" y="3107781"/>
            <a:ext cx="63496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274" name="Straight Arrow Connector 22"/>
          <p:cNvSpPr/>
          <p:nvPr/>
        </p:nvSpPr>
        <p:spPr>
          <a:xfrm>
            <a:off x="7197348" y="1394311"/>
            <a:ext cx="358132" cy="1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5" name="Straight Arrow Connector 39"/>
          <p:cNvSpPr/>
          <p:nvPr/>
        </p:nvSpPr>
        <p:spPr>
          <a:xfrm flipV="1">
            <a:off x="7197348" y="1611549"/>
            <a:ext cx="358132" cy="411967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6" name="Straight Arrow Connector 40"/>
          <p:cNvSpPr/>
          <p:nvPr/>
        </p:nvSpPr>
        <p:spPr>
          <a:xfrm flipV="1">
            <a:off x="7197348" y="2190632"/>
            <a:ext cx="358132" cy="411967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7" name="Straight Arrow Connector 41"/>
          <p:cNvSpPr/>
          <p:nvPr/>
        </p:nvSpPr>
        <p:spPr>
          <a:xfrm flipV="1">
            <a:off x="7206323" y="2707895"/>
            <a:ext cx="358132" cy="411967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8" name="TextBox 42"/>
          <p:cNvSpPr txBox="1"/>
          <p:nvPr/>
        </p:nvSpPr>
        <p:spPr>
          <a:xfrm>
            <a:off x="6359132" y="3680330"/>
            <a:ext cx="45428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1279" name="Straight Arrow Connector 43"/>
          <p:cNvSpPr/>
          <p:nvPr/>
        </p:nvSpPr>
        <p:spPr>
          <a:xfrm flipV="1">
            <a:off x="7185453" y="3354311"/>
            <a:ext cx="358132" cy="411967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0" name="Straight Arrow Connector 44"/>
          <p:cNvSpPr/>
          <p:nvPr/>
        </p:nvSpPr>
        <p:spPr>
          <a:xfrm flipH="1" flipV="1">
            <a:off x="6148663" y="1475817"/>
            <a:ext cx="18615" cy="465752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1" name="Straight Arrow Connector 45"/>
          <p:cNvSpPr/>
          <p:nvPr/>
        </p:nvSpPr>
        <p:spPr>
          <a:xfrm flipV="1">
            <a:off x="6276464" y="1566756"/>
            <a:ext cx="9377" cy="853508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2" name="Straight Arrow Connector 48"/>
          <p:cNvSpPr/>
          <p:nvPr/>
        </p:nvSpPr>
        <p:spPr>
          <a:xfrm flipV="1">
            <a:off x="7081467" y="1554423"/>
            <a:ext cx="44180" cy="2211854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3" name="Straight Arrow Connector 50"/>
          <p:cNvSpPr/>
          <p:nvPr/>
        </p:nvSpPr>
        <p:spPr>
          <a:xfrm flipV="1">
            <a:off x="6409511" y="1607107"/>
            <a:ext cx="14500" cy="1503259"/>
          </a:xfrm>
          <a:prstGeom prst="line">
            <a:avLst/>
          </a:prstGeom>
          <a:ln w="38100">
            <a:solidFill>
              <a:srgbClr val="FF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4" name="TextBox 54"/>
          <p:cNvSpPr txBox="1"/>
          <p:nvPr/>
        </p:nvSpPr>
        <p:spPr>
          <a:xfrm>
            <a:off x="269240" y="4927937"/>
            <a:ext cx="445516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 simple objects, require memory to keep track of numerous relationships in memory.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Structures?</a:t>
            </a:r>
          </a:p>
        </p:txBody>
      </p:sp>
      <p:sp>
        <p:nvSpPr>
          <p:cNvPr id="1287" name="TextBox 3"/>
          <p:cNvSpPr txBox="1"/>
          <p:nvPr/>
        </p:nvSpPr>
        <p:spPr>
          <a:xfrm>
            <a:off x="304800" y="13716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 data structure?</a:t>
            </a:r>
          </a:p>
        </p:txBody>
      </p:sp>
      <p:sp>
        <p:nvSpPr>
          <p:cNvPr id="1288" name="TextBox 5"/>
          <p:cNvSpPr txBox="1"/>
          <p:nvPr/>
        </p:nvSpPr>
        <p:spPr>
          <a:xfrm>
            <a:off x="457200" y="2286000"/>
            <a:ext cx="8686800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way of storing data so that it can be used efficiently by the computer or browser.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Why Cover This?</a:t>
            </a:r>
          </a:p>
        </p:txBody>
      </p:sp>
      <p:sp>
        <p:nvSpPr>
          <p:cNvPr id="944" name="TextBox 9"/>
          <p:cNvSpPr txBox="1"/>
          <p:nvPr/>
        </p:nvSpPr>
        <p:spPr>
          <a:xfrm>
            <a:off x="272004" y="1066800"/>
            <a:ext cx="8567195" cy="383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4350" indent="-514350">
              <a:buSzPct val="100000"/>
              <a:buAutoNum type="arabicPeriod" startAt="1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These concepts sometimes appear in </a:t>
            </a:r>
            <a:r>
              <a:rPr b="1"/>
              <a:t>coding interviews</a:t>
            </a:r>
            <a:endParaRPr b="1"/>
          </a:p>
          <a:p>
            <a:pPr marL="514350" indent="-514350">
              <a:buSzPct val="100000"/>
              <a:buAutoNum type="arabicPeriod" startAt="1"/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>
              <a:buSzPct val="100000"/>
              <a:buAutoNum type="arabicPeriod" startAt="2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When inheriting large code-bases you may be tasked to “</a:t>
            </a:r>
            <a:r>
              <a:rPr b="1"/>
              <a:t>optimize” code efficiency.</a:t>
            </a:r>
            <a:endParaRPr b="1"/>
          </a:p>
          <a:p>
            <a:pPr marL="514350" indent="-514350">
              <a:buSzPct val="100000"/>
              <a:buAutoNum type="arabicPeriod" startAt="2"/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>
              <a:buSzPct val="100000"/>
              <a:buAutoNum type="arabicPeriod" startAt="3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The computational challenges here forces you to </a:t>
            </a:r>
            <a:r>
              <a:rPr b="1"/>
              <a:t>deepen your understanding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Structures?</a:t>
            </a:r>
          </a:p>
        </p:txBody>
      </p:sp>
      <p:sp>
        <p:nvSpPr>
          <p:cNvPr id="1291" name="TextBox 3"/>
          <p:cNvSpPr txBox="1"/>
          <p:nvPr/>
        </p:nvSpPr>
        <p:spPr>
          <a:xfrm>
            <a:off x="304800" y="13716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 data structure?</a:t>
            </a:r>
          </a:p>
        </p:txBody>
      </p:sp>
      <p:sp>
        <p:nvSpPr>
          <p:cNvPr id="1292" name="TextBox 5"/>
          <p:cNvSpPr txBox="1"/>
          <p:nvPr/>
        </p:nvSpPr>
        <p:spPr>
          <a:xfrm>
            <a:off x="457200" y="2286000"/>
            <a:ext cx="8686800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They are built upon simpler primitive data types (like variables)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Structures?</a:t>
            </a:r>
          </a:p>
        </p:txBody>
      </p:sp>
      <p:sp>
        <p:nvSpPr>
          <p:cNvPr id="1295" name="TextBox 3"/>
          <p:cNvSpPr txBox="1"/>
          <p:nvPr/>
        </p:nvSpPr>
        <p:spPr>
          <a:xfrm>
            <a:off x="304800" y="13716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 data structure?</a:t>
            </a:r>
          </a:p>
        </p:txBody>
      </p:sp>
      <p:sp>
        <p:nvSpPr>
          <p:cNvPr id="1296" name="TextBox 5"/>
          <p:cNvSpPr txBox="1"/>
          <p:nvPr/>
        </p:nvSpPr>
        <p:spPr>
          <a:xfrm>
            <a:off x="457200" y="2286000"/>
            <a:ext cx="8686800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They are non-opinionated, in the sense, that they are </a:t>
            </a:r>
            <a:r>
              <a:rPr u="sng"/>
              <a:t>just</a:t>
            </a:r>
            <a:r>
              <a:t> responsible for holding the data.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Data Structures?</a:t>
            </a:r>
          </a:p>
        </p:txBody>
      </p:sp>
      <p:sp>
        <p:nvSpPr>
          <p:cNvPr id="1299" name="TextBox 3"/>
          <p:cNvSpPr txBox="1"/>
          <p:nvPr/>
        </p:nvSpPr>
        <p:spPr>
          <a:xfrm>
            <a:off x="304800" y="1905000"/>
            <a:ext cx="8686800" cy="68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 Data Structure:</a:t>
            </a:r>
          </a:p>
        </p:txBody>
      </p:sp>
      <p:sp>
        <p:nvSpPr>
          <p:cNvPr id="1300" name="TextBox 5"/>
          <p:cNvSpPr txBox="1"/>
          <p:nvPr/>
        </p:nvSpPr>
        <p:spPr>
          <a:xfrm>
            <a:off x="457200" y="2819400"/>
            <a:ext cx="868680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Arrays</a:t>
            </a:r>
          </a:p>
        </p:txBody>
      </p:sp>
      <p:pic>
        <p:nvPicPr>
          <p:cNvPr id="13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959" y="3962400"/>
            <a:ext cx="8382001" cy="628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Arrays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Arrays!</a:t>
            </a:r>
          </a:p>
        </p:txBody>
      </p:sp>
      <p:pic>
        <p:nvPicPr>
          <p:cNvPr id="13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26136"/>
            <a:ext cx="8715375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5240" y="3190875"/>
            <a:ext cx="3581401" cy="22955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08" name="TextBox 6"/>
          <p:cNvSpPr txBox="1"/>
          <p:nvPr/>
        </p:nvSpPr>
        <p:spPr>
          <a:xfrm>
            <a:off x="457200" y="2991681"/>
            <a:ext cx="4505960" cy="2484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 i="1" u="sng">
                <a:latin typeface="Arial"/>
                <a:ea typeface="Arial"/>
                <a:cs typeface="Arial"/>
                <a:sym typeface="Arial"/>
              </a:defRPr>
            </a:pPr>
            <a:r>
              <a:t>Arrays </a:t>
            </a:r>
            <a:r>
              <a:rPr b="0" i="0"/>
              <a:t>are the simplest data structure.</a:t>
            </a:r>
            <a:endParaRPr b="0" i="0"/>
          </a:p>
          <a:p>
            <a:pPr marL="285750" indent="-285750">
              <a:buSzPct val="100000"/>
              <a:buFont typeface="Arial"/>
              <a:buChar char="•"/>
              <a:defRPr b="1" i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Javascript includes it natively.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most languages, arrays do not allow mixing of types.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most languages, arrays are not extendable. (They are fixed sizes)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11" name="TextBox 5"/>
          <p:cNvSpPr txBox="1"/>
          <p:nvPr/>
        </p:nvSpPr>
        <p:spPr>
          <a:xfrm>
            <a:off x="381000" y="838200"/>
            <a:ext cx="8229600" cy="221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most languages (non-Javascript), arrays are </a:t>
            </a:r>
            <a:r>
              <a:rPr b="1"/>
              <a:t>immutable </a:t>
            </a:r>
            <a:r>
              <a:t>– meaning that upon declaration, the length of the array is fixed.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Javascript, we can easily add elements using the </a:t>
            </a:r>
            <a:r>
              <a:rPr b="1"/>
              <a:t>.push method(). </a:t>
            </a:r>
          </a:p>
        </p:txBody>
      </p:sp>
      <p:sp>
        <p:nvSpPr>
          <p:cNvPr id="1312" name="Rectangle 4"/>
          <p:cNvSpPr txBox="1"/>
          <p:nvPr/>
        </p:nvSpPr>
        <p:spPr>
          <a:xfrm>
            <a:off x="416559" y="3729230"/>
            <a:ext cx="8509001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Question for You</a:t>
            </a:r>
            <a:br/>
            <a:r>
              <a:rPr b="0" u="none"/>
              <a:t>.push adds elements to which side of the array?</a:t>
            </a:r>
            <a:endParaRPr b="0" u="none"/>
          </a:p>
          <a:p>
            <a:pPr algn="ctr"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29727" t="16394" r="16065" b="19957"/>
          <a:stretch>
            <a:fillRect/>
          </a:stretch>
        </p:blipFill>
        <p:spPr>
          <a:xfrm>
            <a:off x="2308859" y="4538950"/>
            <a:ext cx="4724401" cy="147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16" name="TextBox 5"/>
          <p:cNvSpPr txBox="1"/>
          <p:nvPr/>
        </p:nvSpPr>
        <p:spPr>
          <a:xfrm>
            <a:off x="381000" y="838200"/>
            <a:ext cx="8229600" cy="221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most languages (non-Javascript), arrays are </a:t>
            </a:r>
            <a:r>
              <a:rPr b="1"/>
              <a:t>immutable </a:t>
            </a:r>
            <a:r>
              <a:t>– meaning that upon declaration, the length of the array is fixed.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Javascript, we can easily add elements using the </a:t>
            </a:r>
            <a:r>
              <a:rPr b="1"/>
              <a:t>.push method(). </a:t>
            </a:r>
          </a:p>
        </p:txBody>
      </p:sp>
      <p:sp>
        <p:nvSpPr>
          <p:cNvPr id="1317" name="Rectangle 4"/>
          <p:cNvSpPr txBox="1"/>
          <p:nvPr/>
        </p:nvSpPr>
        <p:spPr>
          <a:xfrm>
            <a:off x="416559" y="3729230"/>
            <a:ext cx="8509001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Question for You</a:t>
            </a:r>
            <a:br/>
            <a:r>
              <a:rPr b="0" u="none"/>
              <a:t>.push adds elements to which side of the array?</a:t>
            </a:r>
            <a:endParaRPr b="0" u="none"/>
          </a:p>
          <a:p>
            <a:pPr algn="ctr"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1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29727" t="16394" r="16065" b="19957"/>
          <a:stretch>
            <a:fillRect/>
          </a:stretch>
        </p:blipFill>
        <p:spPr>
          <a:xfrm>
            <a:off x="2308859" y="4538950"/>
            <a:ext cx="4724401" cy="1479241"/>
          </a:xfrm>
          <a:prstGeom prst="rect">
            <a:avLst/>
          </a:prstGeom>
          <a:ln w="12700">
            <a:miter lim="400000"/>
          </a:ln>
        </p:spPr>
      </p:pic>
      <p:sp>
        <p:nvSpPr>
          <p:cNvPr id="1319" name="Left Arrow 2"/>
          <p:cNvSpPr/>
          <p:nvPr/>
        </p:nvSpPr>
        <p:spPr>
          <a:xfrm>
            <a:off x="7141209" y="4856479"/>
            <a:ext cx="838201" cy="42209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22" name="Rectangle 4"/>
          <p:cNvSpPr txBox="1"/>
          <p:nvPr/>
        </p:nvSpPr>
        <p:spPr>
          <a:xfrm>
            <a:off x="416559" y="1019080"/>
            <a:ext cx="8509001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rPr baseline="30000"/>
              <a:t>nd</a:t>
            </a:r>
            <a:r>
              <a:t> Question for You</a:t>
            </a:r>
            <a:br/>
            <a:r>
              <a:rPr b="0" u="none"/>
              <a:t>How can we add an element to the beginning of the array?</a:t>
            </a:r>
            <a:endParaRPr b="0" u="none"/>
          </a:p>
          <a:p>
            <a:pPr algn="ctr"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29727" t="16394" r="16065" b="19957"/>
          <a:stretch>
            <a:fillRect/>
          </a:stretch>
        </p:blipFill>
        <p:spPr>
          <a:xfrm>
            <a:off x="2308859" y="1981199"/>
            <a:ext cx="4724401" cy="1479242"/>
          </a:xfrm>
          <a:prstGeom prst="rect">
            <a:avLst/>
          </a:prstGeom>
          <a:ln w="12700">
            <a:miter lim="400000"/>
          </a:ln>
        </p:spPr>
      </p:pic>
      <p:sp>
        <p:nvSpPr>
          <p:cNvPr id="1324" name="Left Arrow 7"/>
          <p:cNvSpPr/>
          <p:nvPr/>
        </p:nvSpPr>
        <p:spPr>
          <a:xfrm rot="10800000">
            <a:off x="1371600" y="2377694"/>
            <a:ext cx="838200" cy="42209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5" name="Rectangle 8"/>
          <p:cNvSpPr txBox="1"/>
          <p:nvPr/>
        </p:nvSpPr>
        <p:spPr>
          <a:xfrm>
            <a:off x="416559" y="4158400"/>
            <a:ext cx="8509001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If you finish early, implement it yourself. </a:t>
            </a:r>
          </a:p>
          <a:p>
            <a:pPr algn="ctr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(i.e. Don’t use the in-built method).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28" name="Rectangle 4"/>
          <p:cNvSpPr txBox="1"/>
          <p:nvPr/>
        </p:nvSpPr>
        <p:spPr>
          <a:xfrm>
            <a:off x="222169" y="914400"/>
            <a:ext cx="85090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Unshift Method</a:t>
            </a:r>
          </a:p>
        </p:txBody>
      </p:sp>
      <p:pic>
        <p:nvPicPr>
          <p:cNvPr id="132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" y="1446331"/>
            <a:ext cx="4572000" cy="790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" y="3344321"/>
            <a:ext cx="8934450" cy="2162176"/>
          </a:xfrm>
          <a:prstGeom prst="rect">
            <a:avLst/>
          </a:prstGeom>
          <a:ln w="12700">
            <a:miter lim="400000"/>
          </a:ln>
        </p:spPr>
      </p:pic>
      <p:sp>
        <p:nvSpPr>
          <p:cNvPr id="1331" name="Rectangle 11"/>
          <p:cNvSpPr txBox="1"/>
          <p:nvPr/>
        </p:nvSpPr>
        <p:spPr>
          <a:xfrm>
            <a:off x="203843" y="2851790"/>
            <a:ext cx="85090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What’s really happening…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Title 1"/>
          <p:cNvSpPr txBox="1"/>
          <p:nvPr>
            <p:ph type="title"/>
          </p:nvPr>
        </p:nvSpPr>
        <p:spPr>
          <a:xfrm>
            <a:off x="304800" y="-1"/>
            <a:ext cx="8382000" cy="653856"/>
          </a:xfrm>
          <a:prstGeom prst="rect">
            <a:avLst/>
          </a:prstGeom>
        </p:spPr>
        <p:txBody>
          <a:bodyPr/>
          <a:lstStyle/>
          <a:p>
            <a:pPr/>
            <a:r>
              <a:t>Arrays in Javascript</a:t>
            </a:r>
          </a:p>
        </p:txBody>
      </p:sp>
      <p:sp>
        <p:nvSpPr>
          <p:cNvPr id="1334" name="Rectangle 4"/>
          <p:cNvSpPr txBox="1"/>
          <p:nvPr/>
        </p:nvSpPr>
        <p:spPr>
          <a:xfrm>
            <a:off x="416559" y="838200"/>
            <a:ext cx="85090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 inefficiency emerges!</a:t>
            </a:r>
          </a:p>
        </p:txBody>
      </p:sp>
      <p:pic>
        <p:nvPicPr>
          <p:cNvPr id="13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823062"/>
            <a:ext cx="6974841" cy="4329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