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p:nvPr>
            <p:ph type="sldImg"/>
          </p:nvPr>
        </p:nvSpPr>
        <p:spPr>
          <a:xfrm>
            <a:off x="1143000" y="685800"/>
            <a:ext cx="4572000" cy="3429000"/>
          </a:xfrm>
          <a:prstGeom prst="rect">
            <a:avLst/>
          </a:prstGeom>
        </p:spPr>
        <p:txBody>
          <a:bodyPr/>
          <a:lstStyle/>
          <a:p>
            <a:pPr/>
          </a:p>
        </p:txBody>
      </p:sp>
      <p:sp>
        <p:nvSpPr>
          <p:cNvPr id="205" name="Shape 20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sp>
        <p:nvSpPr>
          <p:cNvPr id="14" name="Rectangle 6"/>
          <p:cNvSpPr/>
          <p:nvPr/>
        </p:nvSpPr>
        <p:spPr>
          <a:xfrm>
            <a:off x="0" y="0"/>
            <a:ext cx="9144000" cy="6858000"/>
          </a:xfrm>
          <a:prstGeom prst="rect">
            <a:avLst/>
          </a:prstGeom>
          <a:solidFill>
            <a:srgbClr val="262626"/>
          </a:solidFill>
          <a:ln w="25400">
            <a:solidFill>
              <a:srgbClr val="3A5E8A"/>
            </a:solidFill>
          </a:ln>
        </p:spPr>
        <p:txBody>
          <a:bodyPr lIns="45719" rIns="45719" anchor="ctr"/>
          <a:lstStyle/>
          <a:p>
            <a:pPr algn="ctr">
              <a:defRPr>
                <a:solidFill>
                  <a:srgbClr val="FFFFFF"/>
                </a:solidFill>
              </a:defRPr>
            </a:pPr>
          </a:p>
        </p:txBody>
      </p:sp>
      <p:sp>
        <p:nvSpPr>
          <p:cNvPr id="15" name="Flowchart: Process 7"/>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grpSp>
        <p:nvGrpSpPr>
          <p:cNvPr id="18" name="Group 11"/>
          <p:cNvGrpSpPr/>
          <p:nvPr/>
        </p:nvGrpSpPr>
        <p:grpSpPr>
          <a:xfrm>
            <a:off x="2831735" y="3945633"/>
            <a:ext cx="3917511" cy="486920"/>
            <a:chOff x="0" y="0"/>
            <a:chExt cx="3917510" cy="486919"/>
          </a:xfrm>
        </p:grpSpPr>
        <p:pic>
          <p:nvPicPr>
            <p:cNvPr id="16" name="Content Placeholder 8" descr="Content Placeholder 8"/>
            <p:cNvPicPr>
              <a:picLocks noChangeAspect="1"/>
            </p:cNvPicPr>
            <p:nvPr/>
          </p:nvPicPr>
          <p:blipFill>
            <a:blip r:embed="rId2">
              <a:extLst/>
            </a:blip>
            <a:srcRect l="39450" t="0" r="0" b="0"/>
            <a:stretch>
              <a:fillRect/>
            </a:stretch>
          </p:blipFill>
          <p:spPr>
            <a:xfrm>
              <a:off x="402618" y="0"/>
              <a:ext cx="3514893" cy="486920"/>
            </a:xfrm>
            <a:prstGeom prst="rect">
              <a:avLst/>
            </a:prstGeom>
            <a:ln w="12700" cap="flat">
              <a:noFill/>
              <a:miter lim="400000"/>
            </a:ln>
            <a:effectLst/>
          </p:spPr>
        </p:pic>
        <p:pic>
          <p:nvPicPr>
            <p:cNvPr id="17" name="Content Placeholder 8" descr="Content Placeholder 8"/>
            <p:cNvPicPr>
              <a:picLocks noChangeAspect="1"/>
            </p:cNvPicPr>
            <p:nvPr/>
          </p:nvPicPr>
          <p:blipFill>
            <a:blip r:embed="rId2">
              <a:extLst/>
            </a:blip>
            <a:srcRect l="0" t="0" r="92757" b="0"/>
            <a:stretch>
              <a:fillRect/>
            </a:stretch>
          </p:blipFill>
          <p:spPr>
            <a:xfrm>
              <a:off x="0" y="0"/>
              <a:ext cx="420451" cy="486920"/>
            </a:xfrm>
            <a:prstGeom prst="rect">
              <a:avLst/>
            </a:prstGeom>
            <a:ln w="12700" cap="flat">
              <a:noFill/>
              <a:miter lim="400000"/>
            </a:ln>
            <a:effectLst/>
          </p:spPr>
        </p:pic>
      </p:grpSp>
      <p:sp>
        <p:nvSpPr>
          <p:cNvPr id="19" name="Title Text"/>
          <p:cNvSpPr txBox="1"/>
          <p:nvPr>
            <p:ph type="title"/>
          </p:nvPr>
        </p:nvSpPr>
        <p:spPr>
          <a:prstGeom prst="rect">
            <a:avLst/>
          </a:prstGeom>
        </p:spPr>
        <p:txBody>
          <a:bodyPr/>
          <a:lstStyle/>
          <a:p>
            <a:pPr/>
            <a:r>
              <a:t>Title Text</a:t>
            </a:r>
          </a:p>
        </p:txBody>
      </p:sp>
      <p:sp>
        <p:nvSpPr>
          <p:cNvPr id="20" name="Body Level One…"/>
          <p:cNvSpPr txBox="1"/>
          <p:nvPr>
            <p:ph type="body" sz="quarter" idx="1"/>
          </p:nvPr>
        </p:nvSpPr>
        <p:spPr>
          <a:xfrm>
            <a:off x="396991" y="2504043"/>
            <a:ext cx="2700337" cy="381001"/>
          </a:xfrm>
          <a:prstGeom prst="rect">
            <a:avLst/>
          </a:prstGeom>
        </p:spPr>
        <p:txBody>
          <a:bodyPr/>
          <a:lstStyle>
            <a:lvl1pPr marL="0" indent="0">
              <a:spcBef>
                <a:spcPts val="400"/>
              </a:spcBef>
              <a:buSzTx/>
              <a:buFontTx/>
              <a:buNone/>
              <a:defRPr b="1" sz="2000">
                <a:solidFill>
                  <a:srgbClr val="FFFFFF"/>
                </a:solidFill>
                <a:latin typeface="Arial"/>
                <a:ea typeface="Arial"/>
                <a:cs typeface="Arial"/>
                <a:sym typeface="Arial"/>
              </a:defRPr>
            </a:lvl1pPr>
            <a:lvl2pPr marL="557212" indent="-214313">
              <a:spcBef>
                <a:spcPts val="400"/>
              </a:spcBef>
              <a:buFontTx/>
              <a:defRPr b="1" sz="2000">
                <a:solidFill>
                  <a:srgbClr val="FFFFFF"/>
                </a:solidFill>
                <a:latin typeface="Arial"/>
                <a:ea typeface="Arial"/>
                <a:cs typeface="Arial"/>
                <a:sym typeface="Arial"/>
              </a:defRPr>
            </a:lvl2pPr>
            <a:lvl3pPr marL="857250" indent="-171450">
              <a:spcBef>
                <a:spcPts val="400"/>
              </a:spcBef>
              <a:buFontTx/>
              <a:defRPr b="1" sz="2000">
                <a:solidFill>
                  <a:srgbClr val="FFFFFF"/>
                </a:solidFill>
                <a:latin typeface="Arial"/>
                <a:ea typeface="Arial"/>
                <a:cs typeface="Arial"/>
                <a:sym typeface="Arial"/>
              </a:defRPr>
            </a:lvl3pPr>
            <a:lvl4pPr marL="1200150" indent="-171450">
              <a:spcBef>
                <a:spcPts val="400"/>
              </a:spcBef>
              <a:buFontTx/>
              <a:defRPr b="1" sz="2000">
                <a:solidFill>
                  <a:srgbClr val="FFFFFF"/>
                </a:solidFill>
                <a:latin typeface="Arial"/>
                <a:ea typeface="Arial"/>
                <a:cs typeface="Arial"/>
                <a:sym typeface="Arial"/>
              </a:defRPr>
            </a:lvl4pPr>
            <a:lvl5pPr marL="1543050" indent="-171450">
              <a:spcBef>
                <a:spcPts val="400"/>
              </a:spcBef>
              <a:buFontTx/>
              <a:defRPr b="1" sz="2000">
                <a:solidFill>
                  <a:srgbClr val="FFFF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21" name="Text Placeholder 19"/>
          <p:cNvSpPr/>
          <p:nvPr>
            <p:ph type="body" sz="quarter" idx="13"/>
          </p:nvPr>
        </p:nvSpPr>
        <p:spPr>
          <a:xfrm>
            <a:off x="396992" y="3998593"/>
            <a:ext cx="2270008" cy="381001"/>
          </a:xfrm>
          <a:prstGeom prst="rect">
            <a:avLst/>
          </a:prstGeom>
        </p:spPr>
        <p:txBody>
          <a:bodyPr/>
          <a:lstStyle/>
          <a:p>
            <a:pPr marL="0" indent="0">
              <a:spcBef>
                <a:spcPts val="400"/>
              </a:spcBef>
              <a:buSzTx/>
              <a:buFontTx/>
              <a:buNone/>
              <a:defRPr b="1" sz="2000">
                <a:solidFill>
                  <a:srgbClr val="FFFFFF"/>
                </a:solidFill>
                <a:latin typeface="Arial"/>
                <a:ea typeface="Arial"/>
                <a:cs typeface="Arial"/>
                <a:sym typeface="Arial"/>
              </a:defRPr>
            </a:pPr>
          </a:p>
        </p:txBody>
      </p:sp>
      <p:sp>
        <p:nvSpPr>
          <p:cNvPr id="22" name="TextBox 21"/>
          <p:cNvSpPr txBox="1"/>
          <p:nvPr/>
        </p:nvSpPr>
        <p:spPr>
          <a:xfrm>
            <a:off x="533400" y="6531609"/>
            <a:ext cx="2787650"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solidFill>
                  <a:srgbClr val="FFFFFF"/>
                </a:solidFill>
                <a:latin typeface="Arial"/>
                <a:ea typeface="Arial"/>
                <a:cs typeface="Arial"/>
                <a:sym typeface="Arial"/>
              </a:defRPr>
            </a:lvl1pPr>
          </a:lstStyle>
          <a:p>
            <a:pPr/>
            <a:r>
              <a:t>© 2016 | Coding Boot Camp - All Rights Reserved</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120" name="Flowchart: Process 9"/>
          <p:cNvSpPr/>
          <p:nvPr/>
        </p:nvSpPr>
        <p:spPr>
          <a:xfrm>
            <a:off x="-5872" y="6410337"/>
            <a:ext cx="9155743" cy="457748"/>
          </a:xfrm>
          <a:prstGeom prst="rect">
            <a:avLst/>
          </a:prstGeom>
          <a:solidFill>
            <a:srgbClr val="595959"/>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121" name="Title Text"/>
          <p:cNvSpPr txBox="1"/>
          <p:nvPr>
            <p:ph type="title"/>
          </p:nvPr>
        </p:nvSpPr>
        <p:spPr>
          <a:xfrm>
            <a:off x="304800" y="0"/>
            <a:ext cx="5470527" cy="653854"/>
          </a:xfrm>
          <a:prstGeom prst="rect">
            <a:avLst/>
          </a:prstGeom>
        </p:spPr>
        <p:txBody>
          <a:bodyPr/>
          <a:lstStyle>
            <a:lvl1pPr defTabSz="914400">
              <a:lnSpc>
                <a:spcPct val="90000"/>
              </a:lnSpc>
              <a:defRPr i="0" sz="2400">
                <a:solidFill>
                  <a:srgbClr val="000000"/>
                </a:solidFill>
              </a:defRPr>
            </a:lvl1pPr>
          </a:lstStyle>
          <a:p>
            <a:pPr/>
            <a:r>
              <a:t>Title Text</a:t>
            </a:r>
          </a:p>
        </p:txBody>
      </p:sp>
      <p:sp>
        <p:nvSpPr>
          <p:cNvPr id="122" name="Straight Connector 8"/>
          <p:cNvSpPr/>
          <p:nvPr/>
        </p:nvSpPr>
        <p:spPr>
          <a:xfrm>
            <a:off x="0" y="653853"/>
            <a:ext cx="9144001" cy="1"/>
          </a:xfrm>
          <a:prstGeom prst="line">
            <a:avLst/>
          </a:prstGeom>
          <a:ln w="41275">
            <a:solidFill>
              <a:srgbClr val="404040"/>
            </a:solidFill>
            <a:miter/>
          </a:ln>
        </p:spPr>
        <p:txBody>
          <a:bodyPr lIns="45719" rIns="45719"/>
          <a:lstStyle/>
          <a:p>
            <a:pPr/>
          </a:p>
        </p:txBody>
      </p:sp>
      <p:sp>
        <p:nvSpPr>
          <p:cNvPr id="123" name="TextBox 18"/>
          <p:cNvSpPr txBox="1"/>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2017 | Coding Boot Camp - All Rights Reserved</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Title Slide">
    <p:bg>
      <p:bgPr>
        <a:solidFill>
          <a:srgbClr val="BF5700"/>
        </a:solidFill>
      </p:bgPr>
    </p:bg>
    <p:spTree>
      <p:nvGrpSpPr>
        <p:cNvPr id="1" name=""/>
        <p:cNvGrpSpPr/>
        <p:nvPr/>
      </p:nvGrpSpPr>
      <p:grpSpPr>
        <a:xfrm>
          <a:off x="0" y="0"/>
          <a:ext cx="0" cy="0"/>
          <a:chOff x="0" y="0"/>
          <a:chExt cx="0" cy="0"/>
        </a:xfrm>
      </p:grpSpPr>
      <p:sp>
        <p:nvSpPr>
          <p:cNvPr id="131" name="Flowchart: Process 7"/>
          <p:cNvSpPr/>
          <p:nvPr/>
        </p:nvSpPr>
        <p:spPr>
          <a:xfrm flipV="1">
            <a:off x="426891" y="3691892"/>
            <a:ext cx="6888310" cy="4572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132" name="Title 1"/>
          <p:cNvSpPr txBox="1"/>
          <p:nvPr/>
        </p:nvSpPr>
        <p:spPr>
          <a:xfrm>
            <a:off x="426892" y="3963846"/>
            <a:ext cx="4678508" cy="453390"/>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defRPr b="1" sz="1900">
                <a:solidFill>
                  <a:srgbClr val="FFFFFF"/>
                </a:solidFill>
                <a:latin typeface="Arial"/>
                <a:ea typeface="Arial"/>
                <a:cs typeface="Arial"/>
                <a:sym typeface="Arial"/>
              </a:defRPr>
            </a:lvl1pPr>
          </a:lstStyle>
          <a:p>
            <a:pPr/>
            <a:r>
              <a:t>The Coding Bootcamp at UT Austin | </a:t>
            </a:r>
          </a:p>
        </p:txBody>
      </p:sp>
      <p:sp>
        <p:nvSpPr>
          <p:cNvPr id="133" name="TextBox 17"/>
          <p:cNvSpPr txBox="1"/>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134" name="Title Text"/>
          <p:cNvSpPr txBox="1"/>
          <p:nvPr>
            <p:ph type="title"/>
          </p:nvPr>
        </p:nvSpPr>
        <p:spPr>
          <a:prstGeom prst="rect">
            <a:avLst/>
          </a:prstGeom>
        </p:spPr>
        <p:txBody>
          <a:bodyPr/>
          <a:lstStyle>
            <a:lvl1pPr defTabSz="914400">
              <a:lnSpc>
                <a:spcPct val="90000"/>
              </a:lnSpc>
              <a:defRPr i="0"/>
            </a:lvl1pPr>
          </a:lstStyle>
          <a:p>
            <a:pPr/>
            <a:r>
              <a:t>Title Text</a:t>
            </a:r>
          </a:p>
        </p:txBody>
      </p:sp>
      <p:sp>
        <p:nvSpPr>
          <p:cNvPr id="135" name="Body Level One…"/>
          <p:cNvSpPr txBox="1"/>
          <p:nvPr>
            <p:ph type="body" sz="quarter" idx="1"/>
          </p:nvPr>
        </p:nvSpPr>
        <p:spPr>
          <a:xfrm>
            <a:off x="4953000" y="4036236"/>
            <a:ext cx="2270008" cy="381001"/>
          </a:xfrm>
          <a:prstGeom prst="rect">
            <a:avLst/>
          </a:prstGeom>
        </p:spPr>
        <p:txBody>
          <a:bodyPr/>
          <a:lstStyle>
            <a:lvl1pPr marL="0" indent="0" defTabSz="914400">
              <a:lnSpc>
                <a:spcPct val="90000"/>
              </a:lnSpc>
              <a:spcBef>
                <a:spcPts val="1000"/>
              </a:spcBef>
              <a:buSzTx/>
              <a:buFontTx/>
              <a:buNone/>
              <a:defRPr b="1" sz="1800">
                <a:solidFill>
                  <a:srgbClr val="FFFFFF"/>
                </a:solidFill>
                <a:latin typeface="Arial"/>
                <a:ea typeface="Arial"/>
                <a:cs typeface="Arial"/>
                <a:sym typeface="Arial"/>
              </a:defRPr>
            </a:lvl1pPr>
            <a:lvl2pPr marL="662939" indent="-205739" defTabSz="914400">
              <a:lnSpc>
                <a:spcPct val="90000"/>
              </a:lnSpc>
              <a:spcBef>
                <a:spcPts val="1000"/>
              </a:spcBef>
              <a:buFontTx/>
              <a:buChar char="•"/>
              <a:defRPr b="1" sz="1800">
                <a:solidFill>
                  <a:srgbClr val="FFFFFF"/>
                </a:solidFill>
                <a:latin typeface="Arial"/>
                <a:ea typeface="Arial"/>
                <a:cs typeface="Arial"/>
                <a:sym typeface="Arial"/>
              </a:defRPr>
            </a:lvl2pPr>
            <a:lvl3pPr marL="1120139" indent="-205739" defTabSz="914400">
              <a:lnSpc>
                <a:spcPct val="90000"/>
              </a:lnSpc>
              <a:spcBef>
                <a:spcPts val="1000"/>
              </a:spcBef>
              <a:buFontTx/>
              <a:defRPr b="1" sz="1800">
                <a:solidFill>
                  <a:srgbClr val="FFFFFF"/>
                </a:solidFill>
                <a:latin typeface="Arial"/>
                <a:ea typeface="Arial"/>
                <a:cs typeface="Arial"/>
                <a:sym typeface="Arial"/>
              </a:defRPr>
            </a:lvl3pPr>
            <a:lvl4pPr marL="1577339" indent="-205739" defTabSz="914400">
              <a:lnSpc>
                <a:spcPct val="90000"/>
              </a:lnSpc>
              <a:spcBef>
                <a:spcPts val="1000"/>
              </a:spcBef>
              <a:buFontTx/>
              <a:buChar char="•"/>
              <a:defRPr b="1" sz="1800">
                <a:solidFill>
                  <a:srgbClr val="FFFFFF"/>
                </a:solidFill>
                <a:latin typeface="Arial"/>
                <a:ea typeface="Arial"/>
                <a:cs typeface="Arial"/>
                <a:sym typeface="Arial"/>
              </a:defRPr>
            </a:lvl4pPr>
            <a:lvl5pPr marL="2034539" indent="-205739" defTabSz="914400">
              <a:lnSpc>
                <a:spcPct val="90000"/>
              </a:lnSpc>
              <a:spcBef>
                <a:spcPts val="1000"/>
              </a:spcBef>
              <a:buFontTx/>
              <a:buChar char="•"/>
              <a:defRPr b="1" sz="1800">
                <a:solidFill>
                  <a:srgbClr val="FFFF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36" name="Text Placeholder 19"/>
          <p:cNvSpPr/>
          <p:nvPr>
            <p:ph type="body" sz="quarter" idx="13"/>
          </p:nvPr>
        </p:nvSpPr>
        <p:spPr>
          <a:xfrm>
            <a:off x="396990" y="2504043"/>
            <a:ext cx="2700339" cy="381001"/>
          </a:xfrm>
          <a:prstGeom prst="rect">
            <a:avLst/>
          </a:prstGeom>
        </p:spPr>
        <p:txBody>
          <a:bodyPr/>
          <a:lstStyle/>
          <a:p>
            <a:pPr marL="0" indent="0" defTabSz="914400">
              <a:lnSpc>
                <a:spcPct val="90000"/>
              </a:lnSpc>
              <a:spcBef>
                <a:spcPts val="1000"/>
              </a:spcBef>
              <a:buSzTx/>
              <a:buFontTx/>
              <a:buNone/>
              <a:defRPr b="1" sz="2000">
                <a:solidFill>
                  <a:srgbClr val="FFFFFF"/>
                </a:solidFill>
                <a:latin typeface="Arial"/>
                <a:ea typeface="Arial"/>
                <a:cs typeface="Arial"/>
                <a:sym typeface="Arial"/>
              </a:defRPr>
            </a:pPr>
          </a:p>
        </p:txBody>
      </p:sp>
      <p:pic>
        <p:nvPicPr>
          <p:cNvPr id="137" name="Content Placeholder 8" descr="Content Placeholder 8"/>
          <p:cNvPicPr>
            <a:picLocks noChangeAspect="1"/>
          </p:cNvPicPr>
          <p:nvPr/>
        </p:nvPicPr>
        <p:blipFill>
          <a:blip r:embed="rId2">
            <a:extLst/>
          </a:blip>
          <a:srcRect l="0" t="10220" r="0" b="0"/>
          <a:stretch>
            <a:fillRect/>
          </a:stretch>
        </p:blipFill>
        <p:spPr>
          <a:xfrm>
            <a:off x="0" y="-1"/>
            <a:ext cx="9144000" cy="560979"/>
          </a:xfrm>
          <a:prstGeom prst="rect">
            <a:avLst/>
          </a:prstGeom>
          <a:ln w="12700">
            <a:miter lim="400000"/>
          </a:ln>
        </p:spPr>
      </p:pic>
      <p:sp>
        <p:nvSpPr>
          <p:cNvPr id="1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1_Blank">
    <p:bg>
      <p:bgPr>
        <a:solidFill>
          <a:srgbClr val="BF5700"/>
        </a:solidFill>
      </p:bgPr>
    </p:bg>
    <p:spTree>
      <p:nvGrpSpPr>
        <p:cNvPr id="1" name=""/>
        <p:cNvGrpSpPr/>
        <p:nvPr/>
      </p:nvGrpSpPr>
      <p:grpSpPr>
        <a:xfrm>
          <a:off x="0" y="0"/>
          <a:ext cx="0" cy="0"/>
          <a:chOff x="0" y="0"/>
          <a:chExt cx="0" cy="0"/>
        </a:xfrm>
      </p:grpSpPr>
      <p:sp>
        <p:nvSpPr>
          <p:cNvPr id="145" name="Flowchart: Process 16"/>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p>
        </p:txBody>
      </p:sp>
      <p:sp>
        <p:nvSpPr>
          <p:cNvPr id="146" name="TextBox 6"/>
          <p:cNvSpPr txBox="1"/>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147" name="Title Text"/>
          <p:cNvSpPr txBox="1"/>
          <p:nvPr>
            <p:ph type="title"/>
          </p:nvPr>
        </p:nvSpPr>
        <p:spPr>
          <a:prstGeom prst="rect">
            <a:avLst/>
          </a:prstGeom>
        </p:spPr>
        <p:txBody>
          <a:bodyPr/>
          <a:lstStyle>
            <a:lvl1pPr defTabSz="914400">
              <a:lnSpc>
                <a:spcPct val="90000"/>
              </a:lnSpc>
            </a:lvl1pPr>
          </a:lstStyle>
          <a:p>
            <a:pPr/>
            <a:r>
              <a:t>Title Text</a:t>
            </a:r>
          </a:p>
        </p:txBody>
      </p:sp>
      <p:sp>
        <p:nvSpPr>
          <p:cNvPr id="1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155" name="Flowchart: Process 9"/>
          <p:cNvSpPr/>
          <p:nvPr/>
        </p:nvSpPr>
        <p:spPr>
          <a:xfrm>
            <a:off x="-5872" y="6410337"/>
            <a:ext cx="9155743" cy="457748"/>
          </a:xfrm>
          <a:prstGeom prst="rect">
            <a:avLst/>
          </a:prstGeom>
          <a:solidFill>
            <a:srgbClr val="BF5700"/>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156" name="Title Text"/>
          <p:cNvSpPr txBox="1"/>
          <p:nvPr>
            <p:ph type="title"/>
          </p:nvPr>
        </p:nvSpPr>
        <p:spPr>
          <a:xfrm>
            <a:off x="304800" y="0"/>
            <a:ext cx="5470527" cy="653854"/>
          </a:xfrm>
          <a:prstGeom prst="rect">
            <a:avLst/>
          </a:prstGeom>
        </p:spPr>
        <p:txBody>
          <a:bodyPr/>
          <a:lstStyle>
            <a:lvl1pPr defTabSz="914400">
              <a:lnSpc>
                <a:spcPct val="90000"/>
              </a:lnSpc>
              <a:defRPr i="0" sz="2400">
                <a:solidFill>
                  <a:srgbClr val="000000"/>
                </a:solidFill>
              </a:defRPr>
            </a:lvl1pPr>
          </a:lstStyle>
          <a:p>
            <a:pPr/>
            <a:r>
              <a:t>Title Text</a:t>
            </a:r>
          </a:p>
        </p:txBody>
      </p:sp>
      <p:sp>
        <p:nvSpPr>
          <p:cNvPr id="157" name="Straight Connector 8"/>
          <p:cNvSpPr/>
          <p:nvPr/>
        </p:nvSpPr>
        <p:spPr>
          <a:xfrm>
            <a:off x="0" y="653853"/>
            <a:ext cx="9144001" cy="1"/>
          </a:xfrm>
          <a:prstGeom prst="line">
            <a:avLst/>
          </a:prstGeom>
          <a:ln w="41275">
            <a:solidFill>
              <a:srgbClr val="BF5700"/>
            </a:solidFill>
            <a:miter/>
          </a:ln>
        </p:spPr>
        <p:txBody>
          <a:bodyPr lIns="45719" rIns="45719"/>
          <a:lstStyle/>
          <a:p>
            <a:pPr/>
          </a:p>
        </p:txBody>
      </p:sp>
      <p:sp>
        <p:nvSpPr>
          <p:cNvPr id="158" name="TextBox 18"/>
          <p:cNvSpPr txBox="1"/>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pic>
        <p:nvPicPr>
          <p:cNvPr id="159" name="Content Placeholder 8" descr="Content Placeholder 8"/>
          <p:cNvPicPr>
            <a:picLocks noChangeAspect="1"/>
          </p:cNvPicPr>
          <p:nvPr/>
        </p:nvPicPr>
        <p:blipFill>
          <a:blip r:embed="rId2">
            <a:extLst/>
          </a:blip>
          <a:srcRect l="73429" t="14128" r="0" b="0"/>
          <a:stretch>
            <a:fillRect/>
          </a:stretch>
        </p:blipFill>
        <p:spPr>
          <a:xfrm>
            <a:off x="-5871" y="6400799"/>
            <a:ext cx="2179730" cy="481356"/>
          </a:xfrm>
          <a:prstGeom prst="rect">
            <a:avLst/>
          </a:prstGeom>
          <a:ln w="12700">
            <a:miter lim="400000"/>
          </a:ln>
        </p:spPr>
      </p:pic>
      <p:sp>
        <p:nvSpPr>
          <p:cNvPr id="1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Title Slide">
    <p:bg>
      <p:bgPr>
        <a:solidFill>
          <a:srgbClr val="1E4B87"/>
        </a:solidFill>
      </p:bgPr>
    </p:bg>
    <p:spTree>
      <p:nvGrpSpPr>
        <p:cNvPr id="1" name=""/>
        <p:cNvGrpSpPr/>
        <p:nvPr/>
      </p:nvGrpSpPr>
      <p:grpSpPr>
        <a:xfrm>
          <a:off x="0" y="0"/>
          <a:ext cx="0" cy="0"/>
          <a:chOff x="0" y="0"/>
          <a:chExt cx="0" cy="0"/>
        </a:xfrm>
      </p:grpSpPr>
      <p:sp>
        <p:nvSpPr>
          <p:cNvPr id="167" name="Flowchart: Process 7"/>
          <p:cNvSpPr/>
          <p:nvPr/>
        </p:nvSpPr>
        <p:spPr>
          <a:xfrm flipV="1">
            <a:off x="426891" y="3691892"/>
            <a:ext cx="6888310" cy="4572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168" name="Title 1"/>
          <p:cNvSpPr txBox="1"/>
          <p:nvPr/>
        </p:nvSpPr>
        <p:spPr>
          <a:xfrm>
            <a:off x="426892" y="3963846"/>
            <a:ext cx="4678508" cy="453390"/>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lnSpc>
                <a:spcPct val="90000"/>
              </a:lnSpc>
              <a:defRPr b="1" sz="1600">
                <a:solidFill>
                  <a:srgbClr val="FFFFFF"/>
                </a:solidFill>
                <a:latin typeface="Arial"/>
                <a:ea typeface="Arial"/>
                <a:cs typeface="Arial"/>
                <a:sym typeface="Arial"/>
              </a:defRPr>
            </a:lvl1pPr>
          </a:lstStyle>
          <a:p>
            <a:pPr/>
            <a:r>
              <a:t>The Coding Bootcamp at UCLA Extension  |</a:t>
            </a:r>
          </a:p>
        </p:txBody>
      </p:sp>
      <p:sp>
        <p:nvSpPr>
          <p:cNvPr id="169" name="TextBox 17"/>
          <p:cNvSpPr txBox="1"/>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170" name="Title Text"/>
          <p:cNvSpPr txBox="1"/>
          <p:nvPr>
            <p:ph type="title"/>
          </p:nvPr>
        </p:nvSpPr>
        <p:spPr>
          <a:prstGeom prst="rect">
            <a:avLst/>
          </a:prstGeom>
        </p:spPr>
        <p:txBody>
          <a:bodyPr/>
          <a:lstStyle>
            <a:lvl1pPr defTabSz="914400">
              <a:lnSpc>
                <a:spcPct val="90000"/>
              </a:lnSpc>
              <a:defRPr i="0"/>
            </a:lvl1pPr>
          </a:lstStyle>
          <a:p>
            <a:pPr/>
            <a:r>
              <a:t>Title Text</a:t>
            </a:r>
          </a:p>
        </p:txBody>
      </p:sp>
      <p:sp>
        <p:nvSpPr>
          <p:cNvPr id="171" name="Body Level One…"/>
          <p:cNvSpPr txBox="1"/>
          <p:nvPr>
            <p:ph type="body" sz="quarter" idx="1"/>
          </p:nvPr>
        </p:nvSpPr>
        <p:spPr>
          <a:xfrm>
            <a:off x="4953000" y="4000041"/>
            <a:ext cx="2270008" cy="381001"/>
          </a:xfrm>
          <a:prstGeom prst="rect">
            <a:avLst/>
          </a:prstGeom>
        </p:spPr>
        <p:txBody>
          <a:bodyPr/>
          <a:lstStyle>
            <a:lvl1pPr marL="0" indent="0" defTabSz="914400">
              <a:lnSpc>
                <a:spcPct val="90000"/>
              </a:lnSpc>
              <a:spcBef>
                <a:spcPts val="1000"/>
              </a:spcBef>
              <a:buSzTx/>
              <a:buFontTx/>
              <a:buNone/>
              <a:defRPr b="1" sz="1700">
                <a:solidFill>
                  <a:srgbClr val="FFFFFF"/>
                </a:solidFill>
                <a:latin typeface="Arial"/>
                <a:ea typeface="Arial"/>
                <a:cs typeface="Arial"/>
                <a:sym typeface="Arial"/>
              </a:defRPr>
            </a:lvl1pPr>
            <a:lvl2pPr marL="651509" indent="-194309" defTabSz="914400">
              <a:lnSpc>
                <a:spcPct val="90000"/>
              </a:lnSpc>
              <a:spcBef>
                <a:spcPts val="1000"/>
              </a:spcBef>
              <a:buFontTx/>
              <a:buChar char="•"/>
              <a:defRPr b="1" sz="1700">
                <a:solidFill>
                  <a:srgbClr val="FFFFFF"/>
                </a:solidFill>
                <a:latin typeface="Arial"/>
                <a:ea typeface="Arial"/>
                <a:cs typeface="Arial"/>
                <a:sym typeface="Arial"/>
              </a:defRPr>
            </a:lvl2pPr>
            <a:lvl3pPr marL="1108710" indent="-194310" defTabSz="914400">
              <a:lnSpc>
                <a:spcPct val="90000"/>
              </a:lnSpc>
              <a:spcBef>
                <a:spcPts val="1000"/>
              </a:spcBef>
              <a:buFontTx/>
              <a:defRPr b="1" sz="1700">
                <a:solidFill>
                  <a:srgbClr val="FFFFFF"/>
                </a:solidFill>
                <a:latin typeface="Arial"/>
                <a:ea typeface="Arial"/>
                <a:cs typeface="Arial"/>
                <a:sym typeface="Arial"/>
              </a:defRPr>
            </a:lvl3pPr>
            <a:lvl4pPr marL="1565910" indent="-194310" defTabSz="914400">
              <a:lnSpc>
                <a:spcPct val="90000"/>
              </a:lnSpc>
              <a:spcBef>
                <a:spcPts val="1000"/>
              </a:spcBef>
              <a:buFontTx/>
              <a:buChar char="•"/>
              <a:defRPr b="1" sz="1700">
                <a:solidFill>
                  <a:srgbClr val="FFFFFF"/>
                </a:solidFill>
                <a:latin typeface="Arial"/>
                <a:ea typeface="Arial"/>
                <a:cs typeface="Arial"/>
                <a:sym typeface="Arial"/>
              </a:defRPr>
            </a:lvl4pPr>
            <a:lvl5pPr marL="2023110" indent="-194310" defTabSz="914400">
              <a:lnSpc>
                <a:spcPct val="90000"/>
              </a:lnSpc>
              <a:spcBef>
                <a:spcPts val="1000"/>
              </a:spcBef>
              <a:buFontTx/>
              <a:buChar char="•"/>
              <a:defRPr b="1" sz="1700">
                <a:solidFill>
                  <a:srgbClr val="FFFF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72" name="Text Placeholder 19"/>
          <p:cNvSpPr/>
          <p:nvPr>
            <p:ph type="body" sz="quarter" idx="13"/>
          </p:nvPr>
        </p:nvSpPr>
        <p:spPr>
          <a:xfrm>
            <a:off x="396990" y="2504043"/>
            <a:ext cx="2700339" cy="381001"/>
          </a:xfrm>
          <a:prstGeom prst="rect">
            <a:avLst/>
          </a:prstGeom>
        </p:spPr>
        <p:txBody>
          <a:bodyPr/>
          <a:lstStyle/>
          <a:p>
            <a:pPr marL="0" indent="0" defTabSz="914400">
              <a:lnSpc>
                <a:spcPct val="90000"/>
              </a:lnSpc>
              <a:spcBef>
                <a:spcPts val="1000"/>
              </a:spcBef>
              <a:buSzTx/>
              <a:buFontTx/>
              <a:buNone/>
              <a:defRPr b="1" sz="2000">
                <a:solidFill>
                  <a:srgbClr val="FFFFFF"/>
                </a:solidFill>
                <a:latin typeface="Arial"/>
                <a:ea typeface="Arial"/>
                <a:cs typeface="Arial"/>
                <a:sym typeface="Arial"/>
              </a:defRPr>
            </a:pPr>
          </a:p>
        </p:txBody>
      </p:sp>
      <p:sp>
        <p:nvSpPr>
          <p:cNvPr id="173" name="Rectangle 2"/>
          <p:cNvSpPr/>
          <p:nvPr/>
        </p:nvSpPr>
        <p:spPr>
          <a:xfrm>
            <a:off x="0" y="225480"/>
            <a:ext cx="9144000" cy="480357"/>
          </a:xfrm>
          <a:prstGeom prst="rect">
            <a:avLst/>
          </a:prstGeom>
          <a:solidFill>
            <a:srgbClr val="FFFFFF"/>
          </a:solidFill>
          <a:ln w="12700">
            <a:miter lim="400000"/>
          </a:ln>
        </p:spPr>
        <p:txBody>
          <a:bodyPr lIns="45719" rIns="45719" anchor="ctr"/>
          <a:lstStyle/>
          <a:p>
            <a:pPr algn="ctr">
              <a:defRPr>
                <a:solidFill>
                  <a:srgbClr val="FFFFFF"/>
                </a:solidFill>
              </a:defRPr>
            </a:pPr>
          </a:p>
        </p:txBody>
      </p:sp>
      <p:pic>
        <p:nvPicPr>
          <p:cNvPr id="174" name="Picture 9" descr="Picture 9"/>
          <p:cNvPicPr>
            <a:picLocks noChangeAspect="1"/>
          </p:cNvPicPr>
          <p:nvPr/>
        </p:nvPicPr>
        <p:blipFill>
          <a:blip r:embed="rId2">
            <a:extLst/>
          </a:blip>
          <a:stretch>
            <a:fillRect/>
          </a:stretch>
        </p:blipFill>
        <p:spPr>
          <a:xfrm>
            <a:off x="6629400" y="236355"/>
            <a:ext cx="2256037" cy="423422"/>
          </a:xfrm>
          <a:prstGeom prst="rect">
            <a:avLst/>
          </a:prstGeom>
          <a:ln w="12700">
            <a:miter lim="400000"/>
          </a:ln>
        </p:spPr>
      </p:pic>
      <p:pic>
        <p:nvPicPr>
          <p:cNvPr id="175" name="Picture 3" descr="Picture 3"/>
          <p:cNvPicPr>
            <a:picLocks noChangeAspect="1"/>
          </p:cNvPicPr>
          <p:nvPr/>
        </p:nvPicPr>
        <p:blipFill>
          <a:blip r:embed="rId3">
            <a:extLst/>
          </a:blip>
          <a:stretch>
            <a:fillRect/>
          </a:stretch>
        </p:blipFill>
        <p:spPr>
          <a:xfrm>
            <a:off x="390606" y="266410"/>
            <a:ext cx="2565401" cy="363309"/>
          </a:xfrm>
          <a:prstGeom prst="rect">
            <a:avLst/>
          </a:prstGeom>
          <a:ln w="12700">
            <a:miter lim="400000"/>
          </a:ln>
        </p:spPr>
      </p:pic>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1_Blank">
    <p:bg>
      <p:bgPr>
        <a:solidFill>
          <a:srgbClr val="1E4B87"/>
        </a:solidFill>
      </p:bgPr>
    </p:bg>
    <p:spTree>
      <p:nvGrpSpPr>
        <p:cNvPr id="1" name=""/>
        <p:cNvGrpSpPr/>
        <p:nvPr/>
      </p:nvGrpSpPr>
      <p:grpSpPr>
        <a:xfrm>
          <a:off x="0" y="0"/>
          <a:ext cx="0" cy="0"/>
          <a:chOff x="0" y="0"/>
          <a:chExt cx="0" cy="0"/>
        </a:xfrm>
      </p:grpSpPr>
      <p:sp>
        <p:nvSpPr>
          <p:cNvPr id="183" name="Flowchart: Process 16"/>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p>
        </p:txBody>
      </p:sp>
      <p:sp>
        <p:nvSpPr>
          <p:cNvPr id="184" name="TextBox 6"/>
          <p:cNvSpPr txBox="1"/>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185" name="Title Text"/>
          <p:cNvSpPr txBox="1"/>
          <p:nvPr>
            <p:ph type="title"/>
          </p:nvPr>
        </p:nvSpPr>
        <p:spPr>
          <a:prstGeom prst="rect">
            <a:avLst/>
          </a:prstGeom>
        </p:spPr>
        <p:txBody>
          <a:bodyPr/>
          <a:lstStyle>
            <a:lvl1pPr defTabSz="914400">
              <a:lnSpc>
                <a:spcPct val="90000"/>
              </a:lnSpc>
            </a:lvl1pPr>
          </a:lstStyle>
          <a:p>
            <a:pPr/>
            <a:r>
              <a:t>Title Text</a:t>
            </a:r>
          </a:p>
        </p:txBody>
      </p:sp>
      <p:sp>
        <p:nvSpPr>
          <p:cNvPr id="1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193" name="Flowchart: Process 9"/>
          <p:cNvSpPr/>
          <p:nvPr/>
        </p:nvSpPr>
        <p:spPr>
          <a:xfrm>
            <a:off x="2514600" y="6410337"/>
            <a:ext cx="6635268" cy="457748"/>
          </a:xfrm>
          <a:prstGeom prst="rect">
            <a:avLst/>
          </a:prstGeom>
          <a:solidFill>
            <a:srgbClr val="1E4B87"/>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194" name="Title Text"/>
          <p:cNvSpPr txBox="1"/>
          <p:nvPr>
            <p:ph type="title"/>
          </p:nvPr>
        </p:nvSpPr>
        <p:spPr>
          <a:xfrm>
            <a:off x="304800" y="0"/>
            <a:ext cx="5470527" cy="653854"/>
          </a:xfrm>
          <a:prstGeom prst="rect">
            <a:avLst/>
          </a:prstGeom>
        </p:spPr>
        <p:txBody>
          <a:bodyPr/>
          <a:lstStyle>
            <a:lvl1pPr defTabSz="914400">
              <a:lnSpc>
                <a:spcPct val="90000"/>
              </a:lnSpc>
              <a:defRPr i="0" sz="2400">
                <a:solidFill>
                  <a:srgbClr val="000000"/>
                </a:solidFill>
              </a:defRPr>
            </a:lvl1pPr>
          </a:lstStyle>
          <a:p>
            <a:pPr/>
            <a:r>
              <a:t>Title Text</a:t>
            </a:r>
          </a:p>
        </p:txBody>
      </p:sp>
      <p:sp>
        <p:nvSpPr>
          <p:cNvPr id="195" name="Straight Connector 8"/>
          <p:cNvSpPr/>
          <p:nvPr/>
        </p:nvSpPr>
        <p:spPr>
          <a:xfrm>
            <a:off x="0" y="653853"/>
            <a:ext cx="9144001" cy="1"/>
          </a:xfrm>
          <a:prstGeom prst="line">
            <a:avLst/>
          </a:prstGeom>
          <a:ln w="41275">
            <a:solidFill>
              <a:srgbClr val="BF5700"/>
            </a:solidFill>
            <a:miter/>
          </a:ln>
        </p:spPr>
        <p:txBody>
          <a:bodyPr lIns="45719" rIns="45719"/>
          <a:lstStyle/>
          <a:p>
            <a:pPr/>
          </a:p>
        </p:txBody>
      </p:sp>
      <p:sp>
        <p:nvSpPr>
          <p:cNvPr id="196" name="TextBox 18"/>
          <p:cNvSpPr txBox="1"/>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pic>
        <p:nvPicPr>
          <p:cNvPr id="197" name="Picture 1" descr="Picture 1"/>
          <p:cNvPicPr>
            <a:picLocks noChangeAspect="1"/>
          </p:cNvPicPr>
          <p:nvPr/>
        </p:nvPicPr>
        <p:blipFill>
          <a:blip r:embed="rId2">
            <a:extLst/>
          </a:blip>
          <a:stretch>
            <a:fillRect/>
          </a:stretch>
        </p:blipFill>
        <p:spPr>
          <a:xfrm>
            <a:off x="152400" y="6387212"/>
            <a:ext cx="2256037" cy="423422"/>
          </a:xfrm>
          <a:prstGeom prst="rect">
            <a:avLst/>
          </a:prstGeom>
          <a:ln w="12700">
            <a:miter lim="400000"/>
          </a:ln>
        </p:spPr>
      </p:pic>
      <p:sp>
        <p:nvSpPr>
          <p:cNvPr id="1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1_Blank">
    <p:spTree>
      <p:nvGrpSpPr>
        <p:cNvPr id="1" name=""/>
        <p:cNvGrpSpPr/>
        <p:nvPr/>
      </p:nvGrpSpPr>
      <p:grpSpPr>
        <a:xfrm>
          <a:off x="0" y="0"/>
          <a:ext cx="0" cy="0"/>
          <a:chOff x="0" y="0"/>
          <a:chExt cx="0" cy="0"/>
        </a:xfrm>
      </p:grpSpPr>
      <p:sp>
        <p:nvSpPr>
          <p:cNvPr id="30" name="Title Text"/>
          <p:cNvSpPr txBox="1"/>
          <p:nvPr>
            <p:ph type="title"/>
          </p:nvPr>
        </p:nvSpPr>
        <p:spPr>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38" name="Straight Connector 11"/>
          <p:cNvSpPr/>
          <p:nvPr/>
        </p:nvSpPr>
        <p:spPr>
          <a:xfrm>
            <a:off x="0" y="653853"/>
            <a:ext cx="9144001" cy="1"/>
          </a:xfrm>
          <a:prstGeom prst="line">
            <a:avLst/>
          </a:prstGeom>
          <a:ln w="41275">
            <a:solidFill>
              <a:srgbClr val="262626"/>
            </a:solidFill>
          </a:ln>
        </p:spPr>
        <p:txBody>
          <a:bodyPr lIns="45719" rIns="45719"/>
          <a:lstStyle/>
          <a:p>
            <a:pPr/>
          </a:p>
        </p:txBody>
      </p:sp>
      <p:sp>
        <p:nvSpPr>
          <p:cNvPr id="39" name="Flowchart: Process 12"/>
          <p:cNvSpPr/>
          <p:nvPr/>
        </p:nvSpPr>
        <p:spPr>
          <a:xfrm>
            <a:off x="-5872" y="6410337"/>
            <a:ext cx="9155743" cy="457748"/>
          </a:xfrm>
          <a:prstGeom prst="rect">
            <a:avLst/>
          </a:prstGeom>
          <a:solidFill>
            <a:srgbClr val="262626"/>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40" name="TextBox 13"/>
          <p:cNvSpPr txBox="1"/>
          <p:nvPr/>
        </p:nvSpPr>
        <p:spPr>
          <a:xfrm>
            <a:off x="533400" y="6531609"/>
            <a:ext cx="2787650"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solidFill>
                  <a:srgbClr val="FFFFFF"/>
                </a:solidFill>
                <a:latin typeface="Arial"/>
                <a:ea typeface="Arial"/>
                <a:cs typeface="Arial"/>
                <a:sym typeface="Arial"/>
              </a:defRPr>
            </a:lvl1pPr>
          </a:lstStyle>
          <a:p>
            <a:pPr/>
            <a:r>
              <a:t>© 2016 | Coding Boot Camp - All Rights Reserved</a:t>
            </a:r>
          </a:p>
        </p:txBody>
      </p:sp>
      <p:grpSp>
        <p:nvGrpSpPr>
          <p:cNvPr id="43" name="Group 14"/>
          <p:cNvGrpSpPr/>
          <p:nvPr/>
        </p:nvGrpSpPr>
        <p:grpSpPr>
          <a:xfrm>
            <a:off x="5232359" y="6411722"/>
            <a:ext cx="3917511" cy="486920"/>
            <a:chOff x="0" y="0"/>
            <a:chExt cx="3917510" cy="486919"/>
          </a:xfrm>
        </p:grpSpPr>
        <p:pic>
          <p:nvPicPr>
            <p:cNvPr id="41" name="Content Placeholder 8" descr="Content Placeholder 8"/>
            <p:cNvPicPr>
              <a:picLocks noChangeAspect="1"/>
            </p:cNvPicPr>
            <p:nvPr/>
          </p:nvPicPr>
          <p:blipFill>
            <a:blip r:embed="rId2">
              <a:extLst/>
            </a:blip>
            <a:srcRect l="39450" t="0" r="0" b="0"/>
            <a:stretch>
              <a:fillRect/>
            </a:stretch>
          </p:blipFill>
          <p:spPr>
            <a:xfrm>
              <a:off x="402618" y="0"/>
              <a:ext cx="3514893" cy="486920"/>
            </a:xfrm>
            <a:prstGeom prst="rect">
              <a:avLst/>
            </a:prstGeom>
            <a:ln w="12700" cap="flat">
              <a:noFill/>
              <a:miter lim="400000"/>
            </a:ln>
            <a:effectLst/>
          </p:spPr>
        </p:pic>
        <p:pic>
          <p:nvPicPr>
            <p:cNvPr id="42" name="Content Placeholder 8" descr="Content Placeholder 8"/>
            <p:cNvPicPr>
              <a:picLocks noChangeAspect="1"/>
            </p:cNvPicPr>
            <p:nvPr/>
          </p:nvPicPr>
          <p:blipFill>
            <a:blip r:embed="rId2">
              <a:extLst/>
            </a:blip>
            <a:srcRect l="0" t="0" r="92757" b="0"/>
            <a:stretch>
              <a:fillRect/>
            </a:stretch>
          </p:blipFill>
          <p:spPr>
            <a:xfrm>
              <a:off x="0" y="0"/>
              <a:ext cx="420451" cy="486920"/>
            </a:xfrm>
            <a:prstGeom prst="rect">
              <a:avLst/>
            </a:prstGeom>
            <a:ln w="12700" cap="flat">
              <a:noFill/>
              <a:miter lim="400000"/>
            </a:ln>
            <a:effectLst/>
          </p:spPr>
        </p:pic>
      </p:grpSp>
      <p:sp>
        <p:nvSpPr>
          <p:cNvPr id="44" name="Title Text"/>
          <p:cNvSpPr txBox="1"/>
          <p:nvPr>
            <p:ph type="title"/>
          </p:nvPr>
        </p:nvSpPr>
        <p:spPr>
          <a:xfrm>
            <a:off x="304800" y="0"/>
            <a:ext cx="5470527" cy="653854"/>
          </a:xfrm>
          <a:prstGeom prst="rect">
            <a:avLst/>
          </a:prstGeom>
        </p:spPr>
        <p:txBody>
          <a:bodyPr/>
          <a:lstStyle>
            <a:lvl1pPr>
              <a:defRPr i="0" sz="2400">
                <a:solidFill>
                  <a:srgbClr val="000000"/>
                </a:solidFill>
              </a:defRPr>
            </a:lvl1pPr>
          </a:lstStyle>
          <a:p>
            <a:pPr/>
            <a:r>
              <a:t>Title Text</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pic>
        <p:nvPicPr>
          <p:cNvPr id="59" name="Picture 15" descr="Picture 15"/>
          <p:cNvPicPr>
            <a:picLocks noChangeAspect="1"/>
          </p:cNvPicPr>
          <p:nvPr/>
        </p:nvPicPr>
        <p:blipFill>
          <a:blip r:embed="rId2">
            <a:extLst/>
          </a:blip>
          <a:stretch>
            <a:fillRect/>
          </a:stretch>
        </p:blipFill>
        <p:spPr>
          <a:xfrm>
            <a:off x="0" y="0"/>
            <a:ext cx="9144000" cy="6864081"/>
          </a:xfrm>
          <a:prstGeom prst="rect">
            <a:avLst/>
          </a:prstGeom>
          <a:ln w="12700">
            <a:miter lim="400000"/>
          </a:ln>
        </p:spPr>
      </p:pic>
      <p:sp>
        <p:nvSpPr>
          <p:cNvPr id="60" name="Flowchart: Process 7"/>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61" name="Title 1"/>
          <p:cNvSpPr txBox="1"/>
          <p:nvPr/>
        </p:nvSpPr>
        <p:spPr>
          <a:xfrm>
            <a:off x="426891" y="3962400"/>
            <a:ext cx="3535509" cy="453389"/>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defRPr b="1" sz="1900">
                <a:solidFill>
                  <a:srgbClr val="FFFFFF"/>
                </a:solidFill>
                <a:latin typeface="Arial"/>
                <a:ea typeface="Arial"/>
                <a:cs typeface="Arial"/>
                <a:sym typeface="Arial"/>
              </a:defRPr>
            </a:lvl1pPr>
          </a:lstStyle>
          <a:p>
            <a:pPr/>
            <a:r>
              <a:t>Rutgers Coding Bootcamp |</a:t>
            </a:r>
          </a:p>
        </p:txBody>
      </p:sp>
      <p:sp>
        <p:nvSpPr>
          <p:cNvPr id="62" name="TextBox 17"/>
          <p:cNvSpPr txBox="1"/>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63" name="Title Text"/>
          <p:cNvSpPr txBox="1"/>
          <p:nvPr>
            <p:ph type="title"/>
          </p:nvPr>
        </p:nvSpPr>
        <p:spPr>
          <a:prstGeom prst="rect">
            <a:avLst/>
          </a:prstGeom>
        </p:spPr>
        <p:txBody>
          <a:bodyPr/>
          <a:lstStyle>
            <a:lvl1pPr defTabSz="914400">
              <a:lnSpc>
                <a:spcPct val="90000"/>
              </a:lnSpc>
              <a:defRPr i="0"/>
            </a:lvl1pPr>
          </a:lstStyle>
          <a:p>
            <a:pPr/>
            <a:r>
              <a:t>Title Text</a:t>
            </a:r>
          </a:p>
        </p:txBody>
      </p:sp>
      <p:sp>
        <p:nvSpPr>
          <p:cNvPr id="64" name="Body Level One…"/>
          <p:cNvSpPr txBox="1"/>
          <p:nvPr>
            <p:ph type="body" sz="quarter" idx="1"/>
          </p:nvPr>
        </p:nvSpPr>
        <p:spPr>
          <a:xfrm>
            <a:off x="3962400" y="4037683"/>
            <a:ext cx="2270008" cy="381001"/>
          </a:xfrm>
          <a:prstGeom prst="rect">
            <a:avLst/>
          </a:prstGeom>
        </p:spPr>
        <p:txBody>
          <a:bodyPr/>
          <a:lstStyle>
            <a:lvl1pPr marL="0" indent="0" defTabSz="914400">
              <a:lnSpc>
                <a:spcPct val="90000"/>
              </a:lnSpc>
              <a:spcBef>
                <a:spcPts val="1000"/>
              </a:spcBef>
              <a:buSzTx/>
              <a:buFontTx/>
              <a:buNone/>
              <a:defRPr b="1" sz="2000">
                <a:solidFill>
                  <a:srgbClr val="FFFFFF"/>
                </a:solidFill>
                <a:latin typeface="Arial"/>
                <a:ea typeface="Arial"/>
                <a:cs typeface="Arial"/>
                <a:sym typeface="Arial"/>
              </a:defRPr>
            </a:lvl1pPr>
            <a:lvl2pPr marL="685800" indent="-228600" defTabSz="914400">
              <a:lnSpc>
                <a:spcPct val="90000"/>
              </a:lnSpc>
              <a:spcBef>
                <a:spcPts val="1000"/>
              </a:spcBef>
              <a:buFontTx/>
              <a:buChar char="•"/>
              <a:defRPr b="1" sz="2000">
                <a:solidFill>
                  <a:srgbClr val="FFFFFF"/>
                </a:solidFill>
                <a:latin typeface="Arial"/>
                <a:ea typeface="Arial"/>
                <a:cs typeface="Arial"/>
                <a:sym typeface="Arial"/>
              </a:defRPr>
            </a:lvl2pPr>
            <a:lvl3pPr marL="1143000" defTabSz="914400">
              <a:lnSpc>
                <a:spcPct val="90000"/>
              </a:lnSpc>
              <a:spcBef>
                <a:spcPts val="1000"/>
              </a:spcBef>
              <a:buFontTx/>
              <a:defRPr b="1" sz="2000">
                <a:solidFill>
                  <a:srgbClr val="FFFFFF"/>
                </a:solidFill>
                <a:latin typeface="Arial"/>
                <a:ea typeface="Arial"/>
                <a:cs typeface="Arial"/>
                <a:sym typeface="Arial"/>
              </a:defRPr>
            </a:lvl3pPr>
            <a:lvl4pPr marL="1600200" indent="-228600" defTabSz="914400">
              <a:lnSpc>
                <a:spcPct val="90000"/>
              </a:lnSpc>
              <a:spcBef>
                <a:spcPts val="1000"/>
              </a:spcBef>
              <a:buFontTx/>
              <a:buChar char="•"/>
              <a:defRPr b="1" sz="2000">
                <a:solidFill>
                  <a:srgbClr val="FFFFFF"/>
                </a:solidFill>
                <a:latin typeface="Arial"/>
                <a:ea typeface="Arial"/>
                <a:cs typeface="Arial"/>
                <a:sym typeface="Arial"/>
              </a:defRPr>
            </a:lvl4pPr>
            <a:lvl5pPr marL="2057400" indent="-228600" defTabSz="914400">
              <a:lnSpc>
                <a:spcPct val="90000"/>
              </a:lnSpc>
              <a:spcBef>
                <a:spcPts val="1000"/>
              </a:spcBef>
              <a:buFontTx/>
              <a:buChar char="•"/>
              <a:defRPr b="1" sz="2000">
                <a:solidFill>
                  <a:srgbClr val="FFFF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65" name="Text Placeholder 19"/>
          <p:cNvSpPr/>
          <p:nvPr>
            <p:ph type="body" sz="quarter" idx="13"/>
          </p:nvPr>
        </p:nvSpPr>
        <p:spPr>
          <a:xfrm>
            <a:off x="396990" y="2504043"/>
            <a:ext cx="2700339" cy="381001"/>
          </a:xfrm>
          <a:prstGeom prst="rect">
            <a:avLst/>
          </a:prstGeom>
        </p:spPr>
        <p:txBody>
          <a:bodyPr/>
          <a:lstStyle/>
          <a:p>
            <a:pPr marL="0" indent="0" defTabSz="914400">
              <a:lnSpc>
                <a:spcPct val="90000"/>
              </a:lnSpc>
              <a:spcBef>
                <a:spcPts val="1000"/>
              </a:spcBef>
              <a:buSzTx/>
              <a:buFontTx/>
              <a:buNone/>
              <a:defRPr b="1" sz="2000">
                <a:solidFill>
                  <a:srgbClr val="FFFFFF"/>
                </a:solidFill>
                <a:latin typeface="Arial"/>
                <a:ea typeface="Arial"/>
                <a:cs typeface="Arial"/>
                <a:sym typeface="Arial"/>
              </a:defRPr>
            </a:pPr>
          </a:p>
        </p:txBody>
      </p:sp>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1_Blank">
    <p:spTree>
      <p:nvGrpSpPr>
        <p:cNvPr id="1" name=""/>
        <p:cNvGrpSpPr/>
        <p:nvPr/>
      </p:nvGrpSpPr>
      <p:grpSpPr>
        <a:xfrm>
          <a:off x="0" y="0"/>
          <a:ext cx="0" cy="0"/>
          <a:chOff x="0" y="0"/>
          <a:chExt cx="0" cy="0"/>
        </a:xfrm>
      </p:grpSpPr>
      <p:pic>
        <p:nvPicPr>
          <p:cNvPr id="73" name="Picture 7" descr="Picture 7"/>
          <p:cNvPicPr>
            <a:picLocks noChangeAspect="1"/>
          </p:cNvPicPr>
          <p:nvPr/>
        </p:nvPicPr>
        <p:blipFill>
          <a:blip r:embed="rId2">
            <a:extLst/>
          </a:blip>
          <a:stretch>
            <a:fillRect/>
          </a:stretch>
        </p:blipFill>
        <p:spPr>
          <a:xfrm>
            <a:off x="0" y="0"/>
            <a:ext cx="9144000" cy="6864081"/>
          </a:xfrm>
          <a:prstGeom prst="rect">
            <a:avLst/>
          </a:prstGeom>
          <a:ln w="12700">
            <a:miter lim="400000"/>
          </a:ln>
        </p:spPr>
      </p:pic>
      <p:sp>
        <p:nvSpPr>
          <p:cNvPr id="74" name="Flowchart: Process 16"/>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p>
        </p:txBody>
      </p:sp>
      <p:sp>
        <p:nvSpPr>
          <p:cNvPr id="75" name="TextBox 6"/>
          <p:cNvSpPr txBox="1"/>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76" name="Title Text"/>
          <p:cNvSpPr txBox="1"/>
          <p:nvPr>
            <p:ph type="title"/>
          </p:nvPr>
        </p:nvSpPr>
        <p:spPr>
          <a:prstGeom prst="rect">
            <a:avLst/>
          </a:prstGeom>
        </p:spPr>
        <p:txBody>
          <a:bodyPr/>
          <a:lstStyle>
            <a:lvl1pPr defTabSz="914400">
              <a:lnSpc>
                <a:spcPct val="90000"/>
              </a:lnSpc>
            </a:lvl1pPr>
          </a:lstStyle>
          <a:p>
            <a:pPr/>
            <a:r>
              <a:t>Title Text</a:t>
            </a: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84" name="Flowchart: Process 9"/>
          <p:cNvSpPr/>
          <p:nvPr/>
        </p:nvSpPr>
        <p:spPr>
          <a:xfrm>
            <a:off x="-5872" y="6410337"/>
            <a:ext cx="9155743" cy="457748"/>
          </a:xfrm>
          <a:prstGeom prst="rect">
            <a:avLst/>
          </a:prstGeom>
          <a:solidFill>
            <a:srgbClr val="D11034"/>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85" name="TextBox 13"/>
          <p:cNvSpPr txBox="1"/>
          <p:nvPr/>
        </p:nvSpPr>
        <p:spPr>
          <a:xfrm>
            <a:off x="533400" y="6531609"/>
            <a:ext cx="2787650"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solidFill>
                  <a:srgbClr val="FFFFFF"/>
                </a:solidFill>
                <a:latin typeface="Arial"/>
                <a:ea typeface="Arial"/>
                <a:cs typeface="Arial"/>
                <a:sym typeface="Arial"/>
              </a:defRPr>
            </a:lvl1pPr>
          </a:lstStyle>
          <a:p>
            <a:pPr/>
            <a:r>
              <a:t>© 2016 | UCFB - All Rights Reserved</a:t>
            </a:r>
          </a:p>
        </p:txBody>
      </p:sp>
      <p:sp>
        <p:nvSpPr>
          <p:cNvPr id="86" name="Title Text"/>
          <p:cNvSpPr txBox="1"/>
          <p:nvPr>
            <p:ph type="title"/>
          </p:nvPr>
        </p:nvSpPr>
        <p:spPr>
          <a:xfrm>
            <a:off x="304800" y="0"/>
            <a:ext cx="5470527" cy="653854"/>
          </a:xfrm>
          <a:prstGeom prst="rect">
            <a:avLst/>
          </a:prstGeom>
        </p:spPr>
        <p:txBody>
          <a:bodyPr/>
          <a:lstStyle>
            <a:lvl1pPr defTabSz="914400">
              <a:lnSpc>
                <a:spcPct val="90000"/>
              </a:lnSpc>
              <a:defRPr i="0" sz="2400">
                <a:solidFill>
                  <a:srgbClr val="000000"/>
                </a:solidFill>
              </a:defRPr>
            </a:lvl1pPr>
          </a:lstStyle>
          <a:p>
            <a:pPr/>
            <a:r>
              <a:t>Title Text</a:t>
            </a:r>
          </a:p>
        </p:txBody>
      </p:sp>
      <p:sp>
        <p:nvSpPr>
          <p:cNvPr id="87" name="Straight Connector 8"/>
          <p:cNvSpPr/>
          <p:nvPr/>
        </p:nvSpPr>
        <p:spPr>
          <a:xfrm>
            <a:off x="0" y="653853"/>
            <a:ext cx="9144001" cy="1"/>
          </a:xfrm>
          <a:prstGeom prst="line">
            <a:avLst/>
          </a:prstGeom>
          <a:ln w="41275">
            <a:solidFill>
              <a:srgbClr val="C83232"/>
            </a:solidFill>
            <a:miter/>
          </a:ln>
        </p:spPr>
        <p:txBody>
          <a:bodyPr lIns="45719" rIns="45719"/>
          <a:lstStyle/>
          <a:p>
            <a:pPr/>
          </a:p>
        </p:txBody>
      </p:sp>
      <p:pic>
        <p:nvPicPr>
          <p:cNvPr id="88" name="Picture 10" descr="Picture 10"/>
          <p:cNvPicPr>
            <a:picLocks noChangeAspect="1"/>
          </p:cNvPicPr>
          <p:nvPr/>
        </p:nvPicPr>
        <p:blipFill>
          <a:blip r:embed="rId2">
            <a:extLst/>
          </a:blip>
          <a:stretch>
            <a:fillRect/>
          </a:stretch>
        </p:blipFill>
        <p:spPr>
          <a:xfrm>
            <a:off x="-5871" y="6410337"/>
            <a:ext cx="3968271" cy="447663"/>
          </a:xfrm>
          <a:prstGeom prst="rect">
            <a:avLst/>
          </a:prstGeom>
          <a:ln w="12700">
            <a:miter lim="400000"/>
          </a:ln>
        </p:spPr>
      </p:pic>
      <p:sp>
        <p:nvSpPr>
          <p:cNvPr id="89" name="TextBox 18"/>
          <p:cNvSpPr txBox="1"/>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Title Slide">
    <p:bg>
      <p:bgPr>
        <a:solidFill>
          <a:srgbClr val="404040"/>
        </a:solidFill>
      </p:bgPr>
    </p:bg>
    <p:spTree>
      <p:nvGrpSpPr>
        <p:cNvPr id="1" name=""/>
        <p:cNvGrpSpPr/>
        <p:nvPr/>
      </p:nvGrpSpPr>
      <p:grpSpPr>
        <a:xfrm>
          <a:off x="0" y="0"/>
          <a:ext cx="0" cy="0"/>
          <a:chOff x="0" y="0"/>
          <a:chExt cx="0" cy="0"/>
        </a:xfrm>
      </p:grpSpPr>
      <p:sp>
        <p:nvSpPr>
          <p:cNvPr id="97" name="Flowchart: Process 7"/>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98" name="Title 1"/>
          <p:cNvSpPr txBox="1"/>
          <p:nvPr/>
        </p:nvSpPr>
        <p:spPr>
          <a:xfrm>
            <a:off x="426891" y="3962400"/>
            <a:ext cx="3535509" cy="453389"/>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defRPr b="1" sz="1900">
                <a:solidFill>
                  <a:srgbClr val="FFFFFF"/>
                </a:solidFill>
                <a:latin typeface="Arial"/>
                <a:ea typeface="Arial"/>
                <a:cs typeface="Arial"/>
                <a:sym typeface="Arial"/>
              </a:defRPr>
            </a:lvl1pPr>
          </a:lstStyle>
          <a:p>
            <a:pPr/>
            <a:r>
              <a:t>The Coding Bootcamp |</a:t>
            </a:r>
          </a:p>
        </p:txBody>
      </p:sp>
      <p:sp>
        <p:nvSpPr>
          <p:cNvPr id="99" name="TextBox 17"/>
          <p:cNvSpPr txBox="1"/>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2017 | Coding Boot Camp - All Rights Reserved</a:t>
            </a:r>
          </a:p>
        </p:txBody>
      </p:sp>
      <p:sp>
        <p:nvSpPr>
          <p:cNvPr id="100" name="Title Text"/>
          <p:cNvSpPr txBox="1"/>
          <p:nvPr>
            <p:ph type="title"/>
          </p:nvPr>
        </p:nvSpPr>
        <p:spPr>
          <a:prstGeom prst="rect">
            <a:avLst/>
          </a:prstGeom>
        </p:spPr>
        <p:txBody>
          <a:bodyPr/>
          <a:lstStyle>
            <a:lvl1pPr defTabSz="914400">
              <a:lnSpc>
                <a:spcPct val="90000"/>
              </a:lnSpc>
              <a:defRPr i="0"/>
            </a:lvl1pPr>
          </a:lstStyle>
          <a:p>
            <a:pPr/>
            <a:r>
              <a:t>Title Text</a:t>
            </a:r>
          </a:p>
        </p:txBody>
      </p:sp>
      <p:sp>
        <p:nvSpPr>
          <p:cNvPr id="101" name="Body Level One…"/>
          <p:cNvSpPr txBox="1"/>
          <p:nvPr>
            <p:ph type="body" sz="quarter" idx="1"/>
          </p:nvPr>
        </p:nvSpPr>
        <p:spPr>
          <a:xfrm>
            <a:off x="3370402" y="4034788"/>
            <a:ext cx="2270008" cy="381001"/>
          </a:xfrm>
          <a:prstGeom prst="rect">
            <a:avLst/>
          </a:prstGeom>
        </p:spPr>
        <p:txBody>
          <a:bodyPr/>
          <a:lstStyle>
            <a:lvl1pPr marL="0" indent="0" defTabSz="914400">
              <a:lnSpc>
                <a:spcPct val="90000"/>
              </a:lnSpc>
              <a:spcBef>
                <a:spcPts val="1000"/>
              </a:spcBef>
              <a:buSzTx/>
              <a:buFontTx/>
              <a:buNone/>
              <a:defRPr b="1" sz="2000">
                <a:solidFill>
                  <a:srgbClr val="FFFFFF"/>
                </a:solidFill>
                <a:latin typeface="Arial"/>
                <a:ea typeface="Arial"/>
                <a:cs typeface="Arial"/>
                <a:sym typeface="Arial"/>
              </a:defRPr>
            </a:lvl1pPr>
            <a:lvl2pPr marL="685800" indent="-228600" defTabSz="914400">
              <a:lnSpc>
                <a:spcPct val="90000"/>
              </a:lnSpc>
              <a:spcBef>
                <a:spcPts val="1000"/>
              </a:spcBef>
              <a:buFontTx/>
              <a:buChar char="•"/>
              <a:defRPr b="1" sz="2000">
                <a:solidFill>
                  <a:srgbClr val="FFFFFF"/>
                </a:solidFill>
                <a:latin typeface="Arial"/>
                <a:ea typeface="Arial"/>
                <a:cs typeface="Arial"/>
                <a:sym typeface="Arial"/>
              </a:defRPr>
            </a:lvl2pPr>
            <a:lvl3pPr marL="1143000" defTabSz="914400">
              <a:lnSpc>
                <a:spcPct val="90000"/>
              </a:lnSpc>
              <a:spcBef>
                <a:spcPts val="1000"/>
              </a:spcBef>
              <a:buFontTx/>
              <a:defRPr b="1" sz="2000">
                <a:solidFill>
                  <a:srgbClr val="FFFFFF"/>
                </a:solidFill>
                <a:latin typeface="Arial"/>
                <a:ea typeface="Arial"/>
                <a:cs typeface="Arial"/>
                <a:sym typeface="Arial"/>
              </a:defRPr>
            </a:lvl3pPr>
            <a:lvl4pPr marL="1600200" indent="-228600" defTabSz="914400">
              <a:lnSpc>
                <a:spcPct val="90000"/>
              </a:lnSpc>
              <a:spcBef>
                <a:spcPts val="1000"/>
              </a:spcBef>
              <a:buFontTx/>
              <a:buChar char="•"/>
              <a:defRPr b="1" sz="2000">
                <a:solidFill>
                  <a:srgbClr val="FFFFFF"/>
                </a:solidFill>
                <a:latin typeface="Arial"/>
                <a:ea typeface="Arial"/>
                <a:cs typeface="Arial"/>
                <a:sym typeface="Arial"/>
              </a:defRPr>
            </a:lvl4pPr>
            <a:lvl5pPr marL="2057400" indent="-228600" defTabSz="914400">
              <a:lnSpc>
                <a:spcPct val="90000"/>
              </a:lnSpc>
              <a:spcBef>
                <a:spcPts val="1000"/>
              </a:spcBef>
              <a:buFontTx/>
              <a:buChar char="•"/>
              <a:defRPr b="1" sz="2000">
                <a:solidFill>
                  <a:srgbClr val="FFFF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02" name="Text Placeholder 19"/>
          <p:cNvSpPr/>
          <p:nvPr>
            <p:ph type="body" sz="quarter" idx="13"/>
          </p:nvPr>
        </p:nvSpPr>
        <p:spPr>
          <a:xfrm>
            <a:off x="396990" y="2504043"/>
            <a:ext cx="2700339" cy="381001"/>
          </a:xfrm>
          <a:prstGeom prst="rect">
            <a:avLst/>
          </a:prstGeom>
        </p:spPr>
        <p:txBody>
          <a:bodyPr/>
          <a:lstStyle/>
          <a:p>
            <a:pPr marL="0" indent="0" defTabSz="914400">
              <a:lnSpc>
                <a:spcPct val="90000"/>
              </a:lnSpc>
              <a:spcBef>
                <a:spcPts val="1000"/>
              </a:spcBef>
              <a:buSzTx/>
              <a:buFontTx/>
              <a:buNone/>
              <a:defRPr b="1" sz="2000">
                <a:solidFill>
                  <a:srgbClr val="FFFFFF"/>
                </a:solidFill>
                <a:latin typeface="Arial"/>
                <a:ea typeface="Arial"/>
                <a:cs typeface="Arial"/>
                <a:sym typeface="Arial"/>
              </a:defRPr>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1_Blank">
    <p:bg>
      <p:bgPr>
        <a:solidFill>
          <a:srgbClr val="404040"/>
        </a:solidFill>
      </p:bgPr>
    </p:bg>
    <p:spTree>
      <p:nvGrpSpPr>
        <p:cNvPr id="1" name=""/>
        <p:cNvGrpSpPr/>
        <p:nvPr/>
      </p:nvGrpSpPr>
      <p:grpSpPr>
        <a:xfrm>
          <a:off x="0" y="0"/>
          <a:ext cx="0" cy="0"/>
          <a:chOff x="0" y="0"/>
          <a:chExt cx="0" cy="0"/>
        </a:xfrm>
      </p:grpSpPr>
      <p:sp>
        <p:nvSpPr>
          <p:cNvPr id="110" name="Flowchart: Process 16"/>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p>
        </p:txBody>
      </p:sp>
      <p:sp>
        <p:nvSpPr>
          <p:cNvPr id="111" name="TextBox 6"/>
          <p:cNvSpPr txBox="1"/>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112" name="Title Text"/>
          <p:cNvSpPr txBox="1"/>
          <p:nvPr>
            <p:ph type="title"/>
          </p:nvPr>
        </p:nvSpPr>
        <p:spPr>
          <a:prstGeom prst="rect">
            <a:avLst/>
          </a:prstGeom>
        </p:spPr>
        <p:txBody>
          <a:bodyPr/>
          <a:lstStyle>
            <a:lvl1pPr defTabSz="914400">
              <a:lnSpc>
                <a:spcPct val="90000"/>
              </a:lnSpc>
            </a:lvl1pPr>
          </a:lstStyle>
          <a:p>
            <a:pPr/>
            <a:r>
              <a:t>Title Text</a:t>
            </a:r>
          </a:p>
        </p:txBody>
      </p:sp>
      <p:sp>
        <p:nvSpPr>
          <p:cNvPr id="1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Rectangle 14"/>
          <p:cNvSpPr/>
          <p:nvPr/>
        </p:nvSpPr>
        <p:spPr>
          <a:xfrm>
            <a:off x="0" y="0"/>
            <a:ext cx="9144000" cy="6858000"/>
          </a:xfrm>
          <a:prstGeom prst="rect">
            <a:avLst/>
          </a:prstGeom>
          <a:solidFill>
            <a:srgbClr val="262626"/>
          </a:solidFill>
          <a:ln w="25400">
            <a:solidFill>
              <a:srgbClr val="3A5E8A"/>
            </a:solidFill>
          </a:ln>
        </p:spPr>
        <p:txBody>
          <a:bodyPr lIns="45719" rIns="45719" anchor="ctr"/>
          <a:lstStyle/>
          <a:p>
            <a:pPr algn="ctr">
              <a:defRPr>
                <a:solidFill>
                  <a:srgbClr val="FFFFFF"/>
                </a:solidFill>
              </a:defRPr>
            </a:pPr>
          </a:p>
        </p:txBody>
      </p:sp>
      <p:sp>
        <p:nvSpPr>
          <p:cNvPr id="3" name="TextBox 15"/>
          <p:cNvSpPr txBox="1"/>
          <p:nvPr/>
        </p:nvSpPr>
        <p:spPr>
          <a:xfrm>
            <a:off x="533400" y="6531609"/>
            <a:ext cx="2787650"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solidFill>
                  <a:srgbClr val="FFFFFF"/>
                </a:solidFill>
                <a:latin typeface="Arial"/>
                <a:ea typeface="Arial"/>
                <a:cs typeface="Arial"/>
                <a:sym typeface="Arial"/>
              </a:defRPr>
            </a:lvl1pPr>
          </a:lstStyle>
          <a:p>
            <a:pPr/>
            <a:r>
              <a:t>© 2016 | Coding Boot Camp - All Rights Reserved</a:t>
            </a:r>
          </a:p>
        </p:txBody>
      </p:sp>
      <p:sp>
        <p:nvSpPr>
          <p:cNvPr id="4" name="Flowchart: Process 16"/>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p>
        </p:txBody>
      </p:sp>
      <p:sp>
        <p:nvSpPr>
          <p:cNvPr id="5" name="Title Text"/>
          <p:cNvSpPr txBox="1"/>
          <p:nvPr>
            <p:ph type="title"/>
          </p:nvPr>
        </p:nvSpPr>
        <p:spPr>
          <a:xfrm>
            <a:off x="390606" y="2953542"/>
            <a:ext cx="8229601" cy="87186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6"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9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1pPr>
      <a:lvl2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2pPr>
      <a:lvl3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3pPr>
      <a:lvl4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4pPr>
      <a:lvl5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5pPr>
      <a:lvl6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6pPr>
      <a:lvl7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7pPr>
      <a:lvl8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8pPr>
      <a:lvl9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9pPr>
    </p:titleStyle>
    <p:bodyStyle>
      <a:lvl1pPr marL="257175" marR="0" indent="-257175"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j-lt"/>
          <a:ea typeface="+mj-ea"/>
          <a:cs typeface="+mj-cs"/>
          <a:sym typeface="Calibri"/>
        </a:defRPr>
      </a:lvl1pPr>
      <a:lvl2pPr marL="587829" marR="0" indent="-244929"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j-lt"/>
          <a:ea typeface="+mj-ea"/>
          <a:cs typeface="+mj-cs"/>
          <a:sym typeface="Calibri"/>
        </a:defRPr>
      </a:lvl2pPr>
      <a:lvl3pPr marL="914400" marR="0" indent="-228600"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j-lt"/>
          <a:ea typeface="+mj-ea"/>
          <a:cs typeface="+mj-cs"/>
          <a:sym typeface="Calibri"/>
        </a:defRPr>
      </a:lvl3pPr>
      <a:lvl4pPr marL="1303019" marR="0" indent="-274319"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j-lt"/>
          <a:ea typeface="+mj-ea"/>
          <a:cs typeface="+mj-cs"/>
          <a:sym typeface="Calibri"/>
        </a:defRPr>
      </a:lvl4pPr>
      <a:lvl5pPr marL="1645920" marR="0" indent="-274320"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j-lt"/>
          <a:ea typeface="+mj-ea"/>
          <a:cs typeface="+mj-cs"/>
          <a:sym typeface="Calibri"/>
        </a:defRPr>
      </a:lvl5pPr>
      <a:lvl6pPr marL="1988820" marR="0" indent="-274320"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j-lt"/>
          <a:ea typeface="+mj-ea"/>
          <a:cs typeface="+mj-cs"/>
          <a:sym typeface="Calibri"/>
        </a:defRPr>
      </a:lvl6pPr>
      <a:lvl7pPr marL="2331720" marR="0" indent="-274320"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j-lt"/>
          <a:ea typeface="+mj-ea"/>
          <a:cs typeface="+mj-cs"/>
          <a:sym typeface="Calibri"/>
        </a:defRPr>
      </a:lvl7pPr>
      <a:lvl8pPr marL="2674620" marR="0" indent="-274320"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j-lt"/>
          <a:ea typeface="+mj-ea"/>
          <a:cs typeface="+mj-cs"/>
          <a:sym typeface="Calibri"/>
        </a:defRPr>
      </a:lvl8pPr>
      <a:lvl9pPr marL="3017520" marR="0" indent="-274320"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4.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5.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Title 1"/>
          <p:cNvSpPr txBox="1"/>
          <p:nvPr>
            <p:ph type="title"/>
          </p:nvPr>
        </p:nvSpPr>
        <p:spPr>
          <a:xfrm>
            <a:off x="390606" y="2953542"/>
            <a:ext cx="8229601" cy="871860"/>
          </a:xfrm>
          <a:prstGeom prst="rect">
            <a:avLst/>
          </a:prstGeom>
        </p:spPr>
        <p:txBody>
          <a:bodyPr/>
          <a:lstStyle>
            <a:lvl1pPr>
              <a:defRPr i="1"/>
            </a:lvl1pPr>
          </a:lstStyle>
          <a:p>
            <a:pPr/>
            <a:r>
              <a:t>Final Projects</a:t>
            </a:r>
          </a:p>
        </p:txBody>
      </p:sp>
      <p:sp>
        <p:nvSpPr>
          <p:cNvPr id="208" name="Text Placeholder 2"/>
          <p:cNvSpPr txBox="1"/>
          <p:nvPr>
            <p:ph type="body" sz="quarter" idx="1"/>
          </p:nvPr>
        </p:nvSpPr>
        <p:spPr>
          <a:xfrm>
            <a:off x="3370402" y="4034788"/>
            <a:ext cx="2270009" cy="381001"/>
          </a:xfrm>
          <a:prstGeom prst="rect">
            <a:avLst/>
          </a:prstGeom>
        </p:spPr>
        <p:txBody>
          <a:bodyPr/>
          <a:lstStyle>
            <a:lvl1pPr defTabSz="786384">
              <a:spcBef>
                <a:spcPts val="800"/>
              </a:spcBef>
              <a:defRPr sz="1720"/>
            </a:lvl1pPr>
          </a:lstStyle>
          <a:p>
            <a:pPr/>
            <a:r>
              <a:t>December 16th, 2017</a:t>
            </a:r>
          </a:p>
        </p:txBody>
      </p:sp>
      <p:sp>
        <p:nvSpPr>
          <p:cNvPr id="209"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defTabSz="914400">
              <a:lnSpc>
                <a:spcPct val="90000"/>
              </a:lnSpc>
              <a:spcBef>
                <a:spcPts val="1000"/>
              </a:spcBef>
              <a:buSzTx/>
              <a:buFontTx/>
              <a:buNone/>
              <a:defRPr b="1" sz="2000">
                <a:solidFill>
                  <a:srgbClr val="FFFFFF"/>
                </a:solidFill>
                <a:latin typeface="Arial"/>
                <a:ea typeface="Arial"/>
                <a:cs typeface="Arial"/>
                <a:sym typeface="Arial"/>
              </a:defRPr>
            </a:lvl1pPr>
          </a:lstStyle>
          <a:p>
            <a:pPr/>
            <a:r>
              <a:t>The End is Near…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Rectangle 4"/>
          <p:cNvSpPr txBox="1"/>
          <p:nvPr/>
        </p:nvSpPr>
        <p:spPr>
          <a:xfrm>
            <a:off x="304800" y="98052"/>
            <a:ext cx="6781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Your Challenge</a:t>
            </a:r>
          </a:p>
        </p:txBody>
      </p:sp>
      <p:sp>
        <p:nvSpPr>
          <p:cNvPr id="258" name="TextBox 5"/>
          <p:cNvSpPr txBox="1"/>
          <p:nvPr/>
        </p:nvSpPr>
        <p:spPr>
          <a:xfrm>
            <a:off x="319314" y="1080756"/>
            <a:ext cx="8341184" cy="35333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i="1" sz="3000">
                <a:latin typeface="Arial"/>
                <a:ea typeface="Arial"/>
                <a:cs typeface="Arial"/>
                <a:sym typeface="Arial"/>
              </a:defRPr>
            </a:pPr>
            <a:r>
              <a:t>You have plenty of time to work on this.</a:t>
            </a:r>
          </a:p>
          <a:p>
            <a:pPr lvl="1">
              <a:defRPr i="1" sz="3000">
                <a:latin typeface="Arial"/>
                <a:ea typeface="Arial"/>
                <a:cs typeface="Arial"/>
                <a:sym typeface="Arial"/>
              </a:defRPr>
            </a:pPr>
            <a:r>
              <a:t>-- </a:t>
            </a:r>
            <a:r>
              <a:rPr b="1" u="sng"/>
              <a:t>IF YOU START TODAY</a:t>
            </a:r>
          </a:p>
          <a:p>
            <a:pPr>
              <a:defRPr i="1" sz="3000">
                <a:latin typeface="Arial"/>
                <a:ea typeface="Arial"/>
                <a:cs typeface="Arial"/>
                <a:sym typeface="Arial"/>
              </a:defRPr>
            </a:pPr>
          </a:p>
          <a:p>
            <a:pPr>
              <a:defRPr i="1" sz="3000">
                <a:latin typeface="Arial"/>
                <a:ea typeface="Arial"/>
                <a:cs typeface="Arial"/>
                <a:sym typeface="Arial"/>
              </a:defRPr>
            </a:pPr>
            <a:r>
              <a:t>You have ALL the skills you need.</a:t>
            </a:r>
          </a:p>
          <a:p>
            <a:pPr>
              <a:defRPr i="1" sz="3000">
                <a:latin typeface="Arial"/>
                <a:ea typeface="Arial"/>
                <a:cs typeface="Arial"/>
                <a:sym typeface="Arial"/>
              </a:defRPr>
            </a:pPr>
          </a:p>
          <a:p>
            <a:pPr>
              <a:defRPr i="1" sz="3000">
                <a:latin typeface="Arial"/>
                <a:ea typeface="Arial"/>
                <a:cs typeface="Arial"/>
                <a:sym typeface="Arial"/>
              </a:defRPr>
            </a:pPr>
            <a:r>
              <a:t>You have a team of skilled developers. </a:t>
            </a:r>
          </a:p>
          <a:p>
            <a:pPr>
              <a:defRPr i="1" sz="3000">
                <a:latin typeface="Arial"/>
                <a:ea typeface="Arial"/>
                <a:cs typeface="Arial"/>
                <a:sym typeface="Arial"/>
              </a:defRPr>
            </a:pPr>
          </a:p>
          <a:p>
            <a:pPr>
              <a:defRPr i="1" sz="3000">
                <a:latin typeface="Arial"/>
                <a:ea typeface="Arial"/>
                <a:cs typeface="Arial"/>
                <a:sym typeface="Arial"/>
              </a:defRPr>
            </a:pPr>
            <a:r>
              <a:t>You have experts willing to help.</a:t>
            </a:r>
          </a:p>
        </p:txBody>
      </p:sp>
      <p:sp>
        <p:nvSpPr>
          <p:cNvPr id="259" name="TextBox 6"/>
          <p:cNvSpPr txBox="1"/>
          <p:nvPr/>
        </p:nvSpPr>
        <p:spPr>
          <a:xfrm>
            <a:off x="395537" y="5169137"/>
            <a:ext cx="7072063" cy="5107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i="1" sz="3000">
                <a:latin typeface="Arial"/>
                <a:ea typeface="Arial"/>
                <a:cs typeface="Arial"/>
                <a:sym typeface="Arial"/>
              </a:defRPr>
            </a:lvl1pPr>
          </a:lstStyle>
          <a:p>
            <a:pPr/>
            <a:r>
              <a:t>No excuses. Time to prove yourself.</a:t>
            </a:r>
          </a:p>
        </p:txBody>
      </p:sp>
      <p:sp>
        <p:nvSpPr>
          <p:cNvPr id="260" name="Rectangle 7"/>
          <p:cNvSpPr/>
          <p:nvPr/>
        </p:nvSpPr>
        <p:spPr>
          <a:xfrm>
            <a:off x="395537" y="5105400"/>
            <a:ext cx="8062663" cy="762000"/>
          </a:xfrm>
          <a:prstGeom prst="rect">
            <a:avLst/>
          </a:prstGeom>
          <a:ln w="12700">
            <a:solidFill>
              <a:srgbClr val="42719B"/>
            </a:solidFill>
            <a:miter/>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Title 1"/>
          <p:cNvSpPr txBox="1"/>
          <p:nvPr>
            <p:ph type="title"/>
          </p:nvPr>
        </p:nvSpPr>
        <p:spPr>
          <a:xfrm>
            <a:off x="390606" y="2953542"/>
            <a:ext cx="8229601" cy="871860"/>
          </a:xfrm>
          <a:prstGeom prst="rect">
            <a:avLst/>
          </a:prstGeom>
        </p:spPr>
        <p:txBody>
          <a:bodyPr/>
          <a:lstStyle/>
          <a:p>
            <a:pPr/>
            <a:r>
              <a:t>Expectations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Rectangle 4"/>
          <p:cNvSpPr txBox="1"/>
          <p:nvPr/>
        </p:nvSpPr>
        <p:spPr>
          <a:xfrm>
            <a:off x="304800" y="98052"/>
            <a:ext cx="6781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Expectations</a:t>
            </a:r>
          </a:p>
        </p:txBody>
      </p:sp>
      <p:sp>
        <p:nvSpPr>
          <p:cNvPr id="265" name="TextBox 5"/>
          <p:cNvSpPr txBox="1"/>
          <p:nvPr/>
        </p:nvSpPr>
        <p:spPr>
          <a:xfrm>
            <a:off x="304798" y="761999"/>
            <a:ext cx="8730345" cy="47567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457200" indent="-457200">
              <a:buSzPct val="100000"/>
              <a:buAutoNum type="arabicPeriod" startAt="1"/>
              <a:defRPr sz="2000">
                <a:latin typeface="Arial"/>
                <a:ea typeface="Arial"/>
                <a:cs typeface="Arial"/>
                <a:sym typeface="Arial"/>
              </a:defRPr>
            </a:pPr>
            <a:r>
              <a:t>We expect whatever you build to </a:t>
            </a:r>
            <a:r>
              <a:rPr u="sng"/>
              <a:t>have utility</a:t>
            </a:r>
            <a:endParaRPr u="sng"/>
          </a:p>
          <a:p>
            <a:pPr marL="457200" indent="-457200">
              <a:buSzPct val="100000"/>
              <a:buAutoNum type="arabicPeriod" startAt="1"/>
              <a:defRPr sz="2000">
                <a:latin typeface="Arial"/>
                <a:ea typeface="Arial"/>
                <a:cs typeface="Arial"/>
                <a:sym typeface="Arial"/>
              </a:defRPr>
            </a:pPr>
          </a:p>
          <a:p>
            <a:pPr marL="457200" indent="-457200">
              <a:buSzPct val="100000"/>
              <a:buAutoNum type="arabicPeriod" startAt="2"/>
              <a:defRPr sz="2000">
                <a:latin typeface="Arial"/>
                <a:ea typeface="Arial"/>
                <a:cs typeface="Arial"/>
                <a:sym typeface="Arial"/>
              </a:defRPr>
            </a:pPr>
            <a:r>
              <a:t>We expect you to have market or real-world research that evidences your idea has </a:t>
            </a:r>
            <a:r>
              <a:rPr u="sng"/>
              <a:t>REAL value to people</a:t>
            </a:r>
            <a:r>
              <a:t>. </a:t>
            </a:r>
          </a:p>
          <a:p>
            <a:pPr marL="457200" indent="-457200">
              <a:buSzPct val="100000"/>
              <a:buAutoNum type="arabicPeriod" startAt="2"/>
              <a:defRPr sz="2000">
                <a:latin typeface="Arial"/>
                <a:ea typeface="Arial"/>
                <a:cs typeface="Arial"/>
                <a:sym typeface="Arial"/>
              </a:defRPr>
            </a:pPr>
          </a:p>
          <a:p>
            <a:pPr marL="457200" indent="-457200">
              <a:buSzPct val="100000"/>
              <a:buAutoNum type="arabicPeriod" startAt="3"/>
              <a:defRPr sz="2000">
                <a:latin typeface="Arial"/>
                <a:ea typeface="Arial"/>
                <a:cs typeface="Arial"/>
                <a:sym typeface="Arial"/>
              </a:defRPr>
            </a:pPr>
            <a:r>
              <a:t>We expect you to have done </a:t>
            </a:r>
            <a:r>
              <a:rPr u="sng"/>
              <a:t>research on other web / mobile applications</a:t>
            </a:r>
            <a:r>
              <a:t> in your domain.   Why is your app different?</a:t>
            </a:r>
          </a:p>
          <a:p>
            <a:pPr marL="457200" indent="-457200">
              <a:buSzPct val="100000"/>
              <a:buAutoNum type="arabicPeriod" startAt="3"/>
              <a:defRPr sz="2000">
                <a:latin typeface="Arial"/>
                <a:ea typeface="Arial"/>
                <a:cs typeface="Arial"/>
                <a:sym typeface="Arial"/>
              </a:defRPr>
            </a:pPr>
          </a:p>
          <a:p>
            <a:pPr marL="457200" indent="-457200">
              <a:buSzPct val="100000"/>
              <a:buAutoNum type="arabicPeriod" startAt="4"/>
              <a:defRPr sz="2000">
                <a:latin typeface="Arial"/>
                <a:ea typeface="Arial"/>
                <a:cs typeface="Arial"/>
                <a:sym typeface="Arial"/>
              </a:defRPr>
            </a:pPr>
            <a:r>
              <a:t>We expect you to put </a:t>
            </a:r>
            <a:r>
              <a:rPr u="sng"/>
              <a:t>serious time and thought </a:t>
            </a:r>
            <a:r>
              <a:t>into this. </a:t>
            </a:r>
          </a:p>
          <a:p>
            <a:pPr marL="457200" indent="-457200">
              <a:buSzPct val="100000"/>
              <a:buAutoNum type="arabicPeriod" startAt="4"/>
              <a:defRPr sz="2000">
                <a:latin typeface="Arial"/>
                <a:ea typeface="Arial"/>
                <a:cs typeface="Arial"/>
                <a:sym typeface="Arial"/>
              </a:defRPr>
            </a:pPr>
          </a:p>
          <a:p>
            <a:pPr marL="457200" indent="-457200">
              <a:buSzPct val="100000"/>
              <a:buAutoNum type="arabicPeriod" startAt="5"/>
              <a:defRPr sz="2000">
                <a:latin typeface="Arial"/>
                <a:ea typeface="Arial"/>
                <a:cs typeface="Arial"/>
                <a:sym typeface="Arial"/>
              </a:defRPr>
            </a:pPr>
            <a:r>
              <a:t>We expect you to </a:t>
            </a:r>
            <a:r>
              <a:rPr u="sng"/>
              <a:t>report problems you are facing </a:t>
            </a:r>
            <a:r>
              <a:t>along the way.</a:t>
            </a:r>
          </a:p>
          <a:p>
            <a:pPr marL="457200" indent="-457200">
              <a:buSzPct val="100000"/>
              <a:buAutoNum type="arabicPeriod" startAt="5"/>
              <a:defRPr sz="2000">
                <a:latin typeface="Arial"/>
                <a:ea typeface="Arial"/>
                <a:cs typeface="Arial"/>
                <a:sym typeface="Arial"/>
              </a:defRPr>
            </a:pPr>
          </a:p>
          <a:p>
            <a:pPr marL="457200" indent="-457200">
              <a:buSzPct val="100000"/>
              <a:buAutoNum type="arabicPeriod" startAt="6"/>
              <a:defRPr sz="2000">
                <a:latin typeface="Arial"/>
                <a:ea typeface="Arial"/>
                <a:cs typeface="Arial"/>
                <a:sym typeface="Arial"/>
              </a:defRPr>
            </a:pPr>
            <a:r>
              <a:t>We expect you to utilize some form of </a:t>
            </a:r>
            <a:r>
              <a:rPr u="sng"/>
              <a:t>project management system.</a:t>
            </a:r>
            <a:endParaRPr u="sng"/>
          </a:p>
          <a:p>
            <a:pPr marL="457200" indent="-457200">
              <a:buSzPct val="100000"/>
              <a:buAutoNum type="arabicPeriod" startAt="6"/>
              <a:defRPr sz="2000">
                <a:latin typeface="Arial"/>
                <a:ea typeface="Arial"/>
                <a:cs typeface="Arial"/>
                <a:sym typeface="Arial"/>
              </a:defRPr>
            </a:pPr>
          </a:p>
          <a:p>
            <a:pPr marL="457200" indent="-457200">
              <a:buSzPct val="100000"/>
              <a:buAutoNum type="arabicPeriod" startAt="7"/>
              <a:defRPr sz="2000">
                <a:latin typeface="Arial"/>
                <a:ea typeface="Arial"/>
                <a:cs typeface="Arial"/>
                <a:sym typeface="Arial"/>
              </a:defRPr>
            </a:pPr>
            <a:r>
              <a:t>We expect you to </a:t>
            </a:r>
            <a:r>
              <a:rPr u="sng"/>
              <a:t>dig deep into documentation and external resources </a:t>
            </a:r>
            <a:r>
              <a:t>to learn what you need.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Title 1"/>
          <p:cNvSpPr txBox="1"/>
          <p:nvPr>
            <p:ph type="title"/>
          </p:nvPr>
        </p:nvSpPr>
        <p:spPr>
          <a:xfrm>
            <a:off x="390606" y="2953542"/>
            <a:ext cx="8229601" cy="871860"/>
          </a:xfrm>
          <a:prstGeom prst="rect">
            <a:avLst/>
          </a:prstGeom>
        </p:spPr>
        <p:txBody>
          <a:bodyPr/>
          <a:lstStyle/>
          <a:p>
            <a:pPr/>
            <a:r>
              <a:t>Requirements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Rectangle 4"/>
          <p:cNvSpPr txBox="1"/>
          <p:nvPr/>
        </p:nvSpPr>
        <p:spPr>
          <a:xfrm>
            <a:off x="304800" y="98052"/>
            <a:ext cx="6781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Coding Requirements </a:t>
            </a:r>
            <a:r>
              <a:rPr b="0" sz="1400"/>
              <a:t>(recommendations...?)</a:t>
            </a:r>
          </a:p>
        </p:txBody>
      </p:sp>
      <p:sp>
        <p:nvSpPr>
          <p:cNvPr id="270" name="TextBox 5"/>
          <p:cNvSpPr txBox="1"/>
          <p:nvPr/>
        </p:nvSpPr>
        <p:spPr>
          <a:xfrm>
            <a:off x="304798" y="762000"/>
            <a:ext cx="8730345" cy="57997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b="1" sz="1600">
                <a:latin typeface="Arial"/>
                <a:ea typeface="Arial"/>
                <a:cs typeface="Arial"/>
                <a:sym typeface="Arial"/>
              </a:defRPr>
            </a:pPr>
            <a:r>
              <a:t>Must use </a:t>
            </a:r>
            <a:r>
              <a:rPr u="sng"/>
              <a:t>ReactJS, Angular or PHP/Laravel</a:t>
            </a:r>
            <a:r>
              <a:t> in </a:t>
            </a:r>
            <a:r>
              <a:rPr i="1"/>
              <a:t>some </a:t>
            </a:r>
            <a:r>
              <a:t>way (even if minimal)</a:t>
            </a:r>
          </a:p>
          <a:p>
            <a:pPr marL="342900" indent="-342900">
              <a:buSzPct val="100000"/>
              <a:buFont typeface="Arial"/>
              <a:buChar char="•"/>
              <a:defRPr b="1" sz="1600">
                <a:latin typeface="Arial"/>
                <a:ea typeface="Arial"/>
                <a:cs typeface="Arial"/>
                <a:sym typeface="Arial"/>
              </a:defRPr>
            </a:pPr>
          </a:p>
          <a:p>
            <a:pPr marL="342900" indent="-342900">
              <a:buSzPct val="100000"/>
              <a:buFont typeface="Arial"/>
              <a:buChar char="•"/>
              <a:defRPr b="1" sz="1600">
                <a:latin typeface="Arial"/>
                <a:ea typeface="Arial"/>
                <a:cs typeface="Arial"/>
                <a:sym typeface="Arial"/>
              </a:defRPr>
            </a:pPr>
            <a:r>
              <a:t>Must use a </a:t>
            </a:r>
            <a:r>
              <a:rPr u="sng"/>
              <a:t>Node and Express Web Server - or - Apache for PHP</a:t>
            </a:r>
            <a:endParaRPr u="sng"/>
          </a:p>
          <a:p>
            <a:pPr marL="342900" indent="-342900">
              <a:buSzPct val="100000"/>
              <a:buFont typeface="Arial"/>
              <a:buChar char="•"/>
              <a:defRPr b="1" sz="1600" u="sng">
                <a:latin typeface="Arial"/>
                <a:ea typeface="Arial"/>
                <a:cs typeface="Arial"/>
                <a:sym typeface="Arial"/>
              </a:defRPr>
            </a:pPr>
          </a:p>
          <a:p>
            <a:pPr marL="342900" indent="-342900">
              <a:buSzPct val="100000"/>
              <a:buFont typeface="Arial"/>
              <a:buChar char="•"/>
              <a:defRPr b="1" sz="1600">
                <a:latin typeface="Arial"/>
                <a:ea typeface="Arial"/>
                <a:cs typeface="Arial"/>
                <a:sym typeface="Arial"/>
              </a:defRPr>
            </a:pPr>
            <a:r>
              <a:t>Must be backed by a </a:t>
            </a:r>
            <a:r>
              <a:rPr u="sng"/>
              <a:t>MySQL or MongoDB Database with a Sequelize or Mongoose ORM (Laravel has a built in library called Eloquent that you would use), or Firebase</a:t>
            </a:r>
            <a:endParaRPr u="sng"/>
          </a:p>
          <a:p>
            <a:pPr marL="342900" indent="-342900">
              <a:buSzPct val="100000"/>
              <a:buFont typeface="Arial"/>
              <a:buChar char="•"/>
              <a:defRPr b="1" sz="1600">
                <a:latin typeface="Arial"/>
                <a:ea typeface="Arial"/>
                <a:cs typeface="Arial"/>
                <a:sym typeface="Arial"/>
              </a:defRPr>
            </a:pPr>
          </a:p>
          <a:p>
            <a:pPr marL="342900" indent="-342900">
              <a:buSzPct val="100000"/>
              <a:buFont typeface="Arial"/>
              <a:buChar char="•"/>
              <a:defRPr b="1" sz="1600">
                <a:latin typeface="Arial"/>
                <a:ea typeface="Arial"/>
                <a:cs typeface="Arial"/>
                <a:sym typeface="Arial"/>
              </a:defRPr>
            </a:pPr>
            <a:r>
              <a:t>Must have </a:t>
            </a:r>
            <a:r>
              <a:rPr u="sng"/>
              <a:t>both GET and POST routes</a:t>
            </a:r>
            <a:r>
              <a:t> for retrieving and adding new data</a:t>
            </a:r>
          </a:p>
          <a:p>
            <a:pPr>
              <a:defRPr b="1" sz="1600" u="sng">
                <a:latin typeface="Arial"/>
                <a:ea typeface="Arial"/>
                <a:cs typeface="Arial"/>
                <a:sym typeface="Arial"/>
              </a:defRPr>
            </a:pPr>
          </a:p>
          <a:p>
            <a:pPr marL="342900" indent="-342900">
              <a:buSzPct val="100000"/>
              <a:buFont typeface="Arial"/>
              <a:buChar char="•"/>
              <a:defRPr b="1" sz="1600">
                <a:latin typeface="Arial"/>
                <a:ea typeface="Arial"/>
                <a:cs typeface="Arial"/>
                <a:sym typeface="Arial"/>
              </a:defRPr>
            </a:pPr>
            <a:r>
              <a:t>Must be </a:t>
            </a:r>
            <a:r>
              <a:rPr u="sng"/>
              <a:t>deployed using Heroku (with Data), Digital Ocean, Forge.Laravel or AWS</a:t>
            </a:r>
            <a:endParaRPr u="sng"/>
          </a:p>
          <a:p>
            <a:pPr>
              <a:defRPr b="1" sz="1600" u="sng">
                <a:latin typeface="Arial"/>
                <a:ea typeface="Arial"/>
                <a:cs typeface="Arial"/>
                <a:sym typeface="Arial"/>
              </a:defRPr>
            </a:pPr>
          </a:p>
          <a:p>
            <a:pPr marL="342900" indent="-342900">
              <a:buSzPct val="100000"/>
              <a:buFont typeface="Arial"/>
              <a:buChar char="•"/>
              <a:defRPr b="1" sz="1600">
                <a:latin typeface="Arial"/>
                <a:ea typeface="Arial"/>
                <a:cs typeface="Arial"/>
                <a:sym typeface="Arial"/>
              </a:defRPr>
            </a:pPr>
            <a:r>
              <a:t>Must utilize at least two </a:t>
            </a:r>
            <a:r>
              <a:rPr u="sng"/>
              <a:t>libraries, packages, or technologies</a:t>
            </a:r>
            <a:r>
              <a:t> that we haven’t discussed</a:t>
            </a:r>
          </a:p>
          <a:p>
            <a:pPr marL="342900" indent="-342900">
              <a:buSzPct val="100000"/>
              <a:buFont typeface="Arial"/>
              <a:buChar char="•"/>
              <a:defRPr b="1" sz="1600">
                <a:latin typeface="Arial"/>
                <a:ea typeface="Arial"/>
                <a:cs typeface="Arial"/>
                <a:sym typeface="Arial"/>
              </a:defRPr>
            </a:pPr>
          </a:p>
          <a:p>
            <a:pPr marL="342900" indent="-342900">
              <a:buSzPct val="100000"/>
              <a:buFont typeface="Arial"/>
              <a:buChar char="•"/>
              <a:defRPr b="1" sz="1600">
                <a:latin typeface="Arial"/>
                <a:ea typeface="Arial"/>
                <a:cs typeface="Arial"/>
                <a:sym typeface="Arial"/>
              </a:defRPr>
            </a:pPr>
            <a:r>
              <a:t>Must allow for or </a:t>
            </a:r>
            <a:r>
              <a:rPr u="sng"/>
              <a:t>involve the authentication of users </a:t>
            </a:r>
            <a:r>
              <a:t>in some way</a:t>
            </a:r>
          </a:p>
          <a:p>
            <a:pPr marL="342900" indent="-342900">
              <a:buSzPct val="100000"/>
              <a:buFont typeface="Arial"/>
              <a:buChar char="•"/>
              <a:defRPr b="1" sz="1600">
                <a:latin typeface="Arial"/>
                <a:ea typeface="Arial"/>
                <a:cs typeface="Arial"/>
                <a:sym typeface="Arial"/>
              </a:defRPr>
            </a:pPr>
          </a:p>
          <a:p>
            <a:pPr marL="342900" indent="-342900">
              <a:buSzPct val="100000"/>
              <a:buFont typeface="Arial"/>
              <a:buChar char="•"/>
              <a:defRPr b="1" sz="1600">
                <a:latin typeface="Arial"/>
                <a:ea typeface="Arial"/>
                <a:cs typeface="Arial"/>
                <a:sym typeface="Arial"/>
              </a:defRPr>
            </a:pPr>
            <a:r>
              <a:t>Must have a </a:t>
            </a:r>
            <a:r>
              <a:rPr u="sng"/>
              <a:t>polished frontend / UI</a:t>
            </a:r>
            <a:r>
              <a:t> </a:t>
            </a:r>
          </a:p>
          <a:p>
            <a:pPr marL="342900" indent="-342900">
              <a:buSzPct val="100000"/>
              <a:buFont typeface="Arial"/>
              <a:buChar char="•"/>
              <a:defRPr b="1" sz="1600">
                <a:latin typeface="Arial"/>
                <a:ea typeface="Arial"/>
                <a:cs typeface="Arial"/>
                <a:sym typeface="Arial"/>
              </a:defRPr>
            </a:pPr>
          </a:p>
          <a:p>
            <a:pPr marL="342900" indent="-342900">
              <a:buSzPct val="100000"/>
              <a:buFont typeface="Arial"/>
              <a:buChar char="•"/>
              <a:defRPr b="1" sz="1600">
                <a:latin typeface="Arial"/>
                <a:ea typeface="Arial"/>
                <a:cs typeface="Arial"/>
                <a:sym typeface="Arial"/>
              </a:defRPr>
            </a:pPr>
            <a:r>
              <a:t>Must have </a:t>
            </a:r>
            <a:r>
              <a:rPr u="sng"/>
              <a:t>folder structure that meets MVC Paradigm</a:t>
            </a:r>
            <a:endParaRPr u="sng"/>
          </a:p>
          <a:p>
            <a:pPr marL="342900" indent="-342900">
              <a:buSzPct val="100000"/>
              <a:buFont typeface="Arial"/>
              <a:buChar char="•"/>
              <a:defRPr b="1" sz="1600">
                <a:latin typeface="Arial"/>
                <a:ea typeface="Arial"/>
                <a:cs typeface="Arial"/>
                <a:sym typeface="Arial"/>
              </a:defRPr>
            </a:pPr>
          </a:p>
          <a:p>
            <a:pPr marL="342900" indent="-342900">
              <a:buSzPct val="100000"/>
              <a:buFont typeface="Arial"/>
              <a:buChar char="•"/>
              <a:defRPr b="1" sz="1600">
                <a:latin typeface="Arial"/>
                <a:ea typeface="Arial"/>
                <a:cs typeface="Arial"/>
                <a:sym typeface="Arial"/>
              </a:defRPr>
            </a:pPr>
            <a:r>
              <a:t>Must meet </a:t>
            </a:r>
            <a:r>
              <a:rPr u="sng"/>
              <a:t>good quality coding standards</a:t>
            </a:r>
            <a:r>
              <a:t> (indentation, scoping, naming)</a:t>
            </a:r>
          </a:p>
          <a:p>
            <a:pPr lvl="1" marL="800100" indent="-342900">
              <a:buSzPct val="100000"/>
              <a:buFont typeface="Arial"/>
              <a:buChar char="•"/>
              <a:defRPr b="1" sz="1600">
                <a:latin typeface="Arial"/>
                <a:ea typeface="Arial"/>
                <a:cs typeface="Arial"/>
                <a:sym typeface="Arial"/>
              </a:defRPr>
            </a:pPr>
            <a:r>
              <a:t>And for crying out loud, use the Readme to add pertinent information about the application :)</a:t>
            </a:r>
          </a:p>
          <a:p>
            <a:pPr marL="342900" indent="-342900">
              <a:buSzPct val="100000"/>
              <a:buFont typeface="Arial"/>
              <a:buChar char="•"/>
              <a:defRPr b="1" sz="1600">
                <a:latin typeface="Arial"/>
                <a:ea typeface="Arial"/>
                <a:cs typeface="Arial"/>
                <a:sym typeface="Aria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Rectangle 2"/>
          <p:cNvSpPr txBox="1"/>
          <p:nvPr/>
        </p:nvSpPr>
        <p:spPr>
          <a:xfrm>
            <a:off x="304800" y="98052"/>
            <a:ext cx="6781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But Honestly…</a:t>
            </a:r>
          </a:p>
        </p:txBody>
      </p:sp>
      <p:sp>
        <p:nvSpPr>
          <p:cNvPr id="273" name="TextBox 3"/>
          <p:cNvSpPr txBox="1"/>
          <p:nvPr/>
        </p:nvSpPr>
        <p:spPr>
          <a:xfrm>
            <a:off x="319314" y="1080756"/>
            <a:ext cx="8341184" cy="35333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i="1" sz="3000">
                <a:latin typeface="Arial"/>
                <a:ea typeface="Arial"/>
                <a:cs typeface="Arial"/>
                <a:sym typeface="Arial"/>
              </a:defRPr>
            </a:pPr>
            <a:r>
              <a:t>Do what you want within limits. Talk to us first. Get our input. </a:t>
            </a:r>
          </a:p>
          <a:p>
            <a:pPr>
              <a:defRPr i="1" sz="3000">
                <a:latin typeface="Arial"/>
                <a:ea typeface="Arial"/>
                <a:cs typeface="Arial"/>
                <a:sym typeface="Arial"/>
              </a:defRPr>
            </a:pPr>
          </a:p>
          <a:p>
            <a:pPr>
              <a:defRPr i="1" sz="3000">
                <a:latin typeface="Arial"/>
                <a:ea typeface="Arial"/>
                <a:cs typeface="Arial"/>
                <a:sym typeface="Arial"/>
              </a:defRPr>
            </a:pPr>
            <a:r>
              <a:t>If you have an idea and want to run with it, we’re not going to stop you.</a:t>
            </a:r>
          </a:p>
          <a:p>
            <a:pPr>
              <a:defRPr i="1" sz="3000">
                <a:latin typeface="Arial"/>
                <a:ea typeface="Arial"/>
                <a:cs typeface="Arial"/>
                <a:sym typeface="Arial"/>
              </a:defRPr>
            </a:pPr>
          </a:p>
          <a:p>
            <a:pPr>
              <a:defRPr i="1" sz="3000">
                <a:latin typeface="Arial"/>
                <a:ea typeface="Arial"/>
                <a:cs typeface="Arial"/>
                <a:sym typeface="Arial"/>
              </a:defRPr>
            </a:pPr>
            <a:r>
              <a:t>Final Project should be groups of 2 people.  </a:t>
            </a:r>
          </a:p>
          <a:p>
            <a:pPr>
              <a:defRPr i="1" sz="3000">
                <a:latin typeface="Arial"/>
                <a:ea typeface="Arial"/>
                <a:cs typeface="Arial"/>
                <a:sym typeface="Arial"/>
              </a:defRPr>
            </a:pPr>
            <a:r>
              <a:t>  1 and 3 are allowed but again, talk to us first.</a:t>
            </a:r>
          </a:p>
        </p:txBody>
      </p:sp>
      <p:sp>
        <p:nvSpPr>
          <p:cNvPr id="274" name="TextBox 4"/>
          <p:cNvSpPr txBox="1"/>
          <p:nvPr/>
        </p:nvSpPr>
        <p:spPr>
          <a:xfrm>
            <a:off x="395537" y="5169137"/>
            <a:ext cx="8341184" cy="5107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i="1" sz="3000">
                <a:latin typeface="Arial"/>
                <a:ea typeface="Arial"/>
                <a:cs typeface="Arial"/>
                <a:sym typeface="Arial"/>
              </a:defRPr>
            </a:lvl1pPr>
          </a:lstStyle>
          <a:p>
            <a:pPr/>
            <a:r>
              <a:t>No excuses. Time to prove yourself.</a:t>
            </a:r>
          </a:p>
        </p:txBody>
      </p:sp>
      <p:sp>
        <p:nvSpPr>
          <p:cNvPr id="275" name="Rectangle 5"/>
          <p:cNvSpPr/>
          <p:nvPr/>
        </p:nvSpPr>
        <p:spPr>
          <a:xfrm>
            <a:off x="395537" y="5105400"/>
            <a:ext cx="8062663" cy="762000"/>
          </a:xfrm>
          <a:prstGeom prst="rect">
            <a:avLst/>
          </a:prstGeom>
          <a:ln w="12700">
            <a:solidFill>
              <a:srgbClr val="42719B"/>
            </a:solidFill>
            <a:miter/>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Title 1"/>
          <p:cNvSpPr txBox="1"/>
          <p:nvPr>
            <p:ph type="title"/>
          </p:nvPr>
        </p:nvSpPr>
        <p:spPr>
          <a:xfrm>
            <a:off x="390606" y="2953542"/>
            <a:ext cx="8229601" cy="871860"/>
          </a:xfrm>
          <a:prstGeom prst="rect">
            <a:avLst/>
          </a:prstGeom>
        </p:spPr>
        <p:txBody>
          <a:bodyPr/>
          <a:lstStyle/>
          <a:p>
            <a:pPr/>
            <a:r>
              <a:t>Deliverables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Rectangle 2"/>
          <p:cNvSpPr txBox="1"/>
          <p:nvPr/>
        </p:nvSpPr>
        <p:spPr>
          <a:xfrm>
            <a:off x="304800" y="98052"/>
            <a:ext cx="6781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Project Updates</a:t>
            </a:r>
          </a:p>
        </p:txBody>
      </p:sp>
      <p:sp>
        <p:nvSpPr>
          <p:cNvPr id="280" name="TextBox 3"/>
          <p:cNvSpPr txBox="1"/>
          <p:nvPr/>
        </p:nvSpPr>
        <p:spPr>
          <a:xfrm>
            <a:off x="319314" y="907264"/>
            <a:ext cx="8341184" cy="5684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Arial"/>
                <a:ea typeface="Arial"/>
                <a:cs typeface="Arial"/>
                <a:sym typeface="Arial"/>
              </a:defRPr>
            </a:pPr>
            <a:r>
              <a:t>Instead of homework, you will be required to submit </a:t>
            </a:r>
            <a:r>
              <a:rPr b="1"/>
              <a:t>4 Project Deliverables</a:t>
            </a:r>
            <a:r>
              <a:t>.</a:t>
            </a:r>
          </a:p>
          <a:p>
            <a:pPr>
              <a:defRPr>
                <a:latin typeface="Arial"/>
                <a:ea typeface="Arial"/>
                <a:cs typeface="Arial"/>
                <a:sym typeface="Arial"/>
              </a:defRPr>
            </a:pPr>
          </a:p>
          <a:p>
            <a:pPr>
              <a:defRPr>
                <a:latin typeface="Arial"/>
                <a:ea typeface="Arial"/>
                <a:cs typeface="Arial"/>
                <a:sym typeface="Arial"/>
              </a:defRPr>
            </a:pPr>
            <a:r>
              <a:t>These will be due each Wednesday starting in January until Presentation Day.  We will discuss your deliverable submissions with you individually during class on the 4th (deliverable 1), 11th (deliverable 2) and 18th (deliverable 3).</a:t>
            </a:r>
          </a:p>
          <a:p>
            <a:pPr>
              <a:defRPr>
                <a:latin typeface="Arial"/>
                <a:ea typeface="Arial"/>
                <a:cs typeface="Arial"/>
                <a:sym typeface="Arial"/>
              </a:defRPr>
            </a:pPr>
          </a:p>
          <a:p>
            <a:pPr>
              <a:defRPr b="1">
                <a:latin typeface="Arial"/>
                <a:ea typeface="Arial"/>
                <a:cs typeface="Arial"/>
                <a:sym typeface="Arial"/>
              </a:defRPr>
            </a:pPr>
            <a:r>
              <a:t>Deliverable #1 (January 3, 2018) – </a:t>
            </a:r>
            <a:r>
              <a:rPr b="0"/>
              <a:t>Plan, Design, and Research</a:t>
            </a:r>
            <a:endParaRPr b="0"/>
          </a:p>
          <a:p>
            <a:pPr lvl="1">
              <a:defRPr b="1">
                <a:latin typeface="Arial"/>
                <a:ea typeface="Arial"/>
                <a:cs typeface="Arial"/>
                <a:sym typeface="Arial"/>
              </a:defRPr>
            </a:pPr>
            <a:r>
              <a:rPr b="0"/>
              <a:t>YES - This is </a:t>
            </a:r>
            <a:r>
              <a:rPr u="sng"/>
              <a:t>BEFORE</a:t>
            </a:r>
            <a:r>
              <a:rPr b="0"/>
              <a:t> our first class of the new year.  Realistically this should be done by the </a:t>
            </a:r>
            <a:r>
              <a:t>20th of December</a:t>
            </a:r>
            <a:r>
              <a:rPr b="0"/>
              <a:t>.</a:t>
            </a:r>
            <a:endParaRPr b="0"/>
          </a:p>
          <a:p>
            <a:pPr>
              <a:defRPr>
                <a:latin typeface="Arial"/>
                <a:ea typeface="Arial"/>
                <a:cs typeface="Arial"/>
                <a:sym typeface="Arial"/>
              </a:defRPr>
            </a:pPr>
          </a:p>
          <a:p>
            <a:pPr>
              <a:defRPr b="1">
                <a:latin typeface="Arial"/>
                <a:ea typeface="Arial"/>
                <a:cs typeface="Arial"/>
                <a:sym typeface="Arial"/>
              </a:defRPr>
            </a:pPr>
            <a:r>
              <a:t>Deliverable #2 (January 10, 2018) – </a:t>
            </a:r>
            <a:r>
              <a:rPr b="0"/>
              <a:t>Ready MVP (Working App!), Mini-Presentation.  Provide screencast or link to screencast of your application working at the very basic level.  Highlight (verbally) where you need to focus and what is already running smoothly.</a:t>
            </a:r>
            <a:endParaRPr b="0"/>
          </a:p>
          <a:p>
            <a:pPr>
              <a:defRPr b="1">
                <a:latin typeface="Arial"/>
                <a:ea typeface="Arial"/>
                <a:cs typeface="Arial"/>
                <a:sym typeface="Arial"/>
              </a:defRPr>
            </a:pPr>
          </a:p>
          <a:p>
            <a:pPr>
              <a:defRPr b="1">
                <a:latin typeface="Arial"/>
                <a:ea typeface="Arial"/>
                <a:cs typeface="Arial"/>
                <a:sym typeface="Arial"/>
              </a:defRPr>
            </a:pPr>
            <a:r>
              <a:t>Deliverable #3 (January 17, 2018) – </a:t>
            </a:r>
            <a:r>
              <a:rPr b="0"/>
              <a:t>Project Polish, Functionality Push, Final Plan</a:t>
            </a:r>
            <a:endParaRPr b="0"/>
          </a:p>
          <a:p>
            <a:pPr>
              <a:defRPr b="1">
                <a:latin typeface="Arial"/>
                <a:ea typeface="Arial"/>
                <a:cs typeface="Arial"/>
                <a:sym typeface="Arial"/>
              </a:defRPr>
            </a:pPr>
          </a:p>
          <a:p>
            <a:pPr>
              <a:defRPr b="1">
                <a:latin typeface="Arial"/>
                <a:ea typeface="Arial"/>
                <a:cs typeface="Arial"/>
                <a:sym typeface="Arial"/>
              </a:defRPr>
            </a:pPr>
            <a:r>
              <a:t>Final Presentation (January 25th, 2018) – </a:t>
            </a:r>
            <a:r>
              <a:rPr b="0"/>
              <a:t>Presentation Time!</a:t>
            </a:r>
            <a:endParaRPr b="0"/>
          </a:p>
          <a:p>
            <a:pPr>
              <a:defRPr>
                <a:latin typeface="Arial"/>
                <a:ea typeface="Arial"/>
                <a:cs typeface="Arial"/>
                <a:sym typeface="Aria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Title 1"/>
          <p:cNvSpPr txBox="1"/>
          <p:nvPr>
            <p:ph type="title"/>
          </p:nvPr>
        </p:nvSpPr>
        <p:spPr>
          <a:xfrm>
            <a:off x="390606" y="2953542"/>
            <a:ext cx="8229601" cy="871860"/>
          </a:xfrm>
          <a:prstGeom prst="rect">
            <a:avLst/>
          </a:prstGeom>
        </p:spPr>
        <p:txBody>
          <a:bodyPr/>
          <a:lstStyle/>
          <a:p>
            <a:pPr/>
            <a:r>
              <a:t>Deliverable #1</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Flowchart: Process 2"/>
          <p:cNvSpPr/>
          <p:nvPr/>
        </p:nvSpPr>
        <p:spPr>
          <a:xfrm>
            <a:off x="-5871" y="-1"/>
            <a:ext cx="9144001" cy="653856"/>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285" name="Rectangle 3"/>
          <p:cNvSpPr txBox="1"/>
          <p:nvPr/>
        </p:nvSpPr>
        <p:spPr>
          <a:xfrm>
            <a:off x="304800" y="98052"/>
            <a:ext cx="6781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Deliverable #1 - Due January 3rd by 11:00pm</a:t>
            </a:r>
          </a:p>
        </p:txBody>
      </p:sp>
      <p:sp>
        <p:nvSpPr>
          <p:cNvPr id="286" name="TextBox 4"/>
          <p:cNvSpPr txBox="1"/>
          <p:nvPr/>
        </p:nvSpPr>
        <p:spPr>
          <a:xfrm>
            <a:off x="304800" y="914400"/>
            <a:ext cx="8341184" cy="46178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u="sng">
                <a:latin typeface="Arial"/>
                <a:ea typeface="Arial"/>
                <a:cs typeface="Arial"/>
                <a:sym typeface="Arial"/>
              </a:defRPr>
            </a:pPr>
            <a:r>
              <a:t>By January 3rd, 2018 you must submit a detailed plan of action for your project. </a:t>
            </a:r>
          </a:p>
          <a:p>
            <a:pPr>
              <a:defRPr>
                <a:latin typeface="Arial"/>
                <a:ea typeface="Arial"/>
                <a:cs typeface="Arial"/>
                <a:sym typeface="Arial"/>
              </a:defRPr>
            </a:pPr>
          </a:p>
          <a:p>
            <a:pPr>
              <a:defRPr>
                <a:latin typeface="Arial"/>
                <a:ea typeface="Arial"/>
                <a:cs typeface="Arial"/>
                <a:sym typeface="Arial"/>
              </a:defRPr>
            </a:pPr>
            <a:r>
              <a:t>In this plan, you will include:</a:t>
            </a:r>
          </a:p>
          <a:p>
            <a:pPr>
              <a:defRPr>
                <a:latin typeface="Arial"/>
                <a:ea typeface="Arial"/>
                <a:cs typeface="Arial"/>
                <a:sym typeface="Arial"/>
              </a:defRPr>
            </a:pPr>
          </a:p>
          <a:p>
            <a:pPr marL="457200" indent="-457200">
              <a:buSzPct val="100000"/>
              <a:buAutoNum type="arabicPeriod" startAt="1"/>
              <a:defRPr>
                <a:latin typeface="Arial"/>
                <a:ea typeface="Arial"/>
                <a:cs typeface="Arial"/>
                <a:sym typeface="Arial"/>
              </a:defRPr>
            </a:pPr>
            <a:r>
              <a:t>An overview of the intended application and WHY you feel it’s valuable.</a:t>
            </a:r>
          </a:p>
          <a:p>
            <a:pPr marL="457200" indent="-457200">
              <a:buSzPct val="100000"/>
              <a:buAutoNum type="arabicPeriod" startAt="1"/>
              <a:defRPr>
                <a:latin typeface="Arial"/>
                <a:ea typeface="Arial"/>
                <a:cs typeface="Arial"/>
                <a:sym typeface="Arial"/>
              </a:defRPr>
            </a:pPr>
          </a:p>
          <a:p>
            <a:pPr marL="457200" indent="-457200">
              <a:buSzPct val="100000"/>
              <a:buAutoNum type="arabicPeriod" startAt="2"/>
              <a:defRPr>
                <a:latin typeface="Arial"/>
                <a:ea typeface="Arial"/>
                <a:cs typeface="Arial"/>
                <a:sym typeface="Arial"/>
              </a:defRPr>
            </a:pPr>
            <a:r>
              <a:t>A set of DETAILED screen-by-screen design layouts with annotations describing all UI/UX components and all data relevant to the screen.</a:t>
            </a:r>
          </a:p>
          <a:p>
            <a:pPr marL="457200" indent="-457200">
              <a:buSzPct val="100000"/>
              <a:buAutoNum type="arabicPeriod" startAt="2"/>
              <a:defRPr>
                <a:latin typeface="Arial"/>
                <a:ea typeface="Arial"/>
                <a:cs typeface="Arial"/>
                <a:sym typeface="Arial"/>
              </a:defRPr>
            </a:pPr>
          </a:p>
          <a:p>
            <a:pPr marL="457200" indent="-457200">
              <a:buSzPct val="100000"/>
              <a:buAutoNum type="arabicPeriod" startAt="3"/>
              <a:defRPr>
                <a:latin typeface="Arial"/>
                <a:ea typeface="Arial"/>
                <a:cs typeface="Arial"/>
                <a:sym typeface="Arial"/>
              </a:defRPr>
            </a:pPr>
            <a:r>
              <a:t>A breakdown of roles by group member.</a:t>
            </a:r>
          </a:p>
          <a:p>
            <a:pPr marL="457200" indent="-457200">
              <a:buSzPct val="100000"/>
              <a:buAutoNum type="arabicPeriod" startAt="3"/>
              <a:defRPr>
                <a:latin typeface="Arial"/>
                <a:ea typeface="Arial"/>
                <a:cs typeface="Arial"/>
                <a:sym typeface="Arial"/>
              </a:defRPr>
            </a:pPr>
          </a:p>
          <a:p>
            <a:pPr marL="457200" indent="-457200">
              <a:buSzPct val="100000"/>
              <a:buAutoNum type="arabicPeriod" startAt="4"/>
              <a:defRPr>
                <a:latin typeface="Arial"/>
                <a:ea typeface="Arial"/>
                <a:cs typeface="Arial"/>
                <a:sym typeface="Arial"/>
              </a:defRPr>
            </a:pPr>
            <a:r>
              <a:t>A schedule for completion of various tasks. </a:t>
            </a:r>
          </a:p>
          <a:p>
            <a:pPr marL="457200" indent="-457200">
              <a:buSzPct val="100000"/>
              <a:buAutoNum type="arabicPeriod" startAt="4"/>
              <a:defRPr>
                <a:latin typeface="Arial"/>
                <a:ea typeface="Arial"/>
                <a:cs typeface="Arial"/>
                <a:sym typeface="Arial"/>
              </a:defRPr>
            </a:pPr>
          </a:p>
          <a:p>
            <a:pPr marL="457200" indent="-457200">
              <a:buSzPct val="100000"/>
              <a:buAutoNum type="arabicPeriod" startAt="5"/>
              <a:defRPr>
                <a:latin typeface="Arial"/>
                <a:ea typeface="Arial"/>
                <a:cs typeface="Arial"/>
                <a:sym typeface="Arial"/>
              </a:defRPr>
            </a:pPr>
            <a:r>
              <a:t>A screenshot of your Jira, Trello, or Project Management Board that shows breakdown of tasks – assigned to group members with a schedule. </a:t>
            </a:r>
          </a:p>
          <a:p>
            <a:pPr>
              <a:defRPr>
                <a:latin typeface="Arial"/>
                <a:ea typeface="Arial"/>
                <a:cs typeface="Arial"/>
                <a:sym typeface="Aria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70"/>
          <p:cNvSpPr txBox="1"/>
          <p:nvPr/>
        </p:nvSpPr>
        <p:spPr>
          <a:xfrm>
            <a:off x="0" y="1041305"/>
            <a:ext cx="3079750" cy="221924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685800" indent="-457200" defTabSz="685800">
              <a:buSzPct val="100000"/>
              <a:buFont typeface="Arial"/>
              <a:buChar char="•"/>
              <a:defRPr sz="2000">
                <a:latin typeface="Arial"/>
                <a:ea typeface="Arial"/>
                <a:cs typeface="Arial"/>
                <a:sym typeface="Arial"/>
              </a:defRPr>
            </a:pPr>
            <a:r>
              <a:t>HTML</a:t>
            </a:r>
            <a:endParaRPr sz="2400"/>
          </a:p>
          <a:p>
            <a:pPr marL="685800" indent="-457200" defTabSz="685800">
              <a:buSzPct val="100000"/>
              <a:buFont typeface="Arial"/>
              <a:buChar char="•"/>
              <a:defRPr sz="2000">
                <a:latin typeface="Arial"/>
                <a:ea typeface="Arial"/>
                <a:cs typeface="Arial"/>
                <a:sym typeface="Arial"/>
              </a:defRPr>
            </a:pPr>
            <a:r>
              <a:t>CSS</a:t>
            </a:r>
            <a:endParaRPr sz="2400"/>
          </a:p>
          <a:p>
            <a:pPr marL="685800" indent="-457200" defTabSz="685800">
              <a:buSzPct val="100000"/>
              <a:buFont typeface="Arial"/>
              <a:buChar char="•"/>
              <a:defRPr sz="2000">
                <a:latin typeface="Arial"/>
                <a:ea typeface="Arial"/>
                <a:cs typeface="Arial"/>
                <a:sym typeface="Arial"/>
              </a:defRPr>
            </a:pPr>
            <a:r>
              <a:t>JavaScript</a:t>
            </a:r>
          </a:p>
          <a:p>
            <a:pPr marL="685800" indent="-457200" defTabSz="685800">
              <a:buSzPct val="100000"/>
              <a:buFont typeface="Arial"/>
              <a:buChar char="•"/>
              <a:defRPr sz="2000">
                <a:latin typeface="Arial"/>
                <a:ea typeface="Arial"/>
                <a:cs typeface="Arial"/>
                <a:sym typeface="Arial"/>
              </a:defRPr>
            </a:pPr>
            <a:r>
              <a:t>jQuery</a:t>
            </a:r>
          </a:p>
          <a:p>
            <a:pPr marL="685800" indent="-457200" defTabSz="685800">
              <a:buSzPct val="100000"/>
              <a:buFont typeface="Arial"/>
              <a:buChar char="•"/>
              <a:defRPr sz="2000">
                <a:latin typeface="Arial"/>
                <a:ea typeface="Arial"/>
                <a:cs typeface="Arial"/>
                <a:sym typeface="Arial"/>
              </a:defRPr>
            </a:pPr>
            <a:r>
              <a:t>Bootstrap</a:t>
            </a:r>
            <a:endParaRPr sz="2400"/>
          </a:p>
          <a:p>
            <a:pPr marL="685800" indent="-457200" defTabSz="685800">
              <a:buSzPct val="100000"/>
              <a:buFont typeface="Arial"/>
              <a:buChar char="•"/>
              <a:defRPr sz="2000">
                <a:latin typeface="Arial"/>
                <a:ea typeface="Arial"/>
                <a:cs typeface="Arial"/>
                <a:sym typeface="Arial"/>
              </a:defRPr>
            </a:pPr>
            <a:r>
              <a:t>SEO</a:t>
            </a:r>
          </a:p>
          <a:p>
            <a:pPr marL="685800" indent="-457200" defTabSz="685800">
              <a:buSzPct val="100000"/>
              <a:buFont typeface="Arial"/>
              <a:buChar char="•"/>
              <a:defRPr sz="2000">
                <a:latin typeface="Arial"/>
                <a:ea typeface="Arial"/>
                <a:cs typeface="Arial"/>
                <a:sym typeface="Arial"/>
              </a:defRPr>
            </a:pPr>
            <a:r>
              <a:t>Vue</a:t>
            </a:r>
          </a:p>
        </p:txBody>
      </p:sp>
      <p:sp>
        <p:nvSpPr>
          <p:cNvPr id="212" name="Shape 70"/>
          <p:cNvSpPr txBox="1"/>
          <p:nvPr/>
        </p:nvSpPr>
        <p:spPr>
          <a:xfrm>
            <a:off x="2896000" y="1028449"/>
            <a:ext cx="1920876" cy="163504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685800" indent="-457200" defTabSz="685800">
              <a:buSzPct val="100000"/>
              <a:buFont typeface="Arial"/>
              <a:buChar char="•"/>
              <a:defRPr sz="2000">
                <a:latin typeface="Arial"/>
                <a:ea typeface="Arial"/>
                <a:cs typeface="Arial"/>
                <a:sym typeface="Arial"/>
              </a:defRPr>
            </a:pPr>
            <a:r>
              <a:t>Heroku</a:t>
            </a:r>
          </a:p>
          <a:p>
            <a:pPr marL="685800" indent="-457200" defTabSz="685800">
              <a:buSzPct val="100000"/>
              <a:buFont typeface="Arial"/>
              <a:buChar char="•"/>
              <a:defRPr sz="2000">
                <a:latin typeface="Arial"/>
                <a:ea typeface="Arial"/>
                <a:cs typeface="Arial"/>
                <a:sym typeface="Arial"/>
              </a:defRPr>
            </a:pPr>
            <a:r>
              <a:t>Git</a:t>
            </a:r>
            <a:endParaRPr sz="2400"/>
          </a:p>
          <a:p>
            <a:pPr marL="685800" indent="-457200" defTabSz="685800">
              <a:buSzPct val="100000"/>
              <a:buFont typeface="Arial"/>
              <a:buChar char="•"/>
              <a:defRPr sz="2000">
                <a:latin typeface="Arial"/>
                <a:ea typeface="Arial"/>
                <a:cs typeface="Arial"/>
                <a:sym typeface="Arial"/>
              </a:defRPr>
            </a:pPr>
            <a:r>
              <a:t>GitHub</a:t>
            </a:r>
          </a:p>
          <a:p>
            <a:pPr marL="685800" indent="-457200" defTabSz="685800">
              <a:buSzPct val="100000"/>
              <a:buFont typeface="Arial"/>
              <a:buChar char="•"/>
              <a:defRPr sz="2000">
                <a:latin typeface="Arial"/>
                <a:ea typeface="Arial"/>
                <a:cs typeface="Arial"/>
                <a:sym typeface="Arial"/>
              </a:defRPr>
            </a:pPr>
            <a:r>
              <a:t>Forge</a:t>
            </a:r>
          </a:p>
        </p:txBody>
      </p:sp>
      <p:sp>
        <p:nvSpPr>
          <p:cNvPr id="213" name="Shape 70"/>
          <p:cNvSpPr txBox="1"/>
          <p:nvPr/>
        </p:nvSpPr>
        <p:spPr>
          <a:xfrm>
            <a:off x="-1" y="3581400"/>
            <a:ext cx="3962403" cy="163504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685800" indent="-457200" defTabSz="685800">
              <a:buSzPct val="100000"/>
              <a:buFont typeface="Arial"/>
              <a:buChar char="•"/>
              <a:defRPr sz="2000">
                <a:latin typeface="Arial"/>
                <a:ea typeface="Arial"/>
                <a:cs typeface="Arial"/>
                <a:sym typeface="Arial"/>
              </a:defRPr>
            </a:pPr>
            <a:r>
              <a:t>APIs (Consuming)</a:t>
            </a:r>
            <a:endParaRPr sz="2400"/>
          </a:p>
          <a:p>
            <a:pPr marL="685800" indent="-457200" defTabSz="685800">
              <a:buSzPct val="100000"/>
              <a:buFont typeface="Arial"/>
              <a:buChar char="•"/>
              <a:defRPr sz="2000">
                <a:latin typeface="Arial"/>
                <a:ea typeface="Arial"/>
                <a:cs typeface="Arial"/>
                <a:sym typeface="Arial"/>
              </a:defRPr>
            </a:pPr>
            <a:r>
              <a:t>JSON</a:t>
            </a:r>
            <a:endParaRPr sz="2400"/>
          </a:p>
          <a:p>
            <a:pPr marL="685800" indent="-457200" defTabSz="685800">
              <a:buSzPct val="100000"/>
              <a:buFont typeface="Arial"/>
              <a:buChar char="•"/>
              <a:defRPr sz="2000">
                <a:latin typeface="Arial"/>
                <a:ea typeface="Arial"/>
                <a:cs typeface="Arial"/>
                <a:sym typeface="Arial"/>
              </a:defRPr>
            </a:pPr>
            <a:r>
              <a:t>AJAX</a:t>
            </a:r>
            <a:endParaRPr sz="2400"/>
          </a:p>
          <a:p>
            <a:pPr marL="685800" indent="-457200" defTabSz="685800">
              <a:buSzPct val="100000"/>
              <a:buFont typeface="Arial"/>
              <a:buChar char="•"/>
              <a:defRPr sz="2000">
                <a:latin typeface="Arial"/>
                <a:ea typeface="Arial"/>
                <a:cs typeface="Arial"/>
                <a:sym typeface="Arial"/>
              </a:defRPr>
            </a:pPr>
            <a:r>
              <a:t>Real Time Cloud Database via Firebase</a:t>
            </a:r>
          </a:p>
        </p:txBody>
      </p:sp>
      <p:sp>
        <p:nvSpPr>
          <p:cNvPr id="214" name="Shape 70"/>
          <p:cNvSpPr txBox="1"/>
          <p:nvPr/>
        </p:nvSpPr>
        <p:spPr>
          <a:xfrm>
            <a:off x="5101130" y="1011636"/>
            <a:ext cx="3841751" cy="309554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685800" indent="-457200" defTabSz="685800">
              <a:buSzPct val="100000"/>
              <a:buFont typeface="Arial"/>
              <a:buChar char="•"/>
              <a:defRPr sz="2000">
                <a:latin typeface="Arial"/>
                <a:ea typeface="Arial"/>
                <a:cs typeface="Arial"/>
                <a:sym typeface="Arial"/>
              </a:defRPr>
            </a:pPr>
            <a:r>
              <a:t>Templating Engines</a:t>
            </a:r>
            <a:endParaRPr sz="2400"/>
          </a:p>
          <a:p>
            <a:pPr marL="685800" indent="-457200" defTabSz="685800">
              <a:buSzPct val="100000"/>
              <a:buFont typeface="Arial"/>
              <a:buChar char="•"/>
              <a:defRPr sz="2000">
                <a:latin typeface="Arial"/>
                <a:ea typeface="Arial"/>
                <a:cs typeface="Arial"/>
                <a:sym typeface="Arial"/>
              </a:defRPr>
            </a:pPr>
            <a:r>
              <a:t>Sessions</a:t>
            </a:r>
            <a:endParaRPr sz="2400"/>
          </a:p>
          <a:p>
            <a:pPr marL="685800" indent="-457200" defTabSz="685800">
              <a:buSzPct val="100000"/>
              <a:buFont typeface="Arial"/>
              <a:buChar char="•"/>
              <a:defRPr sz="2000">
                <a:latin typeface="Arial"/>
                <a:ea typeface="Arial"/>
                <a:cs typeface="Arial"/>
                <a:sym typeface="Arial"/>
              </a:defRPr>
            </a:pPr>
            <a:r>
              <a:t>Writing tests</a:t>
            </a:r>
            <a:endParaRPr sz="2400"/>
          </a:p>
          <a:p>
            <a:pPr marL="685800" indent="-457200" defTabSz="685800">
              <a:buSzPct val="100000"/>
              <a:buFont typeface="Arial"/>
              <a:buChar char="•"/>
              <a:defRPr sz="2000">
                <a:latin typeface="Arial"/>
                <a:ea typeface="Arial"/>
                <a:cs typeface="Arial"/>
                <a:sym typeface="Arial"/>
              </a:defRPr>
            </a:pPr>
            <a:r>
              <a:t>Node</a:t>
            </a:r>
          </a:p>
          <a:p>
            <a:pPr marL="685800" indent="-457200" defTabSz="685800">
              <a:buSzPct val="100000"/>
              <a:buFont typeface="Arial"/>
              <a:buChar char="•"/>
              <a:defRPr sz="2000">
                <a:latin typeface="Arial"/>
                <a:ea typeface="Arial"/>
                <a:cs typeface="Arial"/>
                <a:sym typeface="Arial"/>
              </a:defRPr>
            </a:pPr>
            <a:r>
              <a:t>Express</a:t>
            </a:r>
          </a:p>
          <a:p>
            <a:pPr marL="685800" indent="-457200" defTabSz="685800">
              <a:buSzPct val="100000"/>
              <a:buFont typeface="Arial"/>
              <a:buChar char="•"/>
              <a:defRPr sz="2000">
                <a:latin typeface="Arial"/>
                <a:ea typeface="Arial"/>
                <a:cs typeface="Arial"/>
                <a:sym typeface="Arial"/>
              </a:defRPr>
            </a:pPr>
            <a:r>
              <a:t>Creating APIs</a:t>
            </a:r>
            <a:endParaRPr sz="2400"/>
          </a:p>
          <a:p>
            <a:pPr marL="685800" indent="-457200" defTabSz="685800">
              <a:buSzPct val="100000"/>
              <a:buFont typeface="Arial"/>
              <a:buChar char="•"/>
              <a:defRPr sz="2000">
                <a:latin typeface="Arial"/>
                <a:ea typeface="Arial"/>
                <a:cs typeface="Arial"/>
                <a:sym typeface="Arial"/>
              </a:defRPr>
            </a:pPr>
            <a:r>
              <a:t>MVC</a:t>
            </a:r>
            <a:endParaRPr sz="2400"/>
          </a:p>
          <a:p>
            <a:pPr marL="685800" indent="-457200" defTabSz="685800">
              <a:buSzPct val="100000"/>
              <a:buFont typeface="Arial"/>
              <a:buChar char="•"/>
              <a:defRPr sz="2000">
                <a:latin typeface="Arial"/>
                <a:ea typeface="Arial"/>
                <a:cs typeface="Arial"/>
                <a:sym typeface="Arial"/>
              </a:defRPr>
            </a:pPr>
            <a:r>
              <a:t>User Authentication</a:t>
            </a:r>
          </a:p>
          <a:p>
            <a:pPr marL="685800" indent="-457200" defTabSz="685800">
              <a:buSzPct val="100000"/>
              <a:buFont typeface="Arial"/>
              <a:buChar char="•"/>
              <a:defRPr sz="2000">
                <a:latin typeface="Arial"/>
                <a:ea typeface="Arial"/>
                <a:cs typeface="Arial"/>
                <a:sym typeface="Arial"/>
              </a:defRPr>
            </a:pPr>
            <a:r>
              <a:t>ORM (Sequelize)</a:t>
            </a:r>
            <a:endParaRPr sz="2400"/>
          </a:p>
          <a:p>
            <a:pPr marL="685800" indent="-457200" defTabSz="685800">
              <a:buSzPct val="100000"/>
              <a:buFont typeface="Arial"/>
              <a:buChar char="•"/>
              <a:defRPr sz="2000">
                <a:latin typeface="Arial"/>
                <a:ea typeface="Arial"/>
                <a:cs typeface="Arial"/>
                <a:sym typeface="Arial"/>
              </a:defRPr>
            </a:pPr>
            <a:r>
              <a:t>Laravel</a:t>
            </a:r>
          </a:p>
        </p:txBody>
      </p:sp>
      <p:sp>
        <p:nvSpPr>
          <p:cNvPr id="215" name="Shape 70"/>
          <p:cNvSpPr txBox="1"/>
          <p:nvPr/>
        </p:nvSpPr>
        <p:spPr>
          <a:xfrm>
            <a:off x="2940592" y="2959131"/>
            <a:ext cx="2130159" cy="105084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685800" indent="-457200" defTabSz="685800">
              <a:buSzPct val="100000"/>
              <a:buFont typeface="Arial"/>
              <a:buChar char="•"/>
              <a:defRPr sz="2000">
                <a:latin typeface="Arial"/>
                <a:ea typeface="Arial"/>
                <a:cs typeface="Arial"/>
                <a:sym typeface="Arial"/>
              </a:defRPr>
            </a:pPr>
            <a:r>
              <a:t>Firebase</a:t>
            </a:r>
          </a:p>
          <a:p>
            <a:pPr marL="685800" indent="-457200" defTabSz="685800">
              <a:buSzPct val="100000"/>
              <a:buFont typeface="Arial"/>
              <a:buChar char="•"/>
              <a:defRPr sz="2000">
                <a:latin typeface="Arial"/>
                <a:ea typeface="Arial"/>
                <a:cs typeface="Arial"/>
                <a:sym typeface="Arial"/>
              </a:defRPr>
            </a:pPr>
            <a:r>
              <a:t>MySQL</a:t>
            </a:r>
            <a:endParaRPr sz="2400"/>
          </a:p>
          <a:p>
            <a:pPr marL="685800" indent="-457200" defTabSz="685800">
              <a:buSzPct val="100000"/>
              <a:buFont typeface="Arial"/>
              <a:buChar char="•"/>
              <a:defRPr sz="2000">
                <a:latin typeface="Arial"/>
                <a:ea typeface="Arial"/>
                <a:cs typeface="Arial"/>
                <a:sym typeface="Arial"/>
              </a:defRPr>
            </a:pPr>
            <a:r>
              <a:t>MongoDB</a:t>
            </a:r>
          </a:p>
        </p:txBody>
      </p:sp>
      <p:sp>
        <p:nvSpPr>
          <p:cNvPr id="216" name="Shape 70"/>
          <p:cNvSpPr txBox="1"/>
          <p:nvPr/>
        </p:nvSpPr>
        <p:spPr>
          <a:xfrm>
            <a:off x="5070750" y="4460435"/>
            <a:ext cx="3049243" cy="134294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685800" indent="-457200" defTabSz="685800">
              <a:buSzPct val="100000"/>
              <a:buFont typeface="Arial"/>
              <a:buChar char="•"/>
              <a:defRPr sz="2000">
                <a:latin typeface="Arial"/>
                <a:ea typeface="Arial"/>
                <a:cs typeface="Arial"/>
                <a:sym typeface="Arial"/>
              </a:defRPr>
            </a:pPr>
          </a:p>
          <a:p>
            <a:pPr marL="685800" indent="-457200" defTabSz="685800">
              <a:buSzPct val="100000"/>
              <a:buFont typeface="Arial"/>
              <a:buChar char="•"/>
              <a:defRPr sz="2000">
                <a:latin typeface="Arial"/>
                <a:ea typeface="Arial"/>
                <a:cs typeface="Arial"/>
                <a:sym typeface="Arial"/>
              </a:defRPr>
            </a:pPr>
          </a:p>
          <a:p>
            <a:pPr marL="685800" indent="-457200" defTabSz="685800">
              <a:buSzPct val="100000"/>
              <a:buFont typeface="Arial"/>
              <a:buChar char="•"/>
              <a:defRPr sz="2000">
                <a:latin typeface="Arial"/>
                <a:ea typeface="Arial"/>
                <a:cs typeface="Arial"/>
                <a:sym typeface="Arial"/>
              </a:defRPr>
            </a:pPr>
            <a:r>
              <a:t>Algorithms</a:t>
            </a:r>
          </a:p>
          <a:p>
            <a:pPr marL="685800" indent="-457200" defTabSz="685800">
              <a:buSzPct val="100000"/>
              <a:buFont typeface="Arial"/>
              <a:buChar char="•"/>
              <a:defRPr sz="2000">
                <a:latin typeface="Arial"/>
                <a:ea typeface="Arial"/>
                <a:cs typeface="Arial"/>
                <a:sym typeface="Arial"/>
              </a:defRPr>
            </a:pPr>
            <a:r>
              <a:t>Benchmarking</a:t>
            </a:r>
          </a:p>
        </p:txBody>
      </p:sp>
      <p:sp>
        <p:nvSpPr>
          <p:cNvPr id="217" name="Shape 70"/>
          <p:cNvSpPr txBox="1"/>
          <p:nvPr/>
        </p:nvSpPr>
        <p:spPr>
          <a:xfrm>
            <a:off x="464903" y="3175909"/>
            <a:ext cx="2305051" cy="46664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indent="228600" defTabSz="685800">
              <a:defRPr b="1" sz="2000" u="sng">
                <a:latin typeface="Arial"/>
                <a:ea typeface="Arial"/>
                <a:cs typeface="Arial"/>
                <a:sym typeface="Arial"/>
              </a:defRPr>
            </a:lvl1pPr>
          </a:lstStyle>
          <a:p>
            <a:pPr/>
            <a:r>
              <a:t>API Interaction</a:t>
            </a:r>
          </a:p>
        </p:txBody>
      </p:sp>
      <p:sp>
        <p:nvSpPr>
          <p:cNvPr id="218" name="Shape 70"/>
          <p:cNvSpPr txBox="1"/>
          <p:nvPr/>
        </p:nvSpPr>
        <p:spPr>
          <a:xfrm>
            <a:off x="3382672" y="2598503"/>
            <a:ext cx="1905001" cy="46664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indent="228600" defTabSz="685800">
              <a:defRPr b="1" sz="2000" u="sng">
                <a:latin typeface="Arial"/>
                <a:ea typeface="Arial"/>
                <a:cs typeface="Arial"/>
                <a:sym typeface="Arial"/>
              </a:defRPr>
            </a:lvl1pPr>
          </a:lstStyle>
          <a:p>
            <a:pPr/>
            <a:r>
              <a:t>Databases</a:t>
            </a:r>
          </a:p>
        </p:txBody>
      </p:sp>
      <p:sp>
        <p:nvSpPr>
          <p:cNvPr id="219" name="Shape 70"/>
          <p:cNvSpPr txBox="1"/>
          <p:nvPr/>
        </p:nvSpPr>
        <p:spPr>
          <a:xfrm>
            <a:off x="5504958" y="4708440"/>
            <a:ext cx="2592043" cy="46664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indent="228600" defTabSz="685800">
              <a:defRPr b="1" sz="2000" u="sng">
                <a:latin typeface="Arial"/>
                <a:ea typeface="Arial"/>
                <a:cs typeface="Arial"/>
                <a:sym typeface="Arial"/>
              </a:defRPr>
            </a:lvl1pPr>
          </a:lstStyle>
          <a:p>
            <a:pPr/>
            <a:r>
              <a:t>CS Fundamentals </a:t>
            </a:r>
          </a:p>
        </p:txBody>
      </p:sp>
      <p:sp>
        <p:nvSpPr>
          <p:cNvPr id="220" name="Shape 70"/>
          <p:cNvSpPr txBox="1"/>
          <p:nvPr/>
        </p:nvSpPr>
        <p:spPr>
          <a:xfrm>
            <a:off x="438460" y="5453222"/>
            <a:ext cx="3904940" cy="46664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indent="228600" defTabSz="685800">
              <a:defRPr b="1" sz="2000" u="sng">
                <a:latin typeface="Arial"/>
                <a:ea typeface="Arial"/>
                <a:cs typeface="Arial"/>
                <a:sym typeface="Arial"/>
              </a:defRPr>
            </a:lvl1pPr>
          </a:lstStyle>
          <a:p>
            <a:pPr/>
            <a:r>
              <a:t>Cutting Edge Development</a:t>
            </a:r>
          </a:p>
        </p:txBody>
      </p:sp>
      <p:sp>
        <p:nvSpPr>
          <p:cNvPr id="221" name="Shape 70"/>
          <p:cNvSpPr txBox="1"/>
          <p:nvPr/>
        </p:nvSpPr>
        <p:spPr>
          <a:xfrm>
            <a:off x="439688" y="634822"/>
            <a:ext cx="2181003" cy="46664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indent="228600" defTabSz="685800">
              <a:defRPr b="1" sz="2000" u="sng">
                <a:latin typeface="Arial"/>
                <a:ea typeface="Arial"/>
                <a:cs typeface="Arial"/>
                <a:sym typeface="Arial"/>
              </a:defRPr>
            </a:lvl1pPr>
          </a:lstStyle>
          <a:p>
            <a:pPr/>
            <a:r>
              <a:t>The Browser</a:t>
            </a:r>
          </a:p>
        </p:txBody>
      </p:sp>
      <p:sp>
        <p:nvSpPr>
          <p:cNvPr id="222" name="Shape 70"/>
          <p:cNvSpPr txBox="1"/>
          <p:nvPr/>
        </p:nvSpPr>
        <p:spPr>
          <a:xfrm>
            <a:off x="3355059" y="634822"/>
            <a:ext cx="1905001" cy="46664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indent="228600" defTabSz="685800">
              <a:defRPr b="1" sz="2000" u="sng">
                <a:latin typeface="Arial"/>
                <a:ea typeface="Arial"/>
                <a:cs typeface="Arial"/>
                <a:sym typeface="Arial"/>
              </a:defRPr>
            </a:lvl1pPr>
          </a:lstStyle>
          <a:p>
            <a:pPr/>
            <a:r>
              <a:t>Dev Tools</a:t>
            </a:r>
          </a:p>
        </p:txBody>
      </p:sp>
      <p:sp>
        <p:nvSpPr>
          <p:cNvPr id="223" name="Shape 70"/>
          <p:cNvSpPr txBox="1"/>
          <p:nvPr/>
        </p:nvSpPr>
        <p:spPr>
          <a:xfrm>
            <a:off x="5562982" y="609600"/>
            <a:ext cx="3522976" cy="46664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indent="228600" defTabSz="685800">
              <a:defRPr b="1" sz="2000" u="sng">
                <a:latin typeface="Arial"/>
                <a:ea typeface="Arial"/>
                <a:cs typeface="Arial"/>
                <a:sym typeface="Arial"/>
              </a:defRPr>
            </a:lvl1pPr>
          </a:lstStyle>
          <a:p>
            <a:pPr/>
            <a:r>
              <a:t>Server Side</a:t>
            </a:r>
          </a:p>
        </p:txBody>
      </p:sp>
      <p:sp>
        <p:nvSpPr>
          <p:cNvPr id="224" name="Shape 70"/>
          <p:cNvSpPr txBox="1"/>
          <p:nvPr/>
        </p:nvSpPr>
        <p:spPr>
          <a:xfrm>
            <a:off x="-3208" y="5766291"/>
            <a:ext cx="2213008" cy="46664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marL="685800" indent="-457200" defTabSz="685800">
              <a:buSzPct val="100000"/>
              <a:buFont typeface="Arial"/>
              <a:buChar char="•"/>
              <a:defRPr sz="2000">
                <a:latin typeface="Arial"/>
                <a:ea typeface="Arial"/>
                <a:cs typeface="Arial"/>
                <a:sym typeface="Arial"/>
              </a:defRPr>
            </a:lvl1pPr>
          </a:lstStyle>
          <a:p>
            <a:pPr/>
            <a:r>
              <a:t>React</a:t>
            </a:r>
          </a:p>
        </p:txBody>
      </p:sp>
      <p:sp>
        <p:nvSpPr>
          <p:cNvPr id="225" name="Text"/>
          <p:cNvSpPr txBox="1"/>
          <p:nvPr/>
        </p:nvSpPr>
        <p:spPr>
          <a:xfrm>
            <a:off x="4302882" y="3249930"/>
            <a:ext cx="538236" cy="358140"/>
          </a:xfrm>
          <a:prstGeom prst="rect">
            <a:avLst/>
          </a:prstGeom>
          <a:ln w="12700">
            <a:miter lim="400000"/>
          </a:ln>
        </p:spPr>
        <p:txBody>
          <a:bodyPr wrap="none" lIns="45719" rIns="45719">
            <a:spAutoFit/>
          </a:bodyPr>
          <a:lstStyle/>
          <a:p>
            <a:pPr/>
          </a:p>
        </p:txBody>
      </p:sp>
      <p:sp>
        <p:nvSpPr>
          <p:cNvPr id="226" name="This is your brain"/>
          <p:cNvSpPr txBox="1"/>
          <p:nvPr/>
        </p:nvSpPr>
        <p:spPr>
          <a:xfrm>
            <a:off x="3074965" y="124427"/>
            <a:ext cx="2465188"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300"/>
            </a:lvl1pPr>
          </a:lstStyle>
          <a:p>
            <a:pPr/>
            <a:r>
              <a:t>This is your brain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Flowchart: Process 2"/>
          <p:cNvSpPr/>
          <p:nvPr/>
        </p:nvSpPr>
        <p:spPr>
          <a:xfrm>
            <a:off x="-5871" y="-1"/>
            <a:ext cx="9144001" cy="653856"/>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pic>
        <p:nvPicPr>
          <p:cNvPr id="289" name="Picture 2" descr="Picture 2"/>
          <p:cNvPicPr>
            <a:picLocks noChangeAspect="1"/>
          </p:cNvPicPr>
          <p:nvPr/>
        </p:nvPicPr>
        <p:blipFill>
          <a:blip r:embed="rId2">
            <a:extLst/>
          </a:blip>
          <a:stretch>
            <a:fillRect/>
          </a:stretch>
        </p:blipFill>
        <p:spPr>
          <a:xfrm>
            <a:off x="152400" y="730672"/>
            <a:ext cx="4027522" cy="5627186"/>
          </a:xfrm>
          <a:prstGeom prst="rect">
            <a:avLst/>
          </a:prstGeom>
          <a:ln w="12700">
            <a:miter lim="400000"/>
          </a:ln>
        </p:spPr>
      </p:pic>
      <p:sp>
        <p:nvSpPr>
          <p:cNvPr id="290" name="Rectangle 4"/>
          <p:cNvSpPr txBox="1"/>
          <p:nvPr/>
        </p:nvSpPr>
        <p:spPr>
          <a:xfrm>
            <a:off x="4419600" y="990599"/>
            <a:ext cx="4572000" cy="1424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pPr>
            <a:r>
              <a:t>Screen Map</a:t>
            </a:r>
          </a:p>
          <a:p>
            <a:pPr/>
            <a:r>
              <a:t>This is intended to show you the order in which users would see screens. The three branches correlates with the three button options from the main menu.</a:t>
            </a:r>
          </a:p>
        </p:txBody>
      </p:sp>
      <p:sp>
        <p:nvSpPr>
          <p:cNvPr id="291" name="Rectangle 5"/>
          <p:cNvSpPr txBox="1"/>
          <p:nvPr/>
        </p:nvSpPr>
        <p:spPr>
          <a:xfrm>
            <a:off x="304800" y="98052"/>
            <a:ext cx="6781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Example UI/UX Flow</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Rectangle 2"/>
          <p:cNvSpPr txBox="1"/>
          <p:nvPr/>
        </p:nvSpPr>
        <p:spPr>
          <a:xfrm>
            <a:off x="304800" y="98052"/>
            <a:ext cx="6781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Example Data Flow</a:t>
            </a:r>
          </a:p>
        </p:txBody>
      </p:sp>
      <p:pic>
        <p:nvPicPr>
          <p:cNvPr id="294" name="Picture 2" descr="Picture 2"/>
          <p:cNvPicPr>
            <a:picLocks noChangeAspect="1"/>
          </p:cNvPicPr>
          <p:nvPr/>
        </p:nvPicPr>
        <p:blipFill>
          <a:blip r:embed="rId2">
            <a:extLst/>
          </a:blip>
          <a:srcRect l="0" t="5524" r="0" b="0"/>
          <a:stretch>
            <a:fillRect/>
          </a:stretch>
        </p:blipFill>
        <p:spPr>
          <a:xfrm>
            <a:off x="824345" y="990601"/>
            <a:ext cx="7252855" cy="526152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Title 1"/>
          <p:cNvSpPr txBox="1"/>
          <p:nvPr>
            <p:ph type="title"/>
          </p:nvPr>
        </p:nvSpPr>
        <p:spPr>
          <a:xfrm>
            <a:off x="390606" y="2953542"/>
            <a:ext cx="8229601" cy="871860"/>
          </a:xfrm>
          <a:prstGeom prst="rect">
            <a:avLst/>
          </a:prstGeom>
        </p:spPr>
        <p:txBody>
          <a:bodyPr/>
          <a:lstStyle/>
          <a:p>
            <a:pPr/>
            <a:r>
              <a:t>Questions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Rectangle 2"/>
          <p:cNvSpPr txBox="1"/>
          <p:nvPr/>
        </p:nvSpPr>
        <p:spPr>
          <a:xfrm>
            <a:off x="304800" y="98052"/>
            <a:ext cx="6781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Nudge Forward</a:t>
            </a:r>
          </a:p>
        </p:txBody>
      </p:sp>
      <p:sp>
        <p:nvSpPr>
          <p:cNvPr id="229" name="TextBox 3"/>
          <p:cNvSpPr txBox="1"/>
          <p:nvPr/>
        </p:nvSpPr>
        <p:spPr>
          <a:xfrm>
            <a:off x="304800" y="2560795"/>
            <a:ext cx="8610600" cy="16766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3600" u="sng">
                <a:latin typeface="Arial"/>
                <a:ea typeface="Arial"/>
                <a:cs typeface="Arial"/>
                <a:sym typeface="Arial"/>
              </a:defRPr>
            </a:pPr>
            <a:r>
              <a:t>Didn’t quite make your target? </a:t>
            </a:r>
          </a:p>
          <a:p>
            <a:pPr algn="ctr">
              <a:defRPr b="1" sz="3600" u="sng">
                <a:latin typeface="Arial"/>
                <a:ea typeface="Arial"/>
                <a:cs typeface="Arial"/>
                <a:sym typeface="Arial"/>
              </a:defRPr>
            </a:pPr>
          </a:p>
          <a:p>
            <a:pPr algn="ctr">
              <a:defRPr sz="3600">
                <a:latin typeface="Arial"/>
                <a:ea typeface="Arial"/>
                <a:cs typeface="Arial"/>
                <a:sym typeface="Arial"/>
              </a:defRPr>
            </a:pPr>
            <a:r>
              <a:t>Let’s chat.</a:t>
            </a:r>
            <a:r>
              <a:rPr b="1"/>
              <a:t>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Title 1"/>
          <p:cNvSpPr txBox="1"/>
          <p:nvPr>
            <p:ph type="title"/>
          </p:nvPr>
        </p:nvSpPr>
        <p:spPr>
          <a:xfrm>
            <a:off x="304799" y="-1"/>
            <a:ext cx="5470528" cy="653856"/>
          </a:xfrm>
          <a:prstGeom prst="rect">
            <a:avLst/>
          </a:prstGeom>
        </p:spPr>
        <p:txBody>
          <a:bodyPr/>
          <a:lstStyle/>
          <a:p>
            <a:pPr/>
            <a:r>
              <a:t>What’s Left</a:t>
            </a:r>
          </a:p>
        </p:txBody>
      </p:sp>
      <p:sp>
        <p:nvSpPr>
          <p:cNvPr id="232" name="TextBox 2"/>
          <p:cNvSpPr txBox="1"/>
          <p:nvPr/>
        </p:nvSpPr>
        <p:spPr>
          <a:xfrm>
            <a:off x="304800" y="914400"/>
            <a:ext cx="8610600" cy="434991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b="1" sz="2100" u="sng">
                <a:latin typeface="Arial"/>
                <a:ea typeface="Arial"/>
                <a:cs typeface="Arial"/>
                <a:sym typeface="Arial"/>
              </a:defRPr>
            </a:pPr>
            <a:r>
              <a:t>Final Projects</a:t>
            </a:r>
          </a:p>
          <a:p>
            <a:pPr>
              <a:defRPr b="1" sz="2100" u="sng">
                <a:latin typeface="Arial"/>
                <a:ea typeface="Arial"/>
                <a:cs typeface="Arial"/>
                <a:sym typeface="Arial"/>
              </a:defRPr>
            </a:pPr>
          </a:p>
          <a:p>
            <a:pPr>
              <a:defRPr b="1" sz="2100" u="sng">
                <a:latin typeface="Arial"/>
                <a:ea typeface="Arial"/>
                <a:cs typeface="Arial"/>
                <a:sym typeface="Arial"/>
              </a:defRPr>
            </a:pPr>
          </a:p>
          <a:p>
            <a:pPr marL="342900" indent="-342900">
              <a:buSzPct val="100000"/>
              <a:buFont typeface="Arial"/>
              <a:buChar char="•"/>
              <a:defRPr b="1" sz="2100" u="sng">
                <a:latin typeface="Arial"/>
                <a:ea typeface="Arial"/>
                <a:cs typeface="Arial"/>
                <a:sym typeface="Arial"/>
              </a:defRPr>
            </a:pPr>
            <a:r>
              <a:t>Remaining Topics</a:t>
            </a:r>
          </a:p>
          <a:p>
            <a:pPr lvl="1" marL="800100" indent="-342900">
              <a:buSzPct val="100000"/>
              <a:buFont typeface="Arial"/>
              <a:buChar char="•"/>
              <a:defRPr sz="2100">
                <a:latin typeface="Arial"/>
                <a:ea typeface="Arial"/>
                <a:cs typeface="Arial"/>
                <a:sym typeface="Arial"/>
              </a:defRPr>
            </a:pPr>
            <a:r>
              <a:t>PHP/Laravel</a:t>
            </a:r>
          </a:p>
          <a:p>
            <a:pPr lvl="1" marL="800100" indent="-342900">
              <a:buSzPct val="100000"/>
              <a:buFont typeface="Arial"/>
              <a:buChar char="•"/>
              <a:defRPr sz="2100">
                <a:latin typeface="Arial"/>
                <a:ea typeface="Arial"/>
                <a:cs typeface="Arial"/>
                <a:sym typeface="Arial"/>
              </a:defRPr>
            </a:pPr>
            <a:r>
              <a:t>Computer Science Algorithms (half class topics)</a:t>
            </a:r>
          </a:p>
          <a:p>
            <a:pPr>
              <a:defRPr b="1" sz="2100" u="sng">
                <a:latin typeface="Arial"/>
                <a:ea typeface="Arial"/>
                <a:cs typeface="Arial"/>
                <a:sym typeface="Arial"/>
              </a:defRPr>
            </a:pPr>
          </a:p>
          <a:p>
            <a:pPr>
              <a:defRPr b="1" sz="2100" u="sng">
                <a:latin typeface="Arial"/>
                <a:ea typeface="Arial"/>
                <a:cs typeface="Arial"/>
                <a:sym typeface="Arial"/>
              </a:defRPr>
            </a:pPr>
          </a:p>
          <a:p>
            <a:pPr marL="342900" indent="-342900">
              <a:buSzPct val="100000"/>
              <a:buFont typeface="Arial"/>
              <a:buChar char="•"/>
              <a:defRPr b="1" sz="2100" u="sng">
                <a:latin typeface="Arial"/>
                <a:ea typeface="Arial"/>
                <a:cs typeface="Arial"/>
                <a:sym typeface="Arial"/>
              </a:defRPr>
            </a:pPr>
            <a:r>
              <a:t>Lightning Talks &amp; Job Workshops:</a:t>
            </a:r>
          </a:p>
          <a:p>
            <a:pPr lvl="1" marL="800100" indent="-342900">
              <a:buSzPct val="100000"/>
              <a:buFont typeface="Arial"/>
              <a:buChar char="•"/>
              <a:defRPr sz="2100">
                <a:latin typeface="Arial"/>
                <a:ea typeface="Arial"/>
                <a:cs typeface="Arial"/>
                <a:sym typeface="Arial"/>
              </a:defRPr>
            </a:pPr>
            <a:r>
              <a:t>By Request - half class topics, last two class days before final project presentations</a:t>
            </a:r>
          </a:p>
          <a:p>
            <a:pPr>
              <a:defRPr b="1" sz="2100" u="sng">
                <a:latin typeface="Arial"/>
                <a:ea typeface="Arial"/>
                <a:cs typeface="Arial"/>
                <a:sym typeface="Arial"/>
              </a:defRPr>
            </a:pPr>
          </a:p>
          <a:p>
            <a:pPr marL="342900" indent="-342900">
              <a:buSzPct val="100000"/>
              <a:buFont typeface="Arial"/>
              <a:buChar char="•"/>
              <a:defRPr b="1" sz="2100" u="sng">
                <a:latin typeface="Arial"/>
                <a:ea typeface="Arial"/>
                <a:cs typeface="Arial"/>
                <a:sym typeface="Arial"/>
              </a:defRPr>
            </a:pPr>
          </a:p>
          <a:p>
            <a:pPr marL="342900" indent="-342900">
              <a:buSzPct val="100000"/>
              <a:buFont typeface="Arial"/>
              <a:buChar char="•"/>
              <a:defRPr b="1" sz="2100" u="sng">
                <a:latin typeface="Arial"/>
                <a:ea typeface="Arial"/>
                <a:cs typeface="Arial"/>
                <a:sym typeface="Arial"/>
              </a:defRPr>
            </a:pPr>
            <a:r>
              <a:t>Presentation Day!!!!</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Title 1"/>
          <p:cNvSpPr txBox="1"/>
          <p:nvPr>
            <p:ph type="title"/>
          </p:nvPr>
        </p:nvSpPr>
        <p:spPr>
          <a:xfrm>
            <a:off x="304799" y="-1"/>
            <a:ext cx="5470528" cy="653856"/>
          </a:xfrm>
          <a:prstGeom prst="rect">
            <a:avLst/>
          </a:prstGeom>
        </p:spPr>
        <p:txBody>
          <a:bodyPr/>
          <a:lstStyle/>
          <a:p>
            <a:pPr/>
            <a:r>
              <a:t>What’s Left - Schedule</a:t>
            </a:r>
          </a:p>
        </p:txBody>
      </p:sp>
      <p:sp>
        <p:nvSpPr>
          <p:cNvPr id="235" name="TextBox 2"/>
          <p:cNvSpPr txBox="1"/>
          <p:nvPr/>
        </p:nvSpPr>
        <p:spPr>
          <a:xfrm>
            <a:off x="304800" y="914400"/>
            <a:ext cx="8610600" cy="495951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sz="2100">
                <a:latin typeface="Arial"/>
                <a:ea typeface="Arial"/>
                <a:cs typeface="Arial"/>
                <a:sym typeface="Arial"/>
              </a:defRPr>
            </a:pPr>
          </a:p>
          <a:p>
            <a:pPr>
              <a:defRPr b="1" sz="2100" u="sng">
                <a:latin typeface="Arial"/>
                <a:ea typeface="Arial"/>
                <a:cs typeface="Arial"/>
                <a:sym typeface="Arial"/>
              </a:defRPr>
            </a:pPr>
            <a:r>
              <a:t>December</a:t>
            </a:r>
          </a:p>
          <a:p>
            <a:pPr>
              <a:defRPr sz="2100">
                <a:latin typeface="Arial"/>
                <a:ea typeface="Arial"/>
                <a:cs typeface="Arial"/>
                <a:sym typeface="Arial"/>
              </a:defRPr>
            </a:pPr>
            <a:r>
              <a:t>19 - PHP</a:t>
            </a:r>
          </a:p>
          <a:p>
            <a:pPr>
              <a:defRPr sz="2100">
                <a:latin typeface="Arial"/>
                <a:ea typeface="Arial"/>
                <a:cs typeface="Arial"/>
                <a:sym typeface="Arial"/>
              </a:defRPr>
            </a:pPr>
          </a:p>
          <a:p>
            <a:pPr>
              <a:defRPr b="1" sz="2100" u="sng">
                <a:latin typeface="Arial"/>
                <a:ea typeface="Arial"/>
                <a:cs typeface="Arial"/>
                <a:sym typeface="Arial"/>
              </a:defRPr>
            </a:pPr>
            <a:r>
              <a:t>January</a:t>
            </a:r>
          </a:p>
          <a:p>
            <a:pPr>
              <a:defRPr sz="2100">
                <a:latin typeface="Arial"/>
                <a:ea typeface="Arial"/>
                <a:cs typeface="Arial"/>
                <a:sym typeface="Arial"/>
              </a:defRPr>
            </a:pPr>
            <a:r>
              <a:t>04* - PHP</a:t>
            </a:r>
          </a:p>
          <a:p>
            <a:pPr>
              <a:defRPr sz="2100">
                <a:latin typeface="Arial"/>
                <a:ea typeface="Arial"/>
                <a:cs typeface="Arial"/>
                <a:sym typeface="Arial"/>
              </a:defRPr>
            </a:pPr>
          </a:p>
          <a:p>
            <a:pPr>
              <a:defRPr sz="2100">
                <a:latin typeface="Arial"/>
                <a:ea typeface="Arial"/>
                <a:cs typeface="Arial"/>
                <a:sym typeface="Arial"/>
              </a:defRPr>
            </a:pPr>
            <a:r>
              <a:t>06, 09, 11* - Laravel</a:t>
            </a:r>
          </a:p>
          <a:p>
            <a:pPr>
              <a:defRPr sz="2100">
                <a:latin typeface="Arial"/>
                <a:ea typeface="Arial"/>
                <a:cs typeface="Arial"/>
                <a:sym typeface="Arial"/>
              </a:defRPr>
            </a:pPr>
          </a:p>
          <a:p>
            <a:pPr>
              <a:defRPr sz="2100">
                <a:latin typeface="Arial"/>
                <a:ea typeface="Arial"/>
                <a:cs typeface="Arial"/>
                <a:sym typeface="Arial"/>
              </a:defRPr>
            </a:pPr>
            <a:r>
              <a:t>13, 16, 18* - Computer Science Fundamentals (half day)</a:t>
            </a:r>
          </a:p>
          <a:p>
            <a:pPr>
              <a:defRPr sz="2100">
                <a:latin typeface="Arial"/>
                <a:ea typeface="Arial"/>
                <a:cs typeface="Arial"/>
                <a:sym typeface="Arial"/>
              </a:defRPr>
            </a:pPr>
          </a:p>
          <a:p>
            <a:pPr>
              <a:defRPr sz="2100">
                <a:latin typeface="Arial"/>
                <a:ea typeface="Arial"/>
                <a:cs typeface="Arial"/>
                <a:sym typeface="Arial"/>
              </a:defRPr>
            </a:pPr>
            <a:r>
              <a:t>20, 23 - Lightning talks &amp; Job Workshops (half day on request)</a:t>
            </a:r>
          </a:p>
          <a:p>
            <a:pPr>
              <a:defRPr sz="2100">
                <a:latin typeface="Arial"/>
                <a:ea typeface="Arial"/>
                <a:cs typeface="Arial"/>
                <a:sym typeface="Arial"/>
              </a:defRPr>
            </a:pPr>
          </a:p>
          <a:p>
            <a:pPr>
              <a:defRPr b="1" sz="2100" u="sng">
                <a:latin typeface="Arial"/>
                <a:ea typeface="Arial"/>
                <a:cs typeface="Arial"/>
                <a:sym typeface="Arial"/>
              </a:defRPr>
            </a:pPr>
            <a:r>
              <a:t>25 - Presentation Day - Opportunity to excel!</a:t>
            </a:r>
          </a:p>
          <a:p>
            <a:pPr>
              <a:defRPr b="1" sz="2100" u="sng">
                <a:latin typeface="Arial"/>
                <a:ea typeface="Arial"/>
                <a:cs typeface="Arial"/>
                <a:sym typeface="Arial"/>
              </a:defRPr>
            </a:pPr>
          </a:p>
          <a:p>
            <a:pPr algn="r">
              <a:defRPr i="1" sz="2100">
                <a:latin typeface="Arial"/>
                <a:ea typeface="Arial"/>
                <a:cs typeface="Arial"/>
                <a:sym typeface="Arial"/>
              </a:defRPr>
            </a:pPr>
            <a:r>
              <a:t>* indicates deliverable review</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Rectangle 5"/>
          <p:cNvSpPr txBox="1"/>
          <p:nvPr/>
        </p:nvSpPr>
        <p:spPr>
          <a:xfrm>
            <a:off x="304800" y="98052"/>
            <a:ext cx="6781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Big News!</a:t>
            </a:r>
          </a:p>
        </p:txBody>
      </p:sp>
      <p:sp>
        <p:nvSpPr>
          <p:cNvPr id="238" name="TextBox 6"/>
          <p:cNvSpPr txBox="1"/>
          <p:nvPr/>
        </p:nvSpPr>
        <p:spPr>
          <a:xfrm>
            <a:off x="304800" y="2556393"/>
            <a:ext cx="8610600" cy="60988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3600" u="sng">
                <a:latin typeface="Arial"/>
                <a:ea typeface="Arial"/>
                <a:cs typeface="Arial"/>
                <a:sym typeface="Arial"/>
              </a:defRPr>
            </a:lvl1pPr>
          </a:lstStyle>
          <a:p>
            <a:pPr/>
            <a:r>
              <a:t>No homework from now till the end!</a:t>
            </a:r>
          </a:p>
        </p:txBody>
      </p:sp>
      <p:sp>
        <p:nvSpPr>
          <p:cNvPr id="239" name="TextBox 7"/>
          <p:cNvSpPr txBox="1"/>
          <p:nvPr/>
        </p:nvSpPr>
        <p:spPr>
          <a:xfrm>
            <a:off x="424542" y="3276599"/>
            <a:ext cx="8610601"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latin typeface="Arial"/>
                <a:ea typeface="Arial"/>
                <a:cs typeface="Arial"/>
                <a:sym typeface="Arial"/>
              </a:defRPr>
            </a:lvl1pPr>
          </a:lstStyle>
          <a:p>
            <a:pPr/>
            <a:r>
              <a:t>(With a small caveat)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Rectangle 2"/>
          <p:cNvSpPr txBox="1"/>
          <p:nvPr/>
        </p:nvSpPr>
        <p:spPr>
          <a:xfrm>
            <a:off x="304800" y="98052"/>
            <a:ext cx="6781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Lightning Talks!</a:t>
            </a:r>
          </a:p>
        </p:txBody>
      </p:sp>
      <p:pic>
        <p:nvPicPr>
          <p:cNvPr id="242" name="Picture 3" descr="Picture 3"/>
          <p:cNvPicPr>
            <a:picLocks noChangeAspect="1"/>
          </p:cNvPicPr>
          <p:nvPr/>
        </p:nvPicPr>
        <p:blipFill>
          <a:blip r:embed="rId2">
            <a:extLst/>
          </a:blip>
          <a:stretch>
            <a:fillRect/>
          </a:stretch>
        </p:blipFill>
        <p:spPr>
          <a:xfrm rot="1151878">
            <a:off x="6680076" y="2859658"/>
            <a:ext cx="2223075" cy="2705101"/>
          </a:xfrm>
          <a:prstGeom prst="rect">
            <a:avLst/>
          </a:prstGeom>
          <a:ln w="12700">
            <a:miter lim="400000"/>
          </a:ln>
        </p:spPr>
      </p:pic>
      <p:pic>
        <p:nvPicPr>
          <p:cNvPr id="243" name="Picture 4" descr="Picture 4"/>
          <p:cNvPicPr>
            <a:picLocks noChangeAspect="1"/>
          </p:cNvPicPr>
          <p:nvPr/>
        </p:nvPicPr>
        <p:blipFill>
          <a:blip r:embed="rId3">
            <a:extLst/>
          </a:blip>
          <a:stretch>
            <a:fillRect/>
          </a:stretch>
        </p:blipFill>
        <p:spPr>
          <a:xfrm rot="899030">
            <a:off x="397685" y="3409519"/>
            <a:ext cx="2119392" cy="2529812"/>
          </a:xfrm>
          <a:prstGeom prst="rect">
            <a:avLst/>
          </a:prstGeom>
          <a:ln w="12700">
            <a:miter lim="400000"/>
          </a:ln>
        </p:spPr>
      </p:pic>
      <p:pic>
        <p:nvPicPr>
          <p:cNvPr id="244" name="Picture 5" descr="Picture 5"/>
          <p:cNvPicPr>
            <a:picLocks noChangeAspect="1"/>
          </p:cNvPicPr>
          <p:nvPr/>
        </p:nvPicPr>
        <p:blipFill>
          <a:blip r:embed="rId4">
            <a:extLst/>
          </a:blip>
          <a:stretch>
            <a:fillRect/>
          </a:stretch>
        </p:blipFill>
        <p:spPr>
          <a:xfrm rot="20941317">
            <a:off x="701397" y="953266"/>
            <a:ext cx="2268223" cy="2700266"/>
          </a:xfrm>
          <a:prstGeom prst="rect">
            <a:avLst/>
          </a:prstGeom>
          <a:ln w="12700">
            <a:miter lim="400000"/>
          </a:ln>
        </p:spPr>
      </p:pic>
      <p:pic>
        <p:nvPicPr>
          <p:cNvPr id="245" name="Picture 6" descr="Picture 6"/>
          <p:cNvPicPr>
            <a:picLocks noChangeAspect="1"/>
          </p:cNvPicPr>
          <p:nvPr/>
        </p:nvPicPr>
        <p:blipFill>
          <a:blip r:embed="rId5">
            <a:extLst/>
          </a:blip>
          <a:stretch>
            <a:fillRect/>
          </a:stretch>
        </p:blipFill>
        <p:spPr>
          <a:xfrm>
            <a:off x="3228615" y="893476"/>
            <a:ext cx="2178652" cy="2600326"/>
          </a:xfrm>
          <a:prstGeom prst="rect">
            <a:avLst/>
          </a:prstGeom>
          <a:ln w="12700">
            <a:miter lim="400000"/>
          </a:ln>
        </p:spPr>
      </p:pic>
      <p:pic>
        <p:nvPicPr>
          <p:cNvPr id="246" name="Picture 7" descr="Picture 7"/>
          <p:cNvPicPr>
            <a:picLocks noChangeAspect="1"/>
          </p:cNvPicPr>
          <p:nvPr/>
        </p:nvPicPr>
        <p:blipFill>
          <a:blip r:embed="rId6">
            <a:extLst/>
          </a:blip>
          <a:stretch>
            <a:fillRect/>
          </a:stretch>
        </p:blipFill>
        <p:spPr>
          <a:xfrm rot="900000">
            <a:off x="5709656" y="1128191"/>
            <a:ext cx="2158795" cy="2620900"/>
          </a:xfrm>
          <a:prstGeom prst="rect">
            <a:avLst/>
          </a:prstGeom>
          <a:ln w="12700">
            <a:miter lim="400000"/>
          </a:ln>
        </p:spPr>
      </p:pic>
      <p:pic>
        <p:nvPicPr>
          <p:cNvPr id="247" name="Picture 8" descr="Picture 8"/>
          <p:cNvPicPr>
            <a:picLocks noChangeAspect="1"/>
          </p:cNvPicPr>
          <p:nvPr/>
        </p:nvPicPr>
        <p:blipFill>
          <a:blip r:embed="rId7">
            <a:extLst/>
          </a:blip>
          <a:stretch>
            <a:fillRect/>
          </a:stretch>
        </p:blipFill>
        <p:spPr>
          <a:xfrm>
            <a:off x="2653156" y="3493801"/>
            <a:ext cx="1752589" cy="2103106"/>
          </a:xfrm>
          <a:prstGeom prst="rect">
            <a:avLst/>
          </a:prstGeom>
          <a:ln w="12700">
            <a:miter lim="400000"/>
          </a:ln>
        </p:spPr>
      </p:pic>
      <p:pic>
        <p:nvPicPr>
          <p:cNvPr id="248" name="Picture 9" descr="Picture 9"/>
          <p:cNvPicPr>
            <a:picLocks noChangeAspect="1"/>
          </p:cNvPicPr>
          <p:nvPr/>
        </p:nvPicPr>
        <p:blipFill>
          <a:blip r:embed="rId8">
            <a:extLst/>
          </a:blip>
          <a:stretch>
            <a:fillRect/>
          </a:stretch>
        </p:blipFill>
        <p:spPr>
          <a:xfrm rot="21015535">
            <a:off x="4475727" y="3400469"/>
            <a:ext cx="1908356" cy="2309790"/>
          </a:xfrm>
          <a:prstGeom prst="rect">
            <a:avLst/>
          </a:prstGeom>
          <a:ln w="12700">
            <a:miter lim="400000"/>
          </a:ln>
        </p:spPr>
      </p:pic>
      <p:sp>
        <p:nvSpPr>
          <p:cNvPr id="249" name="Rectangle 10"/>
          <p:cNvSpPr txBox="1"/>
          <p:nvPr/>
        </p:nvSpPr>
        <p:spPr>
          <a:xfrm>
            <a:off x="609600" y="6030919"/>
            <a:ext cx="83058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i="1">
                <a:latin typeface="Arial"/>
                <a:ea typeface="Arial"/>
                <a:cs typeface="Arial"/>
                <a:sym typeface="Arial"/>
              </a:defRPr>
            </a:pPr>
            <a:r>
              <a:t>Disclaimer: Not actual topics for Lightning Talks. </a:t>
            </a:r>
            <a:r>
              <a:rPr b="0"/>
              <a:t>Just possibilities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Rectangle 2"/>
          <p:cNvSpPr txBox="1"/>
          <p:nvPr/>
        </p:nvSpPr>
        <p:spPr>
          <a:xfrm>
            <a:off x="304800" y="98052"/>
            <a:ext cx="6781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Never Stop Learning! </a:t>
            </a:r>
          </a:p>
        </p:txBody>
      </p:sp>
      <p:pic>
        <p:nvPicPr>
          <p:cNvPr id="252" name="Picture 2" descr="Picture 2"/>
          <p:cNvPicPr>
            <a:picLocks noChangeAspect="1"/>
          </p:cNvPicPr>
          <p:nvPr/>
        </p:nvPicPr>
        <p:blipFill>
          <a:blip r:embed="rId2">
            <a:extLst/>
          </a:blip>
          <a:stretch>
            <a:fillRect/>
          </a:stretch>
        </p:blipFill>
        <p:spPr>
          <a:xfrm>
            <a:off x="304800" y="1066800"/>
            <a:ext cx="3733800" cy="4834290"/>
          </a:xfrm>
          <a:prstGeom prst="rect">
            <a:avLst/>
          </a:prstGeom>
          <a:ln>
            <a:solidFill>
              <a:srgbClr val="5B9BD5"/>
            </a:solidFill>
          </a:ln>
        </p:spPr>
      </p:pic>
      <p:sp>
        <p:nvSpPr>
          <p:cNvPr id="253" name="TextBox 4"/>
          <p:cNvSpPr txBox="1"/>
          <p:nvPr/>
        </p:nvSpPr>
        <p:spPr>
          <a:xfrm>
            <a:off x="4267200" y="1083466"/>
            <a:ext cx="4648200" cy="313071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b="1" sz="2100">
                <a:latin typeface="Arial"/>
                <a:ea typeface="Arial"/>
                <a:cs typeface="Arial"/>
                <a:sym typeface="Arial"/>
              </a:defRPr>
            </a:pPr>
            <a:r>
              <a:t>The key to being marketable and relevance is to constantly be learning.</a:t>
            </a:r>
          </a:p>
          <a:p>
            <a:pPr marL="342900" indent="-342900">
              <a:buSzPct val="100000"/>
              <a:buFont typeface="Arial"/>
              <a:buChar char="•"/>
              <a:defRPr b="1" sz="2100">
                <a:latin typeface="Arial"/>
                <a:ea typeface="Arial"/>
                <a:cs typeface="Arial"/>
                <a:sym typeface="Arial"/>
              </a:defRPr>
            </a:pPr>
          </a:p>
          <a:p>
            <a:pPr marL="342900" indent="-342900">
              <a:buSzPct val="100000"/>
              <a:buFont typeface="Arial"/>
              <a:buChar char="•"/>
              <a:defRPr sz="2100">
                <a:latin typeface="Arial"/>
                <a:ea typeface="Arial"/>
                <a:cs typeface="Arial"/>
                <a:sym typeface="Arial"/>
              </a:defRPr>
            </a:pPr>
            <a:r>
              <a:t>The field is always changing and there is never a point where you can call it quits.</a:t>
            </a:r>
          </a:p>
          <a:p>
            <a:pPr marL="342900" indent="-342900">
              <a:buSzPct val="100000"/>
              <a:buFont typeface="Arial"/>
              <a:buChar char="•"/>
              <a:defRPr sz="2100">
                <a:latin typeface="Arial"/>
                <a:ea typeface="Arial"/>
                <a:cs typeface="Arial"/>
                <a:sym typeface="Arial"/>
              </a:defRPr>
            </a:pPr>
          </a:p>
          <a:p>
            <a:pPr marL="342900" indent="-342900">
              <a:buSzPct val="100000"/>
              <a:buFont typeface="Arial"/>
              <a:buChar char="•"/>
              <a:defRPr sz="2100">
                <a:latin typeface="Arial"/>
                <a:ea typeface="Arial"/>
                <a:cs typeface="Arial"/>
                <a:sym typeface="Arial"/>
              </a:defRPr>
            </a:pPr>
            <a:r>
              <a:t>Stick with it! It’s a </a:t>
            </a:r>
            <a:r>
              <a:rPr b="1" u="sng"/>
              <a:t>craft</a:t>
            </a:r>
            <a:r>
              <a:t> that you continue to hone with time.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Title 1"/>
          <p:cNvSpPr txBox="1"/>
          <p:nvPr>
            <p:ph type="title"/>
          </p:nvPr>
        </p:nvSpPr>
        <p:spPr>
          <a:xfrm>
            <a:off x="390606" y="2953542"/>
            <a:ext cx="8229601" cy="871860"/>
          </a:xfrm>
          <a:prstGeom prst="rect">
            <a:avLst/>
          </a:prstGeom>
        </p:spPr>
        <p:txBody>
          <a:bodyPr/>
          <a:lstStyle/>
          <a:p>
            <a:pPr/>
            <a:r>
              <a:t>Final Projects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UCF - Theme">
  <a:themeElements>
    <a:clrScheme name="UCF -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UCF - Theme">
      <a:majorFont>
        <a:latin typeface="Calibri"/>
        <a:ea typeface="Calibri"/>
        <a:cs typeface="Calibri"/>
      </a:majorFont>
      <a:minorFont>
        <a:latin typeface="Helvetica"/>
        <a:ea typeface="Helvetica"/>
        <a:cs typeface="Helvetica"/>
      </a:minorFont>
    </a:fontScheme>
    <a:fmtScheme name="UCF -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UCF - Theme">
  <a:themeElements>
    <a:clrScheme name="UCF -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UCF - Theme">
      <a:majorFont>
        <a:latin typeface="Calibri"/>
        <a:ea typeface="Calibri"/>
        <a:cs typeface="Calibri"/>
      </a:majorFont>
      <a:minorFont>
        <a:latin typeface="Helvetica"/>
        <a:ea typeface="Helvetica"/>
        <a:cs typeface="Helvetica"/>
      </a:minorFont>
    </a:fontScheme>
    <a:fmtScheme name="UCF -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