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You guys know this already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But this is new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Possibly skip this and cover in office hours.  There are TWO more Activities left</a:t>
            </a:r>
          </a:p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will include a little more detail than you need now</a:t>
            </a:r>
          </a:p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But return to this resource sometime in the future when JSON questions come up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single quotes around the object make it a string.  It is not Javascript now, but it is JSON.</a:t>
            </a:r>
          </a:p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And if we test it with </a:t>
            </a:r>
            <a:r>
              <a:rPr b="1"/>
              <a:t>typeof</a:t>
            </a:r>
            <a:r>
              <a:t>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You can have object</a:t>
            </a:r>
          </a:p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and objects can be items in arrays</a:t>
            </a:r>
          </a:p>
          <a:p>
            <a:pPr marL="200526" indent="-200526">
              <a:buSzPct val="100000"/>
              <a:buAutoNum type="arabicParenR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We haven't seen this type of array much...remember how I talked about Arrays can be like a necklace?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2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13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5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63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>
              <a:defRPr b="0" i="0" sz="4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 defTabSz="91440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 defTabSz="91440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 defTabSz="91440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 defTabSz="914400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ctr" defTabSz="914400">
              <a:defRPr b="0" i="0" sz="4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defTabSz="914400">
              <a:spcBef>
                <a:spcPts val="700"/>
              </a:spcBef>
              <a:defRPr sz="3200"/>
            </a:lvl1pPr>
            <a:lvl2pPr marL="783771" indent="-326571" defTabSz="914400">
              <a:spcBef>
                <a:spcPts val="700"/>
              </a:spcBef>
              <a:defRPr sz="3200"/>
            </a:lvl2pPr>
            <a:lvl3pPr marL="1219200" indent="-304800" defTabSz="914400">
              <a:spcBef>
                <a:spcPts val="700"/>
              </a:spcBef>
              <a:defRPr sz="3200"/>
            </a:lvl3pPr>
            <a:lvl4pPr marL="1737360" indent="-365760" defTabSz="914400">
              <a:spcBef>
                <a:spcPts val="700"/>
              </a:spcBef>
              <a:defRPr sz="3200"/>
            </a:lvl4pPr>
            <a:lvl5pPr marL="2194560" indent="-365760" defTabSz="91440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01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14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JSON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Parsing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457200" y="1422400"/>
            <a:ext cx="8229600" cy="452596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400"/>
              </a:spcBef>
              <a:buSzTx/>
              <a:buNone/>
              <a:defRPr sz="2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Going from Javascript to JSON</a:t>
            </a:r>
          </a:p>
          <a:p>
            <a:pPr algn="ctr">
              <a:spcBef>
                <a:spcPts val="400"/>
              </a:spcBef>
              <a:buSzTx/>
              <a:buNone/>
              <a:defRPr sz="260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spcBef>
                <a:spcPts val="40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var someJavascript = {"first": "Fred", "second": "Armisen"};</a:t>
            </a:r>
          </a:p>
          <a:p>
            <a:pPr>
              <a:spcBef>
                <a:spcPts val="40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spcBef>
                <a:spcPts val="400"/>
              </a:spcBef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  <a:r>
              <a:t>var nowItsJSON = </a:t>
            </a:r>
            <a:r>
              <a:rPr>
                <a:solidFill>
                  <a:srgbClr val="4F8F00"/>
                </a:solidFill>
              </a:rPr>
              <a:t>JSON.stringify</a:t>
            </a:r>
            <a:r>
              <a:t>(someJavascript);</a:t>
            </a:r>
          </a:p>
          <a:p>
            <a:pPr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>
              <a:buSzTx/>
              <a:buNone/>
              <a:defRPr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5" marL="2125578" indent="-220578" defTabSz="914400">
              <a:lnSpc>
                <a:spcPct val="150000"/>
              </a:lnSpc>
              <a:spcBef>
                <a:spcPts val="400"/>
              </a:spcBef>
              <a:buFontTx/>
              <a:defRPr sz="2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Try it in your Console!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  <p:bldP build="p" bldLvl="5" animBg="1" rev="0" advAuto="0" spid="23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Javascript Object</a:t>
            </a:r>
          </a:p>
        </p:txBody>
      </p:sp>
      <p:sp>
        <p:nvSpPr>
          <p:cNvPr id="241" name="Content Placeholder 2"/>
          <p:cNvSpPr txBox="1"/>
          <p:nvPr>
            <p:ph type="body" sz="half" idx="1"/>
          </p:nvPr>
        </p:nvSpPr>
        <p:spPr>
          <a:xfrm>
            <a:off x="1701800" y="1638300"/>
            <a:ext cx="6934200" cy="3581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"key1": "Value1",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"key2": "Value2",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"number1": 3,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"number2": 4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2" name="TextBox 3"/>
          <p:cNvSpPr txBox="1"/>
          <p:nvPr/>
        </p:nvSpPr>
        <p:spPr>
          <a:xfrm>
            <a:off x="609600" y="5486400"/>
            <a:ext cx="8077200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/>
            </a:lvl1pPr>
          </a:lstStyle>
          <a:p>
            <a:pPr/>
            <a:r>
              <a:t>It's also valid JSON!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valid Javascript…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xfrm>
            <a:off x="1651000" y="1574800"/>
            <a:ext cx="70104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"date": new Date(),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text: "Not JSON",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"number": 5 * 7 / 20,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"result": getResult(),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"method": function() {…}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46" name="TextBox 3"/>
          <p:cNvSpPr txBox="1"/>
          <p:nvPr/>
        </p:nvSpPr>
        <p:spPr>
          <a:xfrm>
            <a:off x="914400" y="5181600"/>
            <a:ext cx="7696200" cy="103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</a:p>
          <a:p>
            <a:pPr algn="ctr">
              <a:defRPr sz="3200"/>
            </a:pPr>
            <a:r>
              <a:t>…but it's not valid JSON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Supports…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584200" y="15621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algn="ctr" defTabSz="749808">
              <a:spcBef>
                <a:spcPts val="500"/>
              </a:spcBef>
              <a:buSzTx/>
              <a:buNone/>
              <a:defRPr sz="2296"/>
            </a:pPr>
            <a:r>
              <a:t>Strings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{"string": "Hello world!"}</a:t>
            </a:r>
          </a:p>
          <a:p>
            <a:pPr marL="281177" indent="-281177" algn="ctr" defTabSz="749808">
              <a:spcBef>
                <a:spcPts val="600"/>
              </a:spcBef>
              <a:buSzTx/>
              <a:buNone/>
              <a:defRPr sz="2296"/>
            </a:pPr>
          </a:p>
          <a:p>
            <a:pPr marL="281177" indent="-281177" algn="ctr" defTabSz="749808">
              <a:spcBef>
                <a:spcPts val="500"/>
              </a:spcBef>
              <a:buSzTx/>
              <a:buNone/>
              <a:defRPr sz="2296"/>
            </a:pPr>
            <a:r>
              <a:t>Numbers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{"lifeUniverseEverything": 42, "pi": 3.14}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96">
                <a:latin typeface="Trebuchet MS"/>
                <a:ea typeface="Trebuchet MS"/>
                <a:cs typeface="Trebuchet MS"/>
                <a:sym typeface="Trebuchet MS"/>
              </a:rPr>
              <a:t>Objects</a:t>
            </a:r>
            <a:r>
              <a:t> 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{"myObj": {"first": "Tom", "last": "Jones"} }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1177" indent="-281177" algn="ctr" defTabSz="749808">
              <a:spcBef>
                <a:spcPts val="500"/>
              </a:spcBef>
              <a:buSzTx/>
              <a:buNone/>
              <a:defRPr sz="2296"/>
            </a:pPr>
            <a:r>
              <a:t>Arrays </a:t>
            </a:r>
          </a:p>
          <a:p>
            <a:pPr marL="281177" indent="-281177" algn="ctr" defTabSz="749808">
              <a:spcBef>
                <a:spcPts val="400"/>
              </a:spcBef>
              <a:buSzTx/>
              <a:buNone/>
              <a:defRPr sz="1968">
                <a:latin typeface="Courier New"/>
                <a:ea typeface="Courier New"/>
                <a:cs typeface="Courier New"/>
                <a:sym typeface="Courier New"/>
              </a:defRPr>
            </a:pPr>
            <a:r>
              <a:t>['a', 'b', 'c', 1, 2, 3, {"x": "y"}]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Wild!</a:t>
            </a:r>
          </a:p>
        </p:txBody>
      </p:sp>
      <p:sp>
        <p:nvSpPr>
          <p:cNvPr id="254" name="Content Placeholder 2"/>
          <p:cNvSpPr txBox="1"/>
          <p:nvPr>
            <p:ph type="body" idx="1"/>
          </p:nvPr>
        </p:nvSpPr>
        <p:spPr>
          <a:xfrm>
            <a:off x="1143000" y="1371600"/>
            <a:ext cx="75438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"object": 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"text": "Hello World!",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"foo": "bar"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"array": [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{"text": "Entry 1"},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{"text": "Entry 2"},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{"text": "Entry 3"}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],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"Go deep!": 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"object": 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	"object": {"text": "Terminator"}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	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about XML?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xfrm>
            <a:off x="457200" y="1600200"/>
            <a:ext cx="8588078" cy="4525963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defRPr sz="3008"/>
            </a:pPr>
            <a:r>
              <a:t>XML roared onto the scene in the late 90's</a:t>
            </a:r>
          </a:p>
          <a:p>
            <a:pPr marL="322325" indent="-322325" defTabSz="859536">
              <a:defRPr sz="3008"/>
            </a:pPr>
            <a:r>
              <a:t>Died from over-complication</a:t>
            </a:r>
          </a:p>
          <a:p>
            <a:pPr marL="322325" indent="-322325" defTabSz="859536">
              <a:defRPr sz="3008"/>
            </a:pPr>
            <a:r>
              <a:t>JSON advantages:</a:t>
            </a:r>
          </a:p>
          <a:p>
            <a:pPr lvl="2" marL="1181861" indent="-322325" defTabSz="859536">
              <a:defRPr sz="2914"/>
            </a:pPr>
            <a:r>
              <a:t>Data structure support (objects and arrays)</a:t>
            </a:r>
          </a:p>
          <a:p>
            <a:pPr lvl="2" marL="1181861" indent="-322325" defTabSz="859536">
              <a:defRPr sz="3008"/>
            </a:pPr>
            <a:r>
              <a:t>Takes less space</a:t>
            </a:r>
          </a:p>
          <a:p>
            <a:pPr lvl="2" marL="1181861" indent="-322325" defTabSz="859536">
              <a:defRPr sz="3008"/>
            </a:pPr>
            <a:r>
              <a:t>Easier to look at</a:t>
            </a:r>
          </a:p>
          <a:p>
            <a:pPr marL="322325" indent="-322325" defTabSz="859536">
              <a:defRPr sz="3008"/>
            </a:pPr>
            <a:r>
              <a:t>JSON has won the battle</a:t>
            </a:r>
          </a:p>
          <a:p>
            <a:pPr marL="322325" indent="-322325" defTabSz="859536">
              <a:defRPr sz="3008"/>
            </a:pPr>
            <a:r>
              <a:t>But XML is still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vs. XML example</a:t>
            </a:r>
          </a:p>
        </p:txBody>
      </p:sp>
      <p:sp>
        <p:nvSpPr>
          <p:cNvPr id="26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804672">
              <a:spcBef>
                <a:spcPts val="600"/>
              </a:spcBef>
              <a:buSzTx/>
              <a:buNone/>
              <a:defRPr sz="2816"/>
            </a:pPr>
            <a:r>
              <a:t>var person =</a:t>
            </a:r>
          </a:p>
          <a:p>
            <a:pPr marL="301752" indent="-301752" defTabSz="804672">
              <a:spcBef>
                <a:spcPts val="600"/>
              </a:spcBef>
              <a:buSzTx/>
              <a:buNone/>
              <a:defRPr sz="2816"/>
            </a:pPr>
            <a:r>
              <a:t>   {</a:t>
            </a:r>
          </a:p>
          <a:p>
            <a:pPr lvl="1" marL="301752" indent="387966" defTabSz="804672">
              <a:spcBef>
                <a:spcPts val="600"/>
              </a:spcBef>
              <a:buSzTx/>
              <a:buNone/>
              <a:defRPr sz="2816"/>
            </a:pPr>
            <a:r>
              <a:t>"first": "Greg", </a:t>
            </a:r>
          </a:p>
          <a:p>
            <a:pPr lvl="1" marL="301752" indent="387966" defTabSz="804672">
              <a:spcBef>
                <a:spcPts val="600"/>
              </a:spcBef>
              <a:buSzTx/>
              <a:buNone/>
              <a:defRPr sz="2816"/>
            </a:pPr>
            <a:r>
              <a:t>"last": "Sandell",</a:t>
            </a:r>
          </a:p>
          <a:p>
            <a:pPr marL="301752" indent="-301752" defTabSz="804672">
              <a:spcBef>
                <a:spcPts val="600"/>
              </a:spcBef>
              <a:buSzTx/>
              <a:buNone/>
              <a:defRPr sz="2816"/>
            </a:pPr>
            <a:r>
              <a:t>       "phone": [</a:t>
            </a:r>
          </a:p>
          <a:p>
            <a:pPr lvl="2" marL="301752" indent="771144" defTabSz="804672">
              <a:spcBef>
                <a:spcPts val="600"/>
              </a:spcBef>
              <a:buSzTx/>
              <a:buNone/>
              <a:defRPr sz="2816"/>
            </a:pPr>
            <a:r>
              <a:t>"773-241-5862", </a:t>
            </a:r>
          </a:p>
          <a:p>
            <a:pPr lvl="2" marL="301752" indent="771144" defTabSz="804672">
              <a:spcBef>
                <a:spcPts val="600"/>
              </a:spcBef>
              <a:buSzTx/>
              <a:buNone/>
              <a:defRPr sz="2816"/>
            </a:pPr>
            <a:r>
              <a:t>"800-588-2300"]</a:t>
            </a:r>
          </a:p>
          <a:p>
            <a:pPr marL="301752" indent="-301752" defTabSz="804672">
              <a:spcBef>
                <a:spcPts val="600"/>
              </a:spcBef>
              <a:buSzTx/>
              <a:buNone/>
              <a:defRPr sz="2816"/>
            </a:pPr>
            <a:r>
              <a:t>   };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 is larger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buSzTx/>
              <a:buNone/>
              <a:defRPr sz="3168"/>
            </a:pPr>
            <a:r>
              <a:t>&lt;person&gt;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&lt;first&gt;Greg&lt;/first&gt;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&lt;last&gt;Sandell&lt;/last&gt;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&lt;phones&gt;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    &lt;phone&gt;773-241-5862&lt;/phone&gt;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    &lt;phone&gt;800-588-2300&lt;/phone&gt;</a:t>
            </a:r>
          </a:p>
          <a:p>
            <a:pPr marL="339470" indent="-339470" defTabSz="905255">
              <a:buSzTx/>
              <a:buNone/>
              <a:defRPr sz="3168"/>
            </a:pPr>
            <a:r>
              <a:t>    &lt;/phones&gt;</a:t>
            </a:r>
          </a:p>
          <a:p>
            <a:pPr marL="339470" indent="-339470" defTabSz="905255">
              <a:buSzTx/>
              <a:buNone/>
              <a:defRPr sz="3168"/>
            </a:pPr>
            <a:r>
              <a:t>&lt;/person&gt;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</a:t>
            </a:r>
            <a:r>
              <a:rPr>
                <a:latin typeface="Arial"/>
                <a:ea typeface="Arial"/>
                <a:cs typeface="Arial"/>
                <a:sym typeface="Arial"/>
              </a:rPr>
              <a:t>&amp;</a:t>
            </a:r>
            <a:r>
              <a:t> XML Compared</a:t>
            </a:r>
          </a:p>
        </p:txBody>
      </p:sp>
      <p:sp>
        <p:nvSpPr>
          <p:cNvPr id="266" name="Content Placeholder 2"/>
          <p:cNvSpPr txBox="1"/>
          <p:nvPr>
            <p:ph type="body" sz="quarter" idx="1"/>
          </p:nvPr>
        </p:nvSpPr>
        <p:spPr>
          <a:xfrm>
            <a:off x="4406900" y="3078608"/>
            <a:ext cx="4727327" cy="700784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buSzTx/>
              <a:buNone/>
              <a:defRPr sz="3600"/>
            </a:lvl1pPr>
          </a:lstStyle>
          <a:p>
            <a:pPr/>
            <a:r>
              <a:t>61% more characters</a:t>
            </a:r>
          </a:p>
        </p:txBody>
      </p:sp>
      <p:sp>
        <p:nvSpPr>
          <p:cNvPr id="267" name="var person =…"/>
          <p:cNvSpPr txBox="1"/>
          <p:nvPr/>
        </p:nvSpPr>
        <p:spPr>
          <a:xfrm>
            <a:off x="312955" y="1685195"/>
            <a:ext cx="5054679" cy="150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spcBef>
                <a:spcPts val="700"/>
              </a:spcBef>
              <a:buFont typeface="Arial"/>
              <a:defRPr sz="1900"/>
            </a:pPr>
            <a:r>
              <a:t>var person =</a:t>
            </a:r>
          </a:p>
          <a:p>
            <a:pPr marL="342900" indent="-342900">
              <a:spcBef>
                <a:spcPts val="700"/>
              </a:spcBef>
              <a:buFont typeface="Arial"/>
              <a:defRPr sz="1900"/>
            </a:pPr>
            <a:r>
              <a:t>   {"first": "Greg", "last": "Sandell",</a:t>
            </a:r>
          </a:p>
          <a:p>
            <a:pPr marL="342900" indent="-342900">
              <a:spcBef>
                <a:spcPts val="700"/>
              </a:spcBef>
              <a:buFont typeface="Arial"/>
              <a:defRPr sz="1900"/>
            </a:pPr>
            <a:r>
              <a:t>     "phone": ["773-241-5862", "800-588-2300"]</a:t>
            </a:r>
          </a:p>
          <a:p>
            <a:pPr marL="342900" indent="-342900">
              <a:spcBef>
                <a:spcPts val="700"/>
              </a:spcBef>
              <a:buFont typeface="Arial"/>
              <a:defRPr sz="1900"/>
            </a:pPr>
            <a:r>
              <a:t>   };</a:t>
            </a:r>
          </a:p>
        </p:txBody>
      </p:sp>
      <p:sp>
        <p:nvSpPr>
          <p:cNvPr id="268" name="Content Placeholder 2"/>
          <p:cNvSpPr txBox="1"/>
          <p:nvPr/>
        </p:nvSpPr>
        <p:spPr>
          <a:xfrm>
            <a:off x="508000" y="3454400"/>
            <a:ext cx="4447927" cy="303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&lt;person&gt;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&lt;first&gt;Greg&lt;/first&gt;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&lt;last&gt;Sandell&lt;/last&gt;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&lt;phones&gt;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    &lt;phone&gt;773-241-5862&lt;/phone&gt;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    &lt;phone&gt;800-588-2300&lt;/phone&gt;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    &lt;/phones&gt;</a:t>
            </a:r>
          </a:p>
          <a:p>
            <a:pPr marL="342900" indent="-342900">
              <a:spcBef>
                <a:spcPts val="700"/>
              </a:spcBef>
              <a:buFont typeface="Arial"/>
              <a:defRPr sz="1600"/>
            </a:pPr>
            <a:r>
              <a:t>&lt;/person&gt;</a:t>
            </a:r>
          </a:p>
        </p:txBody>
      </p:sp>
      <p:sp>
        <p:nvSpPr>
          <p:cNvPr id="269" name="Line"/>
          <p:cNvSpPr/>
          <p:nvPr/>
        </p:nvSpPr>
        <p:spPr>
          <a:xfrm flipH="1">
            <a:off x="3303785" y="3466581"/>
            <a:ext cx="938710" cy="286716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0" name="Content Placeholder 2"/>
          <p:cNvSpPr txBox="1"/>
          <p:nvPr/>
        </p:nvSpPr>
        <p:spPr>
          <a:xfrm>
            <a:off x="4432300" y="4018408"/>
            <a:ext cx="4727327" cy="700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42900" indent="-342900">
              <a:spcBef>
                <a:spcPts val="1100"/>
              </a:spcBef>
              <a:buFont typeface="Arial"/>
              <a:defRPr sz="3600"/>
            </a:lvl1pPr>
          </a:lstStyle>
          <a:p>
            <a:pPr/>
            <a:r>
              <a:t>Repetitive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1834306" y="3810000"/>
            <a:ext cx="663130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2" name="Rounded Rectangle"/>
          <p:cNvSpPr/>
          <p:nvPr/>
        </p:nvSpPr>
        <p:spPr>
          <a:xfrm>
            <a:off x="1961306" y="4201715"/>
            <a:ext cx="663130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3" name="Rounded Rectangle"/>
          <p:cNvSpPr/>
          <p:nvPr/>
        </p:nvSpPr>
        <p:spPr>
          <a:xfrm>
            <a:off x="3040806" y="4804246"/>
            <a:ext cx="889894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4" name="Rounded Rectangle"/>
          <p:cNvSpPr/>
          <p:nvPr/>
        </p:nvSpPr>
        <p:spPr>
          <a:xfrm>
            <a:off x="3040806" y="5121746"/>
            <a:ext cx="889894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Rounded Rectangle"/>
          <p:cNvSpPr/>
          <p:nvPr/>
        </p:nvSpPr>
        <p:spPr>
          <a:xfrm>
            <a:off x="754806" y="5464646"/>
            <a:ext cx="1046362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538906" y="5782146"/>
            <a:ext cx="1046362" cy="334170"/>
          </a:xfrm>
          <a:prstGeom prst="roundRect">
            <a:avLst>
              <a:gd name="adj" fmla="val 31724"/>
            </a:avLst>
          </a:pr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7"/>
      <p:bldP build="whole" bldLvl="1" animBg="1" rev="0" advAuto="0" spid="273" grpId="8"/>
      <p:bldP build="whole" bldLvl="1" animBg="1" rev="0" advAuto="0" spid="266" grpId="3"/>
      <p:bldP build="whole" bldLvl="1" animBg="1" rev="0" advAuto="0" spid="275" grpId="10"/>
      <p:bldP build="whole" bldLvl="1" animBg="1" rev="0" advAuto="0" spid="268" grpId="2"/>
      <p:bldP build="whole" bldLvl="1" animBg="1" rev="0" advAuto="0" spid="269" grpId="4"/>
      <p:bldP build="whole" bldLvl="1" animBg="1" rev="0" advAuto="0" spid="270" grpId="5"/>
      <p:bldP build="whole" bldLvl="1" animBg="1" rev="0" advAuto="0" spid="271" grpId="6"/>
      <p:bldP build="whole" bldLvl="1" animBg="1" rev="0" advAuto="0" spid="276" grpId="11"/>
      <p:bldP build="whole" bldLvl="1" animBg="1" rev="0" advAuto="0" spid="274" grpId="9"/>
      <p:bldP build="whole" bldLvl="1" animBg="1" rev="0" advAuto="0" spid="26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do you still see XML?</a:t>
            </a:r>
          </a:p>
        </p:txBody>
      </p:sp>
      <p:sp>
        <p:nvSpPr>
          <p:cNvPr id="279" name="Software configuration files…"/>
          <p:cNvSpPr txBox="1"/>
          <p:nvPr/>
        </p:nvSpPr>
        <p:spPr>
          <a:xfrm>
            <a:off x="1546982" y="2183129"/>
            <a:ext cx="5708760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0684" indent="-260684">
              <a:lnSpc>
                <a:spcPct val="200000"/>
              </a:lnSpc>
              <a:buSzPct val="100000"/>
              <a:buChar char="•"/>
              <a:defRPr sz="3300"/>
            </a:pPr>
            <a:r>
              <a:t>Software configuration files</a:t>
            </a:r>
          </a:p>
          <a:p>
            <a:pPr marL="260684" indent="-260684">
              <a:lnSpc>
                <a:spcPct val="200000"/>
              </a:lnSpc>
              <a:buSzPct val="100000"/>
              <a:buChar char="•"/>
              <a:defRPr sz="3300"/>
            </a:pPr>
            <a:r>
              <a:t>SOAP Web Services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8" grpId="1"/>
      <p:bldP build="p" bldLvl="5" animBg="1" rev="0" advAuto="0" spid="27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JSON</a:t>
            </a:r>
          </a:p>
        </p:txBody>
      </p:sp>
      <p:sp>
        <p:nvSpPr>
          <p:cNvPr id="194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t>JavaScript Object Notation</a:t>
            </a:r>
          </a:p>
          <a:p>
            <a:pPr>
              <a:defRPr i="1"/>
            </a:pPr>
            <a:r>
              <a:t>Javascript as a data format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457200" y="1219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What is JSON?</a:t>
            </a:r>
          </a:p>
        </p:txBody>
      </p:sp>
      <p:sp>
        <p:nvSpPr>
          <p:cNvPr id="197" name="Content Placeholder 2"/>
          <p:cNvSpPr txBox="1"/>
          <p:nvPr>
            <p:ph type="body" idx="1"/>
          </p:nvPr>
        </p:nvSpPr>
        <p:spPr>
          <a:xfrm>
            <a:off x="457200" y="2971800"/>
            <a:ext cx="8229600" cy="3154364"/>
          </a:xfrm>
          <a:prstGeom prst="rect">
            <a:avLst/>
          </a:prstGeom>
        </p:spPr>
        <p:txBody>
          <a:bodyPr/>
          <a:lstStyle/>
          <a:p>
            <a:pPr algn="ctr">
              <a:buSzTx/>
              <a:buNone/>
            </a:pPr>
            <a:r>
              <a:t>JSON is Javascript!</a:t>
            </a:r>
          </a:p>
          <a:p>
            <a:pPr algn="ctr">
              <a:buSzTx/>
              <a:buNone/>
              <a:defRPr i="1"/>
            </a:pPr>
          </a:p>
          <a:p>
            <a:pPr algn="ctr">
              <a:buSzTx/>
              <a:buNone/>
              <a:defRPr i="1"/>
            </a:pPr>
            <a:r>
              <a:t>Almost…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Javascript Object</a:t>
            </a:r>
          </a:p>
        </p:txBody>
      </p:sp>
      <p:sp>
        <p:nvSpPr>
          <p:cNvPr id="200" name="Content Placeholder 2"/>
          <p:cNvSpPr txBox="1"/>
          <p:nvPr>
            <p:ph type="body" sz="half" idx="1"/>
          </p:nvPr>
        </p:nvSpPr>
        <p:spPr>
          <a:xfrm>
            <a:off x="1701800" y="1638300"/>
            <a:ext cx="6934200" cy="3581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"key1": "Value1",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"key2": "Value2",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"number1": 3,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	"number2": 4</a:t>
            </a:r>
          </a:p>
          <a:p>
            <a:pPr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201" name="TextBox 3"/>
          <p:cNvSpPr txBox="1"/>
          <p:nvPr/>
        </p:nvSpPr>
        <p:spPr>
          <a:xfrm>
            <a:off x="609600" y="5486400"/>
            <a:ext cx="8077200" cy="688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/>
            </a:lvl1pPr>
          </a:lstStyle>
          <a:p>
            <a:pPr/>
            <a:r>
              <a:t>It's also valid JSON!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Quotes in JSON</a:t>
            </a:r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xfrm>
            <a:off x="1143000" y="1371600"/>
            <a:ext cx="7543800" cy="5029200"/>
          </a:xfrm>
          <a:prstGeom prst="rect">
            <a:avLst/>
          </a:prstGeom>
        </p:spPr>
        <p:txBody>
          <a:bodyPr/>
          <a:lstStyle/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494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4606" indent="-284606" algn="ctr" defTabSz="758951">
              <a:lnSpc>
                <a:spcPct val="90000"/>
              </a:lnSpc>
              <a:spcBef>
                <a:spcPts val="300"/>
              </a:spcBef>
              <a:buSzTx/>
              <a:buNone/>
              <a:defRPr sz="2324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All of these are valid JSON: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494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br/>
            <a:r>
              <a:t>"first": "Bill",</a:t>
            </a:r>
            <a:br/>
            <a:r>
              <a:t>"second": "Smith"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494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br/>
            <a:r>
              <a:t>'first': 'Bill',</a:t>
            </a:r>
            <a:br/>
            <a:r>
              <a:t>'second': 'Smith'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494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br/>
            <a:r>
              <a:t>first: 'Bill',</a:t>
            </a:r>
            <a:br/>
            <a:r>
              <a:t>second: 'Smith'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826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marL="284606" indent="-284606" defTabSz="758951">
              <a:lnSpc>
                <a:spcPct val="90000"/>
              </a:lnSpc>
              <a:spcBef>
                <a:spcPts val="300"/>
              </a:spcBef>
              <a:buSzTx/>
              <a:buNone/>
              <a:defRPr sz="1494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05" name="Properties with double quotes"/>
          <p:cNvSpPr txBox="1"/>
          <p:nvPr/>
        </p:nvSpPr>
        <p:spPr>
          <a:xfrm>
            <a:off x="4848982" y="2513329"/>
            <a:ext cx="3206377" cy="383541"/>
          </a:xfrm>
          <a:prstGeom prst="rect">
            <a:avLst/>
          </a:prstGeom>
          <a:solidFill>
            <a:schemeClr val="accent2"/>
          </a:solidFill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Properties with double quotes</a:t>
            </a:r>
          </a:p>
        </p:txBody>
      </p:sp>
      <p:sp>
        <p:nvSpPr>
          <p:cNvPr id="206" name="Properties with single quotes"/>
          <p:cNvSpPr txBox="1"/>
          <p:nvPr/>
        </p:nvSpPr>
        <p:spPr>
          <a:xfrm>
            <a:off x="4848982" y="3694429"/>
            <a:ext cx="3114153" cy="3962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Properties with single quotes</a:t>
            </a:r>
          </a:p>
        </p:txBody>
      </p:sp>
      <p:sp>
        <p:nvSpPr>
          <p:cNvPr id="207" name="Properties with no quotes"/>
          <p:cNvSpPr txBox="1"/>
          <p:nvPr/>
        </p:nvSpPr>
        <p:spPr>
          <a:xfrm>
            <a:off x="4861682" y="4977129"/>
            <a:ext cx="2743682" cy="367666"/>
          </a:xfrm>
          <a:prstGeom prst="rect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Properties with no quotes</a:t>
            </a:r>
          </a:p>
        </p:txBody>
      </p:sp>
      <p:sp>
        <p:nvSpPr>
          <p:cNvPr id="208" name="But..."/>
          <p:cNvSpPr txBox="1"/>
          <p:nvPr/>
        </p:nvSpPr>
        <p:spPr>
          <a:xfrm>
            <a:off x="5377179" y="5713729"/>
            <a:ext cx="1728563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900"/>
            </a:lvl1pPr>
          </a:lstStyle>
          <a:p>
            <a:pPr/>
            <a:r>
              <a:t>But...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3"/>
      <p:bldP build="whole" bldLvl="1" animBg="1" rev="0" advAuto="0" spid="207" grpId="5"/>
      <p:bldP build="whole" bldLvl="1" animBg="1" rev="0" advAuto="0" spid="208" grpId="6"/>
      <p:bldP build="p" bldLvl="5" animBg="1" rev="0" advAuto="0" spid="204" grpId="2"/>
      <p:bldP build="whole" bldLvl="1" animBg="1" rev="0" advAuto="0" spid="206" grpId="4"/>
      <p:bldP build="whole" bldLvl="1" animBg="1" rev="0" advAuto="0"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safest bet:</a:t>
            </a:r>
          </a:p>
        </p:txBody>
      </p:sp>
      <p:sp>
        <p:nvSpPr>
          <p:cNvPr id="213" name="Content Placeholder 2"/>
          <p:cNvSpPr txBox="1"/>
          <p:nvPr>
            <p:ph type="body" idx="1"/>
          </p:nvPr>
        </p:nvSpPr>
        <p:spPr>
          <a:xfrm>
            <a:off x="1143000" y="1371600"/>
            <a:ext cx="7543800" cy="502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ctr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Double quotes!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br/>
            <a:r>
              <a:t>"first": "Bill",</a:t>
            </a:r>
            <a:br/>
            <a:r>
              <a:t>"second": "Smith"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4" name="Properties with double quotes"/>
          <p:cNvSpPr txBox="1"/>
          <p:nvPr/>
        </p:nvSpPr>
        <p:spPr>
          <a:xfrm>
            <a:off x="4925182" y="2767329"/>
            <a:ext cx="3219077" cy="39624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Properties with double quotes</a:t>
            </a:r>
          </a:p>
        </p:txBody>
      </p:sp>
      <p:sp>
        <p:nvSpPr>
          <p:cNvPr id="215" name="Why?"/>
          <p:cNvSpPr txBox="1"/>
          <p:nvPr/>
        </p:nvSpPr>
        <p:spPr>
          <a:xfrm>
            <a:off x="4033150" y="3630929"/>
            <a:ext cx="148109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pPr/>
            <a:r>
              <a:t>Why?</a:t>
            </a:r>
          </a:p>
        </p:txBody>
      </p:sp>
      <p:sp>
        <p:nvSpPr>
          <p:cNvPr id="216" name="Standards not yet universally adopted…"/>
          <p:cNvSpPr txBox="1"/>
          <p:nvPr/>
        </p:nvSpPr>
        <p:spPr>
          <a:xfrm>
            <a:off x="442082" y="4685029"/>
            <a:ext cx="8455974" cy="190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  <a:defRPr sz="2200"/>
            </a:pPr>
            <a:r>
              <a:t>Standards not yet universally adopted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sz="2200"/>
            </a:pPr>
            <a:r>
              <a:t>You could be using an API using its own JSON parser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sz="2200"/>
            </a:pPr>
            <a:r>
              <a:t>...which might restrict valid JSON to one kind of property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 sz="2200"/>
            </a:pPr>
            <a:r>
              <a:t>Double quotes seems to be the most agreed upon single standard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3"/>
      <p:bldP build="p" bldLvl="5" animBg="1" rev="0" advAuto="0" spid="213" grpId="2"/>
      <p:bldP build="whole" bldLvl="1" animBg="1" rev="0" advAuto="0" spid="212" grpId="1"/>
      <p:bldP build="whole" bldLvl="1" animBg="1" rev="0" advAuto="0" spid="215" grpId="4"/>
      <p:bldP build="p" bldLvl="5" animBg="1" rev="0" advAuto="0" spid="216" grpId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Advanced 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is something JSON...</a:t>
            </a:r>
          </a:p>
        </p:txBody>
      </p:sp>
      <p:sp>
        <p:nvSpPr>
          <p:cNvPr id="225" name="Title 1"/>
          <p:cNvSpPr txBox="1"/>
          <p:nvPr/>
        </p:nvSpPr>
        <p:spPr>
          <a:xfrm>
            <a:off x="457200" y="15065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4400"/>
            </a:lvl1pPr>
          </a:lstStyle>
          <a:p>
            <a:pPr/>
            <a:r>
              <a:t>And not Javascript?</a:t>
            </a:r>
          </a:p>
        </p:txBody>
      </p:sp>
      <p:sp>
        <p:nvSpPr>
          <p:cNvPr id="226" name="JSON is a string."/>
          <p:cNvSpPr txBox="1"/>
          <p:nvPr/>
        </p:nvSpPr>
        <p:spPr>
          <a:xfrm>
            <a:off x="3553582" y="2881629"/>
            <a:ext cx="24556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/>
            </a:pPr>
            <a:r>
              <a:t>JSON is a </a:t>
            </a:r>
            <a:r>
              <a:rPr i="1"/>
              <a:t>string</a:t>
            </a:r>
            <a:r>
              <a:t>.</a:t>
            </a:r>
          </a:p>
        </p:txBody>
      </p:sp>
      <p:sp>
        <p:nvSpPr>
          <p:cNvPr id="227" name="var someJSON = '{&quot;first&quot;: &quot;Fred&quot;, &quot;second&quot;: &quot;Armisen&quot;}';…"/>
          <p:cNvSpPr txBox="1"/>
          <p:nvPr/>
        </p:nvSpPr>
        <p:spPr>
          <a:xfrm>
            <a:off x="1534282" y="3624579"/>
            <a:ext cx="6888050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var someJSON = '{"first": "Fred", "second": "Armisen"}';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typeof someJSON == 'string'</a:t>
            </a:r>
          </a:p>
        </p:txBody>
      </p:sp>
      <p:sp>
        <p:nvSpPr>
          <p:cNvPr id="228" name="Unquoted, it's Javascript"/>
          <p:cNvSpPr txBox="1"/>
          <p:nvPr/>
        </p:nvSpPr>
        <p:spPr>
          <a:xfrm>
            <a:off x="3553582" y="4913629"/>
            <a:ext cx="365741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Unquoted, it's Javascript</a:t>
            </a:r>
          </a:p>
        </p:txBody>
      </p:sp>
      <p:sp>
        <p:nvSpPr>
          <p:cNvPr id="229" name="var myObj = {&quot;first&quot;: &quot;Fred&quot;, &quot;second&quot;: &quot;Armisen&quot;};…"/>
          <p:cNvSpPr txBox="1"/>
          <p:nvPr/>
        </p:nvSpPr>
        <p:spPr>
          <a:xfrm>
            <a:off x="1614656" y="5567679"/>
            <a:ext cx="6333478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var myObj = {"first": "Fred", "second": "Armisen"};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typeof myObj == 'object'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5"/>
      <p:bldP build="p" bldLvl="5" animBg="1" rev="0" advAuto="0" spid="229" grpId="6"/>
      <p:bldP build="p" bldLvl="5" animBg="1" rev="0" advAuto="0" spid="227" grpId="4"/>
      <p:bldP build="p" bldLvl="5" animBg="1" rev="0" advAuto="0" spid="226" grpId="3"/>
      <p:bldP build="p" bldLvl="5" animBg="1" rev="0" advAuto="0" spid="225" grpId="2"/>
      <p:bldP build="p" bldLvl="5" animBg="1" rev="0" advAuto="0" spid="22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Parsing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457200" y="1422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algn="ctr" defTabSz="822959">
              <a:spcBef>
                <a:spcPts val="400"/>
              </a:spcBef>
              <a:buSzTx/>
              <a:buNone/>
              <a:defRPr sz="234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Going from JSON to Javascript</a:t>
            </a:r>
          </a:p>
          <a:p>
            <a:pPr marL="308609" indent="-308609" algn="ctr" defTabSz="822959">
              <a:spcBef>
                <a:spcPts val="400"/>
              </a:spcBef>
              <a:buSzTx/>
              <a:buNone/>
              <a:defRPr sz="2340"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  <a:r>
              <a:t>var someJSON = '{"first": "Fred", "second": "Armisen"}';</a:t>
            </a: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  <a:r>
              <a:t>var nowItsJavascript = </a:t>
            </a:r>
            <a:r>
              <a:rPr>
                <a:solidFill>
                  <a:srgbClr val="4F8F00"/>
                </a:solidFill>
              </a:rPr>
              <a:t>JSON.parse</a:t>
            </a:r>
            <a:r>
              <a:t>(someJSON);</a:t>
            </a:r>
          </a:p>
          <a:p>
            <a:pPr marL="308609" indent="-308609" defTabSz="822959">
              <a:spcBef>
                <a:spcPts val="6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  <a:r>
              <a:t>// Kickin' it jQuery style</a:t>
            </a: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  <a:r>
              <a:t>var nowItsJavascript = </a:t>
            </a:r>
            <a:r>
              <a:rPr>
                <a:solidFill>
                  <a:srgbClr val="4F8F00"/>
                </a:solidFill>
              </a:rPr>
              <a:t>$.parseJSON</a:t>
            </a:r>
            <a:r>
              <a:t>(someJSON); </a:t>
            </a:r>
          </a:p>
          <a:p>
            <a:pPr marL="308609" indent="-308609" defTabSz="822959">
              <a:spcBef>
                <a:spcPts val="400"/>
              </a:spcBef>
              <a:buSzTx/>
              <a:buNone/>
              <a:defRPr sz="1979"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884321" indent="-198521" defTabSz="822959">
              <a:lnSpc>
                <a:spcPct val="150000"/>
              </a:lnSpc>
              <a:spcBef>
                <a:spcPts val="400"/>
              </a:spcBef>
              <a:buFontTx/>
              <a:defRPr sz="1979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'JSON' is available in all browsers</a:t>
            </a:r>
          </a:p>
          <a:p>
            <a:pPr lvl="2" marL="884321" indent="-198521" defTabSz="822959">
              <a:lnSpc>
                <a:spcPct val="150000"/>
              </a:lnSpc>
              <a:spcBef>
                <a:spcPts val="400"/>
              </a:spcBef>
              <a:buFontTx/>
              <a:defRPr sz="1979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Try it in your Console!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844526" y="3589039"/>
            <a:ext cx="2097981" cy="1426221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2"/>
      <p:bldP build="whole" bldLvl="1" animBg="1" rev="0" advAuto="0" spid="235" grpId="3"/>
      <p:bldP build="p" bldLvl="5" animBg="1" rev="0" advAuto="0" spid="23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