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4/22/2023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4/22/2023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4/22/2023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EFC6-8875-6CD4-096A-4704E0F25E3D}"/>
              </a:ext>
            </a:extLst>
          </p:cNvPr>
          <p:cNvSpPr>
            <a:spLocks noGrp="1"/>
          </p:cNvSpPr>
          <p:nvPr>
            <p:ph type="ctrTitle"/>
          </p:nvPr>
        </p:nvSpPr>
        <p:spPr>
          <a:xfrm>
            <a:off x="360217" y="2071474"/>
            <a:ext cx="11471565" cy="1739347"/>
          </a:xfrm>
        </p:spPr>
        <p:txBody>
          <a:bodyPr>
            <a:normAutofit/>
          </a:bodyPr>
          <a:lstStyle/>
          <a:p>
            <a:r>
              <a:rPr lang="en-US" sz="5400" dirty="0"/>
              <a:t>Blockchain in capital market</a:t>
            </a:r>
            <a:endParaRPr lang="en-IN" sz="5400" dirty="0"/>
          </a:p>
        </p:txBody>
      </p:sp>
      <p:sp>
        <p:nvSpPr>
          <p:cNvPr id="3" name="Subtitle 2">
            <a:extLst>
              <a:ext uri="{FF2B5EF4-FFF2-40B4-BE49-F238E27FC236}">
                <a16:creationId xmlns:a16="http://schemas.microsoft.com/office/drawing/2014/main" id="{774E90BE-7167-D113-60FE-DF1C721BD399}"/>
              </a:ext>
            </a:extLst>
          </p:cNvPr>
          <p:cNvSpPr>
            <a:spLocks noGrp="1"/>
          </p:cNvSpPr>
          <p:nvPr>
            <p:ph type="subTitle" idx="1"/>
          </p:nvPr>
        </p:nvSpPr>
        <p:spPr>
          <a:xfrm>
            <a:off x="1524000" y="3996250"/>
            <a:ext cx="9144000" cy="2723727"/>
          </a:xfrm>
        </p:spPr>
        <p:txBody>
          <a:bodyPr>
            <a:normAutofit fontScale="92500" lnSpcReduction="20000"/>
          </a:bodyPr>
          <a:lstStyle/>
          <a:p>
            <a:pPr algn="r"/>
            <a:r>
              <a:rPr lang="en-US" dirty="0"/>
              <a:t>Submitted By: -</a:t>
            </a:r>
          </a:p>
          <a:p>
            <a:pPr algn="r"/>
            <a:r>
              <a:rPr lang="en-US" dirty="0"/>
              <a:t>Yugesh Dhiman</a:t>
            </a:r>
          </a:p>
          <a:p>
            <a:pPr algn="r"/>
            <a:r>
              <a:rPr lang="en-US" dirty="0"/>
              <a:t>Sahil Sharma</a:t>
            </a:r>
          </a:p>
          <a:p>
            <a:pPr algn="r"/>
            <a:r>
              <a:rPr lang="en-US" dirty="0"/>
              <a:t>Neharika Mittal</a:t>
            </a:r>
          </a:p>
          <a:p>
            <a:pPr algn="r"/>
            <a:r>
              <a:rPr lang="en-US" dirty="0"/>
              <a:t>Shivam Banyal</a:t>
            </a:r>
          </a:p>
          <a:p>
            <a:pPr algn="r"/>
            <a:r>
              <a:rPr lang="en-US" dirty="0"/>
              <a:t>Janvi</a:t>
            </a:r>
          </a:p>
          <a:p>
            <a:pPr algn="r"/>
            <a:r>
              <a:rPr lang="en-US" dirty="0" err="1"/>
              <a:t>Mrityunjay</a:t>
            </a:r>
            <a:endParaRPr lang="en-IN" dirty="0"/>
          </a:p>
        </p:txBody>
      </p:sp>
    </p:spTree>
    <p:extLst>
      <p:ext uri="{BB962C8B-B14F-4D97-AF65-F5344CB8AC3E}">
        <p14:creationId xmlns:p14="http://schemas.microsoft.com/office/powerpoint/2010/main" val="415942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7B62-EB0E-0B18-1BD1-E0BB9558BC70}"/>
              </a:ext>
            </a:extLst>
          </p:cNvPr>
          <p:cNvSpPr>
            <a:spLocks noGrp="1"/>
          </p:cNvSpPr>
          <p:nvPr>
            <p:ph type="title"/>
          </p:nvPr>
        </p:nvSpPr>
        <p:spPr/>
        <p:txBody>
          <a:bodyPr/>
          <a:lstStyle/>
          <a:p>
            <a:r>
              <a:rPr lang="en-US" dirty="0"/>
              <a:t>Issues in market</a:t>
            </a:r>
            <a:endParaRPr lang="en-IN" dirty="0"/>
          </a:p>
        </p:txBody>
      </p:sp>
      <p:sp>
        <p:nvSpPr>
          <p:cNvPr id="3" name="Content Placeholder 2">
            <a:extLst>
              <a:ext uri="{FF2B5EF4-FFF2-40B4-BE49-F238E27FC236}">
                <a16:creationId xmlns:a16="http://schemas.microsoft.com/office/drawing/2014/main" id="{F226C6CD-4EC8-8295-FB49-1FFCDC650095}"/>
              </a:ext>
            </a:extLst>
          </p:cNvPr>
          <p:cNvSpPr>
            <a:spLocks noGrp="1"/>
          </p:cNvSpPr>
          <p:nvPr>
            <p:ph idx="1"/>
          </p:nvPr>
        </p:nvSpPr>
        <p:spPr/>
        <p:txBody>
          <a:bodyPr/>
          <a:lstStyle/>
          <a:p>
            <a:r>
              <a:rPr lang="en-US" dirty="0"/>
              <a:t>Lengthy settlement cycles</a:t>
            </a:r>
          </a:p>
          <a:p>
            <a:r>
              <a:rPr lang="en-IN" b="0" i="0" dirty="0">
                <a:effectLst/>
                <a:latin typeface="proxima_novaregular"/>
              </a:rPr>
              <a:t>High transaction costs </a:t>
            </a:r>
            <a:endParaRPr lang="en-US" b="0" i="0" dirty="0">
              <a:effectLst/>
              <a:latin typeface="proxima_novaregular"/>
            </a:endParaRPr>
          </a:p>
          <a:p>
            <a:r>
              <a:rPr lang="en-IN" b="0" i="0" dirty="0">
                <a:effectLst/>
                <a:latin typeface="var(--pnr)"/>
              </a:rPr>
              <a:t>Inefficiencies in processes like reconciliation</a:t>
            </a:r>
            <a:endParaRPr lang="en-IN" b="0" i="0" dirty="0">
              <a:effectLst/>
              <a:latin typeface="proxima_novaregular"/>
            </a:endParaRPr>
          </a:p>
        </p:txBody>
      </p:sp>
    </p:spTree>
    <p:extLst>
      <p:ext uri="{BB962C8B-B14F-4D97-AF65-F5344CB8AC3E}">
        <p14:creationId xmlns:p14="http://schemas.microsoft.com/office/powerpoint/2010/main" val="215277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9F930-8CE2-23E9-3ACE-EE4461131D50}"/>
              </a:ext>
            </a:extLst>
          </p:cNvPr>
          <p:cNvSpPr>
            <a:spLocks noGrp="1"/>
          </p:cNvSpPr>
          <p:nvPr>
            <p:ph idx="1"/>
          </p:nvPr>
        </p:nvSpPr>
        <p:spPr/>
        <p:txBody>
          <a:bodyPr/>
          <a:lstStyle/>
          <a:p>
            <a:pPr marL="0" indent="0" algn="l">
              <a:buNone/>
            </a:pPr>
            <a:r>
              <a:rPr lang="en-US" b="0" i="0" dirty="0">
                <a:effectLst/>
                <a:latin typeface="var(--pnr)"/>
              </a:rPr>
              <a:t>With the advent of Blockchain, capital markets firms already have the next level of disruption within their sights and many of the traditional challenges could well be addressed by the technology behind bitcoin. The basic functions of blockchain are:</a:t>
            </a:r>
            <a:endParaRPr lang="en-US" b="0" i="0" dirty="0">
              <a:effectLst/>
              <a:latin typeface="proxima_novaregular"/>
            </a:endParaRPr>
          </a:p>
          <a:p>
            <a:r>
              <a:rPr lang="en-US" b="0" i="0" dirty="0">
                <a:effectLst/>
                <a:latin typeface="var(--pnr)"/>
              </a:rPr>
              <a:t>Decentralized storage of the transaction/asset data across all participants</a:t>
            </a:r>
            <a:endParaRPr lang="en-US" b="0" i="0" dirty="0">
              <a:effectLst/>
              <a:latin typeface="proxima_novaregular"/>
            </a:endParaRPr>
          </a:p>
          <a:p>
            <a:r>
              <a:rPr lang="en-US" b="0" i="0" dirty="0">
                <a:effectLst/>
                <a:latin typeface="var(--pnr)"/>
              </a:rPr>
              <a:t>Immutability of data stored due to hashing principles</a:t>
            </a:r>
            <a:endParaRPr lang="en-US" dirty="0">
              <a:latin typeface="proxima_novaregular"/>
            </a:endParaRPr>
          </a:p>
          <a:p>
            <a:r>
              <a:rPr lang="en-US" b="0" i="0" dirty="0">
                <a:effectLst/>
                <a:latin typeface="var(--pnr)"/>
              </a:rPr>
              <a:t>Smart contracts which can execute transactions / actions based on business rule</a:t>
            </a:r>
            <a:r>
              <a:rPr lang="en-US" dirty="0">
                <a:latin typeface="proxima_novaregular"/>
              </a:rPr>
              <a:t>s</a:t>
            </a:r>
            <a:endParaRPr lang="en-IN" dirty="0"/>
          </a:p>
        </p:txBody>
      </p:sp>
    </p:spTree>
    <p:extLst>
      <p:ext uri="{BB962C8B-B14F-4D97-AF65-F5344CB8AC3E}">
        <p14:creationId xmlns:p14="http://schemas.microsoft.com/office/powerpoint/2010/main" val="219576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5B6D-7433-8A6C-E870-A164C845AAAE}"/>
              </a:ext>
            </a:extLst>
          </p:cNvPr>
          <p:cNvSpPr>
            <a:spLocks noGrp="1"/>
          </p:cNvSpPr>
          <p:nvPr>
            <p:ph type="title"/>
          </p:nvPr>
        </p:nvSpPr>
        <p:spPr/>
        <p:txBody>
          <a:bodyPr/>
          <a:lstStyle/>
          <a:p>
            <a:r>
              <a:rPr lang="en-US" dirty="0"/>
              <a:t>Blockchain in capital market</a:t>
            </a:r>
            <a:endParaRPr lang="en-IN" dirty="0"/>
          </a:p>
        </p:txBody>
      </p:sp>
      <p:pic>
        <p:nvPicPr>
          <p:cNvPr id="5" name="Content Placeholder 4">
            <a:extLst>
              <a:ext uri="{FF2B5EF4-FFF2-40B4-BE49-F238E27FC236}">
                <a16:creationId xmlns:a16="http://schemas.microsoft.com/office/drawing/2014/main" id="{CE798A7A-6261-32FF-BD49-1E4F6306278A}"/>
              </a:ext>
            </a:extLst>
          </p:cNvPr>
          <p:cNvPicPr>
            <a:picLocks noGrp="1" noChangeAspect="1"/>
          </p:cNvPicPr>
          <p:nvPr>
            <p:ph idx="1"/>
          </p:nvPr>
        </p:nvPicPr>
        <p:blipFill>
          <a:blip r:embed="rId2"/>
          <a:stretch>
            <a:fillRect/>
          </a:stretch>
        </p:blipFill>
        <p:spPr>
          <a:xfrm>
            <a:off x="1777041" y="1995176"/>
            <a:ext cx="7724135" cy="4708044"/>
          </a:xfrm>
        </p:spPr>
      </p:pic>
    </p:spTree>
    <p:extLst>
      <p:ext uri="{BB962C8B-B14F-4D97-AF65-F5344CB8AC3E}">
        <p14:creationId xmlns:p14="http://schemas.microsoft.com/office/powerpoint/2010/main" val="87261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1E25-AA7A-A0FD-A82F-1EAD4F6F8A09}"/>
              </a:ext>
            </a:extLst>
          </p:cNvPr>
          <p:cNvSpPr>
            <a:spLocks noGrp="1"/>
          </p:cNvSpPr>
          <p:nvPr>
            <p:ph type="title"/>
          </p:nvPr>
        </p:nvSpPr>
        <p:spPr>
          <a:xfrm>
            <a:off x="857863" y="2423527"/>
            <a:ext cx="9784080" cy="1508760"/>
          </a:xfrm>
        </p:spPr>
        <p:txBody>
          <a:bodyPr/>
          <a:lstStyle/>
          <a:p>
            <a:pPr algn="ctr"/>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414595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76EB-372A-F5EF-9991-6855C99E9966}"/>
              </a:ext>
            </a:extLst>
          </p:cNvPr>
          <p:cNvSpPr>
            <a:spLocks noGrp="1"/>
          </p:cNvSpPr>
          <p:nvPr>
            <p:ph type="title"/>
          </p:nvPr>
        </p:nvSpPr>
        <p:spPr/>
        <p:txBody>
          <a:bodyPr>
            <a:normAutofit/>
          </a:bodyPr>
          <a:lstStyle/>
          <a:p>
            <a:r>
              <a:rPr lang="en-US" sz="3600" dirty="0"/>
              <a:t>INTRODUCTION to blockchain</a:t>
            </a:r>
            <a:endParaRPr lang="en-IN" sz="3600" dirty="0"/>
          </a:p>
        </p:txBody>
      </p:sp>
      <p:sp>
        <p:nvSpPr>
          <p:cNvPr id="3" name="Content Placeholder 2">
            <a:extLst>
              <a:ext uri="{FF2B5EF4-FFF2-40B4-BE49-F238E27FC236}">
                <a16:creationId xmlns:a16="http://schemas.microsoft.com/office/drawing/2014/main" id="{8A5B40F3-B13C-0150-BB14-8FEA9D87F743}"/>
              </a:ext>
            </a:extLst>
          </p:cNvPr>
          <p:cNvSpPr>
            <a:spLocks noGrp="1"/>
          </p:cNvSpPr>
          <p:nvPr>
            <p:ph idx="1"/>
          </p:nvPr>
        </p:nvSpPr>
        <p:spPr>
          <a:xfrm>
            <a:off x="1202919" y="2570206"/>
            <a:ext cx="6013427" cy="3002691"/>
          </a:xfrm>
        </p:spPr>
        <p:txBody>
          <a:bodyPr>
            <a:normAutofit/>
          </a:bodyPr>
          <a:lstStyle/>
          <a:p>
            <a:pPr algn="just"/>
            <a:r>
              <a:rPr lang="en-US" sz="2400" dirty="0"/>
              <a:t>Blockchain is a decentralized digital ledger that records transactions on multiple computers in a secure and transparent manner. It was first introduced in 2008 as the underlying technology for Bitcoin, but its potential applications extend far beyond cryptocurrencies.</a:t>
            </a:r>
          </a:p>
        </p:txBody>
      </p:sp>
      <p:pic>
        <p:nvPicPr>
          <p:cNvPr id="1026" name="Picture 2" descr="Blockchain Technology Explained and What It Could Mean for the Caribbean -  Caribbean Development Trends">
            <a:extLst>
              <a:ext uri="{FF2B5EF4-FFF2-40B4-BE49-F238E27FC236}">
                <a16:creationId xmlns:a16="http://schemas.microsoft.com/office/drawing/2014/main" id="{D59B2405-DF33-46B9-8D37-D58755D63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406" y="2570206"/>
            <a:ext cx="3669956" cy="233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34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7CAA-CF78-8289-E1CC-C50AA6F1FF4F}"/>
              </a:ext>
            </a:extLst>
          </p:cNvPr>
          <p:cNvSpPr>
            <a:spLocks noGrp="1"/>
          </p:cNvSpPr>
          <p:nvPr>
            <p:ph type="title"/>
          </p:nvPr>
        </p:nvSpPr>
        <p:spPr/>
        <p:txBody>
          <a:bodyPr/>
          <a:lstStyle/>
          <a:p>
            <a:r>
              <a:rPr lang="en-US" dirty="0"/>
              <a:t>Blockchain in capital market</a:t>
            </a:r>
            <a:endParaRPr lang="en-IN" dirty="0"/>
          </a:p>
        </p:txBody>
      </p:sp>
      <p:sp>
        <p:nvSpPr>
          <p:cNvPr id="3" name="Content Placeholder 2">
            <a:extLst>
              <a:ext uri="{FF2B5EF4-FFF2-40B4-BE49-F238E27FC236}">
                <a16:creationId xmlns:a16="http://schemas.microsoft.com/office/drawing/2014/main" id="{55C0026A-9287-5104-22F5-83DB14E1ADB3}"/>
              </a:ext>
            </a:extLst>
          </p:cNvPr>
          <p:cNvSpPr>
            <a:spLocks noGrp="1"/>
          </p:cNvSpPr>
          <p:nvPr>
            <p:ph idx="1"/>
          </p:nvPr>
        </p:nvSpPr>
        <p:spPr>
          <a:xfrm>
            <a:off x="1202920" y="2755556"/>
            <a:ext cx="6062854" cy="2939703"/>
          </a:xfrm>
        </p:spPr>
        <p:txBody>
          <a:bodyPr>
            <a:normAutofit/>
          </a:bodyPr>
          <a:lstStyle/>
          <a:p>
            <a:pPr algn="just"/>
            <a:r>
              <a:rPr lang="en-US" sz="2400" dirty="0"/>
              <a:t>In capital markets, blockchain can be used to streamline settlement and clearing processes, reduce counterparty risk and increase transparency. It has the potential to revolutionize the way financial institutions operate, making them more efficient and cost-effective.</a:t>
            </a:r>
            <a:endParaRPr lang="en-IN" sz="2400" dirty="0"/>
          </a:p>
        </p:txBody>
      </p:sp>
      <p:pic>
        <p:nvPicPr>
          <p:cNvPr id="2050" name="Picture 2" descr="Blockchain Implementation | Blockchain For Capital Markets | GS lab">
            <a:extLst>
              <a:ext uri="{FF2B5EF4-FFF2-40B4-BE49-F238E27FC236}">
                <a16:creationId xmlns:a16="http://schemas.microsoft.com/office/drawing/2014/main" id="{831BCB0E-56AA-489F-9363-F9D7DEED3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546" y="2476324"/>
            <a:ext cx="4680894" cy="3175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4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4DA1-BFDD-326D-52E1-55D080D42FBE}"/>
              </a:ext>
            </a:extLst>
          </p:cNvPr>
          <p:cNvSpPr>
            <a:spLocks noGrp="1"/>
          </p:cNvSpPr>
          <p:nvPr>
            <p:ph type="title"/>
          </p:nvPr>
        </p:nvSpPr>
        <p:spPr/>
        <p:txBody>
          <a:bodyPr>
            <a:normAutofit/>
          </a:bodyPr>
          <a:lstStyle/>
          <a:p>
            <a:r>
              <a:rPr lang="en-US" sz="3600" dirty="0"/>
              <a:t>Challenges of blockchain in capital markets</a:t>
            </a:r>
            <a:endParaRPr lang="en-IN" sz="3600" dirty="0"/>
          </a:p>
        </p:txBody>
      </p:sp>
      <p:sp>
        <p:nvSpPr>
          <p:cNvPr id="3" name="Content Placeholder 2">
            <a:extLst>
              <a:ext uri="{FF2B5EF4-FFF2-40B4-BE49-F238E27FC236}">
                <a16:creationId xmlns:a16="http://schemas.microsoft.com/office/drawing/2014/main" id="{4EC3AE94-01E5-08D7-E0E5-CA8D541A202D}"/>
              </a:ext>
            </a:extLst>
          </p:cNvPr>
          <p:cNvSpPr>
            <a:spLocks noGrp="1"/>
          </p:cNvSpPr>
          <p:nvPr>
            <p:ph idx="1"/>
          </p:nvPr>
        </p:nvSpPr>
        <p:spPr>
          <a:xfrm>
            <a:off x="1202919" y="2367584"/>
            <a:ext cx="4629470" cy="4206240"/>
          </a:xfrm>
        </p:spPr>
        <p:txBody>
          <a:bodyPr/>
          <a:lstStyle/>
          <a:p>
            <a:pPr algn="just"/>
            <a:r>
              <a:rPr lang="en-US" dirty="0"/>
              <a:t>Regulatory uncertainty</a:t>
            </a:r>
          </a:p>
          <a:p>
            <a:pPr algn="just"/>
            <a:r>
              <a:rPr lang="en-IN" b="0" i="0" dirty="0">
                <a:effectLst/>
                <a:latin typeface="Söhne"/>
              </a:rPr>
              <a:t>Interoperability</a:t>
            </a:r>
            <a:endParaRPr lang="en-US" b="0" i="0" dirty="0">
              <a:effectLst/>
              <a:latin typeface="Söhne"/>
            </a:endParaRPr>
          </a:p>
          <a:p>
            <a:pPr algn="just"/>
            <a:r>
              <a:rPr lang="en-IN" b="0" i="0" dirty="0">
                <a:effectLst/>
                <a:latin typeface="Söhne"/>
              </a:rPr>
              <a:t>Scalability</a:t>
            </a:r>
            <a:endParaRPr lang="en-US" dirty="0">
              <a:latin typeface="Söhne"/>
            </a:endParaRPr>
          </a:p>
          <a:p>
            <a:pPr algn="just"/>
            <a:r>
              <a:rPr lang="en-IN" b="0" i="0" dirty="0">
                <a:effectLst/>
                <a:latin typeface="Söhne"/>
              </a:rPr>
              <a:t>Security</a:t>
            </a:r>
            <a:endParaRPr lang="en-US" b="0" i="0" dirty="0">
              <a:effectLst/>
              <a:latin typeface="Söhne"/>
            </a:endParaRPr>
          </a:p>
          <a:p>
            <a:pPr algn="just"/>
            <a:r>
              <a:rPr lang="en-IN" b="0" i="0" dirty="0">
                <a:effectLst/>
                <a:latin typeface="Söhne"/>
              </a:rPr>
              <a:t>Integration with legacy systems</a:t>
            </a:r>
            <a:endParaRPr lang="en-US" dirty="0"/>
          </a:p>
        </p:txBody>
      </p:sp>
      <p:pic>
        <p:nvPicPr>
          <p:cNvPr id="3074" name="Picture 2" descr="Five major challenges in the blockchain industry">
            <a:extLst>
              <a:ext uri="{FF2B5EF4-FFF2-40B4-BE49-F238E27FC236}">
                <a16:creationId xmlns:a16="http://schemas.microsoft.com/office/drawing/2014/main" id="{CE2198CE-ADAB-4E5A-B808-511B63F86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519" y="2150076"/>
            <a:ext cx="4868562" cy="318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56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3A5A-D29B-0237-07D9-A9D1B5B1FC26}"/>
              </a:ext>
            </a:extLst>
          </p:cNvPr>
          <p:cNvSpPr>
            <a:spLocks noGrp="1"/>
          </p:cNvSpPr>
          <p:nvPr>
            <p:ph type="title"/>
          </p:nvPr>
        </p:nvSpPr>
        <p:spPr/>
        <p:txBody>
          <a:bodyPr>
            <a:normAutofit/>
          </a:bodyPr>
          <a:lstStyle/>
          <a:p>
            <a:r>
              <a:rPr lang="en-US" sz="3600" b="0" i="0" dirty="0">
                <a:solidFill>
                  <a:srgbClr val="343541"/>
                </a:solidFill>
                <a:effectLst/>
                <a:latin typeface="Söhne"/>
              </a:rPr>
              <a:t>Real-World Applications of Blockchain in Capital Markets</a:t>
            </a:r>
            <a:endParaRPr lang="en-IN" sz="3600" dirty="0"/>
          </a:p>
        </p:txBody>
      </p:sp>
      <p:sp>
        <p:nvSpPr>
          <p:cNvPr id="3" name="Content Placeholder 2">
            <a:extLst>
              <a:ext uri="{FF2B5EF4-FFF2-40B4-BE49-F238E27FC236}">
                <a16:creationId xmlns:a16="http://schemas.microsoft.com/office/drawing/2014/main" id="{598A9899-2334-DA87-8348-9B73E8BA8A02}"/>
              </a:ext>
            </a:extLst>
          </p:cNvPr>
          <p:cNvSpPr>
            <a:spLocks noGrp="1"/>
          </p:cNvSpPr>
          <p:nvPr>
            <p:ph idx="1"/>
          </p:nvPr>
        </p:nvSpPr>
        <p:spPr>
          <a:xfrm>
            <a:off x="1202919" y="2481237"/>
            <a:ext cx="4407049" cy="4206240"/>
          </a:xfrm>
        </p:spPr>
        <p:txBody>
          <a:bodyPr/>
          <a:lstStyle/>
          <a:p>
            <a:r>
              <a:rPr lang="en-IN" b="0" i="0" dirty="0">
                <a:effectLst/>
                <a:latin typeface="Söhne"/>
              </a:rPr>
              <a:t>Trading and settlement</a:t>
            </a:r>
          </a:p>
          <a:p>
            <a:r>
              <a:rPr lang="en-IN" b="0" i="0" dirty="0">
                <a:effectLst/>
                <a:latin typeface="Söhne"/>
              </a:rPr>
              <a:t>Securities issuance and trading</a:t>
            </a:r>
            <a:endParaRPr lang="en-IN" dirty="0">
              <a:latin typeface="Söhne"/>
            </a:endParaRPr>
          </a:p>
          <a:p>
            <a:r>
              <a:rPr lang="en-IN" b="0" i="0" dirty="0">
                <a:effectLst/>
                <a:latin typeface="Söhne"/>
              </a:rPr>
              <a:t>Clearing and settlement</a:t>
            </a:r>
          </a:p>
          <a:p>
            <a:r>
              <a:rPr lang="en-IN" b="0" i="0" dirty="0">
                <a:effectLst/>
                <a:latin typeface="Söhne"/>
              </a:rPr>
              <a:t>Asset management</a:t>
            </a:r>
            <a:endParaRPr lang="en-IN" dirty="0">
              <a:latin typeface="Söhne"/>
            </a:endParaRPr>
          </a:p>
          <a:p>
            <a:r>
              <a:rPr lang="en-IN" b="0" i="0" dirty="0">
                <a:effectLst/>
                <a:latin typeface="Söhne"/>
              </a:rPr>
              <a:t>Regulatory compliance</a:t>
            </a:r>
            <a:endParaRPr lang="en-IN" dirty="0"/>
          </a:p>
        </p:txBody>
      </p:sp>
      <p:pic>
        <p:nvPicPr>
          <p:cNvPr id="4100" name="Picture 4" descr="Top 13 Real-World Applications of Blockchain Technology">
            <a:extLst>
              <a:ext uri="{FF2B5EF4-FFF2-40B4-BE49-F238E27FC236}">
                <a16:creationId xmlns:a16="http://schemas.microsoft.com/office/drawing/2014/main" id="{02BA4214-D07C-40D4-8BBE-1BDBC35C0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30" y="2481237"/>
            <a:ext cx="5387546" cy="272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1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0F1B-7139-CD24-8831-AE994612C7DC}"/>
              </a:ext>
            </a:extLst>
          </p:cNvPr>
          <p:cNvSpPr>
            <a:spLocks noGrp="1"/>
          </p:cNvSpPr>
          <p:nvPr>
            <p:ph type="title"/>
          </p:nvPr>
        </p:nvSpPr>
        <p:spPr/>
        <p:txBody>
          <a:bodyPr>
            <a:normAutofit/>
          </a:bodyPr>
          <a:lstStyle/>
          <a:p>
            <a:r>
              <a:rPr lang="en-US" sz="3600" dirty="0"/>
              <a:t>Future of Blockchain in Capital Markets</a:t>
            </a:r>
            <a:endParaRPr lang="en-IN" sz="3600" dirty="0"/>
          </a:p>
        </p:txBody>
      </p:sp>
      <p:sp>
        <p:nvSpPr>
          <p:cNvPr id="3" name="Content Placeholder 2">
            <a:extLst>
              <a:ext uri="{FF2B5EF4-FFF2-40B4-BE49-F238E27FC236}">
                <a16:creationId xmlns:a16="http://schemas.microsoft.com/office/drawing/2014/main" id="{9CE4F940-9AC3-0856-8E86-873B7E4FF58A}"/>
              </a:ext>
            </a:extLst>
          </p:cNvPr>
          <p:cNvSpPr>
            <a:spLocks noGrp="1"/>
          </p:cNvSpPr>
          <p:nvPr>
            <p:ph idx="1"/>
          </p:nvPr>
        </p:nvSpPr>
        <p:spPr>
          <a:xfrm>
            <a:off x="1202919" y="2814869"/>
            <a:ext cx="4893081" cy="4206240"/>
          </a:xfrm>
        </p:spPr>
        <p:txBody>
          <a:bodyPr/>
          <a:lstStyle/>
          <a:p>
            <a:r>
              <a:rPr lang="en-IN" b="0" i="0" dirty="0">
                <a:effectLst/>
                <a:latin typeface="Söhne"/>
              </a:rPr>
              <a:t>Increased adoption</a:t>
            </a:r>
          </a:p>
          <a:p>
            <a:r>
              <a:rPr lang="en-IN" b="0" i="0" dirty="0">
                <a:effectLst/>
                <a:latin typeface="Söhne"/>
              </a:rPr>
              <a:t>Digital securities</a:t>
            </a:r>
            <a:endParaRPr lang="en-IN" dirty="0">
              <a:latin typeface="Söhne"/>
            </a:endParaRPr>
          </a:p>
          <a:p>
            <a:r>
              <a:rPr lang="en-IN" b="0" i="0" dirty="0">
                <a:effectLst/>
                <a:latin typeface="Söhne"/>
              </a:rPr>
              <a:t>Interoperability</a:t>
            </a:r>
          </a:p>
          <a:p>
            <a:r>
              <a:rPr lang="en-IN" b="0" i="0" dirty="0">
                <a:effectLst/>
                <a:latin typeface="Söhne"/>
              </a:rPr>
              <a:t>Decentralized finance (DeFi)</a:t>
            </a:r>
            <a:endParaRPr lang="en-IN" dirty="0">
              <a:latin typeface="Söhne"/>
            </a:endParaRPr>
          </a:p>
          <a:p>
            <a:r>
              <a:rPr lang="en-IN" b="0" i="0" dirty="0">
                <a:effectLst/>
                <a:latin typeface="Söhne"/>
              </a:rPr>
              <a:t>Central bank digital currencies (CBDCs)</a:t>
            </a:r>
            <a:endParaRPr lang="en-IN" dirty="0"/>
          </a:p>
        </p:txBody>
      </p:sp>
      <p:pic>
        <p:nvPicPr>
          <p:cNvPr id="5122" name="Picture 2" descr="What Is Decentralized Finance (DeFi) and How Does It Work?">
            <a:extLst>
              <a:ext uri="{FF2B5EF4-FFF2-40B4-BE49-F238E27FC236}">
                <a16:creationId xmlns:a16="http://schemas.microsoft.com/office/drawing/2014/main" id="{4FCE8BC3-9FA2-4217-9CA5-BF7D4E0B3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869" y="2606890"/>
            <a:ext cx="3888130" cy="231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67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607-1020-6E4C-2DFA-D18BED52ED61}"/>
              </a:ext>
            </a:extLst>
          </p:cNvPr>
          <p:cNvSpPr>
            <a:spLocks noGrp="1"/>
          </p:cNvSpPr>
          <p:nvPr>
            <p:ph type="title"/>
          </p:nvPr>
        </p:nvSpPr>
        <p:spPr/>
        <p:txBody>
          <a:bodyPr>
            <a:normAutofit/>
          </a:bodyPr>
          <a:lstStyle/>
          <a:p>
            <a:r>
              <a:rPr lang="en-US" sz="3600" dirty="0"/>
              <a:t>Use of technologies in capital market</a:t>
            </a:r>
            <a:endParaRPr lang="en-IN" sz="3600" dirty="0"/>
          </a:p>
        </p:txBody>
      </p:sp>
      <p:sp>
        <p:nvSpPr>
          <p:cNvPr id="3" name="Content Placeholder 2">
            <a:extLst>
              <a:ext uri="{FF2B5EF4-FFF2-40B4-BE49-F238E27FC236}">
                <a16:creationId xmlns:a16="http://schemas.microsoft.com/office/drawing/2014/main" id="{A1A52159-7A3A-75B2-7615-58A34BFE414F}"/>
              </a:ext>
            </a:extLst>
          </p:cNvPr>
          <p:cNvSpPr>
            <a:spLocks noGrp="1"/>
          </p:cNvSpPr>
          <p:nvPr>
            <p:ph idx="1"/>
          </p:nvPr>
        </p:nvSpPr>
        <p:spPr>
          <a:xfrm>
            <a:off x="1202919" y="2367584"/>
            <a:ext cx="3035449" cy="4206240"/>
          </a:xfrm>
        </p:spPr>
        <p:txBody>
          <a:bodyPr/>
          <a:lstStyle/>
          <a:p>
            <a:r>
              <a:rPr lang="en-US" dirty="0"/>
              <a:t>IOT</a:t>
            </a:r>
          </a:p>
          <a:p>
            <a:r>
              <a:rPr lang="en-US" dirty="0"/>
              <a:t>API</a:t>
            </a:r>
          </a:p>
          <a:p>
            <a:r>
              <a:rPr lang="en-US" dirty="0"/>
              <a:t>BLOCKCHAIN</a:t>
            </a:r>
          </a:p>
          <a:p>
            <a:r>
              <a:rPr lang="en-US" dirty="0"/>
              <a:t>CLOUD</a:t>
            </a:r>
            <a:endParaRPr lang="en-IN" dirty="0"/>
          </a:p>
        </p:txBody>
      </p:sp>
      <p:pic>
        <p:nvPicPr>
          <p:cNvPr id="6146" name="Picture 2" descr="How to Connect IoT Sensors Wirelessly With a Web Application?">
            <a:extLst>
              <a:ext uri="{FF2B5EF4-FFF2-40B4-BE49-F238E27FC236}">
                <a16:creationId xmlns:a16="http://schemas.microsoft.com/office/drawing/2014/main" id="{33CE2357-4358-478E-88C6-968FFAE11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674" y="217976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hat is an API (Application Programming Interface)? - GeeksforGeeks">
            <a:extLst>
              <a:ext uri="{FF2B5EF4-FFF2-40B4-BE49-F238E27FC236}">
                <a16:creationId xmlns:a16="http://schemas.microsoft.com/office/drawing/2014/main" id="{005DFD8E-A56A-4F17-935D-3D874230F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799" y="2179760"/>
            <a:ext cx="3124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ow does blockchain work? | Stanford Online">
            <a:extLst>
              <a:ext uri="{FF2B5EF4-FFF2-40B4-BE49-F238E27FC236}">
                <a16:creationId xmlns:a16="http://schemas.microsoft.com/office/drawing/2014/main" id="{34811213-6F26-4F90-B5C4-AFDAEF89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521" y="435460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loud and Beyond: The future of cloud computing in India | NASSCOM | The  Official Community of Indian IT Industry">
            <a:extLst>
              <a:ext uri="{FF2B5EF4-FFF2-40B4-BE49-F238E27FC236}">
                <a16:creationId xmlns:a16="http://schemas.microsoft.com/office/drawing/2014/main" id="{2379CDA1-8E52-4731-A2F5-6B8429F03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6070" y="4378116"/>
            <a:ext cx="27051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49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C1C3-964A-FC1D-22F4-77E15F125E49}"/>
              </a:ext>
            </a:extLst>
          </p:cNvPr>
          <p:cNvSpPr>
            <a:spLocks noGrp="1"/>
          </p:cNvSpPr>
          <p:nvPr>
            <p:ph type="title"/>
          </p:nvPr>
        </p:nvSpPr>
        <p:spPr/>
        <p:txBody>
          <a:bodyPr>
            <a:normAutofit/>
          </a:bodyPr>
          <a:lstStyle/>
          <a:p>
            <a:r>
              <a:rPr lang="en-US" sz="3600" dirty="0"/>
              <a:t>Use of technologies in capital market</a:t>
            </a:r>
            <a:endParaRPr lang="en-IN" sz="3600" dirty="0"/>
          </a:p>
        </p:txBody>
      </p:sp>
      <p:sp>
        <p:nvSpPr>
          <p:cNvPr id="3" name="Content Placeholder 2">
            <a:extLst>
              <a:ext uri="{FF2B5EF4-FFF2-40B4-BE49-F238E27FC236}">
                <a16:creationId xmlns:a16="http://schemas.microsoft.com/office/drawing/2014/main" id="{F91E81BA-6370-9F9C-4F1B-9F331EA3B910}"/>
              </a:ext>
            </a:extLst>
          </p:cNvPr>
          <p:cNvSpPr>
            <a:spLocks noGrp="1"/>
          </p:cNvSpPr>
          <p:nvPr>
            <p:ph idx="1"/>
          </p:nvPr>
        </p:nvSpPr>
        <p:spPr>
          <a:xfrm>
            <a:off x="1202919" y="2530664"/>
            <a:ext cx="9784080" cy="4206240"/>
          </a:xfrm>
        </p:spPr>
        <p:txBody>
          <a:bodyPr/>
          <a:lstStyle/>
          <a:p>
            <a:r>
              <a:rPr lang="en-IN" b="0" i="0" dirty="0">
                <a:effectLst/>
                <a:latin typeface="Söhne"/>
              </a:rPr>
              <a:t>Trading platforms</a:t>
            </a:r>
          </a:p>
          <a:p>
            <a:r>
              <a:rPr lang="en-IN" b="0" i="0" dirty="0">
                <a:effectLst/>
                <a:latin typeface="Söhne"/>
              </a:rPr>
              <a:t>Market data and analytics</a:t>
            </a:r>
            <a:endParaRPr lang="en-IN" dirty="0">
              <a:latin typeface="Söhne"/>
            </a:endParaRPr>
          </a:p>
          <a:p>
            <a:r>
              <a:rPr lang="en-IN" b="0" i="0" dirty="0">
                <a:effectLst/>
                <a:latin typeface="Söhne"/>
              </a:rPr>
              <a:t>Clearing and settlement</a:t>
            </a:r>
          </a:p>
          <a:p>
            <a:r>
              <a:rPr lang="en-IN" b="0" i="0" dirty="0">
                <a:effectLst/>
                <a:latin typeface="Söhne"/>
              </a:rPr>
              <a:t>Risk management</a:t>
            </a:r>
            <a:endParaRPr lang="en-IN" dirty="0">
              <a:latin typeface="Söhne"/>
            </a:endParaRPr>
          </a:p>
          <a:p>
            <a:r>
              <a:rPr lang="en-IN" b="0" i="0" dirty="0">
                <a:effectLst/>
                <a:latin typeface="Söhne"/>
              </a:rPr>
              <a:t>Compliance and regulation</a:t>
            </a:r>
            <a:endParaRPr lang="en-IN" dirty="0"/>
          </a:p>
        </p:txBody>
      </p:sp>
    </p:spTree>
    <p:extLst>
      <p:ext uri="{BB962C8B-B14F-4D97-AF65-F5344CB8AC3E}">
        <p14:creationId xmlns:p14="http://schemas.microsoft.com/office/powerpoint/2010/main" val="8264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2D97-F7C3-C56C-FB8A-3A4A54DB7B22}"/>
              </a:ext>
            </a:extLst>
          </p:cNvPr>
          <p:cNvSpPr>
            <a:spLocks noGrp="1"/>
          </p:cNvSpPr>
          <p:nvPr>
            <p:ph type="title"/>
          </p:nvPr>
        </p:nvSpPr>
        <p:spPr/>
        <p:txBody>
          <a:bodyPr/>
          <a:lstStyle/>
          <a:p>
            <a:r>
              <a:rPr lang="en-US" b="1" dirty="0"/>
              <a:t>FINFLEX</a:t>
            </a:r>
            <a:endParaRPr lang="en-IN" dirty="0"/>
          </a:p>
        </p:txBody>
      </p:sp>
      <p:sp>
        <p:nvSpPr>
          <p:cNvPr id="3" name="Content Placeholder 2">
            <a:extLst>
              <a:ext uri="{FF2B5EF4-FFF2-40B4-BE49-F238E27FC236}">
                <a16:creationId xmlns:a16="http://schemas.microsoft.com/office/drawing/2014/main" id="{4ED873F9-844C-2073-C0D2-A0886313F16D}"/>
              </a:ext>
            </a:extLst>
          </p:cNvPr>
          <p:cNvSpPr>
            <a:spLocks noGrp="1"/>
          </p:cNvSpPr>
          <p:nvPr>
            <p:ph idx="1"/>
          </p:nvPr>
        </p:nvSpPr>
        <p:spPr/>
        <p:txBody>
          <a:bodyPr/>
          <a:lstStyle/>
          <a:p>
            <a:r>
              <a:rPr lang="en-US" dirty="0"/>
              <a:t>Site: - Finflex.in</a:t>
            </a:r>
          </a:p>
          <a:p>
            <a:r>
              <a:rPr lang="en-US" dirty="0"/>
              <a:t>It is a trading platform in capital market.</a:t>
            </a:r>
          </a:p>
          <a:p>
            <a:pPr marL="0" indent="0">
              <a:buNone/>
            </a:pPr>
            <a:endParaRPr lang="en-US" dirty="0"/>
          </a:p>
          <a:p>
            <a:pPr marL="0" indent="0">
              <a:buNone/>
            </a:pPr>
            <a:r>
              <a:rPr lang="en-US" dirty="0"/>
              <a:t>Services offered: -</a:t>
            </a:r>
          </a:p>
          <a:p>
            <a:r>
              <a:rPr lang="en-US" dirty="0"/>
              <a:t>Trading</a:t>
            </a:r>
          </a:p>
          <a:p>
            <a:r>
              <a:rPr lang="en-US" dirty="0"/>
              <a:t>Buy and sell</a:t>
            </a:r>
          </a:p>
          <a:p>
            <a:r>
              <a:rPr lang="en-US" dirty="0"/>
              <a:t>Robo-advisor</a:t>
            </a:r>
          </a:p>
        </p:txBody>
      </p:sp>
    </p:spTree>
    <p:extLst>
      <p:ext uri="{BB962C8B-B14F-4D97-AF65-F5344CB8AC3E}">
        <p14:creationId xmlns:p14="http://schemas.microsoft.com/office/powerpoint/2010/main" val="1794076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68</TotalTime>
  <Words>314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Corbel</vt:lpstr>
      <vt:lpstr>proxima_novaregular</vt:lpstr>
      <vt:lpstr>Söhne</vt:lpstr>
      <vt:lpstr>var(--pnr)</vt:lpstr>
      <vt:lpstr>Wingdings</vt:lpstr>
      <vt:lpstr>Banded</vt:lpstr>
      <vt:lpstr>Blockchain in capital market</vt:lpstr>
      <vt:lpstr>INTRODUCTION to blockchain</vt:lpstr>
      <vt:lpstr>Blockchain in capital market</vt:lpstr>
      <vt:lpstr>Challenges of blockchain in capital markets</vt:lpstr>
      <vt:lpstr>Real-World Applications of Blockchain in Capital Markets</vt:lpstr>
      <vt:lpstr>Future of Blockchain in Capital Markets</vt:lpstr>
      <vt:lpstr>Use of technologies in capital market</vt:lpstr>
      <vt:lpstr>Use of technologies in capital market</vt:lpstr>
      <vt:lpstr>FINFLEX</vt:lpstr>
      <vt:lpstr>Issues in market</vt:lpstr>
      <vt:lpstr>PowerPoint Presentation</vt:lpstr>
      <vt:lpstr>Blockchain in capital market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capital market</dc:title>
  <dc:creator>YUGESH DHIMAN</dc:creator>
  <cp:lastModifiedBy>sahil sharma</cp:lastModifiedBy>
  <cp:revision>3</cp:revision>
  <dcterms:created xsi:type="dcterms:W3CDTF">2023-04-22T04:29:46Z</dcterms:created>
  <dcterms:modified xsi:type="dcterms:W3CDTF">2023-04-22T07:21:21Z</dcterms:modified>
</cp:coreProperties>
</file>