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60" r:id="rId1"/>
  </p:sldMasterIdLst>
  <p:notesMasterIdLst>
    <p:notesMasterId r:id="rId19"/>
  </p:notesMasterIdLst>
  <p:sldIdLst>
    <p:sldId id="365" r:id="rId2"/>
    <p:sldId id="271" r:id="rId3"/>
    <p:sldId id="366" r:id="rId4"/>
    <p:sldId id="367" r:id="rId5"/>
    <p:sldId id="368" r:id="rId6"/>
    <p:sldId id="369" r:id="rId7"/>
    <p:sldId id="370" r:id="rId8"/>
    <p:sldId id="371" r:id="rId9"/>
    <p:sldId id="380" r:id="rId10"/>
    <p:sldId id="372" r:id="rId11"/>
    <p:sldId id="373" r:id="rId12"/>
    <p:sldId id="374" r:id="rId13"/>
    <p:sldId id="381" r:id="rId14"/>
    <p:sldId id="377" r:id="rId15"/>
    <p:sldId id="379" r:id="rId16"/>
    <p:sldId id="375" r:id="rId17"/>
    <p:sldId id="3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purl.oclc.org/ooxml/drawingml/main" xmlns:r="http://purl.oclc.org/ooxml/officeDocument/relationships" xmlns:p="http://purl.oclc.org/ooxml/presentationml/main">
  <p:cmAuthor id="1" name="Jayanth" initials="J" lastIdx="1" clrIdx="0">
    <p:extLst>
      <p:ext uri="{19B8F6BF-5375-455C-9EA6-DF929625EA0E}">
        <p15:presenceInfo xmlns:p15="http://schemas.microsoft.com/office/powerpoint/2012/main" userId="497252bfc0c0818c" providerId="Windows Live"/>
      </p:ext>
    </p:extLst>
  </p:cmAuthor>
</p:cmAuthorLst>
</file>

<file path=ppt/presProps.xml><?xml version="1.0" encoding="utf-8"?>
<p:presentationPr xmlns:a="http://purl.oclc.org/ooxml/drawingml/main" xmlns:r="http://purl.oclc.org/ooxml/officeDocument/relationships" xmlns:p="http://purl.oclc.org/ooxml/presentationml/main">
  <p:clrMru>
    <a:srgbClr val="000066"/>
    <a:srgbClr val="AEF4B6"/>
    <a:srgbClr val="E3E8D6"/>
    <a:srgbClr val="C28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
            </a:schemeClr>
          </a:solidFill>
        </a:fill>
      </a:tcStyle>
    </a:wholeTbl>
    <a:band1H>
      <a:tcStyle>
        <a:tcBdr/>
        <a:fill>
          <a:solidFill>
            <a:schemeClr val="accent6">
              <a:tint val="40%"/>
            </a:schemeClr>
          </a:solidFill>
        </a:fill>
      </a:tcStyle>
    </a:band1H>
    <a:band2H>
      <a:tcStyle>
        <a:tcBdr/>
      </a:tcStyle>
    </a:band2H>
    <a:band1V>
      <a:tcStyle>
        <a:tcBdr/>
        <a:fill>
          <a:solidFill>
            <a:schemeClr val="accent6">
              <a:tint val="4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
            </a:schemeClr>
          </a:solidFill>
        </a:fill>
      </a:tcStyle>
    </a:wholeTbl>
    <a:band1H>
      <a:tcStyle>
        <a:tcBdr/>
        <a:fill>
          <a:solidFill>
            <a:schemeClr val="accent4">
              <a:tint val="40%"/>
            </a:schemeClr>
          </a:solidFill>
        </a:fill>
      </a:tcStyle>
    </a:band1H>
    <a:band2H>
      <a:tcStyle>
        <a:tcBdr/>
      </a:tcStyle>
    </a:band2H>
    <a:band1V>
      <a:tcStyle>
        <a:tcBdr/>
        <a:fill>
          <a:solidFill>
            <a:schemeClr val="accent4">
              <a:tint val="4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
            </a:schemeClr>
          </a:solidFill>
        </a:fill>
      </a:tcStyle>
    </a:wholeTbl>
    <a:band1H>
      <a:tcStyle>
        <a:tcBdr/>
        <a:fill>
          <a:solidFill>
            <a:schemeClr val="dk1">
              <a:tint val="40%"/>
            </a:schemeClr>
          </a:solidFill>
        </a:fill>
      </a:tcStyle>
    </a:band1H>
    <a:band2H>
      <a:tcStyle>
        <a:tcBdr/>
      </a:tcStyle>
    </a:band2H>
    <a:band1V>
      <a:tcStyle>
        <a:tcBdr/>
        <a:fill>
          <a:solidFill>
            <a:schemeClr val="dk1">
              <a:tint val="4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
            </a:schemeClr>
          </a:solidFill>
        </a:fill>
      </a:tcStyle>
    </a:wholeTbl>
    <a:band1H>
      <a:tcStyle>
        <a:tcBdr/>
        <a:fill>
          <a:solidFill>
            <a:schemeClr val="accent3">
              <a:tint val="40%"/>
            </a:schemeClr>
          </a:solidFill>
        </a:fill>
      </a:tcStyle>
    </a:band1H>
    <a:band1V>
      <a:tcStyle>
        <a:tcBdr/>
        <a:fill>
          <a:solidFill>
            <a:schemeClr val="accent3">
              <a:tint val="4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
            </a:schemeClr>
          </a:solidFill>
        </a:fill>
      </a:tcStyle>
    </a:lastRow>
    <a:firstRow>
      <a:tcTxStyle b="on">
        <a:fontRef idx="minor">
          <a:scrgbClr r="0%" g="0%" b="0%"/>
        </a:fontRef>
        <a:schemeClr val="lt1"/>
      </a:tcTxStyle>
      <a:tcStyle>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
            </a:schemeClr>
          </a:solidFill>
        </a:fill>
      </a:tcStyle>
    </a:band1H>
    <a:band1V>
      <a:tcStyle>
        <a:tcBdr/>
        <a:fill>
          <a:solidFill>
            <a:schemeClr val="dk1">
              <a:tint val="2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
            </a:schemeClr>
          </a:solidFill>
        </a:fill>
      </a:tcStyle>
    </a:band1H>
    <a:band1V>
      <a:tcStyle>
        <a:tcBdr/>
        <a:fill>
          <a:solidFill>
            <a:schemeClr val="dk1">
              <a:tint val="2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purl.oclc.org/ooxml/drawingml/main" xmlns:r="http://purl.oclc.org/ooxml/officeDocument/relationships" xmlns:p="http://purl.oclc.org/ooxml/presentationml/main">
  <p:normalViewPr>
    <p:restoredLeft sz="17.302%" autoAdjust="0"/>
    <p:restoredTop sz="88.686%" autoAdjust="0"/>
  </p:normalViewPr>
  <p:slideViewPr>
    <p:cSldViewPr snapToGrid="0">
      <p:cViewPr varScale="1">
        <p:scale>
          <a:sx n="65" d="100"/>
          <a:sy n="65" d="100"/>
        </p:scale>
        <p:origin x="846" y="66"/>
      </p:cViewPr>
      <p:guideLst/>
    </p:cSldViewPr>
  </p:slideViewPr>
  <p:notesTextViewPr>
    <p:cViewPr>
      <p:scale>
        <a:sx n="1" d="1"/>
        <a:sy n="1" d="1"/>
      </p:scale>
      <p:origin x="0" y="0"/>
    </p:cViewPr>
  </p:notesTextViewPr>
  <p:sorterViewPr>
    <p:cViewPr>
      <p:scale>
        <a:sx n="100" d="100"/>
        <a:sy n="100" d="100"/>
      </p:scale>
      <p:origin x="0" y="-3828"/>
    </p:cViewPr>
  </p:sorter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3" Type="http://purl.oclc.org/ooxml/officeDocument/relationships/slide" Target="slides/slide2.xml"/><Relationship Id="rId21" Type="http://purl.oclc.org/ooxml/officeDocument/relationships/presProps" Target="presProps.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 Type="http://purl.oclc.org/ooxml/officeDocument/relationships/slide" Target="slides/slide1.xml"/><Relationship Id="rId16" Type="http://purl.oclc.org/ooxml/officeDocument/relationships/slide" Target="slides/slide15.xml"/><Relationship Id="rId20" Type="http://purl.oclc.org/ooxml/officeDocument/relationships/commentAuthors" Target="commentAuthors.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purl.oclc.org/ooxml/officeDocument/relationships/tableStyles" Target="tableStyles.xml"/><Relationship Id="rId5" Type="http://purl.oclc.org/ooxml/officeDocument/relationships/slide" Target="slides/slide4.xml"/><Relationship Id="rId15" Type="http://purl.oclc.org/ooxml/officeDocument/relationships/slide" Target="slides/slide14.xml"/><Relationship Id="rId23" Type="http://purl.oclc.org/ooxml/officeDocument/relationships/theme" Target="theme/theme1.xml"/><Relationship Id="rId10" Type="http://purl.oclc.org/ooxml/officeDocument/relationships/slide" Target="slides/slide9.xml"/><Relationship Id="rId19" Type="http://purl.oclc.org/ooxml/officeDocument/relationships/notesMaster" Target="notesMasters/notesMaster1.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viewProps" Target="viewProps.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B0F1C-8051-45DB-8E07-B5400FAEDE5D}" type="datetimeFigureOut">
              <a:rPr lang="en-IN" smtClean="0"/>
              <a:t>11-08-2023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96E2-0514-420D-8990-AC3D0ED6C93C}" type="slidenum">
              <a:rPr lang="en-IN" smtClean="0"/>
              <a:t>‹#›</a:t>
            </a:fld>
            <a:endParaRPr lang="en-IN"/>
          </a:p>
        </p:txBody>
      </p:sp>
    </p:spTree>
    <p:extLst>
      <p:ext uri="{BB962C8B-B14F-4D97-AF65-F5344CB8AC3E}">
        <p14:creationId xmlns:p14="http://schemas.microsoft.com/office/powerpoint/2010/main" val="347896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6F96E2-0514-420D-8990-AC3D0ED6C93C}" type="slidenum">
              <a:rPr lang="en-IN" smtClean="0"/>
              <a:t>1</a:t>
            </a:fld>
            <a:endParaRPr lang="en-IN"/>
          </a:p>
        </p:txBody>
      </p:sp>
    </p:spTree>
    <p:extLst>
      <p:ext uri="{BB962C8B-B14F-4D97-AF65-F5344CB8AC3E}">
        <p14:creationId xmlns:p14="http://schemas.microsoft.com/office/powerpoint/2010/main" val="2302794193"/>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6F96E2-0514-420D-8990-AC3D0ED6C93C}" type="slidenum">
              <a:rPr lang="en-IN" smtClean="0"/>
              <a:t>2</a:t>
            </a:fld>
            <a:endParaRPr lang="en-IN"/>
          </a:p>
        </p:txBody>
      </p:sp>
    </p:spTree>
    <p:extLst>
      <p:ext uri="{BB962C8B-B14F-4D97-AF65-F5344CB8AC3E}">
        <p14:creationId xmlns:p14="http://schemas.microsoft.com/office/powerpoint/2010/main" val="22604273"/>
      </p:ext>
    </p:extLst>
  </p:cSld>
  <p:clrMapOvr>
    <a:masterClrMapping/>
  </p:clrMapOvr>
</p:notes>
</file>

<file path=ppt/notesSlides/notesSlide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
              </a:lnSpc>
              <a:spcBef>
                <a:spcPts val="0"/>
              </a:spcBef>
              <a:spcAft>
                <a:spcPts val="0"/>
              </a:spcAft>
              <a:buClrTx/>
              <a:buSzTx/>
              <a:buFontTx/>
              <a:buNone/>
              <a:tabLst/>
              <a:defRPr/>
            </a:pPr>
            <a:r>
              <a:rPr lang="en-GB" dirty="0" smtClean="0"/>
              <a:t>We know  Human beings</a:t>
            </a:r>
            <a:r>
              <a:rPr lang="en-GB" baseline="0%" dirty="0" smtClean="0"/>
              <a:t> have </a:t>
            </a:r>
            <a:r>
              <a:rPr lang="en-GB" baseline="0%" dirty="0" err="1" smtClean="0"/>
              <a:t>inteliigence</a:t>
            </a:r>
            <a:r>
              <a:rPr lang="en-GB" baseline="0%" dirty="0" smtClean="0"/>
              <a:t> – </a:t>
            </a:r>
          </a:p>
          <a:p>
            <a:endParaRPr lang="en-GB" dirty="0" smtClean="0"/>
          </a:p>
          <a:p>
            <a:pPr marL="0" marR="0" lvl="0" indent="0" algn="l" defTabSz="914400" rtl="0" eaLnBrk="1" fontAlgn="auto" latinLnBrk="0" hangingPunct="1">
              <a:lnSpc>
                <a:spcPct val="100%"/>
              </a:lnSpc>
              <a:spcBef>
                <a:spcPts val="0"/>
              </a:spcBef>
              <a:spcAft>
                <a:spcPts val="0"/>
              </a:spcAft>
              <a:buClrTx/>
              <a:buSzTx/>
              <a:buFontTx/>
              <a:buNone/>
              <a:tabLst/>
              <a:defRPr/>
            </a:pPr>
            <a:r>
              <a:rPr lang="en-GB" baseline="0%" dirty="0" smtClean="0"/>
              <a:t>If this intelligence is of a machine or a computer program then we can call it artificial intelligence. </a:t>
            </a:r>
            <a:endParaRPr lang="en-GB" dirty="0" smtClean="0"/>
          </a:p>
          <a:p>
            <a:r>
              <a:rPr lang="en-GB" dirty="0" smtClean="0"/>
              <a:t>Machine/Software</a:t>
            </a:r>
            <a:r>
              <a:rPr lang="en-GB" baseline="0%" dirty="0" smtClean="0"/>
              <a:t> Intelligence mimics the human beings intelligence</a:t>
            </a:r>
            <a:endParaRPr lang="en-GB" dirty="0" smtClean="0"/>
          </a:p>
          <a:p>
            <a:endParaRPr lang="en-GB" dirty="0" smtClean="0"/>
          </a:p>
          <a:p>
            <a:r>
              <a:rPr lang="en-GB" dirty="0" smtClean="0"/>
              <a:t>Human beings</a:t>
            </a:r>
            <a:r>
              <a:rPr lang="en-GB" baseline="0%" dirty="0" smtClean="0"/>
              <a:t> have </a:t>
            </a:r>
            <a:r>
              <a:rPr lang="en-GB" baseline="0%" dirty="0" err="1" smtClean="0"/>
              <a:t>inteliigence</a:t>
            </a:r>
            <a:r>
              <a:rPr lang="en-GB" baseline="0%" dirty="0" smtClean="0"/>
              <a:t> – </a:t>
            </a:r>
          </a:p>
          <a:p>
            <a:r>
              <a:rPr lang="en-GB" dirty="0" smtClean="0"/>
              <a:t>Artificial</a:t>
            </a:r>
            <a:r>
              <a:rPr lang="en-GB" baseline="0%" dirty="0" smtClean="0"/>
              <a:t> </a:t>
            </a:r>
            <a:r>
              <a:rPr lang="en-GB" baseline="0%" dirty="0" err="1" smtClean="0"/>
              <a:t>Inteligence</a:t>
            </a:r>
            <a:r>
              <a:rPr lang="en-GB" baseline="0%" dirty="0" smtClean="0"/>
              <a:t> of software program or machines and not that of the human intelligence.</a:t>
            </a:r>
          </a:p>
          <a:p>
            <a:r>
              <a:rPr lang="en-GB" baseline="0%" dirty="0" smtClean="0"/>
              <a:t>--- </a:t>
            </a:r>
            <a:r>
              <a:rPr lang="en-GB" sz="1200" b="0" i="0" kern="1200" dirty="0" smtClean="0">
                <a:solidFill>
                  <a:schemeClr val="tx1"/>
                </a:solidFill>
                <a:effectLst/>
                <a:latin typeface="+mn-lt"/>
                <a:ea typeface="+mn-ea"/>
                <a:cs typeface="+mn-cs"/>
              </a:rPr>
              <a:t>Artificial Intelligence (AI) is a branch of computer science focused on creating systems that can perform tasks requiring human-like cognitive abilities. It involves developing algorithms and models that enable machines to learn from data, make decisions, and solve problems. AI encompasses various techniques, such as machine learning, natural language processing, and robotics, aiming to mimic human intelligence. It has applications in diverse fields, from automation and healthcare to gaming and finance, with the goal of enhancing efficiency, accuracy, and adaptability in tasks that typically demand human intelligence</a:t>
            </a:r>
            <a:endParaRPr lang="en-IN" dirty="0"/>
          </a:p>
        </p:txBody>
      </p:sp>
      <p:sp>
        <p:nvSpPr>
          <p:cNvPr id="4" name="Slide Number Placeholder 3"/>
          <p:cNvSpPr>
            <a:spLocks noGrp="1"/>
          </p:cNvSpPr>
          <p:nvPr>
            <p:ph type="sldNum" sz="quarter" idx="10"/>
          </p:nvPr>
        </p:nvSpPr>
        <p:spPr/>
        <p:txBody>
          <a:bodyPr/>
          <a:lstStyle/>
          <a:p>
            <a:fld id="{F06F96E2-0514-420D-8990-AC3D0ED6C93C}" type="slidenum">
              <a:rPr lang="en-IN" smtClean="0"/>
              <a:t>3</a:t>
            </a:fld>
            <a:endParaRPr lang="en-IN"/>
          </a:p>
        </p:txBody>
      </p:sp>
    </p:spTree>
    <p:extLst>
      <p:ext uri="{BB962C8B-B14F-4D97-AF65-F5344CB8AC3E}">
        <p14:creationId xmlns:p14="http://schemas.microsoft.com/office/powerpoint/2010/main" val="2892580413"/>
      </p:ext>
    </p:extLst>
  </p:cSld>
  <p:clrMapOvr>
    <a:masterClrMapping/>
  </p:clrMapOvr>
</p:notes>
</file>

<file path=ppt/notesSlides/notesSlide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6F96E2-0514-420D-8990-AC3D0ED6C93C}" type="slidenum">
              <a:rPr lang="en-IN" smtClean="0"/>
              <a:t>5</a:t>
            </a:fld>
            <a:endParaRPr lang="en-IN"/>
          </a:p>
        </p:txBody>
      </p:sp>
    </p:spTree>
    <p:extLst>
      <p:ext uri="{BB962C8B-B14F-4D97-AF65-F5344CB8AC3E}">
        <p14:creationId xmlns:p14="http://schemas.microsoft.com/office/powerpoint/2010/main" val="3027642692"/>
      </p:ext>
    </p:extLst>
  </p:cSld>
  <p:clrMapOvr>
    <a:masterClrMapping/>
  </p:clrMapOvr>
</p:notes>
</file>

<file path=ppt/notesSlides/notesSlide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Video Generator --  https://zapier.com/blog/best-ai-video-generator/</a:t>
            </a:r>
          </a:p>
          <a:p>
            <a:r>
              <a:rPr lang="en-GB" dirty="0" smtClean="0"/>
              <a:t>Audio Generator --</a:t>
            </a:r>
            <a:r>
              <a:rPr lang="en-GB" baseline="0%" dirty="0" smtClean="0"/>
              <a:t> https://beebom.com/meta-audiocraft-ai-audio-tool-introduced/</a:t>
            </a:r>
          </a:p>
          <a:p>
            <a:r>
              <a:rPr lang="en-GB" baseline="0%" dirty="0" smtClean="0"/>
              <a:t>Audio Generator --- https://www.assemblyai.com/blog/recent-developments-in-generative-ai-for-audio/</a:t>
            </a:r>
          </a:p>
          <a:p>
            <a:r>
              <a:rPr lang="en-GB" baseline="0%" dirty="0" smtClean="0"/>
              <a:t>https://www.assemblyai.com/blog/recent-developments-in-generative-ai-for-audio/</a:t>
            </a:r>
          </a:p>
          <a:p>
            <a:endParaRPr lang="en-IN" dirty="0"/>
          </a:p>
        </p:txBody>
      </p:sp>
      <p:sp>
        <p:nvSpPr>
          <p:cNvPr id="4" name="Slide Number Placeholder 3"/>
          <p:cNvSpPr>
            <a:spLocks noGrp="1"/>
          </p:cNvSpPr>
          <p:nvPr>
            <p:ph type="sldNum" sz="quarter" idx="10"/>
          </p:nvPr>
        </p:nvSpPr>
        <p:spPr/>
        <p:txBody>
          <a:bodyPr/>
          <a:lstStyle/>
          <a:p>
            <a:fld id="{F06F96E2-0514-420D-8990-AC3D0ED6C93C}" type="slidenum">
              <a:rPr lang="en-IN" smtClean="0"/>
              <a:t>7</a:t>
            </a:fld>
            <a:endParaRPr lang="en-IN"/>
          </a:p>
        </p:txBody>
      </p:sp>
    </p:spTree>
    <p:extLst>
      <p:ext uri="{BB962C8B-B14F-4D97-AF65-F5344CB8AC3E}">
        <p14:creationId xmlns:p14="http://schemas.microsoft.com/office/powerpoint/2010/main" val="2017929423"/>
      </p:ext>
    </p:extLst>
  </p:cSld>
  <p:clrMapOvr>
    <a:masterClrMapping/>
  </p:clrMapOvr>
</p:notes>
</file>

<file path=ppt/notesSlides/notesSlide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ChatGPT</a:t>
            </a:r>
            <a:r>
              <a:rPr lang="en-GB" dirty="0" smtClean="0"/>
              <a:t> is Conversation LLM  - Large Language Model </a:t>
            </a:r>
            <a:endParaRPr lang="en-IN" dirty="0"/>
          </a:p>
        </p:txBody>
      </p:sp>
      <p:sp>
        <p:nvSpPr>
          <p:cNvPr id="4" name="Slide Number Placeholder 3"/>
          <p:cNvSpPr>
            <a:spLocks noGrp="1"/>
          </p:cNvSpPr>
          <p:nvPr>
            <p:ph type="sldNum" sz="quarter" idx="10"/>
          </p:nvPr>
        </p:nvSpPr>
        <p:spPr/>
        <p:txBody>
          <a:bodyPr/>
          <a:lstStyle/>
          <a:p>
            <a:fld id="{F06F96E2-0514-420D-8990-AC3D0ED6C93C}" type="slidenum">
              <a:rPr lang="en-IN" smtClean="0"/>
              <a:t>9</a:t>
            </a:fld>
            <a:endParaRPr lang="en-IN"/>
          </a:p>
        </p:txBody>
      </p:sp>
    </p:spTree>
    <p:extLst>
      <p:ext uri="{BB962C8B-B14F-4D97-AF65-F5344CB8AC3E}">
        <p14:creationId xmlns:p14="http://schemas.microsoft.com/office/powerpoint/2010/main" val="2502189916"/>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
                  </a:srgbClr>
                </a:solidFill>
              </a:defRPr>
            </a:lvl1pPr>
          </a:lstStyle>
          <a:p>
            <a:fld id="{564EBEB9-E1DD-4F61-B450-2BD93F32EFAD}" type="datetimeFigureOut">
              <a:rPr lang="en-IN" smtClean="0"/>
              <a:t>11-08-2023</a:t>
            </a:fld>
            <a:endParaRPr lang="en-IN"/>
          </a:p>
        </p:txBody>
      </p:sp>
      <p:sp>
        <p:nvSpPr>
          <p:cNvPr id="8" name="Footer Placeholder 7"/>
          <p:cNvSpPr>
            <a:spLocks noGrp="1"/>
          </p:cNvSpPr>
          <p:nvPr>
            <p:ph type="ftr" sz="quarter" idx="11"/>
          </p:nvPr>
        </p:nvSpPr>
        <p:spPr/>
        <p:txBody>
          <a:bodyPr/>
          <a:lstStyle>
            <a:lvl1pPr>
              <a:defRPr>
                <a:solidFill>
                  <a:srgbClr val="FFFFFF">
                    <a:alpha val="8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
                  </a:srgbClr>
                </a:solidFill>
              </a:defRPr>
            </a:lvl1pPr>
          </a:lstStyle>
          <a:p>
            <a:fld id="{7E9AAFBF-E604-4EBB-B2BD-B83D1E18EC02}" type="slidenum">
              <a:rPr lang="en-IN" smtClean="0"/>
              <a:t>‹#›</a:t>
            </a:fld>
            <a:endParaRPr lang="en-IN"/>
          </a:p>
        </p:txBody>
      </p:sp>
    </p:spTree>
    <p:extLst>
      <p:ext uri="{BB962C8B-B14F-4D97-AF65-F5344CB8AC3E}">
        <p14:creationId xmlns:p14="http://schemas.microsoft.com/office/powerpoint/2010/main" val="3505777610"/>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4EBEB9-E1DD-4F61-B450-2BD93F32EFAD}"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AAFBF-E604-4EBB-B2BD-B83D1E18EC02}" type="slidenum">
              <a:rPr lang="en-IN" smtClean="0"/>
              <a:t>‹#›</a:t>
            </a:fld>
            <a:endParaRPr lang="en-IN"/>
          </a:p>
        </p:txBody>
      </p:sp>
    </p:spTree>
    <p:extLst>
      <p:ext uri="{BB962C8B-B14F-4D97-AF65-F5344CB8AC3E}">
        <p14:creationId xmlns:p14="http://schemas.microsoft.com/office/powerpoint/2010/main" val="3885616259"/>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4EBEB9-E1DD-4F61-B450-2BD93F32EFAD}"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AAFBF-E604-4EBB-B2BD-B83D1E18EC02}" type="slidenum">
              <a:rPr lang="en-IN" smtClean="0"/>
              <a:t>‹#›</a:t>
            </a:fld>
            <a:endParaRPr lang="en-IN"/>
          </a:p>
        </p:txBody>
      </p:sp>
    </p:spTree>
    <p:extLst>
      <p:ext uri="{BB962C8B-B14F-4D97-AF65-F5344CB8AC3E}">
        <p14:creationId xmlns:p14="http://schemas.microsoft.com/office/powerpoint/2010/main" val="2386358359"/>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4EBEB9-E1DD-4F61-B450-2BD93F32EFAD}"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AAFBF-E604-4EBB-B2BD-B83D1E18EC02}" type="slidenum">
              <a:rPr lang="en-IN" smtClean="0"/>
              <a:t>‹#›</a:t>
            </a:fld>
            <a:endParaRPr lang="en-IN"/>
          </a:p>
        </p:txBody>
      </p:sp>
    </p:spTree>
    <p:extLst>
      <p:ext uri="{BB962C8B-B14F-4D97-AF65-F5344CB8AC3E}">
        <p14:creationId xmlns:p14="http://schemas.microsoft.com/office/powerpoint/2010/main" val="2305749036"/>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4EBEB9-E1DD-4F61-B450-2BD93F32EFAD}"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AAFBF-E604-4EBB-B2BD-B83D1E18EC02}" type="slidenum">
              <a:rPr lang="en-IN" smtClean="0"/>
              <a:t>‹#›</a:t>
            </a:fld>
            <a:endParaRPr lang="en-IN"/>
          </a:p>
        </p:txBody>
      </p:sp>
    </p:spTree>
    <p:extLst>
      <p:ext uri="{BB962C8B-B14F-4D97-AF65-F5344CB8AC3E}">
        <p14:creationId xmlns:p14="http://schemas.microsoft.com/office/powerpoint/2010/main" val="3473658502"/>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4EBEB9-E1DD-4F61-B450-2BD93F32EFAD}"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AAFBF-E604-4EBB-B2BD-B83D1E18EC02}" type="slidenum">
              <a:rPr lang="en-IN" smtClean="0"/>
              <a:t>‹#›</a:t>
            </a:fld>
            <a:endParaRPr lang="en-IN"/>
          </a:p>
        </p:txBody>
      </p:sp>
    </p:spTree>
    <p:extLst>
      <p:ext uri="{BB962C8B-B14F-4D97-AF65-F5344CB8AC3E}">
        <p14:creationId xmlns:p14="http://schemas.microsoft.com/office/powerpoint/2010/main" val="913955536"/>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
                    <a:lumOff val="15%"/>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
                    <a:lumOff val="15%"/>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4EBEB9-E1DD-4F61-B450-2BD93F32EFAD}" type="datetimeFigureOut">
              <a:rPr lang="en-IN" smtClean="0"/>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9AAFBF-E604-4EBB-B2BD-B83D1E18EC02}" type="slidenum">
              <a:rPr lang="en-IN" smtClean="0"/>
              <a:t>‹#›</a:t>
            </a:fld>
            <a:endParaRPr lang="en-IN"/>
          </a:p>
        </p:txBody>
      </p:sp>
    </p:spTree>
    <p:extLst>
      <p:ext uri="{BB962C8B-B14F-4D97-AF65-F5344CB8AC3E}">
        <p14:creationId xmlns:p14="http://schemas.microsoft.com/office/powerpoint/2010/main" val="2575675130"/>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4EBEB9-E1DD-4F61-B450-2BD93F32EFAD}" type="datetimeFigureOut">
              <a:rPr lang="en-IN" smtClean="0"/>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9AAFBF-E604-4EBB-B2BD-B83D1E18EC02}" type="slidenum">
              <a:rPr lang="en-IN" smtClean="0"/>
              <a:t>‹#›</a:t>
            </a:fld>
            <a:endParaRPr lang="en-IN"/>
          </a:p>
        </p:txBody>
      </p:sp>
    </p:spTree>
    <p:extLst>
      <p:ext uri="{BB962C8B-B14F-4D97-AF65-F5344CB8AC3E}">
        <p14:creationId xmlns:p14="http://schemas.microsoft.com/office/powerpoint/2010/main" val="4049242025"/>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EBEB9-E1DD-4F61-B450-2BD93F32EFAD}" type="datetimeFigureOut">
              <a:rPr lang="en-IN" smtClean="0"/>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9AAFBF-E604-4EBB-B2BD-B83D1E18EC02}" type="slidenum">
              <a:rPr lang="en-IN" smtClean="0"/>
              <a:t>‹#›</a:t>
            </a:fld>
            <a:endParaRPr lang="en-IN"/>
          </a:p>
        </p:txBody>
      </p:sp>
    </p:spTree>
    <p:extLst>
      <p:ext uri="{BB962C8B-B14F-4D97-AF65-F5344CB8AC3E}">
        <p14:creationId xmlns:p14="http://schemas.microsoft.com/office/powerpoint/2010/main" val="2373512492"/>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564EBEB9-E1DD-4F61-B450-2BD93F32EFAD}"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
                  </a:srgbClr>
                </a:solidFill>
              </a:defRPr>
            </a:lvl1pPr>
          </a:lstStyle>
          <a:p>
            <a:fld id="{7E9AAFBF-E604-4EBB-B2BD-B83D1E18EC02}" type="slidenum">
              <a:rPr lang="en-IN" smtClean="0"/>
              <a:t>‹#›</a:t>
            </a:fld>
            <a:endParaRPr lang="en-IN"/>
          </a:p>
        </p:txBody>
      </p:sp>
    </p:spTree>
    <p:extLst>
      <p:ext uri="{BB962C8B-B14F-4D97-AF65-F5344CB8AC3E}">
        <p14:creationId xmlns:p14="http://schemas.microsoft.com/office/powerpoint/2010/main" val="2649835342"/>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
              <a:lumOff val="60%"/>
            </a:schemeClr>
          </a:solidFill>
        </p:spPr>
        <p:txBody>
          <a:bodyPr anchor="t"/>
          <a:lstStyle>
            <a:lvl1pPr marL="0" indent="0" algn="ctr">
              <a:spcBef>
                <a:spcPts val="800"/>
              </a:spcBef>
              <a:buNone/>
              <a:defRPr sz="3200">
                <a:solidFill>
                  <a:schemeClr val="tx1">
                    <a:lumMod val="75%"/>
                    <a:lumOff val="25%"/>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
                  </a:srgbClr>
                </a:solidFill>
              </a:defRPr>
            </a:lvl1pPr>
          </a:lstStyle>
          <a:p>
            <a:fld id="{564EBEB9-E1DD-4F61-B450-2BD93F32EFAD}" type="datetimeFigureOut">
              <a:rPr lang="en-IN" smtClean="0"/>
              <a:t>11-08-2023</a:t>
            </a:fld>
            <a:endParaRPr lang="en-IN"/>
          </a:p>
        </p:txBody>
      </p:sp>
      <p:sp>
        <p:nvSpPr>
          <p:cNvPr id="13" name="Footer Placeholder 12"/>
          <p:cNvSpPr>
            <a:spLocks noGrp="1"/>
          </p:cNvSpPr>
          <p:nvPr>
            <p:ph type="ftr" sz="quarter" idx="11"/>
          </p:nvPr>
        </p:nvSpPr>
        <p:spPr/>
        <p:txBody>
          <a:bodyPr/>
          <a:lstStyle>
            <a:lvl1pPr>
              <a:defRPr>
                <a:solidFill>
                  <a:srgbClr val="FFFFFF">
                    <a:alpha val="8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
                  </a:srgbClr>
                </a:solidFill>
              </a:defRPr>
            </a:lvl1pPr>
          </a:lstStyle>
          <a:p>
            <a:fld id="{7E9AAFBF-E604-4EBB-B2BD-B83D1E18EC02}" type="slidenum">
              <a:rPr lang="en-IN" smtClean="0"/>
              <a:t>‹#›</a:t>
            </a:fld>
            <a:endParaRPr lang="en-IN"/>
          </a:p>
        </p:txBody>
      </p:sp>
    </p:spTree>
    <p:extLst>
      <p:ext uri="{BB962C8B-B14F-4D97-AF65-F5344CB8AC3E}">
        <p14:creationId xmlns:p14="http://schemas.microsoft.com/office/powerpoint/2010/main" val="45219478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Pr>
        <a:gradFill flip="none" rotWithShape="1">
          <a:gsLst>
            <a:gs pos="0%">
              <a:schemeClr val="accent2">
                <a:lumMod val="5%"/>
                <a:lumOff val="95%"/>
              </a:schemeClr>
            </a:gs>
            <a:gs pos="74%">
              <a:schemeClr val="accent2">
                <a:lumMod val="45%"/>
                <a:lumOff val="55%"/>
              </a:schemeClr>
            </a:gs>
            <a:gs pos="83%">
              <a:schemeClr val="accent2">
                <a:lumMod val="45%"/>
                <a:lumOff val="55%"/>
              </a:schemeClr>
            </a:gs>
            <a:gs pos="100%">
              <a:schemeClr val="accent2">
                <a:lumMod val="30%"/>
                <a:lumOff val="7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
                  </a:schemeClr>
                </a:solidFill>
              </a:defRPr>
            </a:lvl1pPr>
          </a:lstStyle>
          <a:p>
            <a:fld id="{564EBEB9-E1DD-4F61-B450-2BD93F32EFAD}" type="datetimeFigureOut">
              <a:rPr lang="en-IN" smtClean="0"/>
              <a:t>11-08-2023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
                  </a:schemeClr>
                </a:solidFill>
                <a:latin typeface="+mj-lt"/>
              </a:defRPr>
            </a:lvl1pPr>
          </a:lstStyle>
          <a:p>
            <a:fld id="{7E9AAFBF-E604-4EBB-B2BD-B83D1E18EC02}" type="slidenum">
              <a:rPr lang="en-IN" smtClean="0"/>
              <a:t>‹#›</a:t>
            </a:fld>
            <a:endParaRPr lang="en-IN"/>
          </a:p>
        </p:txBody>
      </p:sp>
    </p:spTree>
    <p:extLst>
      <p:ext uri="{BB962C8B-B14F-4D97-AF65-F5344CB8AC3E}">
        <p14:creationId xmlns:p14="http://schemas.microsoft.com/office/powerpoint/2010/main" val="952999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
        </a:lnSpc>
        <a:spcBef>
          <a:spcPts val="1300"/>
        </a:spcBef>
        <a:buFont typeface="Arial" pitchFamily="34" charset="0"/>
        <a:buChar char=" "/>
        <a:defRPr sz="2400" kern="1200">
          <a:solidFill>
            <a:schemeClr val="tx1">
              <a:lumMod val="85%"/>
              <a:lumOff val="15%"/>
            </a:schemeClr>
          </a:solidFill>
          <a:latin typeface="+mn-lt"/>
          <a:ea typeface="+mn-ea"/>
          <a:cs typeface="+mn-cs"/>
        </a:defRPr>
      </a:lvl1pPr>
      <a:lvl2pPr marL="347472" indent="-342900" algn="l" defTabSz="914400" rtl="0" eaLnBrk="1" latinLnBrk="0" hangingPunct="1">
        <a:lnSpc>
          <a:spcPct val="85%"/>
        </a:lnSpc>
        <a:spcBef>
          <a:spcPts val="600"/>
        </a:spcBef>
        <a:buFont typeface="Arial" pitchFamily="34" charset="0"/>
        <a:buChar char=" "/>
        <a:defRPr sz="2400" kern="1200">
          <a:solidFill>
            <a:schemeClr val="tx1">
              <a:lumMod val="85%"/>
              <a:lumOff val="15%"/>
            </a:schemeClr>
          </a:solidFill>
          <a:latin typeface="+mn-lt"/>
          <a:ea typeface="+mn-ea"/>
          <a:cs typeface="+mn-cs"/>
        </a:defRPr>
      </a:lvl2pPr>
      <a:lvl3pPr marL="548640" indent="-548640" algn="l" defTabSz="914400" rtl="0" eaLnBrk="1" latinLnBrk="0" hangingPunct="1">
        <a:lnSpc>
          <a:spcPct val="85%"/>
        </a:lnSpc>
        <a:spcBef>
          <a:spcPts val="600"/>
        </a:spcBef>
        <a:buFont typeface="Arial" pitchFamily="34" charset="0"/>
        <a:buChar char=" "/>
        <a:defRPr sz="2000" i="1" kern="1200">
          <a:solidFill>
            <a:schemeClr val="tx1">
              <a:lumMod val="85%"/>
              <a:lumOff val="15%"/>
            </a:schemeClr>
          </a:solidFill>
          <a:latin typeface="+mn-lt"/>
          <a:ea typeface="+mn-ea"/>
          <a:cs typeface="+mn-cs"/>
        </a:defRPr>
      </a:lvl3pPr>
      <a:lvl4pPr marL="822960" indent="-82296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4pPr>
      <a:lvl5pPr marL="1097280" indent="-109728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5pPr>
      <a:lvl6pPr marL="12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6pPr>
      <a:lvl7pPr marL="14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7pPr>
      <a:lvl8pPr marL="16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8pPr>
      <a:lvl9pPr marL="18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1.png"/><Relationship Id="rId7" Type="http://purl.oclc.org/ooxml/officeDocument/relationships/image" Target="../media/image5.png"/><Relationship Id="rId2" Type="http://purl.oclc.org/ooxml/officeDocument/relationships/notesSlide" Target="../notesSlides/notesSlide1.xml"/><Relationship Id="rId1" Type="http://purl.oclc.org/ooxml/officeDocument/relationships/slideLayout" Target="../slideLayouts/slideLayout2.xml"/><Relationship Id="rId6" Type="http://purl.oclc.org/ooxml/officeDocument/relationships/image" Target="../media/image4.png"/><Relationship Id="rId5" Type="http://purl.oclc.org/ooxml/officeDocument/relationships/image" Target="../media/image3.png"/><Relationship Id="rId4" Type="http://purl.oclc.org/ooxml/officeDocument/relationships/image" Target="../media/image2.png"/></Relationships>
</file>

<file path=ppt/slides/_rels/slide10.xml.rels><?xml version="1.0" encoding="UTF-8" standalone="yes"?>
<Relationships xmlns="http://schemas.openxmlformats.org/package/2006/relationships"><Relationship Id="rId3" Type="http://purl.oclc.org/ooxml/officeDocument/relationships/image" Target="../media/image30.png"/><Relationship Id="rId2" Type="http://purl.oclc.org/ooxml/officeDocument/relationships/image" Target="../media/image29.png"/><Relationship Id="rId1" Type="http://purl.oclc.org/ooxml/officeDocument/relationships/slideLayout" Target="../slideLayouts/slideLayout2.xml"/><Relationship Id="rId5" Type="http://purl.oclc.org/ooxml/officeDocument/relationships/image" Target="../media/image32.png"/><Relationship Id="rId4" Type="http://purl.oclc.org/ooxml/officeDocument/relationships/image" Target="../media/image31.png"/></Relationships>
</file>

<file path=ppt/slides/_rels/slide11.xml.rels><?xml version="1.0" encoding="UTF-8" standalone="yes"?>
<Relationships xmlns="http://schemas.openxmlformats.org/package/2006/relationships"><Relationship Id="rId3" Type="http://purl.oclc.org/ooxml/officeDocument/relationships/hyperlink" Target="http://chat.openai.com/" TargetMode="External"/><Relationship Id="rId2" Type="http://purl.oclc.org/ooxml/officeDocument/relationships/image" Target="../media/image33.png"/><Relationship Id="rId1" Type="http://purl.oclc.org/ooxml/officeDocument/relationships/slideLayout" Target="../slideLayouts/slideLayout2.xml"/><Relationship Id="rId5" Type="http://purl.oclc.org/ooxml/officeDocument/relationships/image" Target="../media/image35.png"/><Relationship Id="rId4" Type="http://purl.oclc.org/ooxml/officeDocument/relationships/image" Target="../media/image34.png"/></Relationships>
</file>

<file path=ppt/slides/_rels/slide12.xml.rels><?xml version="1.0" encoding="UTF-8" standalone="yes"?>
<Relationships xmlns="http://schemas.openxmlformats.org/package/2006/relationships"><Relationship Id="rId2" Type="http://purl.oclc.org/ooxml/officeDocument/relationships/image" Target="../media/image36.png"/><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2" Type="http://purl.oclc.org/ooxml/officeDocument/relationships/image" Target="../media/image37.png"/><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3" Type="http://purl.oclc.org/ooxml/officeDocument/relationships/image" Target="../media/image39.png"/><Relationship Id="rId2" Type="http://purl.oclc.org/ooxml/officeDocument/relationships/image" Target="../media/image38.png"/><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2" Type="http://purl.oclc.org/ooxml/officeDocument/relationships/image" Target="../media/image40.png"/><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3" Type="http://purl.oclc.org/ooxml/officeDocument/relationships/image" Target="../media/image6.jpg"/><Relationship Id="rId2" Type="http://purl.oclc.org/ooxml/officeDocument/relationships/notesSlide" Target="../notesSlides/notesSlide2.xml"/><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notesSlide" Target="../notesSlides/notesSlide3.xml"/><Relationship Id="rId1" Type="http://purl.oclc.org/ooxml/officeDocument/relationships/slideLayout" Target="../slideLayouts/slideLayout2.xml"/><Relationship Id="rId5" Type="http://purl.oclc.org/ooxml/officeDocument/relationships/image" Target="../media/image9.png"/><Relationship Id="rId4" Type="http://purl.oclc.org/ooxml/officeDocument/relationships/image" Target="../media/image8.png"/></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8" Type="http://purl.oclc.org/ooxml/officeDocument/relationships/image" Target="../media/image15.png"/><Relationship Id="rId3" Type="http://purl.oclc.org/ooxml/officeDocument/relationships/image" Target="../media/image10.png"/><Relationship Id="rId7" Type="http://purl.oclc.org/ooxml/officeDocument/relationships/image" Target="../media/image14.png"/><Relationship Id="rId2" Type="http://purl.oclc.org/ooxml/officeDocument/relationships/notesSlide" Target="../notesSlides/notesSlide4.xml"/><Relationship Id="rId1" Type="http://purl.oclc.org/ooxml/officeDocument/relationships/slideLayout" Target="../slideLayouts/slideLayout2.xml"/><Relationship Id="rId6" Type="http://purl.oclc.org/ooxml/officeDocument/relationships/image" Target="../media/image13.png"/><Relationship Id="rId5" Type="http://purl.oclc.org/ooxml/officeDocument/relationships/image" Target="../media/image12.png"/><Relationship Id="rId4" Type="http://purl.oclc.org/ooxml/officeDocument/relationships/image" Target="../media/image11.png"/><Relationship Id="rId9" Type="http://purl.oclc.org/ooxml/officeDocument/relationships/image" Target="../media/image16.png"/></Relationships>
</file>

<file path=ppt/slides/_rels/slide6.xml.rels><?xml version="1.0" encoding="UTF-8" standalone="yes"?>
<Relationships xmlns="http://schemas.openxmlformats.org/package/2006/relationships"><Relationship Id="rId3" Type="http://purl.oclc.org/ooxml/officeDocument/relationships/image" Target="../media/image18.jpg"/><Relationship Id="rId2" Type="http://purl.oclc.org/ooxml/officeDocument/relationships/image" Target="../media/image17.png"/><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8" Type="http://purl.oclc.org/ooxml/officeDocument/relationships/image" Target="../media/image11.png"/><Relationship Id="rId3" Type="http://purl.oclc.org/ooxml/officeDocument/relationships/image" Target="../media/image19.png"/><Relationship Id="rId7" Type="http://purl.oclc.org/ooxml/officeDocument/relationships/image" Target="../media/image23.png"/><Relationship Id="rId2" Type="http://purl.oclc.org/ooxml/officeDocument/relationships/notesSlide" Target="../notesSlides/notesSlide5.xml"/><Relationship Id="rId1" Type="http://purl.oclc.org/ooxml/officeDocument/relationships/slideLayout" Target="../slideLayouts/slideLayout2.xml"/><Relationship Id="rId6" Type="http://purl.oclc.org/ooxml/officeDocument/relationships/image" Target="../media/image22.png"/><Relationship Id="rId5" Type="http://purl.oclc.org/ooxml/officeDocument/relationships/image" Target="../media/image21.png"/><Relationship Id="rId4" Type="http://purl.oclc.org/ooxml/officeDocument/relationships/image" Target="../media/image20.png"/><Relationship Id="rId9" Type="http://purl.oclc.org/ooxml/officeDocument/relationships/image" Target="../media/image24.png"/></Relationships>
</file>

<file path=ppt/slides/_rels/slide8.xml.rels><?xml version="1.0" encoding="UTF-8" standalone="yes"?>
<Relationships xmlns="http://schemas.openxmlformats.org/package/2006/relationships"><Relationship Id="rId3" Type="http://purl.oclc.org/ooxml/officeDocument/relationships/image" Target="../media/image25.png"/><Relationship Id="rId2" Type="http://purl.oclc.org/ooxml/officeDocument/relationships/image" Target="../media/image3.png"/><Relationship Id="rId1" Type="http://purl.oclc.org/ooxml/officeDocument/relationships/slideLayout" Target="../slideLayouts/slideLayout2.xml"/><Relationship Id="rId4" Type="http://purl.oclc.org/ooxml/officeDocument/relationships/image" Target="../media/image20.png"/></Relationships>
</file>

<file path=ppt/slides/_rels/slide9.xml.rels><?xml version="1.0" encoding="UTF-8" standalone="yes"?>
<Relationships xmlns="http://schemas.openxmlformats.org/package/2006/relationships"><Relationship Id="rId3" Type="http://purl.oclc.org/ooxml/officeDocument/relationships/image" Target="../media/image26.png"/><Relationship Id="rId2" Type="http://purl.oclc.org/ooxml/officeDocument/relationships/notesSlide" Target="../notesSlides/notesSlide6.xml"/><Relationship Id="rId1" Type="http://purl.oclc.org/ooxml/officeDocument/relationships/slideLayout" Target="../slideLayouts/slideLayout2.xml"/><Relationship Id="rId5" Type="http://purl.oclc.org/ooxml/officeDocument/relationships/image" Target="../media/image28.png"/><Relationship Id="rId4" Type="http://purl.oclc.org/ooxml/officeDocument/relationships/image" Target="../media/image27.png"/></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2103" y="829950"/>
            <a:ext cx="1015873" cy="1015873"/>
          </a:xfrm>
        </p:spPr>
      </p:pic>
      <p:sp>
        <p:nvSpPr>
          <p:cNvPr id="4" name="Subtitle 2"/>
          <p:cNvSpPr txBox="1">
            <a:spLocks/>
          </p:cNvSpPr>
          <p:nvPr/>
        </p:nvSpPr>
        <p:spPr>
          <a:xfrm>
            <a:off x="913496" y="4486042"/>
            <a:ext cx="9228201" cy="1645920"/>
          </a:xfrm>
          <a:prstGeom prst="rect">
            <a:avLst/>
          </a:prstGeom>
        </p:spPr>
        <p:txBody>
          <a:bodyPr vert="horz" lIns="91440" tIns="45720" rIns="91440" bIns="45720" rtlCol="0">
            <a:normAutofit/>
          </a:bodyPr>
          <a:lstStyle>
            <a:lvl1pPr marL="91440" indent="-91440" algn="l" defTabSz="914400" rtl="0" eaLnBrk="1" latinLnBrk="0" hangingPunct="1">
              <a:lnSpc>
                <a:spcPct val="85%"/>
              </a:lnSpc>
              <a:spcBef>
                <a:spcPts val="1300"/>
              </a:spcBef>
              <a:buFont typeface="Arial" pitchFamily="34" charset="0"/>
              <a:buChar char=" "/>
              <a:defRPr sz="2400" kern="1200">
                <a:solidFill>
                  <a:schemeClr val="tx1">
                    <a:lumMod val="85%"/>
                    <a:lumOff val="15%"/>
                  </a:schemeClr>
                </a:solidFill>
                <a:latin typeface="+mn-lt"/>
                <a:ea typeface="+mn-ea"/>
                <a:cs typeface="+mn-cs"/>
              </a:defRPr>
            </a:lvl1pPr>
            <a:lvl2pPr marL="347472" indent="-342900" algn="l" defTabSz="914400" rtl="0" eaLnBrk="1" latinLnBrk="0" hangingPunct="1">
              <a:lnSpc>
                <a:spcPct val="85%"/>
              </a:lnSpc>
              <a:spcBef>
                <a:spcPts val="600"/>
              </a:spcBef>
              <a:buFont typeface="Arial" pitchFamily="34" charset="0"/>
              <a:buChar char=" "/>
              <a:defRPr sz="2400" kern="1200">
                <a:solidFill>
                  <a:schemeClr val="tx1">
                    <a:lumMod val="85%"/>
                    <a:lumOff val="15%"/>
                  </a:schemeClr>
                </a:solidFill>
                <a:latin typeface="+mn-lt"/>
                <a:ea typeface="+mn-ea"/>
                <a:cs typeface="+mn-cs"/>
              </a:defRPr>
            </a:lvl2pPr>
            <a:lvl3pPr marL="548640" indent="-548640" algn="l" defTabSz="914400" rtl="0" eaLnBrk="1" latinLnBrk="0" hangingPunct="1">
              <a:lnSpc>
                <a:spcPct val="85%"/>
              </a:lnSpc>
              <a:spcBef>
                <a:spcPts val="600"/>
              </a:spcBef>
              <a:buFont typeface="Arial" pitchFamily="34" charset="0"/>
              <a:buChar char=" "/>
              <a:defRPr sz="2000" i="1" kern="1200">
                <a:solidFill>
                  <a:schemeClr val="tx1">
                    <a:lumMod val="85%"/>
                    <a:lumOff val="15%"/>
                  </a:schemeClr>
                </a:solidFill>
                <a:latin typeface="+mn-lt"/>
                <a:ea typeface="+mn-ea"/>
                <a:cs typeface="+mn-cs"/>
              </a:defRPr>
            </a:lvl3pPr>
            <a:lvl4pPr marL="822960" indent="-82296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4pPr>
            <a:lvl5pPr marL="1097280" indent="-109728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5pPr>
            <a:lvl6pPr marL="12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6pPr>
            <a:lvl7pPr marL="14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7pPr>
            <a:lvl8pPr marL="16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8pPr>
            <a:lvl9pPr marL="18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9pPr>
          </a:lstStyle>
          <a:p>
            <a:pPr marL="0" indent="0" algn="ctr">
              <a:buNone/>
            </a:pPr>
            <a:r>
              <a:rPr lang="en-GB" sz="4000" b="1" dirty="0" smtClean="0"/>
              <a:t> </a:t>
            </a:r>
          </a:p>
          <a:p>
            <a:pPr algn="ctr"/>
            <a:r>
              <a:rPr lang="en-GB" sz="4000" b="1" dirty="0" smtClean="0"/>
              <a:t>Jayant Kumar </a:t>
            </a:r>
            <a:r>
              <a:rPr lang="en-GB" sz="4000" b="1" dirty="0" err="1" smtClean="0"/>
              <a:t>Mulmoodi</a:t>
            </a:r>
            <a:endParaRPr lang="en-IN" sz="4000" b="1" dirty="0"/>
          </a:p>
        </p:txBody>
      </p:sp>
      <p:sp>
        <p:nvSpPr>
          <p:cNvPr id="2" name="TextBox 1"/>
          <p:cNvSpPr txBox="1"/>
          <p:nvPr/>
        </p:nvSpPr>
        <p:spPr>
          <a:xfrm>
            <a:off x="1075726" y="1357114"/>
            <a:ext cx="3494316" cy="1015663"/>
          </a:xfrm>
          <a:prstGeom prst="rect">
            <a:avLst/>
          </a:prstGeom>
          <a:solidFill>
            <a:schemeClr val="bg2">
              <a:lumMod val="50%"/>
            </a:schemeClr>
          </a:solidFill>
          <a:ln>
            <a:solidFill>
              <a:schemeClr val="accent1"/>
            </a:solidFill>
          </a:ln>
          <a:effectLst>
            <a:glow rad="63500">
              <a:schemeClr val="accent1">
                <a:satMod val="175%"/>
                <a:alpha val="40%"/>
              </a:schemeClr>
            </a:glow>
            <a:outerShdw blurRad="50800" dist="38100" dir="5400000" algn="t" rotWithShape="0">
              <a:prstClr val="black">
                <a:alpha val="40%"/>
              </a:prstClr>
            </a:outerShdw>
            <a:reflection blurRad="6350" stA="52%" endA="0.3%" endPos="35%" dir="5400000" sy="-100%" algn="bl" rotWithShape="0"/>
          </a:effectLst>
          <a:scene3d>
            <a:camera prst="orthographicFront"/>
            <a:lightRig rig="threePt" dir="t"/>
          </a:scene3d>
          <a:sp3d>
            <a:bevelT/>
          </a:sp3d>
        </p:spPr>
        <p:txBody>
          <a:bodyPr wrap="square" rtlCol="0">
            <a:spAutoFit/>
          </a:bodyPr>
          <a:lstStyle/>
          <a:p>
            <a:pPr algn="ctr"/>
            <a:r>
              <a:rPr lang="en-GB" sz="6000" b="1" dirty="0" err="1" smtClean="0"/>
              <a:t>ChatGPT</a:t>
            </a:r>
            <a:endParaRPr lang="en-IN" sz="600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932" y="650600"/>
            <a:ext cx="1304242" cy="130424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7731" y="347268"/>
            <a:ext cx="2177644" cy="2177644"/>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27492" y="2580963"/>
            <a:ext cx="995392" cy="99539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9459" y="2546771"/>
            <a:ext cx="1091381" cy="1024948"/>
          </a:xfrm>
          <a:prstGeom prst="rect">
            <a:avLst/>
          </a:prstGeom>
        </p:spPr>
      </p:pic>
      <p:sp>
        <p:nvSpPr>
          <p:cNvPr id="13" name="TextBox 12"/>
          <p:cNvSpPr txBox="1"/>
          <p:nvPr/>
        </p:nvSpPr>
        <p:spPr>
          <a:xfrm>
            <a:off x="3716595" y="2580963"/>
            <a:ext cx="7079225" cy="1011156"/>
          </a:xfrm>
          <a:prstGeom prst="rect">
            <a:avLst/>
          </a:prstGeom>
          <a:solidFill>
            <a:schemeClr val="tx2">
              <a:lumMod val="75%"/>
              <a:lumOff val="25%"/>
            </a:schemeClr>
          </a:solidFill>
          <a:ln>
            <a:solidFill>
              <a:schemeClr val="accent1"/>
            </a:solidFill>
          </a:ln>
          <a:effectLst>
            <a:glow rad="63500">
              <a:schemeClr val="accent1">
                <a:satMod val="175%"/>
                <a:alpha val="40%"/>
              </a:schemeClr>
            </a:glow>
            <a:outerShdw blurRad="50800" dist="38100" dir="5400000" algn="t" rotWithShape="0">
              <a:prstClr val="black">
                <a:alpha val="40%"/>
              </a:prstClr>
            </a:outerShdw>
            <a:reflection blurRad="6350" stA="50%" endA="0.3%" endPos="38.5%" dist="50800" dir="5400000" sy="-100%" algn="bl" rotWithShape="0"/>
          </a:effectLst>
          <a:scene3d>
            <a:camera prst="orthographicFront"/>
            <a:lightRig rig="threePt" dir="t"/>
          </a:scene3d>
          <a:sp3d>
            <a:bevelT/>
          </a:sp3d>
        </p:spPr>
        <p:txBody>
          <a:bodyPr wrap="square" rtlCol="0">
            <a:spAutoFit/>
          </a:bodyPr>
          <a:lstStyle>
            <a:defPPr>
              <a:defRPr lang="en-US"/>
            </a:defPPr>
            <a:lvl1pPr algn="ctr">
              <a:defRPr sz="6000">
                <a:solidFill>
                  <a:schemeClr val="tx2">
                    <a:lumMod val="50%"/>
                    <a:lumOff val="50%"/>
                  </a:schemeClr>
                </a:solidFill>
              </a:defRPr>
            </a:lvl1pPr>
          </a:lstStyle>
          <a:p>
            <a:r>
              <a:rPr lang="en-GB" b="1" dirty="0" smtClean="0">
                <a:solidFill>
                  <a:schemeClr val="tx1"/>
                </a:solidFill>
              </a:rPr>
              <a:t>Prompt Engineering</a:t>
            </a:r>
            <a:endParaRPr lang="en-IN" b="1" dirty="0">
              <a:solidFill>
                <a:schemeClr val="tx1"/>
              </a:solidFill>
            </a:endParaRPr>
          </a:p>
        </p:txBody>
      </p:sp>
      <p:sp>
        <p:nvSpPr>
          <p:cNvPr id="14" name="TextBox 13"/>
          <p:cNvSpPr txBox="1"/>
          <p:nvPr/>
        </p:nvSpPr>
        <p:spPr>
          <a:xfrm>
            <a:off x="3170903" y="5658577"/>
            <a:ext cx="2389239" cy="462004"/>
          </a:xfrm>
          <a:prstGeom prst="rect">
            <a:avLst/>
          </a:prstGeom>
          <a:solidFill>
            <a:srgbClr val="0070C0"/>
          </a:solidFill>
          <a:scene3d>
            <a:camera prst="orthographicFront"/>
            <a:lightRig rig="threePt" dir="t"/>
          </a:scene3d>
          <a:sp3d>
            <a:bevelT/>
          </a:sp3d>
        </p:spPr>
        <p:txBody>
          <a:bodyPr wrap="square" rtlCol="0">
            <a:spAutoFit/>
          </a:bodyPr>
          <a:lstStyle/>
          <a:p>
            <a:pPr algn="ctr"/>
            <a:r>
              <a:rPr lang="en-GB" sz="2400" b="1" dirty="0" smtClean="0"/>
              <a:t>Educator</a:t>
            </a:r>
            <a:endParaRPr lang="en-IN" sz="2400" b="1" dirty="0"/>
          </a:p>
        </p:txBody>
      </p:sp>
      <p:sp>
        <p:nvSpPr>
          <p:cNvPr id="15" name="TextBox 14"/>
          <p:cNvSpPr txBox="1"/>
          <p:nvPr/>
        </p:nvSpPr>
        <p:spPr>
          <a:xfrm>
            <a:off x="5527596" y="5627969"/>
            <a:ext cx="2427779" cy="523220"/>
          </a:xfrm>
          <a:prstGeom prst="rect">
            <a:avLst/>
          </a:prstGeom>
          <a:solidFill>
            <a:srgbClr val="FFC000"/>
          </a:solidFill>
          <a:scene3d>
            <a:camera prst="orthographicFront"/>
            <a:lightRig rig="threePt" dir="t"/>
          </a:scene3d>
          <a:sp3d>
            <a:bevelT/>
          </a:sp3d>
        </p:spPr>
        <p:txBody>
          <a:bodyPr wrap="square" rtlCol="0">
            <a:spAutoFit/>
          </a:bodyPr>
          <a:lstStyle/>
          <a:p>
            <a:pPr algn="ctr"/>
            <a:r>
              <a:rPr lang="en-GB" sz="2800" b="1" dirty="0" err="1" smtClean="0"/>
              <a:t>Soloprenuer</a:t>
            </a:r>
            <a:endParaRPr lang="en-IN" sz="2800" b="1" dirty="0"/>
          </a:p>
        </p:txBody>
      </p:sp>
    </p:spTree>
    <p:extLst>
      <p:ext uri="{BB962C8B-B14F-4D97-AF65-F5344CB8AC3E}">
        <p14:creationId xmlns:p14="http://schemas.microsoft.com/office/powerpoint/2010/main" val="2030509861"/>
      </p:ext>
    </p:extLst>
  </p:cSld>
  <p:clrMapOvr>
    <a:masterClrMapping/>
  </p:clrMapOvr>
  <p:timing>
    <p:tnLst>
      <p:par>
        <p:cTn id="1" dur="indefinite" restart="never" nodeType="tmRoot"/>
      </p:par>
    </p:tnLst>
  </p:timing>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69"/>
            <a:ext cx="10772775" cy="1658198"/>
          </a:xfrm>
        </p:spPr>
        <p:txBody>
          <a:bodyPr/>
          <a:lstStyle/>
          <a:p>
            <a:r>
              <a:rPr lang="en-GB" dirty="0" smtClean="0"/>
              <a:t>Google vs </a:t>
            </a:r>
            <a:r>
              <a:rPr lang="en-GB" dirty="0" err="1" smtClean="0"/>
              <a:t>ChatGPT</a:t>
            </a:r>
            <a:endParaRPr lang="en-IN" dirty="0"/>
          </a:p>
        </p:txBody>
      </p:sp>
      <p:pic>
        <p:nvPicPr>
          <p:cNvPr id="4" name="Picture 3"/>
          <p:cNvPicPr>
            <a:picLocks noChangeAspect="1"/>
          </p:cNvPicPr>
          <p:nvPr/>
        </p:nvPicPr>
        <p:blipFill>
          <a:blip r:embed="rId2"/>
          <a:stretch>
            <a:fillRect/>
          </a:stretch>
        </p:blipFill>
        <p:spPr>
          <a:xfrm>
            <a:off x="0" y="1680367"/>
            <a:ext cx="4815166" cy="2596665"/>
          </a:xfrm>
          <a:prstGeom prst="rect">
            <a:avLst/>
          </a:prstGeom>
        </p:spPr>
      </p:pic>
      <p:sp>
        <p:nvSpPr>
          <p:cNvPr id="5" name="TextBox 4"/>
          <p:cNvSpPr txBox="1"/>
          <p:nvPr/>
        </p:nvSpPr>
        <p:spPr>
          <a:xfrm>
            <a:off x="2438903" y="1537912"/>
            <a:ext cx="2538483" cy="382137"/>
          </a:xfrm>
          <a:prstGeom prst="rect">
            <a:avLst/>
          </a:prstGeom>
          <a:solidFill>
            <a:schemeClr val="accent6">
              <a:lumMod val="60%"/>
              <a:lumOff val="40%"/>
            </a:schemeClr>
          </a:solidFill>
          <a:scene3d>
            <a:camera prst="orthographicFront"/>
            <a:lightRig rig="threePt" dir="t"/>
          </a:scene3d>
          <a:sp3d>
            <a:bevelT/>
          </a:sp3d>
        </p:spPr>
        <p:txBody>
          <a:bodyPr wrap="square" rtlCol="0">
            <a:spAutoFit/>
          </a:bodyPr>
          <a:lstStyle/>
          <a:p>
            <a:r>
              <a:rPr lang="en-GB" dirty="0" smtClean="0"/>
              <a:t>Search for text in text bar</a:t>
            </a:r>
            <a:endParaRPr lang="en-IN" dirty="0"/>
          </a:p>
        </p:txBody>
      </p:sp>
      <p:pic>
        <p:nvPicPr>
          <p:cNvPr id="6" name="Picture 5"/>
          <p:cNvPicPr>
            <a:picLocks noChangeAspect="1"/>
          </p:cNvPicPr>
          <p:nvPr/>
        </p:nvPicPr>
        <p:blipFill>
          <a:blip r:embed="rId3"/>
          <a:stretch>
            <a:fillRect/>
          </a:stretch>
        </p:blipFill>
        <p:spPr>
          <a:xfrm>
            <a:off x="-1" y="4374259"/>
            <a:ext cx="4877809" cy="2380501"/>
          </a:xfrm>
          <a:prstGeom prst="rect">
            <a:avLst/>
          </a:prstGeom>
        </p:spPr>
      </p:pic>
      <p:sp>
        <p:nvSpPr>
          <p:cNvPr id="7" name="TextBox 6"/>
          <p:cNvSpPr txBox="1"/>
          <p:nvPr/>
        </p:nvSpPr>
        <p:spPr>
          <a:xfrm>
            <a:off x="2407583" y="4905488"/>
            <a:ext cx="2618095" cy="382136"/>
          </a:xfrm>
          <a:prstGeom prst="rect">
            <a:avLst/>
          </a:prstGeom>
          <a:solidFill>
            <a:schemeClr val="accent6">
              <a:lumMod val="60%"/>
              <a:lumOff val="40%"/>
            </a:schemeClr>
          </a:solidFill>
          <a:scene3d>
            <a:camera prst="orthographicFront"/>
            <a:lightRig rig="threePt" dir="t"/>
          </a:scene3d>
          <a:sp3d>
            <a:bevelT/>
          </a:sp3d>
        </p:spPr>
        <p:txBody>
          <a:bodyPr wrap="square" rtlCol="0">
            <a:spAutoFit/>
          </a:bodyPr>
          <a:lstStyle/>
          <a:p>
            <a:r>
              <a:rPr lang="en-GB" dirty="0" smtClean="0"/>
              <a:t>Converse in Chat format</a:t>
            </a:r>
            <a:endParaRPr lang="en-IN" dirty="0"/>
          </a:p>
        </p:txBody>
      </p:sp>
      <p:sp>
        <p:nvSpPr>
          <p:cNvPr id="3" name="Right Arrow 2"/>
          <p:cNvSpPr/>
          <p:nvPr/>
        </p:nvSpPr>
        <p:spPr>
          <a:xfrm>
            <a:off x="5025678" y="2536723"/>
            <a:ext cx="2024051" cy="412954"/>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5025678" y="5564509"/>
            <a:ext cx="2024051" cy="370607"/>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4"/>
          <a:stretch>
            <a:fillRect/>
          </a:stretch>
        </p:blipFill>
        <p:spPr>
          <a:xfrm>
            <a:off x="7527209" y="1587491"/>
            <a:ext cx="4477977" cy="2689541"/>
          </a:xfrm>
          <a:prstGeom prst="rect">
            <a:avLst/>
          </a:prstGeom>
        </p:spPr>
      </p:pic>
      <p:pic>
        <p:nvPicPr>
          <p:cNvPr id="10" name="Picture 9"/>
          <p:cNvPicPr>
            <a:picLocks noChangeAspect="1"/>
          </p:cNvPicPr>
          <p:nvPr/>
        </p:nvPicPr>
        <p:blipFill>
          <a:blip r:embed="rId5"/>
          <a:stretch>
            <a:fillRect/>
          </a:stretch>
        </p:blipFill>
        <p:spPr>
          <a:xfrm>
            <a:off x="7527209" y="4374259"/>
            <a:ext cx="4477977" cy="2380501"/>
          </a:xfrm>
          <a:prstGeom prst="rect">
            <a:avLst/>
          </a:prstGeom>
        </p:spPr>
      </p:pic>
    </p:spTree>
    <p:extLst>
      <p:ext uri="{BB962C8B-B14F-4D97-AF65-F5344CB8AC3E}">
        <p14:creationId xmlns:p14="http://schemas.microsoft.com/office/powerpoint/2010/main" val="2064539624"/>
      </p:ext>
    </p:extLst>
  </p:cSld>
  <p:clrMapOvr>
    <a:masterClrMapping/>
  </p:clrMapOvr>
  <p:timing>
    <p:tnLst>
      <p:par>
        <p:cTn id="1" dur="indefinite" restart="never" nodeType="tmRoot"/>
      </p:par>
    </p:tnLst>
  </p:timing>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71330" cy="1373509"/>
          </a:xfrm>
        </p:spPr>
        <p:txBody>
          <a:bodyPr/>
          <a:lstStyle/>
          <a:p>
            <a:r>
              <a:rPr lang="en-GB" dirty="0" smtClean="0"/>
              <a:t>Setup </a:t>
            </a:r>
            <a:r>
              <a:rPr lang="en-GB" dirty="0" err="1" smtClean="0"/>
              <a:t>ChatGPT</a:t>
            </a:r>
            <a:r>
              <a:rPr lang="en-GB" dirty="0" smtClean="0"/>
              <a:t> and Getting Started</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7713" y="1571323"/>
            <a:ext cx="1538059" cy="1538059"/>
          </a:xfrm>
        </p:spPr>
      </p:pic>
      <p:sp>
        <p:nvSpPr>
          <p:cNvPr id="6" name="Rectangle 5"/>
          <p:cNvSpPr/>
          <p:nvPr/>
        </p:nvSpPr>
        <p:spPr>
          <a:xfrm>
            <a:off x="2590398" y="2057097"/>
            <a:ext cx="6479860" cy="584775"/>
          </a:xfrm>
          <a:prstGeom prst="rect">
            <a:avLst/>
          </a:prstGeom>
        </p:spPr>
        <p:txBody>
          <a:bodyPr wrap="square">
            <a:spAutoFit/>
          </a:bodyPr>
          <a:lstStyle/>
          <a:p>
            <a:r>
              <a:rPr lang="en-IN" sz="3200" b="1" dirty="0"/>
              <a:t>Navigate to</a:t>
            </a:r>
            <a:r>
              <a:rPr lang="en-IN" sz="3200" dirty="0"/>
              <a:t> </a:t>
            </a:r>
            <a:r>
              <a:rPr lang="en-IN" sz="3200" dirty="0">
                <a:hlinkClick r:id="rId3"/>
              </a:rPr>
              <a:t>http://chat.openai.com</a:t>
            </a:r>
            <a:endParaRPr lang="en-IN" sz="320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995" y="3390863"/>
            <a:ext cx="1637716" cy="1417112"/>
          </a:xfrm>
          <a:prstGeom prst="rect">
            <a:avLst/>
          </a:prstGeom>
        </p:spPr>
      </p:pic>
      <p:sp>
        <p:nvSpPr>
          <p:cNvPr id="8" name="TextBox 7"/>
          <p:cNvSpPr txBox="1"/>
          <p:nvPr/>
        </p:nvSpPr>
        <p:spPr>
          <a:xfrm>
            <a:off x="2698954" y="4070555"/>
            <a:ext cx="7064477" cy="584775"/>
          </a:xfrm>
          <a:prstGeom prst="rect">
            <a:avLst/>
          </a:prstGeom>
          <a:noFill/>
        </p:spPr>
        <p:txBody>
          <a:bodyPr wrap="square" rtlCol="0">
            <a:spAutoFit/>
          </a:bodyPr>
          <a:lstStyle/>
          <a:p>
            <a:r>
              <a:rPr lang="en-GB" sz="3200" b="1" dirty="0" smtClean="0"/>
              <a:t>Make an account in chat.openai.com</a:t>
            </a:r>
            <a:endParaRPr lang="en-IN" sz="3200" b="1"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7713" y="5207407"/>
            <a:ext cx="1373100" cy="1373100"/>
          </a:xfrm>
          <a:prstGeom prst="rect">
            <a:avLst/>
          </a:prstGeom>
        </p:spPr>
      </p:pic>
      <p:sp>
        <p:nvSpPr>
          <p:cNvPr id="10" name="TextBox 9"/>
          <p:cNvSpPr txBox="1"/>
          <p:nvPr/>
        </p:nvSpPr>
        <p:spPr>
          <a:xfrm>
            <a:off x="2698954" y="5791625"/>
            <a:ext cx="7064477" cy="584775"/>
          </a:xfrm>
          <a:prstGeom prst="rect">
            <a:avLst/>
          </a:prstGeom>
          <a:noFill/>
        </p:spPr>
        <p:txBody>
          <a:bodyPr wrap="square" rtlCol="0">
            <a:spAutoFit/>
          </a:bodyPr>
          <a:lstStyle/>
          <a:p>
            <a:r>
              <a:rPr lang="en-GB" sz="3200" b="1" dirty="0" smtClean="0"/>
              <a:t>Login with account in chat.openai.com</a:t>
            </a:r>
            <a:endParaRPr lang="en-IN" sz="3200" b="1" dirty="0"/>
          </a:p>
        </p:txBody>
      </p:sp>
    </p:spTree>
    <p:extLst>
      <p:ext uri="{BB962C8B-B14F-4D97-AF65-F5344CB8AC3E}">
        <p14:creationId xmlns:p14="http://schemas.microsoft.com/office/powerpoint/2010/main" val="2963567628"/>
      </p:ext>
    </p:extLst>
  </p:cSld>
  <p:clrMapOvr>
    <a:masterClrMapping/>
  </p:clrMapOvr>
  <p:timing>
    <p:tnLst>
      <p:par>
        <p:cTn id="1" dur="indefinite" restart="never" nodeType="tmRoot"/>
      </p:par>
    </p:tnLst>
  </p:timing>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658198"/>
          </a:xfrm>
        </p:spPr>
        <p:txBody>
          <a:bodyPr/>
          <a:lstStyle/>
          <a:p>
            <a:r>
              <a:rPr lang="en-GB" dirty="0" smtClean="0"/>
              <a:t>Prompt</a:t>
            </a:r>
            <a:endParaRPr lang="en-IN" dirty="0"/>
          </a:p>
        </p:txBody>
      </p:sp>
      <p:pic>
        <p:nvPicPr>
          <p:cNvPr id="4" name="Picture 3"/>
          <p:cNvPicPr>
            <a:picLocks noChangeAspect="1"/>
          </p:cNvPicPr>
          <p:nvPr/>
        </p:nvPicPr>
        <p:blipFill>
          <a:blip r:embed="rId2"/>
          <a:stretch>
            <a:fillRect/>
          </a:stretch>
        </p:blipFill>
        <p:spPr>
          <a:xfrm>
            <a:off x="127823" y="1290569"/>
            <a:ext cx="11946193" cy="5462492"/>
          </a:xfrm>
          <a:prstGeom prst="rect">
            <a:avLst/>
          </a:prstGeom>
        </p:spPr>
      </p:pic>
      <p:sp>
        <p:nvSpPr>
          <p:cNvPr id="7" name="Rounded Rectangle 6"/>
          <p:cNvSpPr/>
          <p:nvPr/>
        </p:nvSpPr>
        <p:spPr>
          <a:xfrm>
            <a:off x="1902545" y="5840361"/>
            <a:ext cx="8362335" cy="442452"/>
          </a:xfrm>
          <a:prstGeom prst="roundRect">
            <a:avLst/>
          </a:prstGeom>
          <a:no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8979199"/>
      </p:ext>
    </p:extLst>
  </p:cSld>
  <p:clrMapOvr>
    <a:masterClrMapping/>
  </p:clrMapOvr>
  <p:timing>
    <p:tnLst>
      <p:par>
        <p:cTn id="1" dur="indefinite" restart="never" nodeType="tmRoot"/>
      </p:par>
    </p:tnLst>
  </p:timing>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658198"/>
          </a:xfrm>
        </p:spPr>
        <p:txBody>
          <a:bodyPr/>
          <a:lstStyle/>
          <a:p>
            <a:r>
              <a:rPr lang="en-GB" dirty="0" smtClean="0"/>
              <a:t>What is a Prompt</a:t>
            </a:r>
            <a:endParaRPr lang="en-IN" dirty="0"/>
          </a:p>
        </p:txBody>
      </p:sp>
      <p:sp>
        <p:nvSpPr>
          <p:cNvPr id="3" name="Content Placeholder 2"/>
          <p:cNvSpPr>
            <a:spLocks noGrp="1"/>
          </p:cNvSpPr>
          <p:nvPr>
            <p:ph idx="1"/>
          </p:nvPr>
        </p:nvSpPr>
        <p:spPr>
          <a:xfrm>
            <a:off x="855407" y="2144895"/>
            <a:ext cx="10753725" cy="3766185"/>
          </a:xfrm>
        </p:spPr>
        <p:txBody>
          <a:bodyPr>
            <a:normAutofit/>
          </a:bodyPr>
          <a:lstStyle/>
          <a:p>
            <a:pPr>
              <a:buBlip>
                <a:blip r:embed="rId2"/>
              </a:buBlip>
            </a:pPr>
            <a:r>
              <a:rPr lang="en-GB" sz="3200" b="1" dirty="0" smtClean="0">
                <a:solidFill>
                  <a:schemeClr val="tx1"/>
                </a:solidFill>
              </a:rPr>
              <a:t>  A </a:t>
            </a:r>
            <a:r>
              <a:rPr lang="en-GB" sz="3200" b="1" dirty="0">
                <a:solidFill>
                  <a:schemeClr val="tx1"/>
                </a:solidFill>
              </a:rPr>
              <a:t>set of instructions provided to </a:t>
            </a:r>
            <a:r>
              <a:rPr lang="en-GB" sz="3200" b="1" dirty="0" err="1">
                <a:solidFill>
                  <a:schemeClr val="tx1"/>
                </a:solidFill>
              </a:rPr>
              <a:t>ChatGPT</a:t>
            </a:r>
            <a:r>
              <a:rPr lang="en-GB" sz="3200" b="1" dirty="0">
                <a:solidFill>
                  <a:schemeClr val="tx1"/>
                </a:solidFill>
              </a:rPr>
              <a:t> (LLM) in order to </a:t>
            </a:r>
            <a:endParaRPr lang="en-GB" sz="3200" b="1" dirty="0" smtClean="0">
              <a:solidFill>
                <a:schemeClr val="tx1"/>
              </a:solidFill>
            </a:endParaRPr>
          </a:p>
          <a:p>
            <a:pPr marL="0" indent="0">
              <a:buNone/>
            </a:pPr>
            <a:r>
              <a:rPr lang="en-GB" sz="3200" b="1" dirty="0">
                <a:solidFill>
                  <a:schemeClr val="tx1"/>
                </a:solidFill>
              </a:rPr>
              <a:t> </a:t>
            </a:r>
            <a:r>
              <a:rPr lang="en-GB" sz="3200" b="1" dirty="0" smtClean="0">
                <a:solidFill>
                  <a:schemeClr val="tx1"/>
                </a:solidFill>
              </a:rPr>
              <a:t>     generate </a:t>
            </a:r>
            <a:r>
              <a:rPr lang="en-GB" sz="3200" b="1" dirty="0">
                <a:solidFill>
                  <a:schemeClr val="tx1"/>
                </a:solidFill>
              </a:rPr>
              <a:t>an </a:t>
            </a:r>
            <a:r>
              <a:rPr lang="en-GB" sz="3200" b="1" dirty="0" smtClean="0">
                <a:solidFill>
                  <a:schemeClr val="tx1"/>
                </a:solidFill>
              </a:rPr>
              <a:t>output</a:t>
            </a:r>
          </a:p>
          <a:p>
            <a:pPr marL="0" indent="0">
              <a:buNone/>
            </a:pPr>
            <a:endParaRPr lang="en-GB" sz="3200" b="1" dirty="0" smtClean="0">
              <a:solidFill>
                <a:schemeClr val="tx1"/>
              </a:solidFill>
            </a:endParaRPr>
          </a:p>
          <a:p>
            <a:pPr>
              <a:buBlip>
                <a:blip r:embed="rId2"/>
              </a:buBlip>
            </a:pPr>
            <a:r>
              <a:rPr lang="en-GB" sz="3200" b="1" dirty="0" smtClean="0">
                <a:solidFill>
                  <a:schemeClr val="tx1"/>
                </a:solidFill>
              </a:rPr>
              <a:t>  A Prompt sets the context for conversation in order to retrieve </a:t>
            </a:r>
          </a:p>
          <a:p>
            <a:pPr marL="0" indent="0">
              <a:buNone/>
            </a:pPr>
            <a:r>
              <a:rPr lang="en-GB" sz="3200" b="1" dirty="0">
                <a:solidFill>
                  <a:schemeClr val="tx1"/>
                </a:solidFill>
              </a:rPr>
              <a:t> </a:t>
            </a:r>
            <a:r>
              <a:rPr lang="en-GB" sz="3200" b="1" dirty="0" smtClean="0">
                <a:solidFill>
                  <a:schemeClr val="tx1"/>
                </a:solidFill>
              </a:rPr>
              <a:t>    the desired output content and the output form</a:t>
            </a:r>
          </a:p>
          <a:p>
            <a:pPr marL="0" indent="0">
              <a:buNone/>
            </a:pPr>
            <a:r>
              <a:rPr lang="en-GB" sz="3200" b="1" dirty="0" smtClean="0">
                <a:solidFill>
                  <a:schemeClr val="tx1"/>
                </a:solidFill>
              </a:rPr>
              <a:t>     </a:t>
            </a:r>
            <a:endParaRPr lang="en-GB" sz="3200" b="1" dirty="0">
              <a:solidFill>
                <a:schemeClr val="tx1"/>
              </a:solidFill>
            </a:endParaRPr>
          </a:p>
        </p:txBody>
      </p:sp>
    </p:spTree>
    <p:extLst>
      <p:ext uri="{BB962C8B-B14F-4D97-AF65-F5344CB8AC3E}">
        <p14:creationId xmlns:p14="http://schemas.microsoft.com/office/powerpoint/2010/main" val="1790212922"/>
      </p:ext>
    </p:extLst>
  </p:cSld>
  <p:clrMapOvr>
    <a:masterClrMapping/>
  </p:clrMapOvr>
  <p:timing>
    <p:tnLst>
      <p:par>
        <p:cTn id="1" dur="indefinite" restart="never" nodeType="tmRoot"/>
      </p:par>
    </p:tnLst>
  </p:timing>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530348" cy="1356852"/>
          </a:xfrm>
        </p:spPr>
        <p:txBody>
          <a:bodyPr/>
          <a:lstStyle/>
          <a:p>
            <a:r>
              <a:rPr lang="en-GB" dirty="0" smtClean="0"/>
              <a:t>Prompt Examples</a:t>
            </a:r>
            <a:endParaRPr lang="en-IN" dirty="0"/>
          </a:p>
        </p:txBody>
      </p:sp>
      <p:sp>
        <p:nvSpPr>
          <p:cNvPr id="3" name="Content Placeholder 2"/>
          <p:cNvSpPr>
            <a:spLocks noGrp="1"/>
          </p:cNvSpPr>
          <p:nvPr>
            <p:ph idx="1"/>
          </p:nvPr>
        </p:nvSpPr>
        <p:spPr>
          <a:xfrm>
            <a:off x="0" y="1209369"/>
            <a:ext cx="6544290" cy="4350773"/>
          </a:xfrm>
        </p:spPr>
        <p:txBody>
          <a:bodyPr/>
          <a:lstStyle/>
          <a:p>
            <a:r>
              <a:rPr lang="en-GB" dirty="0" smtClean="0"/>
              <a:t> </a:t>
            </a:r>
          </a:p>
          <a:p>
            <a:r>
              <a:rPr lang="en-GB" dirty="0" smtClean="0"/>
              <a:t>Calculate the 2 to the power of 4 </a:t>
            </a:r>
          </a:p>
          <a:p>
            <a:r>
              <a:rPr lang="en-GB" dirty="0" smtClean="0"/>
              <a:t>Or Calculate the sum of sin 30 and cos 30</a:t>
            </a:r>
          </a:p>
          <a:p>
            <a:endParaRPr lang="en-GB" dirty="0"/>
          </a:p>
          <a:p>
            <a:endParaRPr lang="en-GB" dirty="0" smtClean="0"/>
          </a:p>
          <a:p>
            <a:endParaRPr lang="en-GB" dirty="0" smtClean="0"/>
          </a:p>
          <a:p>
            <a:endParaRPr lang="en-GB" dirty="0"/>
          </a:p>
          <a:p>
            <a:r>
              <a:rPr lang="en-GB" dirty="0" smtClean="0"/>
              <a:t>Can you write a short poem on describing the situation while eating </a:t>
            </a:r>
            <a:r>
              <a:rPr lang="en-GB" dirty="0" err="1" smtClean="0"/>
              <a:t>palak</a:t>
            </a:r>
            <a:r>
              <a:rPr lang="en-GB" dirty="0" smtClean="0"/>
              <a:t> paneer</a:t>
            </a:r>
            <a:endParaRPr lang="en-GB" dirty="0"/>
          </a:p>
          <a:p>
            <a:endParaRPr lang="en-GB" dirty="0" smtClean="0"/>
          </a:p>
          <a:p>
            <a:endParaRPr lang="en-IN" dirty="0"/>
          </a:p>
        </p:txBody>
      </p:sp>
      <p:pic>
        <p:nvPicPr>
          <p:cNvPr id="4" name="Picture 3"/>
          <p:cNvPicPr>
            <a:picLocks noChangeAspect="1"/>
          </p:cNvPicPr>
          <p:nvPr/>
        </p:nvPicPr>
        <p:blipFill>
          <a:blip r:embed="rId2"/>
          <a:stretch>
            <a:fillRect/>
          </a:stretch>
        </p:blipFill>
        <p:spPr>
          <a:xfrm>
            <a:off x="6544290" y="1209369"/>
            <a:ext cx="5647710" cy="2238375"/>
          </a:xfrm>
          <a:prstGeom prst="rect">
            <a:avLst/>
          </a:prstGeom>
        </p:spPr>
      </p:pic>
      <p:pic>
        <p:nvPicPr>
          <p:cNvPr id="5" name="Picture 4"/>
          <p:cNvPicPr>
            <a:picLocks noChangeAspect="1"/>
          </p:cNvPicPr>
          <p:nvPr/>
        </p:nvPicPr>
        <p:blipFill>
          <a:blip r:embed="rId3"/>
          <a:stretch>
            <a:fillRect/>
          </a:stretch>
        </p:blipFill>
        <p:spPr>
          <a:xfrm>
            <a:off x="6544290" y="3802164"/>
            <a:ext cx="5647710" cy="2409825"/>
          </a:xfrm>
          <a:prstGeom prst="rect">
            <a:avLst/>
          </a:prstGeom>
        </p:spPr>
      </p:pic>
      <p:sp>
        <p:nvSpPr>
          <p:cNvPr id="6" name="TextBox 5"/>
          <p:cNvSpPr txBox="1"/>
          <p:nvPr/>
        </p:nvSpPr>
        <p:spPr>
          <a:xfrm>
            <a:off x="560438" y="1209369"/>
            <a:ext cx="1828801" cy="369332"/>
          </a:xfrm>
          <a:prstGeom prst="rect">
            <a:avLst/>
          </a:prstGeom>
          <a:solidFill>
            <a:schemeClr val="bg2">
              <a:lumMod val="50%"/>
            </a:schemeClr>
          </a:solidFill>
          <a:scene3d>
            <a:camera prst="orthographicFront"/>
            <a:lightRig rig="threePt" dir="t"/>
          </a:scene3d>
          <a:sp3d>
            <a:bevelT/>
          </a:sp3d>
        </p:spPr>
        <p:txBody>
          <a:bodyPr wrap="square" rtlCol="0">
            <a:spAutoFit/>
          </a:bodyPr>
          <a:lstStyle/>
          <a:p>
            <a:pPr algn="ctr"/>
            <a:r>
              <a:rPr lang="en-GB" b="1" dirty="0" smtClean="0"/>
              <a:t>Problem Solving</a:t>
            </a:r>
            <a:endParaRPr lang="en-IN" b="1" dirty="0"/>
          </a:p>
        </p:txBody>
      </p:sp>
      <p:sp>
        <p:nvSpPr>
          <p:cNvPr id="9" name="TextBox 8"/>
          <p:cNvSpPr txBox="1"/>
          <p:nvPr/>
        </p:nvSpPr>
        <p:spPr>
          <a:xfrm>
            <a:off x="528944" y="4031227"/>
            <a:ext cx="1828801" cy="369332"/>
          </a:xfrm>
          <a:prstGeom prst="rect">
            <a:avLst/>
          </a:prstGeom>
          <a:solidFill>
            <a:schemeClr val="bg2">
              <a:lumMod val="50%"/>
            </a:schemeClr>
          </a:solidFill>
          <a:scene3d>
            <a:camera prst="orthographicFront"/>
            <a:lightRig rig="threePt" dir="t"/>
          </a:scene3d>
          <a:sp3d>
            <a:bevelT/>
          </a:sp3d>
        </p:spPr>
        <p:txBody>
          <a:bodyPr wrap="square" rtlCol="0">
            <a:spAutoFit/>
          </a:bodyPr>
          <a:lstStyle/>
          <a:p>
            <a:pPr algn="ctr"/>
            <a:r>
              <a:rPr lang="en-GB" b="1" dirty="0" smtClean="0"/>
              <a:t>Writing Poem</a:t>
            </a:r>
            <a:endParaRPr lang="en-IN" b="1" dirty="0"/>
          </a:p>
        </p:txBody>
      </p:sp>
    </p:spTree>
    <p:extLst>
      <p:ext uri="{BB962C8B-B14F-4D97-AF65-F5344CB8AC3E}">
        <p14:creationId xmlns:p14="http://schemas.microsoft.com/office/powerpoint/2010/main" val="1553557818"/>
      </p:ext>
    </p:extLst>
  </p:cSld>
  <p:clrMapOvr>
    <a:masterClrMapping/>
  </p:clrMapOvr>
  <p:timing>
    <p:tnLst>
      <p:par>
        <p:cTn id="1" dur="indefinite" restart="never" nodeType="tmRoot"/>
      </p:par>
    </p:tnLst>
  </p:timing>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530348" cy="1392248"/>
          </a:xfrm>
        </p:spPr>
        <p:txBody>
          <a:bodyPr/>
          <a:lstStyle/>
          <a:p>
            <a:r>
              <a:rPr lang="en-GB" dirty="0"/>
              <a:t>Prompt Examples</a:t>
            </a:r>
            <a:endParaRPr lang="en-IN" dirty="0"/>
          </a:p>
        </p:txBody>
      </p:sp>
      <p:sp>
        <p:nvSpPr>
          <p:cNvPr id="3" name="Content Placeholder 2"/>
          <p:cNvSpPr>
            <a:spLocks noGrp="1"/>
          </p:cNvSpPr>
          <p:nvPr>
            <p:ph idx="1"/>
          </p:nvPr>
        </p:nvSpPr>
        <p:spPr>
          <a:xfrm>
            <a:off x="166534" y="1827637"/>
            <a:ext cx="5541092" cy="4853382"/>
          </a:xfrm>
        </p:spPr>
        <p:txBody>
          <a:bodyPr>
            <a:normAutofit fontScale="77.5%" lnSpcReduction="20%"/>
          </a:bodyPr>
          <a:lstStyle/>
          <a:p>
            <a:r>
              <a:rPr lang="en-GB" sz="2600" dirty="0" err="1"/>
              <a:t>Chacha</a:t>
            </a:r>
            <a:r>
              <a:rPr lang="en-GB" sz="2600" dirty="0"/>
              <a:t> Chaudhary is a middle class Indian, frail but an extremely intelligent elder. The word </a:t>
            </a:r>
            <a:r>
              <a:rPr lang="en-GB" sz="2600" dirty="0" err="1"/>
              <a:t>chacha</a:t>
            </a:r>
            <a:r>
              <a:rPr lang="en-GB" sz="2600" dirty="0"/>
              <a:t> means uncle </a:t>
            </a:r>
            <a:r>
              <a:rPr lang="en-GB" sz="2600" dirty="0" smtClean="0"/>
              <a:t>in Hindi, </a:t>
            </a:r>
            <a:r>
              <a:rPr lang="en-GB" sz="2600" dirty="0"/>
              <a:t>while </a:t>
            </a:r>
            <a:r>
              <a:rPr lang="en-GB" sz="2600" dirty="0" smtClean="0"/>
              <a:t>Chaudhary </a:t>
            </a:r>
            <a:r>
              <a:rPr lang="en-GB" sz="2600" dirty="0"/>
              <a:t>is a term used for landlords. A common saying about him is that "</a:t>
            </a:r>
            <a:r>
              <a:rPr lang="en-GB" sz="2600" dirty="0" err="1"/>
              <a:t>Chacha</a:t>
            </a:r>
            <a:r>
              <a:rPr lang="en-GB" sz="2600" dirty="0"/>
              <a:t> Chaudhary </a:t>
            </a:r>
            <a:r>
              <a:rPr lang="en-GB" sz="2600" dirty="0" err="1"/>
              <a:t>ka</a:t>
            </a:r>
            <a:r>
              <a:rPr lang="en-GB" sz="2600" dirty="0"/>
              <a:t> </a:t>
            </a:r>
            <a:r>
              <a:rPr lang="en-GB" sz="2600" dirty="0" err="1"/>
              <a:t>dimaag</a:t>
            </a:r>
            <a:r>
              <a:rPr lang="en-GB" sz="2600" dirty="0"/>
              <a:t> computer se </a:t>
            </a:r>
            <a:r>
              <a:rPr lang="en-GB" sz="2600" dirty="0" err="1"/>
              <a:t>bhi</a:t>
            </a:r>
            <a:r>
              <a:rPr lang="en-GB" sz="2600" dirty="0"/>
              <a:t> </a:t>
            </a:r>
            <a:r>
              <a:rPr lang="en-GB" sz="2600" dirty="0" err="1"/>
              <a:t>tez</a:t>
            </a:r>
            <a:r>
              <a:rPr lang="en-GB" sz="2600" dirty="0"/>
              <a:t> </a:t>
            </a:r>
            <a:r>
              <a:rPr lang="en-GB" sz="2600" dirty="0" err="1"/>
              <a:t>chalta</a:t>
            </a:r>
            <a:r>
              <a:rPr lang="en-GB" sz="2600" dirty="0"/>
              <a:t> </a:t>
            </a:r>
            <a:r>
              <a:rPr lang="en-GB" sz="2600" dirty="0" err="1"/>
              <a:t>hai</a:t>
            </a:r>
            <a:r>
              <a:rPr lang="en-GB" sz="2600" dirty="0"/>
              <a:t>" (</a:t>
            </a:r>
            <a:r>
              <a:rPr lang="en-GB" sz="2600" dirty="0" err="1"/>
              <a:t>Chacha</a:t>
            </a:r>
            <a:r>
              <a:rPr lang="en-GB" sz="2600" dirty="0"/>
              <a:t> Chaudhary's brain runs faster than a computer), which is a testament to his unparalleled wisdom and wits. </a:t>
            </a:r>
          </a:p>
          <a:p>
            <a:r>
              <a:rPr lang="en-GB" sz="2600" dirty="0" err="1"/>
              <a:t>Chacha</a:t>
            </a:r>
            <a:r>
              <a:rPr lang="en-GB" sz="2600" dirty="0"/>
              <a:t> Chaudhary's attire includes his red </a:t>
            </a:r>
            <a:r>
              <a:rPr lang="en-GB" sz="2600" dirty="0" smtClean="0"/>
              <a:t>turban, </a:t>
            </a:r>
            <a:r>
              <a:rPr lang="en-GB" sz="2600" dirty="0"/>
              <a:t>a wooden stick, a </a:t>
            </a:r>
            <a:r>
              <a:rPr lang="en-GB" sz="2600" dirty="0" smtClean="0"/>
              <a:t>waistcoat </a:t>
            </a:r>
            <a:r>
              <a:rPr lang="en-GB" sz="2600" dirty="0"/>
              <a:t>with a double inside pocket, and a pocket watch. His household consists of his wife Bini (</a:t>
            </a:r>
            <a:r>
              <a:rPr lang="en-GB" sz="2600" dirty="0" err="1"/>
              <a:t>Chachi</a:t>
            </a:r>
            <a:r>
              <a:rPr lang="en-GB" sz="2600" dirty="0"/>
              <a:t>), a faithful street dog called Rocket and a giant alien from </a:t>
            </a:r>
            <a:r>
              <a:rPr lang="en-GB" sz="2600" dirty="0" err="1" smtClean="0"/>
              <a:t>jupiter</a:t>
            </a:r>
            <a:r>
              <a:rPr lang="en-GB" sz="2600" dirty="0" smtClean="0"/>
              <a:t> </a:t>
            </a:r>
            <a:r>
              <a:rPr lang="en-GB" sz="2600" dirty="0"/>
              <a:t>named </a:t>
            </a:r>
            <a:r>
              <a:rPr lang="en-GB" sz="2600" dirty="0" err="1"/>
              <a:t>Sabu</a:t>
            </a:r>
            <a:r>
              <a:rPr lang="en-GB" sz="2600" dirty="0"/>
              <a:t>. Sometimes, a tiny man called '</a:t>
            </a:r>
            <a:r>
              <a:rPr lang="en-GB" sz="2600" dirty="0" err="1"/>
              <a:t>Tingu</a:t>
            </a:r>
            <a:r>
              <a:rPr lang="en-GB" sz="2600" dirty="0"/>
              <a:t> Master' is also shown to live with them. </a:t>
            </a:r>
            <a:r>
              <a:rPr lang="en-GB" sz="2600" dirty="0" err="1"/>
              <a:t>Chacha</a:t>
            </a:r>
            <a:r>
              <a:rPr lang="en-GB" sz="2600" dirty="0"/>
              <a:t> Chaudhary enjoys eating watermelon with relish but mangoes are his weakness, and takes off for a walk with </a:t>
            </a:r>
            <a:r>
              <a:rPr lang="en-GB" sz="2600" dirty="0" err="1"/>
              <a:t>Sabu</a:t>
            </a:r>
            <a:r>
              <a:rPr lang="en-GB" sz="2600" dirty="0"/>
              <a:t> and Rocket, whenever </a:t>
            </a:r>
            <a:r>
              <a:rPr lang="en-GB" sz="2600" dirty="0" err="1"/>
              <a:t>Chachi</a:t>
            </a:r>
            <a:r>
              <a:rPr lang="en-GB" sz="2600" dirty="0"/>
              <a:t> nags him. When he takes off his turban, it is shown that he is completely </a:t>
            </a:r>
            <a:r>
              <a:rPr lang="en-GB" sz="2600" dirty="0" err="1"/>
              <a:t>bal</a:t>
            </a:r>
            <a:endParaRPr lang="en-GB" sz="2600" dirty="0"/>
          </a:p>
          <a:p>
            <a:endParaRPr lang="en-IN" dirty="0"/>
          </a:p>
        </p:txBody>
      </p:sp>
      <p:pic>
        <p:nvPicPr>
          <p:cNvPr id="4" name="Picture 3"/>
          <p:cNvPicPr>
            <a:picLocks noChangeAspect="1"/>
          </p:cNvPicPr>
          <p:nvPr/>
        </p:nvPicPr>
        <p:blipFill>
          <a:blip r:embed="rId2"/>
          <a:stretch>
            <a:fillRect/>
          </a:stretch>
        </p:blipFill>
        <p:spPr>
          <a:xfrm>
            <a:off x="5859409" y="1628220"/>
            <a:ext cx="6012426" cy="5038049"/>
          </a:xfrm>
          <a:prstGeom prst="rect">
            <a:avLst/>
          </a:prstGeom>
        </p:spPr>
      </p:pic>
      <p:sp>
        <p:nvSpPr>
          <p:cNvPr id="5" name="Rectangle 4"/>
          <p:cNvSpPr/>
          <p:nvPr/>
        </p:nvSpPr>
        <p:spPr>
          <a:xfrm>
            <a:off x="1395645" y="1325568"/>
            <a:ext cx="2056012" cy="369332"/>
          </a:xfrm>
          <a:prstGeom prst="rect">
            <a:avLst/>
          </a:prstGeom>
          <a:solidFill>
            <a:schemeClr val="bg2">
              <a:lumMod val="50%"/>
            </a:schemeClr>
          </a:solidFill>
          <a:scene3d>
            <a:camera prst="orthographicFront"/>
            <a:lightRig rig="threePt" dir="t"/>
          </a:scene3d>
          <a:sp3d>
            <a:bevelT/>
          </a:sp3d>
        </p:spPr>
        <p:txBody>
          <a:bodyPr wrap="square" rtlCol="0">
            <a:spAutoFit/>
          </a:bodyPr>
          <a:lstStyle/>
          <a:p>
            <a:pPr algn="ctr"/>
            <a:r>
              <a:rPr lang="en-GB" b="1" dirty="0"/>
              <a:t>Text Summarization </a:t>
            </a:r>
            <a:endParaRPr lang="en-IN" b="1" dirty="0"/>
          </a:p>
        </p:txBody>
      </p:sp>
    </p:spTree>
    <p:extLst>
      <p:ext uri="{BB962C8B-B14F-4D97-AF65-F5344CB8AC3E}">
        <p14:creationId xmlns:p14="http://schemas.microsoft.com/office/powerpoint/2010/main" val="330036035"/>
      </p:ext>
    </p:extLst>
  </p:cSld>
  <p:clrMapOvr>
    <a:masterClrMapping/>
  </p:clrMapOvr>
  <p:timing>
    <p:tnLst>
      <p:par>
        <p:cTn id="1" dur="indefinite" restart="never" nodeType="tmRoot"/>
      </p:par>
    </p:tnLst>
  </p:timing>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658198"/>
          </a:xfrm>
        </p:spPr>
        <p:txBody>
          <a:bodyPr/>
          <a:lstStyle/>
          <a:p>
            <a:r>
              <a:rPr lang="en-GB" dirty="0" smtClean="0"/>
              <a:t>Prompt Engineering</a:t>
            </a:r>
            <a:endParaRPr lang="en-IN" dirty="0"/>
          </a:p>
        </p:txBody>
      </p:sp>
      <p:sp>
        <p:nvSpPr>
          <p:cNvPr id="3" name="Content Placeholder 2"/>
          <p:cNvSpPr>
            <a:spLocks noGrp="1"/>
          </p:cNvSpPr>
          <p:nvPr>
            <p:ph idx="1"/>
          </p:nvPr>
        </p:nvSpPr>
        <p:spPr>
          <a:xfrm>
            <a:off x="412957" y="1849450"/>
            <a:ext cx="11223520" cy="1690163"/>
          </a:xfrm>
          <a:solidFill>
            <a:schemeClr val="bg1">
              <a:lumMod val="75%"/>
            </a:schemeClr>
          </a:solidFill>
          <a:effectLst>
            <a:softEdge rad="31750"/>
          </a:effectLst>
          <a:scene3d>
            <a:camera prst="orthographicFront"/>
            <a:lightRig rig="threePt" dir="t"/>
          </a:scene3d>
          <a:sp3d>
            <a:bevelT/>
          </a:sp3d>
        </p:spPr>
        <p:txBody>
          <a:bodyPr>
            <a:normAutofit fontScale="92.5%"/>
          </a:bodyPr>
          <a:lstStyle/>
          <a:p>
            <a:pPr marL="0" indent="0">
              <a:buNone/>
            </a:pPr>
            <a:r>
              <a:rPr lang="en-GB" sz="4800" dirty="0" smtClean="0"/>
              <a:t>Asking </a:t>
            </a:r>
            <a:r>
              <a:rPr lang="en-GB" sz="4800" dirty="0" err="1" smtClean="0"/>
              <a:t>ChatGPT</a:t>
            </a:r>
            <a:r>
              <a:rPr lang="en-GB" sz="4800" dirty="0" smtClean="0"/>
              <a:t> the best possible questions to get more accurate and a reasonable answer.</a:t>
            </a:r>
            <a:endParaRPr lang="en-IN" sz="4800" dirty="0"/>
          </a:p>
        </p:txBody>
      </p:sp>
      <p:sp>
        <p:nvSpPr>
          <p:cNvPr id="4" name="Content Placeholder 2"/>
          <p:cNvSpPr txBox="1">
            <a:spLocks/>
          </p:cNvSpPr>
          <p:nvPr/>
        </p:nvSpPr>
        <p:spPr>
          <a:xfrm>
            <a:off x="412957" y="4391089"/>
            <a:ext cx="11223520" cy="1552512"/>
          </a:xfrm>
          <a:prstGeom prst="rect">
            <a:avLst/>
          </a:prstGeom>
          <a:solidFill>
            <a:schemeClr val="bg1">
              <a:lumMod val="75%"/>
            </a:schemeClr>
          </a:solidFill>
          <a:effectLst>
            <a:softEdge rad="31750"/>
          </a:effectLst>
          <a:scene3d>
            <a:camera prst="orthographicFront"/>
            <a:lightRig rig="threePt" dir="t"/>
          </a:scene3d>
          <a:sp3d>
            <a:bevelT/>
          </a:sp3d>
        </p:spPr>
        <p:txBody>
          <a:bodyPr vert="horz" lIns="91440" tIns="45720" rIns="91440" bIns="45720" rtlCol="0">
            <a:normAutofit/>
          </a:bodyPr>
          <a:lstStyle>
            <a:lvl1pPr marL="91440" indent="-91440" algn="l" defTabSz="914400" rtl="0" eaLnBrk="1" latinLnBrk="0" hangingPunct="1">
              <a:lnSpc>
                <a:spcPct val="85%"/>
              </a:lnSpc>
              <a:spcBef>
                <a:spcPts val="1300"/>
              </a:spcBef>
              <a:buFont typeface="Arial" pitchFamily="34" charset="0"/>
              <a:buChar char=" "/>
              <a:defRPr sz="2400" kern="1200">
                <a:solidFill>
                  <a:schemeClr val="tx1">
                    <a:lumMod val="85%"/>
                    <a:lumOff val="15%"/>
                  </a:schemeClr>
                </a:solidFill>
                <a:latin typeface="+mn-lt"/>
                <a:ea typeface="+mn-ea"/>
                <a:cs typeface="+mn-cs"/>
              </a:defRPr>
            </a:lvl1pPr>
            <a:lvl2pPr marL="347472" indent="-342900" algn="l" defTabSz="914400" rtl="0" eaLnBrk="1" latinLnBrk="0" hangingPunct="1">
              <a:lnSpc>
                <a:spcPct val="85%"/>
              </a:lnSpc>
              <a:spcBef>
                <a:spcPts val="600"/>
              </a:spcBef>
              <a:buFont typeface="Arial" pitchFamily="34" charset="0"/>
              <a:buChar char=" "/>
              <a:defRPr sz="2400" kern="1200">
                <a:solidFill>
                  <a:schemeClr val="tx1">
                    <a:lumMod val="85%"/>
                    <a:lumOff val="15%"/>
                  </a:schemeClr>
                </a:solidFill>
                <a:latin typeface="+mn-lt"/>
                <a:ea typeface="+mn-ea"/>
                <a:cs typeface="+mn-cs"/>
              </a:defRPr>
            </a:lvl2pPr>
            <a:lvl3pPr marL="548640" indent="-548640" algn="l" defTabSz="914400" rtl="0" eaLnBrk="1" latinLnBrk="0" hangingPunct="1">
              <a:lnSpc>
                <a:spcPct val="85%"/>
              </a:lnSpc>
              <a:spcBef>
                <a:spcPts val="600"/>
              </a:spcBef>
              <a:buFont typeface="Arial" pitchFamily="34" charset="0"/>
              <a:buChar char=" "/>
              <a:defRPr sz="2000" i="1" kern="1200">
                <a:solidFill>
                  <a:schemeClr val="tx1">
                    <a:lumMod val="85%"/>
                    <a:lumOff val="15%"/>
                  </a:schemeClr>
                </a:solidFill>
                <a:latin typeface="+mn-lt"/>
                <a:ea typeface="+mn-ea"/>
                <a:cs typeface="+mn-cs"/>
              </a:defRPr>
            </a:lvl3pPr>
            <a:lvl4pPr marL="822960" indent="-82296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4pPr>
            <a:lvl5pPr marL="1097280" indent="-109728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5pPr>
            <a:lvl6pPr marL="12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6pPr>
            <a:lvl7pPr marL="14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7pPr>
            <a:lvl8pPr marL="16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8pPr>
            <a:lvl9pPr marL="1800000" indent="-228600" algn="l" defTabSz="914400" rtl="0" eaLnBrk="1" latinLnBrk="0" hangingPunct="1">
              <a:lnSpc>
                <a:spcPct val="85%"/>
              </a:lnSpc>
              <a:spcBef>
                <a:spcPts val="600"/>
              </a:spcBef>
              <a:buFont typeface="Arial" pitchFamily="34" charset="0"/>
              <a:buChar char=" "/>
              <a:defRPr sz="1800" kern="1200">
                <a:solidFill>
                  <a:schemeClr val="tx1">
                    <a:lumMod val="85%"/>
                    <a:lumOff val="15%"/>
                  </a:schemeClr>
                </a:solidFill>
                <a:latin typeface="+mn-lt"/>
                <a:ea typeface="+mn-ea"/>
                <a:cs typeface="+mn-cs"/>
              </a:defRPr>
            </a:lvl9pPr>
          </a:lstStyle>
          <a:p>
            <a:pPr marL="0" indent="0">
              <a:buFont typeface="Arial" pitchFamily="34" charset="0"/>
              <a:buNone/>
            </a:pPr>
            <a:r>
              <a:rPr lang="en-GB" sz="4800" dirty="0" smtClean="0"/>
              <a:t>Better Questions that are asked then the better answers are written.</a:t>
            </a:r>
            <a:endParaRPr lang="en-IN" sz="4800" dirty="0"/>
          </a:p>
        </p:txBody>
      </p:sp>
    </p:spTree>
    <p:extLst>
      <p:ext uri="{BB962C8B-B14F-4D97-AF65-F5344CB8AC3E}">
        <p14:creationId xmlns:p14="http://schemas.microsoft.com/office/powerpoint/2010/main" val="3634680346"/>
      </p:ext>
    </p:extLst>
  </p:cSld>
  <p:clrMapOvr>
    <a:masterClrMapping/>
  </p:clrMapOvr>
  <p:timing>
    <p:tnLst>
      <p:par>
        <p:cTn id="1" dur="indefinite" restart="never" nodeType="tmRoot"/>
      </p:par>
    </p:tnLst>
  </p:timing>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658198"/>
          </a:xfrm>
        </p:spPr>
        <p:txBody>
          <a:bodyPr/>
          <a:lstStyle/>
          <a:p>
            <a:r>
              <a:rPr lang="en-GB" dirty="0" smtClean="0"/>
              <a:t>Prompt Engineering Example</a:t>
            </a:r>
            <a:endParaRPr lang="en-IN" dirty="0"/>
          </a:p>
        </p:txBody>
      </p:sp>
      <p:sp>
        <p:nvSpPr>
          <p:cNvPr id="6" name="TextBox 5"/>
          <p:cNvSpPr txBox="1"/>
          <p:nvPr/>
        </p:nvSpPr>
        <p:spPr>
          <a:xfrm>
            <a:off x="2669457" y="1666570"/>
            <a:ext cx="4129549" cy="646331"/>
          </a:xfrm>
          <a:prstGeom prst="rect">
            <a:avLst/>
          </a:prstGeom>
          <a:solidFill>
            <a:schemeClr val="bg2">
              <a:lumMod val="50%"/>
            </a:schemeClr>
          </a:solidFill>
          <a:scene3d>
            <a:camera prst="orthographicFront"/>
            <a:lightRig rig="threePt" dir="t"/>
          </a:scene3d>
          <a:sp3d>
            <a:bevelT/>
          </a:sp3d>
        </p:spPr>
        <p:txBody>
          <a:bodyPr wrap="square" rtlCol="0">
            <a:spAutoFit/>
          </a:bodyPr>
          <a:lstStyle/>
          <a:p>
            <a:pPr algn="ctr"/>
            <a:r>
              <a:rPr lang="en-GB" b="1" dirty="0" smtClean="0">
                <a:solidFill>
                  <a:schemeClr val="bg1"/>
                </a:solidFill>
              </a:rPr>
              <a:t>Prompt 1 :  </a:t>
            </a:r>
            <a:r>
              <a:rPr lang="en-GB" b="1" dirty="0">
                <a:solidFill>
                  <a:schemeClr val="bg1"/>
                </a:solidFill>
              </a:rPr>
              <a:t>Write a tweet about </a:t>
            </a:r>
            <a:r>
              <a:rPr lang="en-GB" b="1" dirty="0" err="1">
                <a:solidFill>
                  <a:schemeClr val="bg1"/>
                </a:solidFill>
              </a:rPr>
              <a:t>movieAI</a:t>
            </a:r>
            <a:endParaRPr lang="en-GB" b="1" dirty="0">
              <a:solidFill>
                <a:schemeClr val="bg1"/>
              </a:solidFill>
            </a:endParaRPr>
          </a:p>
          <a:p>
            <a:endParaRPr lang="en-IN" dirty="0"/>
          </a:p>
        </p:txBody>
      </p:sp>
      <p:sp>
        <p:nvSpPr>
          <p:cNvPr id="7" name="TextBox 6"/>
          <p:cNvSpPr txBox="1"/>
          <p:nvPr/>
        </p:nvSpPr>
        <p:spPr>
          <a:xfrm>
            <a:off x="2669457" y="2755179"/>
            <a:ext cx="7728156" cy="369332"/>
          </a:xfrm>
          <a:prstGeom prst="rect">
            <a:avLst/>
          </a:prstGeom>
          <a:solidFill>
            <a:schemeClr val="bg2">
              <a:lumMod val="50%"/>
            </a:schemeClr>
          </a:solidFill>
          <a:scene3d>
            <a:camera prst="orthographicFront"/>
            <a:lightRig rig="threePt" dir="t"/>
          </a:scene3d>
          <a:sp3d>
            <a:bevelT/>
          </a:sp3d>
        </p:spPr>
        <p:txBody>
          <a:bodyPr wrap="square" rtlCol="0">
            <a:spAutoFit/>
          </a:bodyPr>
          <a:lstStyle/>
          <a:p>
            <a:pPr algn="ctr"/>
            <a:r>
              <a:rPr lang="en-GB" b="1" dirty="0" smtClean="0">
                <a:solidFill>
                  <a:schemeClr val="bg1"/>
                </a:solidFill>
              </a:rPr>
              <a:t>Prompt 2 :  </a:t>
            </a:r>
            <a:r>
              <a:rPr lang="en-GB" b="1" dirty="0">
                <a:solidFill>
                  <a:schemeClr val="bg1"/>
                </a:solidFill>
              </a:rPr>
              <a:t>Write a tweet about </a:t>
            </a:r>
            <a:r>
              <a:rPr lang="en-GB" b="1" dirty="0" err="1" smtClean="0">
                <a:solidFill>
                  <a:schemeClr val="bg1"/>
                </a:solidFill>
              </a:rPr>
              <a:t>movieAI</a:t>
            </a:r>
            <a:r>
              <a:rPr lang="en-GB" b="1" dirty="0" smtClean="0">
                <a:solidFill>
                  <a:schemeClr val="bg1"/>
                </a:solidFill>
              </a:rPr>
              <a:t> ? </a:t>
            </a:r>
            <a:r>
              <a:rPr lang="en-GB" b="1" dirty="0" err="1" smtClean="0">
                <a:solidFill>
                  <a:schemeClr val="bg1"/>
                </a:solidFill>
              </a:rPr>
              <a:t>MovieAI</a:t>
            </a:r>
            <a:r>
              <a:rPr lang="en-GB" b="1" dirty="0" smtClean="0">
                <a:solidFill>
                  <a:schemeClr val="bg1"/>
                </a:solidFill>
              </a:rPr>
              <a:t> writes about </a:t>
            </a:r>
            <a:r>
              <a:rPr lang="en-GB" b="1" dirty="0" err="1" smtClean="0">
                <a:solidFill>
                  <a:schemeClr val="bg1"/>
                </a:solidFill>
              </a:rPr>
              <a:t>Akshay</a:t>
            </a:r>
            <a:r>
              <a:rPr lang="en-GB" b="1" dirty="0" smtClean="0">
                <a:solidFill>
                  <a:schemeClr val="bg1"/>
                </a:solidFill>
              </a:rPr>
              <a:t> Kumar </a:t>
            </a:r>
            <a:endParaRPr lang="en-GB" b="1" dirty="0">
              <a:solidFill>
                <a:schemeClr val="bg1"/>
              </a:solidFill>
            </a:endParaRPr>
          </a:p>
        </p:txBody>
      </p:sp>
      <p:sp>
        <p:nvSpPr>
          <p:cNvPr id="8" name="TextBox 7"/>
          <p:cNvSpPr txBox="1"/>
          <p:nvPr/>
        </p:nvSpPr>
        <p:spPr>
          <a:xfrm>
            <a:off x="2669457" y="3670371"/>
            <a:ext cx="7728156" cy="923330"/>
          </a:xfrm>
          <a:prstGeom prst="rect">
            <a:avLst/>
          </a:prstGeom>
          <a:solidFill>
            <a:schemeClr val="bg2">
              <a:lumMod val="50%"/>
            </a:schemeClr>
          </a:solidFill>
          <a:scene3d>
            <a:camera prst="orthographicFront"/>
            <a:lightRig rig="threePt" dir="t"/>
          </a:scene3d>
          <a:sp3d>
            <a:bevelT/>
          </a:sp3d>
        </p:spPr>
        <p:txBody>
          <a:bodyPr wrap="square" rtlCol="0">
            <a:spAutoFit/>
          </a:bodyPr>
          <a:lstStyle/>
          <a:p>
            <a:pPr algn="ctr"/>
            <a:r>
              <a:rPr lang="en-GB" b="1" dirty="0" smtClean="0">
                <a:solidFill>
                  <a:schemeClr val="bg1"/>
                </a:solidFill>
              </a:rPr>
              <a:t>Prompt 3 :  Write a tweet about </a:t>
            </a:r>
            <a:r>
              <a:rPr lang="en-GB" b="1" dirty="0" err="1" smtClean="0">
                <a:solidFill>
                  <a:schemeClr val="bg1"/>
                </a:solidFill>
              </a:rPr>
              <a:t>movieAI</a:t>
            </a:r>
            <a:r>
              <a:rPr lang="en-GB" b="1" dirty="0" smtClean="0">
                <a:solidFill>
                  <a:schemeClr val="bg1"/>
                </a:solidFill>
              </a:rPr>
              <a:t> as  </a:t>
            </a:r>
            <a:r>
              <a:rPr lang="en-GB" b="1" dirty="0" err="1" smtClean="0">
                <a:solidFill>
                  <a:schemeClr val="bg1"/>
                </a:solidFill>
              </a:rPr>
              <a:t>Akshay</a:t>
            </a:r>
            <a:r>
              <a:rPr lang="en-GB" b="1" dirty="0" smtClean="0">
                <a:solidFill>
                  <a:schemeClr val="bg1"/>
                </a:solidFill>
              </a:rPr>
              <a:t> Kumar </a:t>
            </a:r>
            <a:r>
              <a:rPr lang="en-GB" b="1" dirty="0" smtClean="0">
                <a:solidFill>
                  <a:schemeClr val="bg1"/>
                </a:solidFill>
              </a:rPr>
              <a:t>is a Father of two kids in the movie </a:t>
            </a:r>
            <a:r>
              <a:rPr lang="en-GB" b="1" dirty="0" err="1" smtClean="0">
                <a:solidFill>
                  <a:schemeClr val="bg1"/>
                </a:solidFill>
              </a:rPr>
              <a:t>Palampa</a:t>
            </a:r>
            <a:r>
              <a:rPr lang="en-GB" b="1" dirty="0" smtClean="0">
                <a:solidFill>
                  <a:schemeClr val="bg1"/>
                </a:solidFill>
              </a:rPr>
              <a:t>  :</a:t>
            </a:r>
            <a:r>
              <a:rPr lang="en-GB" b="1" dirty="0" err="1" smtClean="0">
                <a:solidFill>
                  <a:schemeClr val="bg1"/>
                </a:solidFill>
              </a:rPr>
              <a:t>MovieAI</a:t>
            </a:r>
            <a:r>
              <a:rPr lang="en-GB" b="1" dirty="0" smtClean="0">
                <a:solidFill>
                  <a:schemeClr val="bg1"/>
                </a:solidFill>
              </a:rPr>
              <a:t> narrates how </a:t>
            </a:r>
            <a:r>
              <a:rPr lang="en-GB" b="1" dirty="0" err="1" smtClean="0">
                <a:solidFill>
                  <a:schemeClr val="bg1"/>
                </a:solidFill>
              </a:rPr>
              <a:t>Akshay</a:t>
            </a:r>
            <a:r>
              <a:rPr lang="en-GB" b="1" dirty="0" smtClean="0">
                <a:solidFill>
                  <a:schemeClr val="bg1"/>
                </a:solidFill>
              </a:rPr>
              <a:t> Kumar </a:t>
            </a:r>
            <a:r>
              <a:rPr lang="en-GB" b="1" dirty="0" smtClean="0">
                <a:solidFill>
                  <a:schemeClr val="bg1"/>
                </a:solidFill>
              </a:rPr>
              <a:t>makes ends meet to raise the kids</a:t>
            </a:r>
            <a:endParaRPr lang="en-GB" b="1" dirty="0">
              <a:solidFill>
                <a:schemeClr val="bg1"/>
              </a:solidFill>
            </a:endParaRPr>
          </a:p>
        </p:txBody>
      </p:sp>
      <p:sp>
        <p:nvSpPr>
          <p:cNvPr id="9" name="TextBox 8"/>
          <p:cNvSpPr txBox="1"/>
          <p:nvPr/>
        </p:nvSpPr>
        <p:spPr>
          <a:xfrm>
            <a:off x="2669457" y="5652709"/>
            <a:ext cx="7728156" cy="646331"/>
          </a:xfrm>
          <a:prstGeom prst="rect">
            <a:avLst/>
          </a:prstGeom>
          <a:solidFill>
            <a:schemeClr val="bg2">
              <a:lumMod val="50%"/>
            </a:schemeClr>
          </a:solidFill>
          <a:scene3d>
            <a:camera prst="orthographicFront"/>
            <a:lightRig rig="threePt" dir="t"/>
          </a:scene3d>
          <a:sp3d>
            <a:bevelT/>
          </a:sp3d>
        </p:spPr>
        <p:txBody>
          <a:bodyPr wrap="square" rtlCol="0">
            <a:spAutoFit/>
          </a:bodyPr>
          <a:lstStyle/>
          <a:p>
            <a:pPr algn="ctr"/>
            <a:r>
              <a:rPr lang="en-GB" b="1" dirty="0" smtClean="0">
                <a:solidFill>
                  <a:schemeClr val="bg1"/>
                </a:solidFill>
              </a:rPr>
              <a:t>Prompt 4 :  Write a tweet about </a:t>
            </a:r>
            <a:r>
              <a:rPr lang="en-GB" b="1" dirty="0" err="1" smtClean="0">
                <a:solidFill>
                  <a:schemeClr val="bg1"/>
                </a:solidFill>
              </a:rPr>
              <a:t>movieAI</a:t>
            </a:r>
            <a:r>
              <a:rPr lang="en-GB" b="1" dirty="0" smtClean="0">
                <a:solidFill>
                  <a:schemeClr val="bg1"/>
                </a:solidFill>
              </a:rPr>
              <a:t> as  he is a Father of two kids in the movie   :</a:t>
            </a:r>
            <a:r>
              <a:rPr lang="en-GB" b="1" dirty="0" err="1" smtClean="0">
                <a:solidFill>
                  <a:schemeClr val="bg1"/>
                </a:solidFill>
              </a:rPr>
              <a:t>MovieAI</a:t>
            </a:r>
            <a:r>
              <a:rPr lang="en-GB" b="1" dirty="0" smtClean="0">
                <a:solidFill>
                  <a:schemeClr val="bg1"/>
                </a:solidFill>
              </a:rPr>
              <a:t> narrates how he makes ends meet to raise the kids</a:t>
            </a:r>
            <a:endParaRPr lang="en-GB" b="1" dirty="0">
              <a:solidFill>
                <a:schemeClr val="bg1"/>
              </a:solidFill>
            </a:endParaRPr>
          </a:p>
        </p:txBody>
      </p:sp>
      <p:sp>
        <p:nvSpPr>
          <p:cNvPr id="12" name="Rounded Rectangle 11"/>
          <p:cNvSpPr/>
          <p:nvPr/>
        </p:nvSpPr>
        <p:spPr>
          <a:xfrm>
            <a:off x="4911213" y="5283376"/>
            <a:ext cx="4159045" cy="369333"/>
          </a:xfrm>
          <a:prstGeom prst="roundRect">
            <a:avLst/>
          </a:prstGeom>
          <a:solidFill>
            <a:srgbClr val="00B050"/>
          </a:solidFill>
          <a:scene3d>
            <a:camera prst="orthographicFront"/>
            <a:lightRig rig="threePt" dir="t"/>
          </a:scene3d>
          <a:sp3d>
            <a:bevelT/>
          </a:sp3d>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Replace </a:t>
            </a:r>
            <a:r>
              <a:rPr lang="en-GB" dirty="0" err="1" smtClean="0"/>
              <a:t>Akshay</a:t>
            </a:r>
            <a:r>
              <a:rPr lang="en-GB" smtClean="0"/>
              <a:t> Kumar with </a:t>
            </a:r>
            <a:r>
              <a:rPr lang="en-GB" dirty="0" smtClean="0"/>
              <a:t>he</a:t>
            </a:r>
            <a:endParaRPr lang="en-IN" dirty="0"/>
          </a:p>
        </p:txBody>
      </p:sp>
    </p:spTree>
    <p:extLst>
      <p:ext uri="{BB962C8B-B14F-4D97-AF65-F5344CB8AC3E}">
        <p14:creationId xmlns:p14="http://schemas.microsoft.com/office/powerpoint/2010/main" val="3191994077"/>
      </p:ext>
    </p:extLst>
  </p:cSld>
  <p:clrMapOvr>
    <a:masterClrMapping/>
  </p:clrMapOvr>
  <p:timing>
    <p:tnLst>
      <p:par>
        <p:cTn id="1" dur="indefinite" restart="never" nodeType="tmRoot"/>
      </p:par>
    </p:tnLst>
  </p:timing>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59" y="50541"/>
            <a:ext cx="9228830" cy="1599030"/>
          </a:xfrm>
        </p:spPr>
        <p:txBody>
          <a:bodyPr/>
          <a:lstStyle/>
          <a:p>
            <a:r>
              <a:rPr lang="en-GB" dirty="0" smtClean="0"/>
              <a:t>Jayant Kumar </a:t>
            </a:r>
            <a:r>
              <a:rPr lang="en-GB" dirty="0" err="1" smtClean="0"/>
              <a:t>Mulmoodi</a:t>
            </a:r>
            <a:endParaRPr lang="en-IN" dirty="0"/>
          </a:p>
        </p:txBody>
      </p:sp>
      <p:sp>
        <p:nvSpPr>
          <p:cNvPr id="3" name="Content Placeholder 2"/>
          <p:cNvSpPr>
            <a:spLocks noGrp="1"/>
          </p:cNvSpPr>
          <p:nvPr>
            <p:ph idx="1"/>
          </p:nvPr>
        </p:nvSpPr>
        <p:spPr>
          <a:xfrm>
            <a:off x="33158" y="1415845"/>
            <a:ext cx="8771629" cy="5170822"/>
          </a:xfrm>
        </p:spPr>
        <p:txBody>
          <a:bodyPr>
            <a:normAutofit/>
          </a:bodyPr>
          <a:lstStyle/>
          <a:p>
            <a:pPr lvl="1">
              <a:buFont typeface="Wingdings" panose="05000000000000000000" pitchFamily="2" charset="2"/>
              <a:buChar char="§"/>
            </a:pPr>
            <a:r>
              <a:rPr lang="en-GB" dirty="0" smtClean="0"/>
              <a:t>Jayant Kumar </a:t>
            </a:r>
            <a:r>
              <a:rPr lang="en-GB" dirty="0" err="1" smtClean="0"/>
              <a:t>Mulmoodi</a:t>
            </a:r>
            <a:r>
              <a:rPr lang="en-GB" dirty="0" smtClean="0"/>
              <a:t> has more than </a:t>
            </a:r>
            <a:r>
              <a:rPr lang="en-GB" b="1" dirty="0" smtClean="0"/>
              <a:t>17 years of experience </a:t>
            </a:r>
            <a:r>
              <a:rPr lang="en-GB" dirty="0" smtClean="0"/>
              <a:t>in </a:t>
            </a:r>
            <a:r>
              <a:rPr lang="en-GB" b="1" dirty="0" smtClean="0"/>
              <a:t>Consulting, Product Development, Research and Academics</a:t>
            </a:r>
          </a:p>
          <a:p>
            <a:pPr marL="4572" lvl="1" indent="0">
              <a:buNone/>
            </a:pPr>
            <a:endParaRPr lang="en-GB" dirty="0" smtClean="0"/>
          </a:p>
          <a:p>
            <a:pPr lvl="1">
              <a:buFont typeface="Wingdings" panose="05000000000000000000" pitchFamily="2" charset="2"/>
              <a:buChar char="§"/>
            </a:pPr>
            <a:r>
              <a:rPr lang="en-GB" dirty="0" smtClean="0"/>
              <a:t>Clientele include MNCs, Worked at Google </a:t>
            </a:r>
            <a:r>
              <a:rPr lang="en-GB" dirty="0"/>
              <a:t>INC, California*</a:t>
            </a:r>
            <a:endParaRPr lang="en-GB" dirty="0" smtClean="0"/>
          </a:p>
          <a:p>
            <a:pPr lvl="1">
              <a:buFont typeface="Wingdings" panose="05000000000000000000" pitchFamily="2" charset="2"/>
              <a:buChar char="§"/>
            </a:pPr>
            <a:endParaRPr lang="en-GB" dirty="0" smtClean="0"/>
          </a:p>
          <a:p>
            <a:pPr lvl="1">
              <a:buFont typeface="Wingdings" panose="05000000000000000000" pitchFamily="2" charset="2"/>
              <a:buChar char="§"/>
            </a:pPr>
            <a:r>
              <a:rPr lang="en-GB" dirty="0" smtClean="0"/>
              <a:t>Worked on various technologies including SDLC, Cloud Technologies, Machine Learning , Deep Learning, Analytics Big Data, MDM, ETL,ELT, Data </a:t>
            </a:r>
            <a:r>
              <a:rPr lang="en-GB" dirty="0"/>
              <a:t>warehousing, Testing.</a:t>
            </a:r>
            <a:endParaRPr lang="en-GB" dirty="0" smtClean="0"/>
          </a:p>
          <a:p>
            <a:pPr marL="4572" lvl="1" indent="0">
              <a:buNone/>
            </a:pPr>
            <a:endParaRPr lang="en-GB" dirty="0" smtClean="0"/>
          </a:p>
          <a:p>
            <a:pPr>
              <a:buFont typeface="Wingdings" panose="05000000000000000000" pitchFamily="2" charset="2"/>
              <a:buChar char="§"/>
            </a:pPr>
            <a:r>
              <a:rPr lang="en-GB" dirty="0" smtClean="0"/>
              <a:t>  Conducted more than 1000 sessions in offline and online mode.</a:t>
            </a:r>
          </a:p>
          <a:p>
            <a:pPr>
              <a:buFont typeface="Wingdings" panose="05000000000000000000" pitchFamily="2" charset="2"/>
              <a:buChar char="§"/>
            </a:pPr>
            <a:endParaRPr lang="en-GB" dirty="0"/>
          </a:p>
          <a:p>
            <a:pPr>
              <a:buFont typeface="Wingdings" panose="05000000000000000000" pitchFamily="2" charset="2"/>
              <a:buChar char="§"/>
            </a:pPr>
            <a:r>
              <a:rPr lang="en-GB" dirty="0" smtClean="0"/>
              <a:t>  Education – Bachelor in Mechanical Engineering (MVSR, O.U) , </a:t>
            </a:r>
          </a:p>
          <a:p>
            <a:pPr marL="4572" lvl="1" indent="0">
              <a:buNone/>
            </a:pPr>
            <a:r>
              <a:rPr lang="en-GB" dirty="0" smtClean="0"/>
              <a:t>                        </a:t>
            </a:r>
            <a:r>
              <a:rPr lang="en-GB" dirty="0" smtClean="0"/>
              <a:t>  Masters </a:t>
            </a:r>
            <a:r>
              <a:rPr lang="en-GB" dirty="0" smtClean="0"/>
              <a:t>in CS from BITS </a:t>
            </a:r>
            <a:r>
              <a:rPr lang="en-GB" dirty="0" err="1" smtClean="0"/>
              <a:t>Pilani</a:t>
            </a:r>
            <a:r>
              <a:rPr lang="en-GB" dirty="0"/>
              <a:t>	</a:t>
            </a:r>
            <a:r>
              <a:rPr lang="en-GB" dirty="0" smtClean="0"/>
              <a:t>	</a:t>
            </a:r>
          </a:p>
          <a:p>
            <a:endParaRPr lang="en-GB" dirty="0" smtClean="0"/>
          </a:p>
          <a:p>
            <a:endParaRPr lang="en-GB" sz="1600" dirty="0" smtClean="0"/>
          </a:p>
          <a:p>
            <a:endParaRPr lang="en-GB" sz="1600" dirty="0"/>
          </a:p>
          <a:p>
            <a:endParaRPr lang="en-GB" dirty="0" smtClean="0"/>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0305" y="2094302"/>
            <a:ext cx="3293155" cy="3150856"/>
          </a:xfrm>
          <a:prstGeom prst="rect">
            <a:avLst/>
          </a:prstGeom>
        </p:spPr>
      </p:pic>
      <p:sp>
        <p:nvSpPr>
          <p:cNvPr id="6" name="Footer Placeholder 3"/>
          <p:cNvSpPr>
            <a:spLocks noGrp="1"/>
          </p:cNvSpPr>
          <p:nvPr>
            <p:ph type="ftr" sz="quarter" idx="11"/>
          </p:nvPr>
        </p:nvSpPr>
        <p:spPr>
          <a:xfrm>
            <a:off x="0" y="6586667"/>
            <a:ext cx="5029200" cy="228600"/>
          </a:xfrm>
        </p:spPr>
        <p:txBody>
          <a:bodyPr/>
          <a:lstStyle/>
          <a:p>
            <a:r>
              <a:rPr lang="en-IN" sz="1400" dirty="0" smtClean="0"/>
              <a:t>JAYANT KUMAR MULMOODI</a:t>
            </a:r>
            <a:endParaRPr lang="en-IN" sz="1400" dirty="0"/>
          </a:p>
        </p:txBody>
      </p:sp>
      <p:sp>
        <p:nvSpPr>
          <p:cNvPr id="5" name="Rectangle 4"/>
          <p:cNvSpPr/>
          <p:nvPr/>
        </p:nvSpPr>
        <p:spPr>
          <a:xfrm>
            <a:off x="2130900" y="6586667"/>
            <a:ext cx="1290725" cy="230832"/>
          </a:xfrm>
          <a:prstGeom prst="rect">
            <a:avLst/>
          </a:prstGeom>
        </p:spPr>
        <p:txBody>
          <a:bodyPr wrap="square">
            <a:spAutoFit/>
          </a:bodyPr>
          <a:lstStyle/>
          <a:p>
            <a:r>
              <a:rPr lang="en-GB" sz="900" dirty="0"/>
              <a:t>* </a:t>
            </a:r>
            <a:r>
              <a:rPr lang="en-GB" sz="800" dirty="0"/>
              <a:t>Vendor position</a:t>
            </a:r>
            <a:endParaRPr lang="en-GB" sz="900" dirty="0"/>
          </a:p>
        </p:txBody>
      </p:sp>
    </p:spTree>
    <p:extLst>
      <p:ext uri="{BB962C8B-B14F-4D97-AF65-F5344CB8AC3E}">
        <p14:creationId xmlns:p14="http://schemas.microsoft.com/office/powerpoint/2010/main" val="3234255805"/>
      </p:ext>
    </p:extLst>
  </p:cSld>
  <p:clrMapOvr>
    <a:masterClrMapping/>
  </p:clrMapOvr>
  <p:timing>
    <p:tnLst>
      <p:par>
        <p:cTn id="1" dur="indefinite" restart="never" nodeType="tmRoot"/>
      </p:par>
    </p:tnLst>
  </p:timing>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3" y="-60413"/>
            <a:ext cx="10772775" cy="1658198"/>
          </a:xfrm>
        </p:spPr>
        <p:txBody>
          <a:bodyPr/>
          <a:lstStyle/>
          <a:p>
            <a:r>
              <a:rPr lang="en-GB" dirty="0" smtClean="0"/>
              <a:t>What is AI – Artificial Intelligence</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3372" y="1967116"/>
            <a:ext cx="4356551" cy="4356551"/>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1482" y="2209658"/>
            <a:ext cx="2206676" cy="2206676"/>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47799" y="3273753"/>
            <a:ext cx="1694041" cy="1694041"/>
          </a:xfrm>
          <a:prstGeom prst="rect">
            <a:avLst/>
          </a:prstGeom>
        </p:spPr>
      </p:pic>
      <p:sp>
        <p:nvSpPr>
          <p:cNvPr id="13" name="TextBox 12"/>
          <p:cNvSpPr txBox="1"/>
          <p:nvPr/>
        </p:nvSpPr>
        <p:spPr>
          <a:xfrm>
            <a:off x="8411496" y="4967793"/>
            <a:ext cx="3283975" cy="369332"/>
          </a:xfrm>
          <a:prstGeom prst="rect">
            <a:avLst/>
          </a:prstGeom>
          <a:noFill/>
        </p:spPr>
        <p:txBody>
          <a:bodyPr wrap="square" rtlCol="0">
            <a:spAutoFit/>
          </a:bodyPr>
          <a:lstStyle/>
          <a:p>
            <a:r>
              <a:rPr lang="en-GB" b="1" dirty="0" smtClean="0"/>
              <a:t>Human beings intelligence </a:t>
            </a:r>
            <a:endParaRPr lang="en-IN" b="1" dirty="0"/>
          </a:p>
        </p:txBody>
      </p:sp>
      <p:sp>
        <p:nvSpPr>
          <p:cNvPr id="14" name="TextBox 13"/>
          <p:cNvSpPr txBox="1"/>
          <p:nvPr/>
        </p:nvSpPr>
        <p:spPr>
          <a:xfrm>
            <a:off x="1764890" y="6263253"/>
            <a:ext cx="3283975" cy="369332"/>
          </a:xfrm>
          <a:prstGeom prst="rect">
            <a:avLst/>
          </a:prstGeom>
          <a:noFill/>
        </p:spPr>
        <p:txBody>
          <a:bodyPr wrap="square" rtlCol="0">
            <a:spAutoFit/>
          </a:bodyPr>
          <a:lstStyle/>
          <a:p>
            <a:r>
              <a:rPr lang="en-GB" b="1" dirty="0" smtClean="0"/>
              <a:t>Machine/Software intelligence </a:t>
            </a:r>
            <a:endParaRPr lang="en-IN" b="1" dirty="0"/>
          </a:p>
        </p:txBody>
      </p:sp>
      <p:sp>
        <p:nvSpPr>
          <p:cNvPr id="15" name="Striped Right Arrow 14"/>
          <p:cNvSpPr/>
          <p:nvPr/>
        </p:nvSpPr>
        <p:spPr>
          <a:xfrm>
            <a:off x="5369917" y="3156155"/>
            <a:ext cx="3041579" cy="1047135"/>
          </a:xfrm>
          <a:prstGeom prst="stripedRightArrow">
            <a:avLst>
              <a:gd name="adj1" fmla="val 44837"/>
              <a:gd name="adj2" fmla="val 61617"/>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Footer Placeholder 3"/>
          <p:cNvSpPr>
            <a:spLocks noGrp="1"/>
          </p:cNvSpPr>
          <p:nvPr>
            <p:ph type="ftr" sz="quarter" idx="11"/>
          </p:nvPr>
        </p:nvSpPr>
        <p:spPr>
          <a:xfrm>
            <a:off x="0" y="6629400"/>
            <a:ext cx="5029200" cy="228600"/>
          </a:xfrm>
        </p:spPr>
        <p:txBody>
          <a:bodyPr/>
          <a:lstStyle/>
          <a:p>
            <a:r>
              <a:rPr lang="en-IN" sz="1400" dirty="0" smtClean="0"/>
              <a:t>JAYANT KUMAR MULMOODI</a:t>
            </a:r>
            <a:endParaRPr lang="en-IN" sz="1400" dirty="0"/>
          </a:p>
        </p:txBody>
      </p:sp>
    </p:spTree>
    <p:extLst>
      <p:ext uri="{BB962C8B-B14F-4D97-AF65-F5344CB8AC3E}">
        <p14:creationId xmlns:p14="http://schemas.microsoft.com/office/powerpoint/2010/main" val="3872573615"/>
      </p:ext>
    </p:extLst>
  </p:cSld>
  <p:clrMapOvr>
    <a:masterClrMapping/>
  </p:clrMapOvr>
  <p:timing>
    <p:tnLst>
      <p:par>
        <p:cTn id="1" dur="indefinite" restart="never" nodeType="tmRoot"/>
      </p:par>
    </p:tnLst>
  </p:timing>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97" y="-32925"/>
            <a:ext cx="10486103" cy="1359912"/>
          </a:xfrm>
        </p:spPr>
        <p:txBody>
          <a:bodyPr/>
          <a:lstStyle/>
          <a:p>
            <a:r>
              <a:rPr lang="en-GB" dirty="0" smtClean="0"/>
              <a:t>Artificial Intelligence</a:t>
            </a:r>
            <a:endParaRPr lang="en-IN" dirty="0"/>
          </a:p>
        </p:txBody>
      </p:sp>
      <p:sp>
        <p:nvSpPr>
          <p:cNvPr id="4" name="Oval 3"/>
          <p:cNvSpPr/>
          <p:nvPr/>
        </p:nvSpPr>
        <p:spPr>
          <a:xfrm>
            <a:off x="2536730" y="1061887"/>
            <a:ext cx="5928850" cy="5639781"/>
          </a:xfrm>
          <a:prstGeom prst="ellipse">
            <a:avLst/>
          </a:prstGeom>
          <a:effectLst>
            <a:glow rad="228600">
              <a:schemeClr val="accent5">
                <a:satMod val="175%"/>
                <a:alpha val="40%"/>
              </a:schemeClr>
            </a:glow>
          </a:effectLst>
          <a:scene3d>
            <a:camera prst="perspectiveFront"/>
            <a:lightRig rig="threePt" dir="t"/>
          </a:scene3d>
          <a:sp3d>
            <a:bevelT/>
          </a:sp3d>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3318395" y="2020532"/>
            <a:ext cx="4439263" cy="4675237"/>
          </a:xfrm>
          <a:prstGeom prst="ellipse">
            <a:avLst/>
          </a:prstGeom>
          <a:effectLst>
            <a:glow rad="228600">
              <a:schemeClr val="accent5">
                <a:satMod val="175%"/>
                <a:alpha val="40%"/>
              </a:schemeClr>
            </a:glow>
          </a:effectLst>
          <a:scene3d>
            <a:camera prst="perspectiveFront"/>
            <a:lightRig rig="threePt" dir="t"/>
          </a:scene3d>
          <a:sp3d>
            <a:bevelT/>
          </a:sp3d>
        </p:spPr>
        <p:style>
          <a:lnRef idx="2">
            <a:schemeClr val="accent4">
              <a:shade val="5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Oval 5"/>
          <p:cNvSpPr/>
          <p:nvPr/>
        </p:nvSpPr>
        <p:spPr>
          <a:xfrm>
            <a:off x="4026310" y="3008671"/>
            <a:ext cx="45719" cy="73742"/>
          </a:xfrm>
          <a:prstGeom prst="ellipse">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4011568" y="3580912"/>
            <a:ext cx="3067665" cy="3114857"/>
          </a:xfrm>
          <a:prstGeom prst="ellipse">
            <a:avLst/>
          </a:prstGeom>
          <a:effectLst>
            <a:glow rad="228600">
              <a:schemeClr val="accent5">
                <a:satMod val="175%"/>
                <a:alpha val="40%"/>
              </a:schemeClr>
            </a:glow>
          </a:effectLst>
          <a:scene3d>
            <a:camera prst="perspective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cxnSp>
        <p:nvCxnSpPr>
          <p:cNvPr id="9" name="Straight Arrow Connector 8"/>
          <p:cNvCxnSpPr/>
          <p:nvPr/>
        </p:nvCxnSpPr>
        <p:spPr>
          <a:xfrm>
            <a:off x="6452425" y="1199849"/>
            <a:ext cx="2916034" cy="23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728498" y="2372771"/>
            <a:ext cx="2639961" cy="2851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452425" y="3852775"/>
            <a:ext cx="2916034" cy="73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9316831" y="1016654"/>
            <a:ext cx="2223779" cy="369332"/>
          </a:xfrm>
          <a:prstGeom prst="rect">
            <a:avLst/>
          </a:prstGeom>
          <a:noFill/>
        </p:spPr>
        <p:txBody>
          <a:bodyPr wrap="square" rtlCol="0">
            <a:spAutoFit/>
          </a:bodyPr>
          <a:lstStyle/>
          <a:p>
            <a:r>
              <a:rPr lang="en-GB" b="1" dirty="0" smtClean="0"/>
              <a:t>Artificial Intelligence</a:t>
            </a:r>
            <a:endParaRPr lang="en-IN" b="1" dirty="0"/>
          </a:p>
        </p:txBody>
      </p:sp>
      <p:sp>
        <p:nvSpPr>
          <p:cNvPr id="19" name="TextBox 18"/>
          <p:cNvSpPr txBox="1"/>
          <p:nvPr/>
        </p:nvSpPr>
        <p:spPr>
          <a:xfrm>
            <a:off x="9368459" y="2174815"/>
            <a:ext cx="2223779" cy="369332"/>
          </a:xfrm>
          <a:prstGeom prst="rect">
            <a:avLst/>
          </a:prstGeom>
          <a:noFill/>
        </p:spPr>
        <p:txBody>
          <a:bodyPr wrap="square" rtlCol="0">
            <a:spAutoFit/>
          </a:bodyPr>
          <a:lstStyle/>
          <a:p>
            <a:r>
              <a:rPr lang="en-GB" b="1" dirty="0" smtClean="0"/>
              <a:t>Machine Learning</a:t>
            </a:r>
            <a:endParaRPr lang="en-IN" b="1" dirty="0"/>
          </a:p>
        </p:txBody>
      </p:sp>
      <p:sp>
        <p:nvSpPr>
          <p:cNvPr id="20" name="TextBox 19"/>
          <p:cNvSpPr txBox="1"/>
          <p:nvPr/>
        </p:nvSpPr>
        <p:spPr>
          <a:xfrm>
            <a:off x="9389662" y="3668109"/>
            <a:ext cx="2223779" cy="369332"/>
          </a:xfrm>
          <a:prstGeom prst="rect">
            <a:avLst/>
          </a:prstGeom>
          <a:noFill/>
        </p:spPr>
        <p:txBody>
          <a:bodyPr wrap="square" rtlCol="0">
            <a:spAutoFit/>
          </a:bodyPr>
          <a:lstStyle/>
          <a:p>
            <a:r>
              <a:rPr lang="en-GB" b="1" dirty="0" smtClean="0"/>
              <a:t>Deep Learning</a:t>
            </a:r>
            <a:endParaRPr lang="en-IN" b="1" dirty="0"/>
          </a:p>
        </p:txBody>
      </p:sp>
      <p:sp>
        <p:nvSpPr>
          <p:cNvPr id="21" name="Rounded Rectangle 20"/>
          <p:cNvSpPr/>
          <p:nvPr/>
        </p:nvSpPr>
        <p:spPr>
          <a:xfrm>
            <a:off x="8745071" y="1317100"/>
            <a:ext cx="3246978" cy="735123"/>
          </a:xfrm>
          <a:prstGeom prst="roundRect">
            <a:avLst/>
          </a:prstGeom>
          <a:scene3d>
            <a:camera prst="orthographicFront"/>
            <a:lightRig rig="threePt" dir="t"/>
          </a:scene3d>
          <a:sp3d>
            <a:bevelT/>
          </a:sp3d>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A disciple that mimics Human Behaviour</a:t>
            </a:r>
            <a:endParaRPr lang="en-IN" dirty="0"/>
          </a:p>
        </p:txBody>
      </p:sp>
      <p:sp>
        <p:nvSpPr>
          <p:cNvPr id="23" name="Rounded Rectangle 22"/>
          <p:cNvSpPr/>
          <p:nvPr/>
        </p:nvSpPr>
        <p:spPr>
          <a:xfrm>
            <a:off x="8745071" y="2511633"/>
            <a:ext cx="3126658" cy="1104724"/>
          </a:xfrm>
          <a:prstGeom prst="roundRect">
            <a:avLst/>
          </a:prstGeom>
          <a:scene3d>
            <a:camera prst="orthographicFront"/>
            <a:lightRig rig="threePt" dir="t"/>
          </a:scene3d>
          <a:sp3d>
            <a:bevelT/>
          </a:sp3d>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Sub-field of AI. Software programs/Algorithms use data  to enable decision making </a:t>
            </a:r>
            <a:endParaRPr lang="en-IN" dirty="0"/>
          </a:p>
        </p:txBody>
      </p:sp>
      <p:sp>
        <p:nvSpPr>
          <p:cNvPr id="24" name="Rounded Rectangle 23"/>
          <p:cNvSpPr/>
          <p:nvPr/>
        </p:nvSpPr>
        <p:spPr>
          <a:xfrm>
            <a:off x="8745071" y="3995636"/>
            <a:ext cx="3126658" cy="1420213"/>
          </a:xfrm>
          <a:prstGeom prst="roundRect">
            <a:avLst/>
          </a:prstGeom>
          <a:scene3d>
            <a:camera prst="orthographicFront"/>
            <a:lightRig rig="threePt" dir="t"/>
          </a:scene3d>
          <a:sp3d>
            <a:bevelT/>
          </a:sp3d>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Sub-field of ML that use Artificial neural networks either to generate data or used in decision making</a:t>
            </a:r>
            <a:endParaRPr lang="en-IN" dirty="0"/>
          </a:p>
        </p:txBody>
      </p:sp>
      <p:sp>
        <p:nvSpPr>
          <p:cNvPr id="26" name="Footer Placeholder 3"/>
          <p:cNvSpPr>
            <a:spLocks noGrp="1"/>
          </p:cNvSpPr>
          <p:nvPr>
            <p:ph type="ftr" sz="quarter" idx="11"/>
          </p:nvPr>
        </p:nvSpPr>
        <p:spPr>
          <a:xfrm>
            <a:off x="29497" y="6628664"/>
            <a:ext cx="5029200" cy="228600"/>
          </a:xfrm>
        </p:spPr>
        <p:txBody>
          <a:bodyPr/>
          <a:lstStyle/>
          <a:p>
            <a:r>
              <a:rPr lang="en-IN" sz="1400" dirty="0" smtClean="0"/>
              <a:t>JAYANT KUMAR MULMOODI</a:t>
            </a:r>
            <a:endParaRPr lang="en-IN" sz="1400" dirty="0"/>
          </a:p>
        </p:txBody>
      </p:sp>
    </p:spTree>
    <p:extLst>
      <p:ext uri="{BB962C8B-B14F-4D97-AF65-F5344CB8AC3E}">
        <p14:creationId xmlns:p14="http://schemas.microsoft.com/office/powerpoint/2010/main" val="2923584804"/>
      </p:ext>
    </p:extLst>
  </p:cSld>
  <p:clrMapOvr>
    <a:masterClrMapping/>
  </p:clrMapOvr>
  <p:timing>
    <p:tnLst>
      <p:par>
        <p:cTn id="1" dur="indefinite" restart="never" nodeType="tmRoot"/>
      </p:par>
    </p:tnLst>
  </p:timing>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658198"/>
          </a:xfrm>
        </p:spPr>
        <p:txBody>
          <a:bodyPr/>
          <a:lstStyle/>
          <a:p>
            <a:r>
              <a:rPr lang="en-GB" dirty="0" smtClean="0"/>
              <a:t>What is Generative-AI</a:t>
            </a: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965" y="1766044"/>
            <a:ext cx="1016412" cy="101641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093" y="3182856"/>
            <a:ext cx="1090156" cy="109015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5791" y="4543863"/>
            <a:ext cx="1365399" cy="1232486"/>
          </a:xfrm>
          <a:prstGeom prst="rect">
            <a:avLst/>
          </a:prstGeom>
        </p:spPr>
      </p:pic>
      <p:cxnSp>
        <p:nvCxnSpPr>
          <p:cNvPr id="8" name="Straight Arrow Connector 7"/>
          <p:cNvCxnSpPr>
            <a:stCxn id="4" idx="3"/>
          </p:cNvCxnSpPr>
          <p:nvPr/>
        </p:nvCxnSpPr>
        <p:spPr>
          <a:xfrm>
            <a:off x="2624377" y="2274250"/>
            <a:ext cx="1720646" cy="67784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p:cNvCxnSpPr>
          <p:nvPr/>
        </p:nvCxnSpPr>
        <p:spPr>
          <a:xfrm>
            <a:off x="2661249" y="3727934"/>
            <a:ext cx="1595283" cy="2057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flipV="1">
            <a:off x="2811190" y="4543864"/>
            <a:ext cx="1445342" cy="61624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5023" y="2456507"/>
            <a:ext cx="2542854" cy="2542854"/>
          </a:xfrm>
          <a:prstGeom prst="rect">
            <a:avLst/>
          </a:prstGeom>
        </p:spPr>
      </p:pic>
      <p:sp>
        <p:nvSpPr>
          <p:cNvPr id="15" name="TextBox 14"/>
          <p:cNvSpPr txBox="1"/>
          <p:nvPr/>
        </p:nvSpPr>
        <p:spPr>
          <a:xfrm>
            <a:off x="4486398" y="4851985"/>
            <a:ext cx="2591730" cy="461665"/>
          </a:xfrm>
          <a:prstGeom prst="rect">
            <a:avLst/>
          </a:prstGeom>
          <a:solidFill>
            <a:schemeClr val="tx2">
              <a:lumMod val="75%"/>
              <a:lumOff val="25%"/>
            </a:schemeClr>
          </a:solidFill>
          <a:scene3d>
            <a:camera prst="orthographicFront"/>
            <a:lightRig rig="threePt" dir="t"/>
          </a:scene3d>
          <a:sp3d>
            <a:bevelT/>
          </a:sp3d>
        </p:spPr>
        <p:txBody>
          <a:bodyPr wrap="square" rtlCol="0">
            <a:spAutoFit/>
          </a:bodyPr>
          <a:lstStyle/>
          <a:p>
            <a:pPr algn="ctr"/>
            <a:r>
              <a:rPr lang="en-GB" sz="2400" dirty="0" smtClean="0">
                <a:solidFill>
                  <a:schemeClr val="bg1"/>
                </a:solidFill>
              </a:rPr>
              <a:t>Computer/Server</a:t>
            </a:r>
            <a:endParaRPr lang="en-IN" sz="2400" dirty="0">
              <a:solidFill>
                <a:schemeClr val="bg1"/>
              </a:solidFill>
            </a:endParaRPr>
          </a:p>
        </p:txBody>
      </p:sp>
      <p:cxnSp>
        <p:nvCxnSpPr>
          <p:cNvPr id="17" name="Straight Arrow Connector 16"/>
          <p:cNvCxnSpPr/>
          <p:nvPr/>
        </p:nvCxnSpPr>
        <p:spPr>
          <a:xfrm flipV="1">
            <a:off x="6887877" y="2274250"/>
            <a:ext cx="2147133" cy="67784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30731" y="1440412"/>
            <a:ext cx="1342044" cy="1342044"/>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15512" y="2952092"/>
            <a:ext cx="1357263" cy="1357263"/>
          </a:xfrm>
          <a:prstGeom prst="rect">
            <a:avLst/>
          </a:prstGeom>
        </p:spPr>
      </p:pic>
      <p:cxnSp>
        <p:nvCxnSpPr>
          <p:cNvPr id="20" name="Straight Arrow Connector 19"/>
          <p:cNvCxnSpPr/>
          <p:nvPr/>
        </p:nvCxnSpPr>
        <p:spPr>
          <a:xfrm>
            <a:off x="6887877" y="3610152"/>
            <a:ext cx="2147133" cy="2057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07242" y="4478991"/>
            <a:ext cx="991098" cy="991098"/>
          </a:xfrm>
          <a:prstGeom prst="rect">
            <a:avLst/>
          </a:prstGeom>
        </p:spPr>
      </p:pic>
      <p:cxnSp>
        <p:nvCxnSpPr>
          <p:cNvPr id="24" name="Straight Arrow Connector 23"/>
          <p:cNvCxnSpPr/>
          <p:nvPr/>
        </p:nvCxnSpPr>
        <p:spPr>
          <a:xfrm>
            <a:off x="6887877" y="4072969"/>
            <a:ext cx="2147133" cy="90157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64054" y="5800548"/>
            <a:ext cx="2094271" cy="369332"/>
          </a:xfrm>
          <a:prstGeom prst="rect">
            <a:avLst/>
          </a:prstGeom>
          <a:noFill/>
        </p:spPr>
        <p:txBody>
          <a:bodyPr wrap="square" rtlCol="0">
            <a:spAutoFit/>
          </a:bodyPr>
          <a:lstStyle/>
          <a:p>
            <a:r>
              <a:rPr lang="en-GB" b="1" dirty="0" smtClean="0"/>
              <a:t>Input</a:t>
            </a:r>
            <a:endParaRPr lang="en-IN" b="1" dirty="0"/>
          </a:p>
        </p:txBody>
      </p:sp>
      <p:sp>
        <p:nvSpPr>
          <p:cNvPr id="27" name="TextBox 26"/>
          <p:cNvSpPr txBox="1"/>
          <p:nvPr/>
        </p:nvSpPr>
        <p:spPr>
          <a:xfrm>
            <a:off x="9430731" y="5639725"/>
            <a:ext cx="2206216" cy="369332"/>
          </a:xfrm>
          <a:prstGeom prst="rect">
            <a:avLst/>
          </a:prstGeom>
          <a:noFill/>
        </p:spPr>
        <p:txBody>
          <a:bodyPr wrap="square" rtlCol="0">
            <a:spAutoFit/>
          </a:bodyPr>
          <a:lstStyle/>
          <a:p>
            <a:r>
              <a:rPr lang="en-GB" b="1" dirty="0" smtClean="0"/>
              <a:t>Generate new output</a:t>
            </a:r>
            <a:endParaRPr lang="en-IN" b="1" dirty="0"/>
          </a:p>
        </p:txBody>
      </p:sp>
    </p:spTree>
    <p:extLst>
      <p:ext uri="{BB962C8B-B14F-4D97-AF65-F5344CB8AC3E}">
        <p14:creationId xmlns:p14="http://schemas.microsoft.com/office/powerpoint/2010/main" val="124277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 y="105%"/>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70695" cy="1507958"/>
          </a:xfrm>
        </p:spPr>
        <p:txBody>
          <a:bodyPr/>
          <a:lstStyle/>
          <a:p>
            <a:r>
              <a:rPr lang="en-GB" dirty="0" smtClean="0"/>
              <a:t>Recall this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666" y="2075784"/>
            <a:ext cx="4266769" cy="4224102"/>
          </a:xfrm>
        </p:spPr>
      </p:pic>
      <p:sp>
        <p:nvSpPr>
          <p:cNvPr id="5" name="Explosion 2 4"/>
          <p:cNvSpPr/>
          <p:nvPr/>
        </p:nvSpPr>
        <p:spPr>
          <a:xfrm>
            <a:off x="5363573" y="2231053"/>
            <a:ext cx="6196083" cy="3079253"/>
          </a:xfrm>
          <a:prstGeom prst="irregularSeal2">
            <a:avLst/>
          </a:prstGeom>
          <a:solidFill>
            <a:schemeClr val="bg2">
              <a:lumMod val="50%"/>
            </a:schemeClr>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bg1"/>
                </a:solidFill>
              </a:rPr>
              <a:t>Robo</a:t>
            </a:r>
            <a:r>
              <a:rPr lang="en-GB" dirty="0" smtClean="0">
                <a:solidFill>
                  <a:schemeClr val="bg1"/>
                </a:solidFill>
              </a:rPr>
              <a:t> </a:t>
            </a:r>
            <a:r>
              <a:rPr lang="en-GB" dirty="0" err="1" smtClean="0">
                <a:solidFill>
                  <a:schemeClr val="bg1"/>
                </a:solidFill>
              </a:rPr>
              <a:t>Chitti</a:t>
            </a:r>
            <a:r>
              <a:rPr lang="en-GB" dirty="0" smtClean="0">
                <a:solidFill>
                  <a:schemeClr val="bg1"/>
                </a:solidFill>
              </a:rPr>
              <a:t> reads multiple books ,</a:t>
            </a:r>
          </a:p>
          <a:p>
            <a:pPr algn="ctr"/>
            <a:r>
              <a:rPr lang="en-GB" dirty="0" smtClean="0">
                <a:solidFill>
                  <a:schemeClr val="bg1"/>
                </a:solidFill>
              </a:rPr>
              <a:t>learns the books</a:t>
            </a:r>
          </a:p>
          <a:p>
            <a:pPr algn="ctr"/>
            <a:r>
              <a:rPr lang="en-GB" dirty="0" smtClean="0">
                <a:solidFill>
                  <a:schemeClr val="bg1"/>
                </a:solidFill>
              </a:rPr>
              <a:t> memorizes the books.</a:t>
            </a:r>
            <a:endParaRPr lang="en-IN"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856" y="629170"/>
            <a:ext cx="4018488" cy="2194306"/>
          </a:xfrm>
          <a:prstGeom prst="rect">
            <a:avLst/>
          </a:prstGeom>
        </p:spPr>
      </p:pic>
      <p:sp>
        <p:nvSpPr>
          <p:cNvPr id="7" name="Rectangle 6"/>
          <p:cNvSpPr/>
          <p:nvPr/>
        </p:nvSpPr>
        <p:spPr>
          <a:xfrm>
            <a:off x="313900" y="5841242"/>
            <a:ext cx="8434316" cy="477054"/>
          </a:xfrm>
          <a:prstGeom prst="rect">
            <a:avLst/>
          </a:prstGeom>
          <a:solidFill>
            <a:schemeClr val="accent5">
              <a:lumMod val="60%"/>
              <a:lumOff val="40%"/>
            </a:schemeClr>
          </a:solidFill>
          <a:ln w="9525">
            <a:solidFill>
              <a:schemeClr val="tx1"/>
            </a:solidFill>
          </a:ln>
          <a:scene3d>
            <a:camera prst="orthographicFront"/>
            <a:lightRig rig="threePt" dir="t"/>
          </a:scene3d>
          <a:sp3d>
            <a:bevelT/>
          </a:sp3d>
        </p:spPr>
        <p:txBody>
          <a:bodyPr wrap="square">
            <a:spAutoFit/>
          </a:bodyPr>
          <a:lstStyle/>
          <a:p>
            <a:r>
              <a:rPr lang="en-IN" sz="2500" b="1" dirty="0">
                <a:solidFill>
                  <a:srgbClr val="000066"/>
                </a:solidFill>
              </a:rPr>
              <a:t>Hello World I am Robot, Speed 1 terahertz, memory 1 zeta byte.</a:t>
            </a:r>
          </a:p>
        </p:txBody>
      </p:sp>
    </p:spTree>
    <p:extLst>
      <p:ext uri="{BB962C8B-B14F-4D97-AF65-F5344CB8AC3E}">
        <p14:creationId xmlns:p14="http://schemas.microsoft.com/office/powerpoint/2010/main" val="1866314503"/>
      </p:ext>
    </p:extLst>
  </p:cSld>
  <p:clrMapOvr>
    <a:masterClrMapping/>
  </p:clrMapOvr>
  <p:timing>
    <p:tnLst>
      <p:par>
        <p:cTn id="1" dur="indefinite" restart="never" nodeType="tmRoot"/>
      </p:par>
    </p:tnLst>
  </p:timing>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658198"/>
          </a:xfrm>
        </p:spPr>
        <p:txBody>
          <a:bodyPr/>
          <a:lstStyle/>
          <a:p>
            <a:r>
              <a:rPr lang="en-GB" dirty="0" smtClean="0"/>
              <a:t>What does Generative AI do ?</a:t>
            </a:r>
            <a:endParaRPr lang="en-IN"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92344" y="3342100"/>
            <a:ext cx="1016365" cy="1016365"/>
          </a:xfr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819" y="2324180"/>
            <a:ext cx="2108186" cy="210818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9493" y="4247700"/>
            <a:ext cx="1422065" cy="1044406"/>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6896" y="1823579"/>
            <a:ext cx="1915907" cy="1915907"/>
          </a:xfrm>
          <a:prstGeom prst="rect">
            <a:avLst/>
          </a:prstGeom>
        </p:spPr>
      </p:pic>
      <p:cxnSp>
        <p:nvCxnSpPr>
          <p:cNvPr id="11" name="Straight Arrow Connector 10"/>
          <p:cNvCxnSpPr>
            <a:stCxn id="7" idx="3"/>
          </p:cNvCxnSpPr>
          <p:nvPr/>
        </p:nvCxnSpPr>
        <p:spPr>
          <a:xfrm flipV="1">
            <a:off x="2662005" y="2153190"/>
            <a:ext cx="2307045" cy="122508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p:cNvCxnSpPr>
          <p:nvPr/>
        </p:nvCxnSpPr>
        <p:spPr>
          <a:xfrm>
            <a:off x="2662005" y="3378273"/>
            <a:ext cx="2307045" cy="1686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1"/>
          </p:cNvCxnSpPr>
          <p:nvPr/>
        </p:nvCxnSpPr>
        <p:spPr>
          <a:xfrm>
            <a:off x="2662005" y="3378273"/>
            <a:ext cx="2227488" cy="139163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340755" y="2236551"/>
            <a:ext cx="2475701" cy="115327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871048" y="1796284"/>
            <a:ext cx="1342508" cy="494545"/>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Poem</a:t>
            </a:r>
            <a:endParaRPr lang="en-IN" dirty="0"/>
          </a:p>
        </p:txBody>
      </p:sp>
      <p:sp>
        <p:nvSpPr>
          <p:cNvPr id="26" name="Rounded Rectangle 25"/>
          <p:cNvSpPr/>
          <p:nvPr/>
        </p:nvSpPr>
        <p:spPr>
          <a:xfrm>
            <a:off x="8816456" y="2399701"/>
            <a:ext cx="1424295" cy="469481"/>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Summarize Text</a:t>
            </a:r>
            <a:endParaRPr lang="en-IN" dirty="0"/>
          </a:p>
        </p:txBody>
      </p:sp>
      <p:sp>
        <p:nvSpPr>
          <p:cNvPr id="28" name="Rounded Rectangle 27"/>
          <p:cNvSpPr/>
          <p:nvPr/>
        </p:nvSpPr>
        <p:spPr>
          <a:xfrm>
            <a:off x="10240751" y="1804298"/>
            <a:ext cx="1837518" cy="486532"/>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Generate Code</a:t>
            </a:r>
            <a:endParaRPr lang="en-IN" dirty="0"/>
          </a:p>
        </p:txBody>
      </p:sp>
      <p:sp>
        <p:nvSpPr>
          <p:cNvPr id="29" name="Rounded Rectangle 28"/>
          <p:cNvSpPr/>
          <p:nvPr/>
        </p:nvSpPr>
        <p:spPr>
          <a:xfrm>
            <a:off x="10328145" y="2357097"/>
            <a:ext cx="1643252" cy="549819"/>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Conversation</a:t>
            </a:r>
            <a:endParaRPr lang="en-IN" dirty="0"/>
          </a:p>
        </p:txBody>
      </p:sp>
      <p:sp>
        <p:nvSpPr>
          <p:cNvPr id="30" name="Rounded Rectangle 29"/>
          <p:cNvSpPr/>
          <p:nvPr/>
        </p:nvSpPr>
        <p:spPr>
          <a:xfrm>
            <a:off x="9394085" y="1176925"/>
            <a:ext cx="1578520" cy="549819"/>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Story</a:t>
            </a:r>
            <a:endParaRPr lang="en-IN" dirty="0"/>
          </a:p>
        </p:txBody>
      </p:sp>
      <p:cxnSp>
        <p:nvCxnSpPr>
          <p:cNvPr id="31" name="Straight Arrow Connector 30"/>
          <p:cNvCxnSpPr/>
          <p:nvPr/>
        </p:nvCxnSpPr>
        <p:spPr>
          <a:xfrm flipV="1">
            <a:off x="6340755" y="3375079"/>
            <a:ext cx="2485901" cy="3430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8870900" y="3135153"/>
            <a:ext cx="1352923" cy="583111"/>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IN" dirty="0"/>
              <a:t>create music</a:t>
            </a:r>
          </a:p>
        </p:txBody>
      </p:sp>
      <p:sp>
        <p:nvSpPr>
          <p:cNvPr id="37" name="Rounded Rectangle 36"/>
          <p:cNvSpPr/>
          <p:nvPr/>
        </p:nvSpPr>
        <p:spPr>
          <a:xfrm>
            <a:off x="10277032" y="3137883"/>
            <a:ext cx="1301616" cy="606217"/>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New Song</a:t>
            </a:r>
            <a:endParaRPr lang="en-IN" dirty="0"/>
          </a:p>
        </p:txBody>
      </p:sp>
      <p:cxnSp>
        <p:nvCxnSpPr>
          <p:cNvPr id="38" name="Straight Arrow Connector 37"/>
          <p:cNvCxnSpPr/>
          <p:nvPr/>
        </p:nvCxnSpPr>
        <p:spPr>
          <a:xfrm>
            <a:off x="6340755" y="3424129"/>
            <a:ext cx="2351289" cy="134577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8692044" y="4310842"/>
            <a:ext cx="1466920" cy="737741"/>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Digital avatars</a:t>
            </a:r>
            <a:endParaRPr lang="en-IN" dirty="0"/>
          </a:p>
        </p:txBody>
      </p:sp>
      <p:sp>
        <p:nvSpPr>
          <p:cNvPr id="42" name="Rounded Rectangle 41"/>
          <p:cNvSpPr/>
          <p:nvPr/>
        </p:nvSpPr>
        <p:spPr>
          <a:xfrm>
            <a:off x="10295503" y="4308888"/>
            <a:ext cx="1675894" cy="754796"/>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IN" dirty="0" smtClean="0"/>
              <a:t>Long-form to short-form </a:t>
            </a:r>
            <a:r>
              <a:rPr lang="en-IN" dirty="0"/>
              <a:t>video</a:t>
            </a:r>
          </a:p>
        </p:txBody>
      </p:sp>
      <p:sp>
        <p:nvSpPr>
          <p:cNvPr id="43" name="Rounded Rectangle 42"/>
          <p:cNvSpPr/>
          <p:nvPr/>
        </p:nvSpPr>
        <p:spPr>
          <a:xfrm>
            <a:off x="8669966" y="5086150"/>
            <a:ext cx="1553857" cy="811668"/>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Content Marketing Teams</a:t>
            </a:r>
            <a:endParaRPr lang="en-IN" dirty="0"/>
          </a:p>
        </p:txBody>
      </p:sp>
      <p:sp>
        <p:nvSpPr>
          <p:cNvPr id="45" name="Rounded Rectangle 44"/>
          <p:cNvSpPr/>
          <p:nvPr/>
        </p:nvSpPr>
        <p:spPr>
          <a:xfrm>
            <a:off x="10277032" y="5129951"/>
            <a:ext cx="1694365" cy="754796"/>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IN" dirty="0"/>
              <a:t>polishing video</a:t>
            </a:r>
          </a:p>
        </p:txBody>
      </p:sp>
      <p:sp>
        <p:nvSpPr>
          <p:cNvPr id="46" name="Rounded Rectangle 45"/>
          <p:cNvSpPr/>
          <p:nvPr/>
        </p:nvSpPr>
        <p:spPr>
          <a:xfrm>
            <a:off x="9454771" y="5933534"/>
            <a:ext cx="1408385" cy="754796"/>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IN" dirty="0" smtClean="0"/>
              <a:t>Create Movies</a:t>
            </a:r>
            <a:endParaRPr lang="en-IN" dirty="0"/>
          </a:p>
        </p:txBody>
      </p:sp>
      <p:sp>
        <p:nvSpPr>
          <p:cNvPr id="47" name="TextBox 46"/>
          <p:cNvSpPr txBox="1"/>
          <p:nvPr/>
        </p:nvSpPr>
        <p:spPr>
          <a:xfrm>
            <a:off x="7277147" y="2454414"/>
            <a:ext cx="1189350" cy="369332"/>
          </a:xfrm>
          <a:prstGeom prst="rect">
            <a:avLst/>
          </a:prstGeom>
          <a:solidFill>
            <a:srgbClr val="C00000"/>
          </a:solidFill>
          <a:scene3d>
            <a:camera prst="orthographicFront"/>
            <a:lightRig rig="threePt" dir="t"/>
          </a:scene3d>
          <a:sp3d>
            <a:bevelT/>
          </a:sp3d>
        </p:spPr>
        <p:txBody>
          <a:bodyPr wrap="square" rtlCol="0">
            <a:spAutoFit/>
          </a:bodyPr>
          <a:lstStyle/>
          <a:p>
            <a:pPr algn="ctr"/>
            <a:r>
              <a:rPr lang="en-GB" dirty="0" smtClean="0">
                <a:solidFill>
                  <a:schemeClr val="bg1"/>
                </a:solidFill>
              </a:rPr>
              <a:t>Generate</a:t>
            </a:r>
            <a:endParaRPr lang="en-IN" dirty="0">
              <a:solidFill>
                <a:schemeClr val="bg1"/>
              </a:solidFill>
            </a:endParaRPr>
          </a:p>
        </p:txBody>
      </p:sp>
      <p:sp>
        <p:nvSpPr>
          <p:cNvPr id="48" name="TextBox 47"/>
          <p:cNvSpPr txBox="1"/>
          <p:nvPr/>
        </p:nvSpPr>
        <p:spPr>
          <a:xfrm>
            <a:off x="7277147" y="3230599"/>
            <a:ext cx="1189351" cy="369332"/>
          </a:xfrm>
          <a:prstGeom prst="rect">
            <a:avLst/>
          </a:prstGeom>
          <a:solidFill>
            <a:srgbClr val="C00000"/>
          </a:solidFill>
          <a:scene3d>
            <a:camera prst="orthographicFront"/>
            <a:lightRig rig="threePt" dir="t"/>
          </a:scene3d>
          <a:sp3d>
            <a:bevelT/>
          </a:sp3d>
        </p:spPr>
        <p:txBody>
          <a:bodyPr wrap="square" rtlCol="0">
            <a:spAutoFit/>
          </a:bodyPr>
          <a:lstStyle/>
          <a:p>
            <a:pPr algn="ctr"/>
            <a:r>
              <a:rPr lang="en-GB" dirty="0" smtClean="0">
                <a:solidFill>
                  <a:schemeClr val="bg1"/>
                </a:solidFill>
              </a:rPr>
              <a:t>Generate</a:t>
            </a:r>
            <a:endParaRPr lang="en-IN" dirty="0">
              <a:solidFill>
                <a:schemeClr val="bg1"/>
              </a:solidFill>
            </a:endParaRPr>
          </a:p>
        </p:txBody>
      </p:sp>
      <p:sp>
        <p:nvSpPr>
          <p:cNvPr id="49" name="TextBox 48"/>
          <p:cNvSpPr txBox="1"/>
          <p:nvPr/>
        </p:nvSpPr>
        <p:spPr>
          <a:xfrm>
            <a:off x="7277146" y="4063034"/>
            <a:ext cx="1189351" cy="369332"/>
          </a:xfrm>
          <a:prstGeom prst="rect">
            <a:avLst/>
          </a:prstGeom>
          <a:solidFill>
            <a:srgbClr val="C00000"/>
          </a:solidFill>
          <a:scene3d>
            <a:camera prst="orthographicFront"/>
            <a:lightRig rig="threePt" dir="t"/>
          </a:scene3d>
          <a:sp3d>
            <a:bevelT/>
          </a:sp3d>
        </p:spPr>
        <p:txBody>
          <a:bodyPr wrap="square" rtlCol="0">
            <a:spAutoFit/>
          </a:bodyPr>
          <a:lstStyle/>
          <a:p>
            <a:pPr algn="ctr"/>
            <a:r>
              <a:rPr lang="en-GB" dirty="0" smtClean="0">
                <a:solidFill>
                  <a:schemeClr val="bg1"/>
                </a:solidFill>
              </a:rPr>
              <a:t>Generate</a:t>
            </a:r>
            <a:endParaRPr lang="en-IN" dirty="0">
              <a:solidFill>
                <a:schemeClr val="bg1"/>
              </a:solidFill>
            </a:endParaRPr>
          </a:p>
        </p:txBody>
      </p:sp>
      <p:sp>
        <p:nvSpPr>
          <p:cNvPr id="50" name="TextBox 49"/>
          <p:cNvSpPr txBox="1"/>
          <p:nvPr/>
        </p:nvSpPr>
        <p:spPr>
          <a:xfrm>
            <a:off x="3319357" y="2503360"/>
            <a:ext cx="1189351" cy="369332"/>
          </a:xfrm>
          <a:prstGeom prst="rect">
            <a:avLst/>
          </a:prstGeom>
          <a:solidFill>
            <a:srgbClr val="00B0F0"/>
          </a:solidFill>
          <a:scene3d>
            <a:camera prst="orthographicFront"/>
            <a:lightRig rig="threePt" dir="t"/>
          </a:scene3d>
          <a:sp3d>
            <a:bevelT/>
          </a:sp3d>
        </p:spPr>
        <p:txBody>
          <a:bodyPr wrap="square" rtlCol="0">
            <a:spAutoFit/>
          </a:bodyPr>
          <a:lstStyle/>
          <a:p>
            <a:pPr algn="ctr"/>
            <a:r>
              <a:rPr lang="en-GB" b="1" dirty="0" smtClean="0">
                <a:solidFill>
                  <a:schemeClr val="bg1"/>
                </a:solidFill>
              </a:rPr>
              <a:t>Input</a:t>
            </a:r>
            <a:endParaRPr lang="en-IN" b="1" dirty="0">
              <a:solidFill>
                <a:schemeClr val="bg1"/>
              </a:solidFill>
            </a:endParaRPr>
          </a:p>
        </p:txBody>
      </p:sp>
      <p:sp>
        <p:nvSpPr>
          <p:cNvPr id="51" name="TextBox 50"/>
          <p:cNvSpPr txBox="1"/>
          <p:nvPr/>
        </p:nvSpPr>
        <p:spPr>
          <a:xfrm>
            <a:off x="3264710" y="3284657"/>
            <a:ext cx="1282381" cy="369332"/>
          </a:xfrm>
          <a:prstGeom prst="rect">
            <a:avLst/>
          </a:prstGeom>
          <a:solidFill>
            <a:srgbClr val="00B0F0"/>
          </a:solidFill>
          <a:scene3d>
            <a:camera prst="orthographicFront"/>
            <a:lightRig rig="threePt" dir="t"/>
          </a:scene3d>
          <a:sp3d>
            <a:bevelT/>
          </a:sp3d>
        </p:spPr>
        <p:txBody>
          <a:bodyPr wrap="square" rtlCol="0">
            <a:spAutoFit/>
          </a:bodyPr>
          <a:lstStyle/>
          <a:p>
            <a:pPr algn="ctr"/>
            <a:r>
              <a:rPr lang="en-GB" b="1" dirty="0" smtClean="0">
                <a:solidFill>
                  <a:schemeClr val="bg1"/>
                </a:solidFill>
              </a:rPr>
              <a:t>Input</a:t>
            </a:r>
            <a:endParaRPr lang="en-IN" b="1" dirty="0">
              <a:solidFill>
                <a:schemeClr val="bg1"/>
              </a:solidFill>
            </a:endParaRPr>
          </a:p>
        </p:txBody>
      </p:sp>
      <p:sp>
        <p:nvSpPr>
          <p:cNvPr id="52" name="TextBox 51"/>
          <p:cNvSpPr txBox="1"/>
          <p:nvPr/>
        </p:nvSpPr>
        <p:spPr>
          <a:xfrm>
            <a:off x="3234343" y="4063034"/>
            <a:ext cx="1270276" cy="369332"/>
          </a:xfrm>
          <a:prstGeom prst="rect">
            <a:avLst/>
          </a:prstGeom>
          <a:solidFill>
            <a:srgbClr val="00B0F0"/>
          </a:solidFill>
          <a:scene3d>
            <a:camera prst="orthographicFront"/>
            <a:lightRig rig="threePt" dir="t"/>
          </a:scene3d>
          <a:sp3d>
            <a:bevelT/>
          </a:sp3d>
        </p:spPr>
        <p:txBody>
          <a:bodyPr wrap="square" rtlCol="0">
            <a:spAutoFit/>
          </a:bodyPr>
          <a:lstStyle/>
          <a:p>
            <a:pPr algn="ctr"/>
            <a:r>
              <a:rPr lang="en-GB" b="1" dirty="0" smtClean="0">
                <a:solidFill>
                  <a:schemeClr val="bg1"/>
                </a:solidFill>
              </a:rPr>
              <a:t>Input</a:t>
            </a:r>
            <a:endParaRPr lang="en-IN" b="1" dirty="0">
              <a:solidFill>
                <a:schemeClr val="bg1"/>
              </a:solidFill>
            </a:endParaRPr>
          </a:p>
        </p:txBody>
      </p:sp>
      <p:pic>
        <p:nvPicPr>
          <p:cNvPr id="53" name="Picture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28" y="2817297"/>
            <a:ext cx="972225" cy="972225"/>
          </a:xfrm>
          <a:prstGeom prst="rect">
            <a:avLst/>
          </a:prstGeom>
        </p:spPr>
      </p:pic>
      <p:pic>
        <p:nvPicPr>
          <p:cNvPr id="54" name="Picture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847" y="3934131"/>
            <a:ext cx="985997" cy="985997"/>
          </a:xfrm>
          <a:prstGeom prst="rect">
            <a:avLst/>
          </a:prstGeom>
        </p:spPr>
      </p:pic>
      <p:pic>
        <p:nvPicPr>
          <p:cNvPr id="55" name="Picture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7710" y="1658198"/>
            <a:ext cx="1197026" cy="1080503"/>
          </a:xfrm>
          <a:prstGeom prst="rect">
            <a:avLst/>
          </a:prstGeom>
        </p:spPr>
      </p:pic>
      <p:sp>
        <p:nvSpPr>
          <p:cNvPr id="56" name="TextBox 55"/>
          <p:cNvSpPr txBox="1"/>
          <p:nvPr/>
        </p:nvSpPr>
        <p:spPr>
          <a:xfrm>
            <a:off x="4049669" y="5211693"/>
            <a:ext cx="3661315" cy="830997"/>
          </a:xfrm>
          <a:prstGeom prst="rect">
            <a:avLst/>
          </a:prstGeom>
          <a:solidFill>
            <a:schemeClr val="tx2">
              <a:lumMod val="75%"/>
              <a:lumOff val="25%"/>
            </a:schemeClr>
          </a:solidFill>
          <a:scene3d>
            <a:camera prst="orthographicFront"/>
            <a:lightRig rig="threePt" dir="t"/>
          </a:scene3d>
          <a:sp3d>
            <a:bevelT/>
          </a:sp3d>
        </p:spPr>
        <p:txBody>
          <a:bodyPr wrap="square" rtlCol="0">
            <a:spAutoFit/>
          </a:bodyPr>
          <a:lstStyle/>
          <a:p>
            <a:pPr algn="ctr"/>
            <a:r>
              <a:rPr lang="en-GB" sz="2400" dirty="0" smtClean="0">
                <a:solidFill>
                  <a:schemeClr val="bg1"/>
                </a:solidFill>
              </a:rPr>
              <a:t>Machine </a:t>
            </a:r>
            <a:r>
              <a:rPr lang="en-GB" sz="2400" dirty="0" smtClean="0">
                <a:solidFill>
                  <a:schemeClr val="bg1"/>
                </a:solidFill>
              </a:rPr>
              <a:t>Learning/Deep Learning </a:t>
            </a:r>
            <a:r>
              <a:rPr lang="en-GB" sz="2400" dirty="0" smtClean="0">
                <a:solidFill>
                  <a:schemeClr val="bg1"/>
                </a:solidFill>
              </a:rPr>
              <a:t>Algorithm</a:t>
            </a:r>
            <a:endParaRPr lang="en-IN" sz="2400" dirty="0">
              <a:solidFill>
                <a:schemeClr val="bg1"/>
              </a:solidFill>
            </a:endParaRPr>
          </a:p>
        </p:txBody>
      </p:sp>
    </p:spTree>
    <p:extLst>
      <p:ext uri="{BB962C8B-B14F-4D97-AF65-F5344CB8AC3E}">
        <p14:creationId xmlns:p14="http://schemas.microsoft.com/office/powerpoint/2010/main" val="1097007693"/>
      </p:ext>
    </p:extLst>
  </p:cSld>
  <p:clrMapOvr>
    <a:masterClrMapping/>
  </p:clrMapOvr>
  <p:timing>
    <p:tnLst>
      <p:par>
        <p:cTn id="1" dur="indefinite" restart="never" nodeType="tmRoot"/>
      </p:par>
    </p:tnLst>
  </p:timing>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658198"/>
          </a:xfrm>
        </p:spPr>
        <p:txBody>
          <a:bodyPr/>
          <a:lstStyle/>
          <a:p>
            <a:r>
              <a:rPr lang="en-GB" dirty="0" err="1" smtClean="0"/>
              <a:t>ChatGPT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445" y="2913806"/>
            <a:ext cx="2005833" cy="200583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173" y="2795128"/>
            <a:ext cx="995424" cy="89852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946" y="3230379"/>
            <a:ext cx="1911940" cy="1911940"/>
          </a:xfrm>
          <a:prstGeom prst="rect">
            <a:avLst/>
          </a:prstGeom>
        </p:spPr>
      </p:pic>
      <p:sp>
        <p:nvSpPr>
          <p:cNvPr id="7" name="Rounded Rectangle 6"/>
          <p:cNvSpPr/>
          <p:nvPr/>
        </p:nvSpPr>
        <p:spPr>
          <a:xfrm>
            <a:off x="8751549" y="3321945"/>
            <a:ext cx="1489202" cy="494545"/>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Poem</a:t>
            </a:r>
            <a:endParaRPr lang="en-IN" dirty="0"/>
          </a:p>
        </p:txBody>
      </p:sp>
      <p:sp>
        <p:nvSpPr>
          <p:cNvPr id="8" name="Rounded Rectangle 7"/>
          <p:cNvSpPr/>
          <p:nvPr/>
        </p:nvSpPr>
        <p:spPr>
          <a:xfrm>
            <a:off x="8751550" y="3917348"/>
            <a:ext cx="1489202" cy="469481"/>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Summarize Text</a:t>
            </a:r>
            <a:endParaRPr lang="en-IN" dirty="0"/>
          </a:p>
        </p:txBody>
      </p:sp>
      <p:sp>
        <p:nvSpPr>
          <p:cNvPr id="9" name="Rounded Rectangle 8"/>
          <p:cNvSpPr/>
          <p:nvPr/>
        </p:nvSpPr>
        <p:spPr>
          <a:xfrm>
            <a:off x="10313415" y="3321945"/>
            <a:ext cx="1657982" cy="462953"/>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Generate Code</a:t>
            </a:r>
            <a:endParaRPr lang="en-IN" dirty="0"/>
          </a:p>
        </p:txBody>
      </p:sp>
      <p:sp>
        <p:nvSpPr>
          <p:cNvPr id="10" name="Rounded Rectangle 9"/>
          <p:cNvSpPr/>
          <p:nvPr/>
        </p:nvSpPr>
        <p:spPr>
          <a:xfrm>
            <a:off x="10328145" y="3874744"/>
            <a:ext cx="1643252" cy="549819"/>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Conversation</a:t>
            </a:r>
            <a:endParaRPr lang="en-IN" dirty="0"/>
          </a:p>
        </p:txBody>
      </p:sp>
      <p:sp>
        <p:nvSpPr>
          <p:cNvPr id="11" name="Rounded Rectangle 10"/>
          <p:cNvSpPr/>
          <p:nvPr/>
        </p:nvSpPr>
        <p:spPr>
          <a:xfrm>
            <a:off x="9451491" y="2737554"/>
            <a:ext cx="1578520" cy="549819"/>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Story</a:t>
            </a:r>
            <a:endParaRPr lang="en-IN" dirty="0"/>
          </a:p>
        </p:txBody>
      </p:sp>
      <p:sp>
        <p:nvSpPr>
          <p:cNvPr id="13" name="Rounded Rectangle 12"/>
          <p:cNvSpPr/>
          <p:nvPr/>
        </p:nvSpPr>
        <p:spPr>
          <a:xfrm>
            <a:off x="9077228" y="4411990"/>
            <a:ext cx="2355449" cy="606217"/>
          </a:xfrm>
          <a:prstGeom prst="roundRect">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GB" dirty="0" smtClean="0"/>
              <a:t>New Song</a:t>
            </a:r>
            <a:endParaRPr lang="en-IN" dirty="0"/>
          </a:p>
        </p:txBody>
      </p:sp>
      <p:cxnSp>
        <p:nvCxnSpPr>
          <p:cNvPr id="14" name="Straight Arrow Connector 13"/>
          <p:cNvCxnSpPr>
            <a:endCxn id="4" idx="1"/>
          </p:cNvCxnSpPr>
          <p:nvPr/>
        </p:nvCxnSpPr>
        <p:spPr>
          <a:xfrm flipV="1">
            <a:off x="2674961" y="3916723"/>
            <a:ext cx="1856484" cy="62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88990" y="3324322"/>
            <a:ext cx="1189351" cy="369332"/>
          </a:xfrm>
          <a:prstGeom prst="rect">
            <a:avLst/>
          </a:prstGeom>
          <a:solidFill>
            <a:srgbClr val="00B0F0"/>
          </a:solidFill>
          <a:scene3d>
            <a:camera prst="orthographicFront"/>
            <a:lightRig rig="threePt" dir="t"/>
          </a:scene3d>
          <a:sp3d>
            <a:bevelT/>
          </a:sp3d>
        </p:spPr>
        <p:txBody>
          <a:bodyPr wrap="square" rtlCol="0">
            <a:spAutoFit/>
          </a:bodyPr>
          <a:lstStyle/>
          <a:p>
            <a:pPr algn="ctr"/>
            <a:r>
              <a:rPr lang="en-GB" b="1" dirty="0" smtClean="0">
                <a:solidFill>
                  <a:schemeClr val="bg1"/>
                </a:solidFill>
              </a:rPr>
              <a:t>Input</a:t>
            </a:r>
            <a:endParaRPr lang="en-IN" b="1" dirty="0">
              <a:solidFill>
                <a:schemeClr val="bg1"/>
              </a:solidFill>
            </a:endParaRPr>
          </a:p>
        </p:txBody>
      </p:sp>
      <p:cxnSp>
        <p:nvCxnSpPr>
          <p:cNvPr id="19" name="Straight Arrow Connector 18"/>
          <p:cNvCxnSpPr/>
          <p:nvPr/>
        </p:nvCxnSpPr>
        <p:spPr>
          <a:xfrm flipV="1">
            <a:off x="6576227" y="3874119"/>
            <a:ext cx="1856484" cy="62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909794" y="3376537"/>
            <a:ext cx="1189350" cy="369332"/>
          </a:xfrm>
          <a:prstGeom prst="rect">
            <a:avLst/>
          </a:prstGeom>
          <a:solidFill>
            <a:srgbClr val="C00000"/>
          </a:solidFill>
          <a:scene3d>
            <a:camera prst="orthographicFront"/>
            <a:lightRig rig="threePt" dir="t"/>
          </a:scene3d>
          <a:sp3d>
            <a:bevelT/>
          </a:sp3d>
        </p:spPr>
        <p:txBody>
          <a:bodyPr wrap="square" rtlCol="0">
            <a:spAutoFit/>
          </a:bodyPr>
          <a:lstStyle/>
          <a:p>
            <a:pPr algn="ctr"/>
            <a:r>
              <a:rPr lang="en-GB" dirty="0" smtClean="0">
                <a:solidFill>
                  <a:schemeClr val="bg1"/>
                </a:solidFill>
              </a:rPr>
              <a:t>Generate</a:t>
            </a:r>
            <a:endParaRPr lang="en-IN" dirty="0">
              <a:solidFill>
                <a:schemeClr val="bg1"/>
              </a:solidFill>
            </a:endParaRPr>
          </a:p>
        </p:txBody>
      </p:sp>
    </p:spTree>
    <p:extLst>
      <p:ext uri="{BB962C8B-B14F-4D97-AF65-F5344CB8AC3E}">
        <p14:creationId xmlns:p14="http://schemas.microsoft.com/office/powerpoint/2010/main" val="1216902224"/>
      </p:ext>
    </p:extLst>
  </p:cSld>
  <p:clrMapOvr>
    <a:masterClrMapping/>
  </p:clrMapOvr>
  <p:timing>
    <p:tnLst>
      <p:par>
        <p:cTn id="1" dur="indefinite" restart="never" nodeType="tmRoot"/>
      </p:par>
    </p:tnLst>
  </p:timing>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075"/>
            <a:ext cx="10772775" cy="1658198"/>
          </a:xfrm>
        </p:spPr>
        <p:txBody>
          <a:bodyPr/>
          <a:lstStyle/>
          <a:p>
            <a:r>
              <a:rPr lang="en-GB" dirty="0" smtClean="0"/>
              <a:t>What is </a:t>
            </a:r>
            <a:r>
              <a:rPr lang="en-GB" dirty="0" err="1" smtClean="0"/>
              <a:t>ChatGPT</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161" y="1594637"/>
            <a:ext cx="2948452" cy="294845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8509" y="2011680"/>
            <a:ext cx="2815717" cy="2815717"/>
          </a:xfrm>
          <a:prstGeom prst="rect">
            <a:avLst/>
          </a:prstGeom>
        </p:spPr>
      </p:pic>
      <p:sp>
        <p:nvSpPr>
          <p:cNvPr id="6" name="TextBox 5"/>
          <p:cNvSpPr txBox="1"/>
          <p:nvPr/>
        </p:nvSpPr>
        <p:spPr>
          <a:xfrm>
            <a:off x="3259158" y="4543089"/>
            <a:ext cx="1014417" cy="369332"/>
          </a:xfrm>
          <a:prstGeom prst="rect">
            <a:avLst/>
          </a:prstGeom>
          <a:solidFill>
            <a:schemeClr val="bg2">
              <a:lumMod val="75%"/>
            </a:schemeClr>
          </a:solidFill>
          <a:scene3d>
            <a:camera prst="orthographicFront"/>
            <a:lightRig rig="threePt" dir="t"/>
          </a:scene3d>
          <a:sp3d>
            <a:bevelT/>
          </a:sp3d>
        </p:spPr>
        <p:txBody>
          <a:bodyPr wrap="square" rtlCol="0">
            <a:spAutoFit/>
          </a:bodyPr>
          <a:lstStyle/>
          <a:p>
            <a:r>
              <a:rPr lang="en-GB" b="1" dirty="0" err="1" smtClean="0">
                <a:solidFill>
                  <a:schemeClr val="bg2">
                    <a:lumMod val="10%"/>
                  </a:schemeClr>
                </a:solidFill>
              </a:rPr>
              <a:t>ChatGPT</a:t>
            </a:r>
            <a:endParaRPr lang="en-IN" b="1" dirty="0">
              <a:solidFill>
                <a:schemeClr val="bg2">
                  <a:lumMod val="10%"/>
                </a:schemeClr>
              </a:solidFill>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7257" y="1310329"/>
            <a:ext cx="2675297" cy="2675297"/>
          </a:xfrm>
          <a:prstGeom prst="rect">
            <a:avLst/>
          </a:prstGeom>
        </p:spPr>
      </p:pic>
      <p:cxnSp>
        <p:nvCxnSpPr>
          <p:cNvPr id="9" name="Straight Arrow Connector 8"/>
          <p:cNvCxnSpPr/>
          <p:nvPr/>
        </p:nvCxnSpPr>
        <p:spPr>
          <a:xfrm>
            <a:off x="6120581" y="3598606"/>
            <a:ext cx="2905432" cy="148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043219" y="4912421"/>
            <a:ext cx="2357284" cy="369332"/>
          </a:xfrm>
          <a:prstGeom prst="rect">
            <a:avLst/>
          </a:prstGeom>
          <a:solidFill>
            <a:schemeClr val="bg2">
              <a:lumMod val="75%"/>
            </a:schemeClr>
          </a:solidFill>
          <a:scene3d>
            <a:camera prst="orthographicFront"/>
            <a:lightRig rig="threePt" dir="t"/>
          </a:scene3d>
          <a:sp3d>
            <a:bevelT/>
          </a:sp3d>
        </p:spPr>
        <p:txBody>
          <a:bodyPr wrap="square" rtlCol="0">
            <a:spAutoFit/>
          </a:bodyPr>
          <a:lstStyle>
            <a:defPPr>
              <a:defRPr lang="en-US"/>
            </a:defPPr>
            <a:lvl1pPr>
              <a:defRPr b="1">
                <a:solidFill>
                  <a:schemeClr val="bg2">
                    <a:lumMod val="10%"/>
                  </a:schemeClr>
                </a:solidFill>
              </a:defRPr>
            </a:lvl1pPr>
          </a:lstStyle>
          <a:p>
            <a:r>
              <a:rPr lang="en-GB" dirty="0"/>
              <a:t>Large Language Model</a:t>
            </a:r>
            <a:endParaRPr lang="en-IN" dirty="0"/>
          </a:p>
        </p:txBody>
      </p:sp>
    </p:spTree>
    <p:extLst>
      <p:ext uri="{BB962C8B-B14F-4D97-AF65-F5344CB8AC3E}">
        <p14:creationId xmlns:p14="http://schemas.microsoft.com/office/powerpoint/2010/main" val="3856598782"/>
      </p:ext>
    </p:extLst>
  </p:cSld>
  <p:clrMapOvr>
    <a:masterClrMapping/>
  </p:clrMapOvr>
  <p:timing>
    <p:tnLst>
      <p:par>
        <p:cTn id="1" dur="indefinite" restart="never" nodeType="tmRoot"/>
      </p:par>
    </p:tnLst>
  </p:timing>
</p:sld>
</file>

<file path=ppt/theme/theme1.xml><?xml version="1.0" encoding="utf-8"?>
<a:theme xmlns:a="http://purl.oclc.org/ooxml/drawingml/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
                <a:satMod val="100%"/>
                <a:lumMod val="110%"/>
              </a:schemeClr>
            </a:gs>
            <a:gs pos="50%">
              <a:schemeClr val="phClr">
                <a:tint val="75%"/>
                <a:satMod val="101%"/>
                <a:lumMod val="105%"/>
              </a:schemeClr>
            </a:gs>
            <a:gs pos="100%">
              <a:schemeClr val="phClr">
                <a:tint val="82%"/>
                <a:satMod val="104%"/>
                <a:lumMod val="105%"/>
              </a:schemeClr>
            </a:gs>
          </a:gsLst>
          <a:lin ang="2700000" scaled="0"/>
        </a:gradFill>
        <a:gradFill rotWithShape="1">
          <a:gsLst>
            <a:gs pos="0%">
              <a:schemeClr val="phClr">
                <a:tint val="97%"/>
                <a:satMod val="100%"/>
                <a:lumMod val="102%"/>
              </a:schemeClr>
            </a:gs>
            <a:gs pos="50%">
              <a:schemeClr val="phClr">
                <a:shade val="100%"/>
                <a:satMod val="100%"/>
                <a:lumMod val="100%"/>
              </a:schemeClr>
            </a:gs>
            <a:gs pos="100%">
              <a:schemeClr val="phClr">
                <a:shade val="80%"/>
                <a:satMod val="100%"/>
                <a:lumMod val="99%"/>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solidFill>
          <a:schemeClr val="phClr">
            <a:shade val="95%"/>
            <a:satMod val="170%"/>
          </a:schemeClr>
        </a:solidFill>
      </a:bgFillStyleLst>
    </a:fmtScheme>
  </a:themeElements>
  <a:objectDefaults/>
  <a:extraClrSchemeLst/>
  <a:extLst>
    <a:ext uri="{05A4C25C-085E-4340-85A3-A5531E510DB2}">
      <thm15:themeFamily xmlns:thm15="http://schemas.microsoft.com/office/thememl/2012/main" name="SnowFlake_Demo.pptx" id="{C7249EC5-5D71-4CAA-A12A-42CA405099AF}" vid="{7E5293B4-A5B8-44CF-8B00-4491046F8941}"/>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
  <TotalTime>6103</TotalTime>
  <Words>893</Words>
  <Application>Microsoft Office PowerPoint</Application>
  <PresentationFormat>Widescreen</PresentationFormat>
  <Paragraphs>133</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Metropolitan</vt:lpstr>
      <vt:lpstr>PowerPoint Presentation</vt:lpstr>
      <vt:lpstr>Jayant Kumar Mulmoodi</vt:lpstr>
      <vt:lpstr>What is AI – Artificial Intelligence</vt:lpstr>
      <vt:lpstr>Artificial Intelligence</vt:lpstr>
      <vt:lpstr>What is Generative-AI</vt:lpstr>
      <vt:lpstr>Recall this ?</vt:lpstr>
      <vt:lpstr>What does Generative AI do ?</vt:lpstr>
      <vt:lpstr>ChatGPT</vt:lpstr>
      <vt:lpstr>What is ChatGPT</vt:lpstr>
      <vt:lpstr>Google vs ChatGPT</vt:lpstr>
      <vt:lpstr>Setup ChatGPT and Getting Started</vt:lpstr>
      <vt:lpstr>Prompt</vt:lpstr>
      <vt:lpstr>What is a Prompt</vt:lpstr>
      <vt:lpstr>Prompt Examples</vt:lpstr>
      <vt:lpstr>Prompt Examples</vt:lpstr>
      <vt:lpstr>Prompt Engineering</vt:lpstr>
      <vt:lpstr>Prompt Engineering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Demo</dc:title>
  <dc:creator>Jayanth</dc:creator>
  <cp:lastModifiedBy>Jayanth</cp:lastModifiedBy>
  <cp:revision>844</cp:revision>
  <dcterms:created xsi:type="dcterms:W3CDTF">2023-06-06T14:33:31Z</dcterms:created>
  <dcterms:modified xsi:type="dcterms:W3CDTF">2023-08-11T16:07:21Z</dcterms:modified>
</cp:coreProperties>
</file>