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0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1" r:id="rId79"/>
    <p:sldId id="345" r:id="rId80"/>
    <p:sldId id="346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4" r:id="rId115"/>
    <p:sldId id="385" r:id="rId116"/>
    <p:sldId id="386" r:id="rId117"/>
    <p:sldId id="387" r:id="rId118"/>
    <p:sldId id="388" r:id="rId119"/>
    <p:sldId id="389" r:id="rId120"/>
    <p:sldId id="390" r:id="rId121"/>
    <p:sldId id="391" r:id="rId122"/>
    <p:sldId id="392" r:id="rId123"/>
    <p:sldId id="393" r:id="rId124"/>
    <p:sldId id="394" r:id="rId125"/>
    <p:sldId id="395" r:id="rId126"/>
    <p:sldId id="396" r:id="rId127"/>
    <p:sldId id="397" r:id="rId128"/>
    <p:sldId id="398" r:id="rId129"/>
    <p:sldId id="399" r:id="rId130"/>
    <p:sldId id="400" r:id="rId131"/>
    <p:sldId id="401" r:id="rId132"/>
    <p:sldId id="402" r:id="rId133"/>
    <p:sldId id="403" r:id="rId134"/>
    <p:sldId id="404" r:id="rId135"/>
    <p:sldId id="405" r:id="rId136"/>
    <p:sldId id="406" r:id="rId137"/>
    <p:sldId id="407" r:id="rId138"/>
    <p:sldId id="408" r:id="rId139"/>
    <p:sldId id="409" r:id="rId140"/>
    <p:sldId id="410" r:id="rId1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72C79-4578-4532-A12A-F4560DE877F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3E076-5897-49E9-B3E3-28755A6D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9ebe5570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9ebe5570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8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a9d2e4b1d6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a9d2e4b1d6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4626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ga9ebe55702_0_2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4" name="Google Shape;3104;ga9ebe55702_0_2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43394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a9ebe55702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a9ebe55702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77165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a9ebe55702_0_2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ga9ebe55702_0_2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55849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ga9ebe55702_0_2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6" name="Google Shape;3226;ga9ebe55702_0_2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58634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ga9ebe55702_0_2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4" name="Google Shape;3234;ga9ebe55702_0_2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8054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ga9ebe55702_0_2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6" name="Google Shape;3276;ga9ebe55702_0_2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306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ga9ebe55702_0_2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3" name="Google Shape;3293;ga9ebe55702_0_2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8371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a9ebe55702_0_2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a9ebe55702_0_2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16139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a9ebe55702_0_2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a9ebe55702_0_2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2314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ga9ebe55702_0_2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8" name="Google Shape;3338;ga9ebe55702_0_2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46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a9ebe5570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a9ebe55702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2274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a9ebe55702_0_2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a9ebe55702_0_2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79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a9ebe55702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a9ebe55702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887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a9ebe55702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a9ebe55702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566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a9ebe5570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a9ebe5570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943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a9ebe55702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a9ebe55702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68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a9ebe55702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a9ebe55702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9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9ebe5570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9ebe5570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84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a9ebe55702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a9ebe55702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456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a9ebe55702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a9ebe55702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53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a9ebe5570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a9ebe5570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187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a9ebe5570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a9ebe55702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97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a9ebe5570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a9ebe5570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598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a9ebe55702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a9ebe55702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690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a9ebe55702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a9ebe55702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199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a9ebe55702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a9ebe55702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124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a9ebe55702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a9ebe55702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94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a9ebe55702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a9ebe55702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182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a9ebe55702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a9ebe55702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55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a9ebe55702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a9ebe55702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610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a9ebe55702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a9ebe55702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89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a9ebe5570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a9ebe5570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173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a9ebe55702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a9ebe55702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502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9ebe55702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9ebe55702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904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a9ebe55702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a9ebe55702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34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9ebe55702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9ebe55702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4902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a9ebe55702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a9ebe55702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316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a9ebe55702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a9ebe55702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830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a9ebe55702_0_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a9ebe55702_0_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003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a9ebe55702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a9ebe55702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785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a9ebe55702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a9ebe55702_0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97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a9ebe55702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a9ebe55702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1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a9ebe55702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a9ebe55702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6427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a9ebe55702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a9ebe55702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4443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a9ebe55702_0_1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a9ebe55702_0_1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7796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a9ebe55702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a9ebe55702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131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a9ebe55702_0_1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a9ebe55702_0_1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937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a9ebe55702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a9ebe55702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11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a9ebe55702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a9ebe55702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2038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a9ebe55702_0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a9ebe55702_0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3532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a9ebe55702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a9ebe55702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8515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a9ebe55702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a9ebe55702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59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a9ebe55702_0_1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a9ebe55702_0_1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90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9ebe5570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9ebe5570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153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a9ebe55702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a9ebe55702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718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a9ebe55702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a9ebe55702_0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19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a9ebe55702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a9ebe55702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5267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a9ebe55702_0_1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a9ebe55702_0_1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1248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a9ebe55702_0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a9ebe55702_0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4668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a9ebe55702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a9ebe55702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4921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a9ebe55702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a9ebe55702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8006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a9ebe55702_0_1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a9ebe55702_0_1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402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a9ebe55702_0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a9ebe55702_0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277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a9ebe55702_0_1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a9ebe55702_0_1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9ebe5570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9ebe5570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357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a9ebe55702_0_1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a9ebe55702_0_1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273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a9ebe55702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a9ebe55702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1727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a9ebe55702_0_1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a9ebe55702_0_1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5052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a9ebe55702_0_1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a9ebe55702_0_1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669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a9ebe55702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a9ebe55702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8908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a9ebe55702_0_1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a9ebe55702_0_1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940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a9ebe55702_0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a9ebe55702_0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390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a9ebe55702_0_1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a9ebe55702_0_1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7171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a9ebe55702_0_1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Google Shape;2505;ga9ebe55702_0_1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446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a9ebe55702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a9ebe55702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97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a9ebe5570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a9ebe5570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392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a9ebe55702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a9ebe55702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169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a9ebe55702_0_1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a9ebe55702_0_1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8692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a9ebe55702_0_1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a9ebe55702_0_1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9155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a9ebe55702_0_1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a9ebe55702_0_1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8515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ga9ebe55702_0_1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2" name="Google Shape;2572;ga9ebe55702_0_1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5346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ga9ebe55702_0_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4" name="Google Shape;2584;ga9ebe55702_0_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7067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a9ebe55702_0_1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a9ebe55702_0_1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689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a9ebe55702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a9ebe55702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6686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a9ebe55702_0_1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a9ebe55702_0_1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6104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a9ebe55702_0_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a9ebe55702_0_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4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a9ebe55702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a9ebe55702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7924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a9ebe55702_0_1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2" name="Google Shape;2642;ga9ebe55702_0_1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7757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ga9ebe55702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0" name="Google Shape;2650;ga9ebe55702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39916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a9ebe55702_0_1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a9ebe55702_0_1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5109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a9ebe55702_0_1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a9ebe55702_0_1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440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a8f4dbf5c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a8f4dbf5c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582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ga9ebe55702_0_2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" name="Google Shape;2702;ga9ebe55702_0_2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9891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a9ebe55702_0_2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a9ebe55702_0_2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803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a9ebe55702_0_2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a9ebe55702_0_2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3891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a9ebe55702_0_2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a9ebe55702_0_2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7821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a9ebe55702_0_2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a9ebe55702_0_2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34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a9d2e4b1d6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a9d2e4b1d6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17205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ga9ebe55702_0_2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0" name="Google Shape;2760;ga9ebe55702_0_2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7013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ga9ebe55702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9" name="Google Shape;2769;ga9ebe55702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29686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ga9ebe55702_0_2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6" name="Google Shape;2796;ga9ebe55702_0_2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0346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a9ebe55702_0_2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a9ebe55702_0_2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59467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a9ebe55702_0_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a9ebe55702_0_2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06425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a9ebe55702_0_2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9" name="Google Shape;2899;ga9ebe55702_0_2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9511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a9ebe55702_0_2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8" name="Google Shape;2938;ga9ebe55702_0_2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09738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ga9ebe55702_0_2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7" name="Google Shape;2977;ga9ebe55702_0_2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5325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a9ebe55702_0_2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a9ebe55702_0_2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17255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ga9ebe55702_0_2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3" name="Google Shape;3063;ga9ebe55702_0_2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0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9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4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4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624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5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0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5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14D9-4985-4BAD-8DB2-79AE56705CE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0919-6BF9-4D9D-A073-5E513EE3A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8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Logistic Regression – Data Labels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9" y="1485991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people with negative income tend to default on their loans.</a:t>
            </a:r>
          </a:p>
          <a:p>
            <a:endParaRPr lang="en-IN" dirty="0"/>
          </a:p>
        </p:txBody>
      </p:sp>
      <p:pic>
        <p:nvPicPr>
          <p:cNvPr id="4" name="Google Shape;418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4524" y="2343949"/>
            <a:ext cx="8415761" cy="4409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4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19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0" name="Google Shape;2530;p19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What’s the recall if we always classify as “healthy”?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33" name="Google Shape;2533;p195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4" name="Google Shape;2534;p195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How many relevant cases are found?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Actual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5" name="Google Shape;2535;p195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(0)/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!</a:t>
            </a: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030253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19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1" name="Google Shape;2541;p19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recall of 0 alerts you the model isn’t catching cases!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44" name="Google Shape;2544;p196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45" name="Google Shape;2545;p196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How many relevant cases are found?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Actual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6" name="Google Shape;2546;p196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(0)/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!</a:t>
            </a: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06142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19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2" name="Google Shape;2552;p19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55" name="Google Shape;2555;p197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56" name="Google Shape;2556;p197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prediction is positive,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Predicted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7" name="Google Shape;2557;p197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Predicted Positives</a:t>
            </a: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2503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19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3" name="Google Shape;2563;p19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66" name="Google Shape;2566;p198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7" name="Google Shape;2567;p198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prediction is positive,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Predicted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8" name="Google Shape;2568;p198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Predicted Positives</a:t>
            </a: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9" name="Google Shape;2569;p198"/>
          <p:cNvSpPr/>
          <p:nvPr/>
        </p:nvSpPr>
        <p:spPr>
          <a:xfrm>
            <a:off x="2459200" y="3810833"/>
            <a:ext cx="56436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90031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19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5" name="Google Shape;2575;p19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78" name="Google Shape;2578;p199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9" name="Google Shape;2579;p199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prediction is positive,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Predicted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0" name="Google Shape;2580;p199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1" name="Google Shape;2581;p199"/>
          <p:cNvSpPr/>
          <p:nvPr/>
        </p:nvSpPr>
        <p:spPr>
          <a:xfrm>
            <a:off x="2459200" y="3810833"/>
            <a:ext cx="56436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828722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20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7" name="Google Shape;2587;p20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90" name="Google Shape;2590;p200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91" name="Google Shape;2591;p200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prediction is positive,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Predicted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2" name="Google Shape;2592;p200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3" name="Google Shape;2593;p200"/>
          <p:cNvSpPr/>
          <p:nvPr/>
        </p:nvSpPr>
        <p:spPr>
          <a:xfrm>
            <a:off x="4370767" y="3810833"/>
            <a:ext cx="18272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72059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20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9" name="Google Shape;2599;p2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02" name="Google Shape;2602;p201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03" name="Google Shape;2603;p201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prediction is positive,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Predicted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4" name="Google Shape;2604;p201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(4)/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5" name="Google Shape;2605;p201"/>
          <p:cNvSpPr/>
          <p:nvPr/>
        </p:nvSpPr>
        <p:spPr>
          <a:xfrm>
            <a:off x="4370767" y="3810833"/>
            <a:ext cx="18272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82921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20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1" name="Google Shape;2611;p20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14" name="Google Shape;2614;p202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15" name="Google Shape;2615;p202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prediction is positive,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Predicted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6" name="Google Shape;2616;p202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 = 0.666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320804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20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2" name="Google Shape;2622;p2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What’s the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always classify as “healthy”?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25" name="Google Shape;2625;p203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6" name="Google Shape;2626;p203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prediction is positive,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Predicted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7" name="Google Shape;2627;p203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Predicted Positives</a:t>
            </a: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089890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0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3" name="Google Shape;2633;p20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What’s the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always classify as “healthy”?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36" name="Google Shape;2636;p204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37" name="Google Shape;2637;p204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prediction is positive,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Predicted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8" name="Google Shape;2638;p204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Precision = 0/0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9" name="Google Shape;2639;p204"/>
          <p:cNvSpPr/>
          <p:nvPr/>
        </p:nvSpPr>
        <p:spPr>
          <a:xfrm>
            <a:off x="2459200" y="3810833"/>
            <a:ext cx="56436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613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614"/>
            <a:ext cx="11861074" cy="1325563"/>
          </a:xfrm>
        </p:spPr>
        <p:txBody>
          <a:bodyPr/>
          <a:lstStyle/>
          <a:p>
            <a:r>
              <a:rPr lang="en-GB" dirty="0" smtClean="0"/>
              <a:t>Logistic Regression – Linear Regression applied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a Linear Regression would not work</a:t>
            </a:r>
            <a:endParaRPr lang="en-IN" dirty="0"/>
          </a:p>
        </p:txBody>
      </p:sp>
      <p:pic>
        <p:nvPicPr>
          <p:cNvPr id="4" name="Google Shape;432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0022" y="2670521"/>
            <a:ext cx="7527486" cy="4187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437;p55"/>
          <p:cNvCxnSpPr/>
          <p:nvPr/>
        </p:nvCxnSpPr>
        <p:spPr>
          <a:xfrm flipV="1">
            <a:off x="2771742" y="3331029"/>
            <a:ext cx="6502887" cy="2707031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766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20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5" name="Google Shape;2645;p2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 can help illuminate our performance specifically in regards to the relevant or positive case.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model, there is typically a trade-off between precision and recall, which we will explore later on with the ROC curve.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745255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20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3" name="Google Shape;2653;p20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precision and recall are related to each other through the numerator (TP), we often also report the F1-Score, which is the harmonic mean of precision and recall.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6" name="Google Shape;2656;p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634" y="4325093"/>
            <a:ext cx="5830733" cy="1464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1837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20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2" name="Google Shape;2662;p20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harmonic mean (instead of the normal mean) allows the entire harmonic mean to go to zero if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precision or recall ends up being zero.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5" name="Google Shape;2665;p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634" y="4325093"/>
            <a:ext cx="5830733" cy="1464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5012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0" name="Google Shape;2670;p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67" y="3073893"/>
            <a:ext cx="11578796" cy="3275507"/>
          </a:xfrm>
          <a:prstGeom prst="rect">
            <a:avLst/>
          </a:prstGeom>
          <a:noFill/>
          <a:ln>
            <a:noFill/>
          </a:ln>
        </p:spPr>
      </p:pic>
      <p:sp>
        <p:nvSpPr>
          <p:cNvPr id="2671" name="Google Shape;2671;p20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2" name="Google Shape;2672;p20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 final note on the confusion matrix, there are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metrics available: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3858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21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6" name="Google Shape;2696;p2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World War 2, Radar technology was developed to help detect incoming enemy aircraft.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9" name="Google Shape;2699;p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900" y="3458831"/>
            <a:ext cx="5395000" cy="3024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5039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21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5" name="Google Shape;2705;p2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technology was so new, the US Army wanted to develop a methodology to evaluate radar operator performance.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8" name="Google Shape;2708;p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00" y="3699667"/>
            <a:ext cx="4211133" cy="3158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7052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21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4" name="Google Shape;2714;p2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developed the Receiver Operator Characteristic curve.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7" name="Google Shape;2717;p213"/>
          <p:cNvSpPr/>
          <p:nvPr/>
        </p:nvSpPr>
        <p:spPr>
          <a:xfrm>
            <a:off x="4429900" y="3034600"/>
            <a:ext cx="4306400" cy="3252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8" name="Google Shape;2718;p213"/>
          <p:cNvSpPr txBox="1"/>
          <p:nvPr/>
        </p:nvSpPr>
        <p:spPr>
          <a:xfrm>
            <a:off x="5013467" y="6323967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False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9" name="Google Shape;2719;p213"/>
          <p:cNvSpPr txBox="1"/>
          <p:nvPr/>
        </p:nvSpPr>
        <p:spPr>
          <a:xfrm rot="-5400000">
            <a:off x="2254533" y="4432600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True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53289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21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5" name="Google Shape;2725;p2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developed the Receiver Operator Characteristic curve.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8" name="Google Shape;2728;p214"/>
          <p:cNvSpPr/>
          <p:nvPr/>
        </p:nvSpPr>
        <p:spPr>
          <a:xfrm>
            <a:off x="4429900" y="3034600"/>
            <a:ext cx="4306400" cy="3252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29" name="Google Shape;2729;p214"/>
          <p:cNvSpPr txBox="1"/>
          <p:nvPr/>
        </p:nvSpPr>
        <p:spPr>
          <a:xfrm>
            <a:off x="5013467" y="6323967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False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0" name="Google Shape;2730;p214"/>
          <p:cNvSpPr txBox="1"/>
          <p:nvPr/>
        </p:nvSpPr>
        <p:spPr>
          <a:xfrm rot="-5400000">
            <a:off x="2254533" y="4432600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True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1" name="Google Shape;2731;p214"/>
          <p:cNvCxnSpPr/>
          <p:nvPr/>
        </p:nvCxnSpPr>
        <p:spPr>
          <a:xfrm rot="10800000" flipH="1">
            <a:off x="4435167" y="3034467"/>
            <a:ext cx="4282400" cy="3244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3057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21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7" name="Google Shape;2737;p2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developed the Receiver Operator Characteristic curve.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0" name="Google Shape;2740;p215"/>
          <p:cNvSpPr/>
          <p:nvPr/>
        </p:nvSpPr>
        <p:spPr>
          <a:xfrm>
            <a:off x="4429900" y="3034600"/>
            <a:ext cx="4306400" cy="3252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1" name="Google Shape;2741;p215"/>
          <p:cNvSpPr txBox="1"/>
          <p:nvPr/>
        </p:nvSpPr>
        <p:spPr>
          <a:xfrm>
            <a:off x="5013467" y="6323967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False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2" name="Google Shape;2742;p215"/>
          <p:cNvSpPr txBox="1"/>
          <p:nvPr/>
        </p:nvSpPr>
        <p:spPr>
          <a:xfrm rot="-5400000">
            <a:off x="2254533" y="4432600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True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43" name="Google Shape;2743;p215"/>
          <p:cNvCxnSpPr/>
          <p:nvPr/>
        </p:nvCxnSpPr>
        <p:spPr>
          <a:xfrm rot="10800000" flipH="1">
            <a:off x="4435167" y="3034467"/>
            <a:ext cx="4282400" cy="3244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44" name="Google Shape;2744;p215"/>
          <p:cNvCxnSpPr/>
          <p:nvPr/>
        </p:nvCxnSpPr>
        <p:spPr>
          <a:xfrm rot="10800000" flipH="1">
            <a:off x="4386867" y="3042533"/>
            <a:ext cx="4322800" cy="3252000"/>
          </a:xfrm>
          <a:prstGeom prst="curvedConnector3">
            <a:avLst>
              <a:gd name="adj1" fmla="val 8938"/>
            </a:avLst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676030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21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0" name="Google Shape;2750;p2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a trade-off between True Positives and False Positives.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3" name="Google Shape;2753;p216"/>
          <p:cNvSpPr/>
          <p:nvPr/>
        </p:nvSpPr>
        <p:spPr>
          <a:xfrm>
            <a:off x="4429900" y="3034600"/>
            <a:ext cx="4306400" cy="3252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4" name="Google Shape;2754;p216"/>
          <p:cNvSpPr txBox="1"/>
          <p:nvPr/>
        </p:nvSpPr>
        <p:spPr>
          <a:xfrm>
            <a:off x="5013467" y="6323967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False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5" name="Google Shape;2755;p216"/>
          <p:cNvSpPr txBox="1"/>
          <p:nvPr/>
        </p:nvSpPr>
        <p:spPr>
          <a:xfrm rot="-5400000">
            <a:off x="2254533" y="4432600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True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56" name="Google Shape;2756;p216"/>
          <p:cNvCxnSpPr/>
          <p:nvPr/>
        </p:nvCxnSpPr>
        <p:spPr>
          <a:xfrm rot="10800000" flipH="1">
            <a:off x="4435167" y="3034467"/>
            <a:ext cx="4282400" cy="3244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57" name="Google Shape;2757;p216"/>
          <p:cNvCxnSpPr/>
          <p:nvPr/>
        </p:nvCxnSpPr>
        <p:spPr>
          <a:xfrm rot="10800000" flipH="1">
            <a:off x="4386867" y="3042533"/>
            <a:ext cx="4322800" cy="3252000"/>
          </a:xfrm>
          <a:prstGeom prst="curvedConnector3">
            <a:avLst>
              <a:gd name="adj1" fmla="val 8938"/>
            </a:avLst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1574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7" y="145986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interpret predicted y values between 0 and 1.</a:t>
            </a:r>
          </a:p>
          <a:p>
            <a:endParaRPr lang="en-IN" dirty="0"/>
          </a:p>
        </p:txBody>
      </p:sp>
      <p:pic>
        <p:nvPicPr>
          <p:cNvPr id="4" name="Google Shape;45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2273" y="2370076"/>
            <a:ext cx="7527487" cy="403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457;p57"/>
          <p:cNvCxnSpPr/>
          <p:nvPr/>
        </p:nvCxnSpPr>
        <p:spPr>
          <a:xfrm flipV="1">
            <a:off x="2886891" y="2808514"/>
            <a:ext cx="6453052" cy="2722181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779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21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3" name="Google Shape;2763;p2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a trade-off between True Positives and False Positives.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6" name="Google Shape;2766;p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800" y="2887467"/>
            <a:ext cx="5305835" cy="397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2344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21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2" name="Google Shape;2772;p2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previous infection test.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5" name="Google Shape;2775;p218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6" name="Google Shape;2776;p218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7" name="Google Shape;2777;p218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8" name="Google Shape;2778;p218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9" name="Google Shape;2779;p218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0" name="Google Shape;2780;p218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1" name="Google Shape;2781;p218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2" name="Google Shape;2782;p218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3" name="Google Shape;2783;p218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4" name="Google Shape;2784;p218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5" name="Google Shape;2785;p218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6" name="Google Shape;2786;p218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7" name="Google Shape;2787;p218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8" name="Google Shape;2788;p218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9" name="Google Shape;2789;p218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0" name="Google Shape;2790;p218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91" name="Google Shape;2791;p218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2" name="Google Shape;2792;p218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93" name="Google Shape;2793;p218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1410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p21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9" name="Google Shape;2799;p2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logistic regression model.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02" name="Google Shape;2802;p219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3" name="Google Shape;2803;p219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4" name="Google Shape;2804;p219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5" name="Google Shape;2805;p219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6" name="Google Shape;2806;p219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7" name="Google Shape;2807;p219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08" name="Google Shape;2808;p219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09" name="Google Shape;2809;p219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0" name="Google Shape;2810;p219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1" name="Google Shape;2811;p219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2" name="Google Shape;2812;p219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3" name="Google Shape;2813;p219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4" name="Google Shape;2814;p219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5" name="Google Shape;2815;p219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6" name="Google Shape;2816;p219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7" name="Google Shape;2817;p219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8" name="Google Shape;2818;p219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9" name="Google Shape;2819;p219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0" name="Google Shape;2820;p219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21" name="Google Shape;2821;p219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501191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22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7" name="Google Shape;2827;p2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X we predict 0 or 1.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30" name="Google Shape;2830;p220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1" name="Google Shape;2831;p220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2" name="Google Shape;2832;p220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3" name="Google Shape;2833;p220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4" name="Google Shape;2834;p220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5" name="Google Shape;2835;p220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36" name="Google Shape;2836;p220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37" name="Google Shape;2837;p220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38" name="Google Shape;2838;p220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39" name="Google Shape;2839;p220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0" name="Google Shape;2840;p220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1" name="Google Shape;2841;p220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2" name="Google Shape;2842;p220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3" name="Google Shape;2843;p220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4" name="Google Shape;2844;p220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5" name="Google Shape;2845;p220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6" name="Google Shape;2846;p220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7" name="Google Shape;2847;p220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8" name="Google Shape;2848;p220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9" name="Google Shape;2849;p220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0" name="Google Shape;2850;p220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1" name="Google Shape;2851;p220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2" name="Google Shape;2852;p220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3" name="Google Shape;2853;p220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4" name="Google Shape;2854;p220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5" name="Google Shape;2855;p220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6" name="Google Shape;2856;p220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7" name="Google Shape;2857;p220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61175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2" name="Google Shape;2862;p221"/>
          <p:cNvCxnSpPr/>
          <p:nvPr/>
        </p:nvCxnSpPr>
        <p:spPr>
          <a:xfrm>
            <a:off x="2874300" y="4292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63" name="Google Shape;2863;p22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4" name="Google Shape;2864;p2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is to choose 0.5 as cut-off.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7" name="Google Shape;2867;p221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8" name="Google Shape;2868;p221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9" name="Google Shape;2869;p221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0" name="Google Shape;2870;p221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1" name="Google Shape;2871;p221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2" name="Google Shape;2872;p221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73" name="Google Shape;2873;p221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74" name="Google Shape;2874;p221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75" name="Google Shape;2875;p221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76" name="Google Shape;2876;p221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77" name="Google Shape;2877;p221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78" name="Google Shape;2878;p221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79" name="Google Shape;2879;p221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0" name="Google Shape;2880;p221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1" name="Google Shape;2881;p221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2" name="Google Shape;2882;p221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3" name="Google Shape;2883;p221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4" name="Google Shape;2884;p221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5" name="Google Shape;2885;p221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6" name="Google Shape;2886;p221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7" name="Google Shape;2887;p221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8" name="Google Shape;2888;p221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9" name="Google Shape;2889;p221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0" name="Google Shape;2890;p221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1" name="Google Shape;2891;p221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92" name="Google Shape;2892;p221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3" name="Google Shape;2893;p221"/>
          <p:cNvSpPr txBox="1"/>
          <p:nvPr/>
        </p:nvSpPr>
        <p:spPr>
          <a:xfrm>
            <a:off x="10747633" y="3987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4" name="Google Shape;2894;p221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5" name="Google Shape;2895;p221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6" name="Google Shape;2896;p221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000274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1" name="Google Shape;2901;p222"/>
          <p:cNvCxnSpPr/>
          <p:nvPr/>
        </p:nvCxnSpPr>
        <p:spPr>
          <a:xfrm>
            <a:off x="2874300" y="4292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02" name="Google Shape;2902;p22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3" name="Google Shape;2903;p2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TP vs FP?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06" name="Google Shape;2906;p222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7" name="Google Shape;2907;p222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8" name="Google Shape;2908;p222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9" name="Google Shape;2909;p222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0" name="Google Shape;2910;p222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1" name="Google Shape;2911;p222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12" name="Google Shape;2912;p222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13" name="Google Shape;2913;p222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4" name="Google Shape;2914;p222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5" name="Google Shape;2915;p222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6" name="Google Shape;2916;p222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7" name="Google Shape;2917;p222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8" name="Google Shape;2918;p222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9" name="Google Shape;2919;p222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0" name="Google Shape;2920;p222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1" name="Google Shape;2921;p222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2" name="Google Shape;2922;p222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3" name="Google Shape;2923;p222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4" name="Google Shape;2924;p222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5" name="Google Shape;2925;p222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6" name="Google Shape;2926;p222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7" name="Google Shape;2927;p222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8" name="Google Shape;2928;p222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9" name="Google Shape;2929;p222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0" name="Google Shape;2930;p222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31" name="Google Shape;2931;p222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2" name="Google Shape;2932;p222"/>
          <p:cNvSpPr txBox="1"/>
          <p:nvPr/>
        </p:nvSpPr>
        <p:spPr>
          <a:xfrm>
            <a:off x="10747633" y="3987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3" name="Google Shape;2933;p222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4" name="Google Shape;2934;p222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35" name="Google Shape;2935;p222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893477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0" name="Google Shape;2940;p223"/>
          <p:cNvCxnSpPr/>
          <p:nvPr/>
        </p:nvCxnSpPr>
        <p:spPr>
          <a:xfrm>
            <a:off x="2874300" y="4292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41" name="Google Shape;2941;p22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2" name="Google Shape;2942;p2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TP: 3    FP: 1    FN:1    TN:3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45" name="Google Shape;2945;p223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6" name="Google Shape;2946;p223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7" name="Google Shape;2947;p223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8" name="Google Shape;2948;p223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9" name="Google Shape;2949;p223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0" name="Google Shape;2950;p223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51" name="Google Shape;2951;p223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52" name="Google Shape;2952;p223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3" name="Google Shape;2953;p223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4" name="Google Shape;2954;p223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5" name="Google Shape;2955;p223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6" name="Google Shape;2956;p223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7" name="Google Shape;2957;p223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8" name="Google Shape;2958;p223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9" name="Google Shape;2959;p223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0" name="Google Shape;2960;p223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1" name="Google Shape;2961;p223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2" name="Google Shape;2962;p223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3" name="Google Shape;2963;p223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4" name="Google Shape;2964;p223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5" name="Google Shape;2965;p223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6" name="Google Shape;2966;p223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7" name="Google Shape;2967;p223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8" name="Google Shape;2968;p223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9" name="Google Shape;2969;p223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70" name="Google Shape;2970;p223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1" name="Google Shape;2971;p223"/>
          <p:cNvSpPr txBox="1"/>
          <p:nvPr/>
        </p:nvSpPr>
        <p:spPr>
          <a:xfrm>
            <a:off x="10747633" y="3987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2" name="Google Shape;2972;p223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3" name="Google Shape;2973;p223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4" name="Google Shape;2974;p223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3751707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9" name="Google Shape;2979;p224"/>
          <p:cNvCxnSpPr/>
          <p:nvPr/>
        </p:nvCxnSpPr>
        <p:spPr>
          <a:xfrm>
            <a:off x="2874300" y="4292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80" name="Google Shape;2980;p22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1" name="Google Shape;2981;p2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TP: 3    FP: 1    FN:1    TN:3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84" name="Google Shape;2984;p224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5" name="Google Shape;2985;p224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6" name="Google Shape;2986;p224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7" name="Google Shape;2987;p224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8" name="Google Shape;2988;p224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9" name="Google Shape;2989;p224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90" name="Google Shape;2990;p224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91" name="Google Shape;2991;p224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2" name="Google Shape;2992;p224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3" name="Google Shape;2993;p224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4" name="Google Shape;2994;p224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5" name="Google Shape;2995;p224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6" name="Google Shape;2996;p224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7" name="Google Shape;2997;p224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8" name="Google Shape;2998;p224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9" name="Google Shape;2999;p224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0" name="Google Shape;3000;p224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1" name="Google Shape;3001;p224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2" name="Google Shape;3002;p224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3" name="Google Shape;3003;p224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4" name="Google Shape;3004;p224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5" name="Google Shape;3005;p224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6" name="Google Shape;3006;p224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7" name="Google Shape;3007;p224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8" name="Google Shape;3008;p224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9" name="Google Shape;3009;p224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0" name="Google Shape;3010;p224"/>
          <p:cNvSpPr txBox="1"/>
          <p:nvPr/>
        </p:nvSpPr>
        <p:spPr>
          <a:xfrm>
            <a:off x="10747633" y="3987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1" name="Google Shape;3011;p224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2" name="Google Shape;3012;p224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3" name="Google Shape;3013;p224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4" name="Google Shape;3014;p224"/>
          <p:cNvSpPr/>
          <p:nvPr/>
        </p:nvSpPr>
        <p:spPr>
          <a:xfrm rot="1933327">
            <a:off x="6331691" y="3280063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5" name="Google Shape;3015;p224"/>
          <p:cNvSpPr/>
          <p:nvPr/>
        </p:nvSpPr>
        <p:spPr>
          <a:xfrm rot="1933327">
            <a:off x="7653091" y="2654196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6" name="Google Shape;3016;p224"/>
          <p:cNvSpPr/>
          <p:nvPr/>
        </p:nvSpPr>
        <p:spPr>
          <a:xfrm rot="1933327">
            <a:off x="8552924" y="2530630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7" name="Google Shape;3017;p224"/>
          <p:cNvSpPr/>
          <p:nvPr/>
        </p:nvSpPr>
        <p:spPr>
          <a:xfrm>
            <a:off x="998100" y="1634000"/>
            <a:ext cx="15052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374471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2" name="Google Shape;3022;p225"/>
          <p:cNvCxnSpPr/>
          <p:nvPr/>
        </p:nvCxnSpPr>
        <p:spPr>
          <a:xfrm>
            <a:off x="2874300" y="4292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23" name="Google Shape;3023;p22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4" name="Google Shape;3024;p2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TP: 3    FP: 1    FN:1    TN:3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27" name="Google Shape;3027;p225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8" name="Google Shape;3028;p225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9" name="Google Shape;3029;p225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0" name="Google Shape;3030;p225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1" name="Google Shape;3031;p225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2" name="Google Shape;3032;p225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3" name="Google Shape;3033;p225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34" name="Google Shape;3034;p225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5" name="Google Shape;3035;p225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6" name="Google Shape;3036;p225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7" name="Google Shape;3037;p225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8" name="Google Shape;3038;p225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9" name="Google Shape;3039;p225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0" name="Google Shape;3040;p225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1" name="Google Shape;3041;p225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2" name="Google Shape;3042;p225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3" name="Google Shape;3043;p225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4" name="Google Shape;3044;p225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5" name="Google Shape;3045;p225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6" name="Google Shape;3046;p225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7" name="Google Shape;3047;p225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8" name="Google Shape;3048;p225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9" name="Google Shape;3049;p225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0" name="Google Shape;3050;p225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1" name="Google Shape;3051;p225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2" name="Google Shape;3052;p225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3" name="Google Shape;3053;p225"/>
          <p:cNvSpPr txBox="1"/>
          <p:nvPr/>
        </p:nvSpPr>
        <p:spPr>
          <a:xfrm>
            <a:off x="10747633" y="3987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4" name="Google Shape;3054;p225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5" name="Google Shape;3055;p225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6" name="Google Shape;3056;p225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7" name="Google Shape;3057;p225"/>
          <p:cNvSpPr/>
          <p:nvPr/>
        </p:nvSpPr>
        <p:spPr>
          <a:xfrm rot="1933327">
            <a:off x="3486691" y="5066996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8" name="Google Shape;3058;p225"/>
          <p:cNvSpPr/>
          <p:nvPr/>
        </p:nvSpPr>
        <p:spPr>
          <a:xfrm rot="1933327">
            <a:off x="4086424" y="4898763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9" name="Google Shape;3059;p225"/>
          <p:cNvSpPr/>
          <p:nvPr/>
        </p:nvSpPr>
        <p:spPr>
          <a:xfrm rot="1933327">
            <a:off x="4579557" y="4593963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60" name="Google Shape;3060;p225"/>
          <p:cNvSpPr/>
          <p:nvPr/>
        </p:nvSpPr>
        <p:spPr>
          <a:xfrm>
            <a:off x="5964700" y="1579233"/>
            <a:ext cx="15052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340458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5" name="Google Shape;3065;p226"/>
          <p:cNvCxnSpPr/>
          <p:nvPr/>
        </p:nvCxnSpPr>
        <p:spPr>
          <a:xfrm>
            <a:off x="2874300" y="4292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66" name="Google Shape;3066;p22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7" name="Google Shape;3067;p2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TP: 3    FP: 1    FN:1    TN:3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0" name="Google Shape;3070;p226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1" name="Google Shape;3071;p226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2" name="Google Shape;3072;p226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3" name="Google Shape;3073;p226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4" name="Google Shape;3074;p226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5" name="Google Shape;3075;p226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6" name="Google Shape;3076;p226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77" name="Google Shape;3077;p226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8" name="Google Shape;3078;p226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9" name="Google Shape;3079;p226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0" name="Google Shape;3080;p226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1" name="Google Shape;3081;p226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2" name="Google Shape;3082;p226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3" name="Google Shape;3083;p226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4" name="Google Shape;3084;p226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5" name="Google Shape;3085;p226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6" name="Google Shape;3086;p226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7" name="Google Shape;3087;p226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8" name="Google Shape;3088;p226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9" name="Google Shape;3089;p226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0" name="Google Shape;3090;p226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1" name="Google Shape;3091;p226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2" name="Google Shape;3092;p226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3" name="Google Shape;3093;p226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4" name="Google Shape;3094;p226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95" name="Google Shape;3095;p226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6" name="Google Shape;3096;p226"/>
          <p:cNvSpPr txBox="1"/>
          <p:nvPr/>
        </p:nvSpPr>
        <p:spPr>
          <a:xfrm>
            <a:off x="10747633" y="3987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7" name="Google Shape;3097;p226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8" name="Google Shape;3098;p226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9" name="Google Shape;3099;p226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00" name="Google Shape;3100;p226"/>
          <p:cNvSpPr/>
          <p:nvPr/>
        </p:nvSpPr>
        <p:spPr>
          <a:xfrm rot="1933327">
            <a:off x="5689291" y="3756830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01" name="Google Shape;3101;p226"/>
          <p:cNvSpPr/>
          <p:nvPr/>
        </p:nvSpPr>
        <p:spPr>
          <a:xfrm>
            <a:off x="2680600" y="1611433"/>
            <a:ext cx="15052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9727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084"/>
            <a:ext cx="10515600" cy="1325563"/>
          </a:xfrm>
        </p:spPr>
        <p:txBody>
          <a:bodyPr/>
          <a:lstStyle/>
          <a:p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37" y="1665562"/>
            <a:ext cx="10515600" cy="4351338"/>
          </a:xfrm>
        </p:spPr>
        <p:txBody>
          <a:bodyPr/>
          <a:lstStyle/>
          <a:p>
            <a:r>
              <a:rPr lang="en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Logistic function is used to convert </a:t>
            </a:r>
            <a:endParaRPr lang="en-IN" dirty="0"/>
          </a:p>
        </p:txBody>
      </p:sp>
      <p:pic>
        <p:nvPicPr>
          <p:cNvPr id="4" name="Google Shape;462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6074" y="3402252"/>
            <a:ext cx="4308178" cy="2494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467;p58"/>
          <p:cNvCxnSpPr/>
          <p:nvPr/>
        </p:nvCxnSpPr>
        <p:spPr>
          <a:xfrm flipV="1">
            <a:off x="929640" y="3841231"/>
            <a:ext cx="3563983" cy="1463745"/>
          </a:xfrm>
          <a:prstGeom prst="straightConnector1">
            <a:avLst/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Google Shape;46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222" y="3122023"/>
            <a:ext cx="4888704" cy="305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ight Arrow 10"/>
          <p:cNvSpPr/>
          <p:nvPr/>
        </p:nvSpPr>
        <p:spPr>
          <a:xfrm>
            <a:off x="4846320" y="4336869"/>
            <a:ext cx="1828800" cy="53557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6" name="Google Shape;3106;p227"/>
          <p:cNvCxnSpPr/>
          <p:nvPr/>
        </p:nvCxnSpPr>
        <p:spPr>
          <a:xfrm>
            <a:off x="2874300" y="4292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07" name="Google Shape;3107;p22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8" name="Google Shape;3108;p2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TP: 3    FP: 1    FN:1    TN:3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11" name="Google Shape;3111;p227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2" name="Google Shape;3112;p227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3" name="Google Shape;3113;p227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4" name="Google Shape;3114;p227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5" name="Google Shape;3115;p227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6" name="Google Shape;3116;p227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17" name="Google Shape;3117;p227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18" name="Google Shape;3118;p227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9" name="Google Shape;3119;p227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0" name="Google Shape;3120;p227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1" name="Google Shape;3121;p227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2" name="Google Shape;3122;p227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3" name="Google Shape;3123;p227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4" name="Google Shape;3124;p227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5" name="Google Shape;3125;p227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6" name="Google Shape;3126;p227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7" name="Google Shape;3127;p227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8" name="Google Shape;3128;p227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9" name="Google Shape;3129;p227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30" name="Google Shape;3130;p227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31" name="Google Shape;3131;p227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32" name="Google Shape;3132;p227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33" name="Google Shape;3133;p227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34" name="Google Shape;3134;p227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5" name="Google Shape;3135;p227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36" name="Google Shape;3136;p227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7" name="Google Shape;3137;p227"/>
          <p:cNvSpPr txBox="1"/>
          <p:nvPr/>
        </p:nvSpPr>
        <p:spPr>
          <a:xfrm>
            <a:off x="10747633" y="3987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8" name="Google Shape;3138;p227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9" name="Google Shape;3139;p227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40" name="Google Shape;3140;p227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41" name="Google Shape;3141;p227"/>
          <p:cNvSpPr/>
          <p:nvPr/>
        </p:nvSpPr>
        <p:spPr>
          <a:xfrm rot="1933327">
            <a:off x="5221957" y="4176730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42" name="Google Shape;3142;p227"/>
          <p:cNvSpPr/>
          <p:nvPr/>
        </p:nvSpPr>
        <p:spPr>
          <a:xfrm>
            <a:off x="4316500" y="1579233"/>
            <a:ext cx="15052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70994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7" name="Google Shape;3147;p228"/>
          <p:cNvCxnSpPr/>
          <p:nvPr/>
        </p:nvCxnSpPr>
        <p:spPr>
          <a:xfrm>
            <a:off x="2874300" y="4800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48" name="Google Shape;3148;p22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9" name="Google Shape;3149;p2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17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lowered the cut-off?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52" name="Google Shape;3152;p228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3" name="Google Shape;3153;p228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4" name="Google Shape;3154;p228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5" name="Google Shape;3155;p228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6" name="Google Shape;3156;p228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7" name="Google Shape;3157;p228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58" name="Google Shape;3158;p228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59" name="Google Shape;3159;p228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0" name="Google Shape;3160;p228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1" name="Google Shape;3161;p228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2" name="Google Shape;3162;p228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3" name="Google Shape;3163;p228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4" name="Google Shape;3164;p228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5" name="Google Shape;3165;p228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6" name="Google Shape;3166;p228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7" name="Google Shape;3167;p228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8" name="Google Shape;3168;p228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9" name="Google Shape;3169;p228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70" name="Google Shape;3170;p228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71" name="Google Shape;3171;p228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72" name="Google Shape;3172;p228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73" name="Google Shape;3173;p228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74" name="Google Shape;3174;p228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75" name="Google Shape;3175;p228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6" name="Google Shape;3176;p228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7" name="Google Shape;3177;p228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8" name="Google Shape;3178;p228"/>
          <p:cNvSpPr txBox="1"/>
          <p:nvPr/>
        </p:nvSpPr>
        <p:spPr>
          <a:xfrm>
            <a:off x="10747633" y="4495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0.4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9" name="Google Shape;3179;p228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0" name="Google Shape;3180;p228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81" name="Google Shape;3181;p228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373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6" name="Google Shape;3186;p229"/>
          <p:cNvCxnSpPr/>
          <p:nvPr/>
        </p:nvCxnSpPr>
        <p:spPr>
          <a:xfrm>
            <a:off x="2874300" y="4800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87" name="Google Shape;3187;p22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8" name="Google Shape;3188;p2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17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TP: 3    FP: 2    FN:0    TN:3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91" name="Google Shape;3191;p229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2" name="Google Shape;3192;p229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3" name="Google Shape;3193;p229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4" name="Google Shape;3194;p229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5" name="Google Shape;3195;p229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6" name="Google Shape;3196;p229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97" name="Google Shape;3197;p229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98" name="Google Shape;3198;p229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99" name="Google Shape;3199;p229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0" name="Google Shape;3200;p229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1" name="Google Shape;3201;p229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2" name="Google Shape;3202;p229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3" name="Google Shape;3203;p229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4" name="Google Shape;3204;p229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5" name="Google Shape;3205;p229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6" name="Google Shape;3206;p229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7" name="Google Shape;3207;p229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8" name="Google Shape;3208;p229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9" name="Google Shape;3209;p229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10" name="Google Shape;3210;p229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11" name="Google Shape;3211;p229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12" name="Google Shape;3212;p229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13" name="Google Shape;3213;p229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14" name="Google Shape;3214;p229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5" name="Google Shape;3215;p229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6" name="Google Shape;3216;p229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7" name="Google Shape;3217;p229"/>
          <p:cNvSpPr txBox="1"/>
          <p:nvPr/>
        </p:nvSpPr>
        <p:spPr>
          <a:xfrm>
            <a:off x="10747633" y="4495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0.4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8" name="Google Shape;3218;p229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9" name="Google Shape;3219;p229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20" name="Google Shape;3220;p229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21" name="Google Shape;3221;p229"/>
          <p:cNvSpPr/>
          <p:nvPr/>
        </p:nvSpPr>
        <p:spPr>
          <a:xfrm>
            <a:off x="2825300" y="1561567"/>
            <a:ext cx="3050800" cy="8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22" name="Google Shape;3222;p229"/>
          <p:cNvSpPr/>
          <p:nvPr/>
        </p:nvSpPr>
        <p:spPr>
          <a:xfrm rot="1933327">
            <a:off x="5214091" y="4149263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23" name="Google Shape;3223;p229"/>
          <p:cNvSpPr/>
          <p:nvPr/>
        </p:nvSpPr>
        <p:spPr>
          <a:xfrm rot="1933327">
            <a:off x="5723191" y="3742563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336667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p23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9" name="Google Shape;3229;p2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certain situations, we gladly accept more false positives to reduce false negatives.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dangerous virus test, we would much rather produce false positives and later do more stringent examination than accidentally release a false negative!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243311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6" name="Google Shape;3236;p231"/>
          <p:cNvCxnSpPr/>
          <p:nvPr/>
        </p:nvCxnSpPr>
        <p:spPr>
          <a:xfrm>
            <a:off x="2874300" y="4800633"/>
            <a:ext cx="79436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37" name="Google Shape;3237;p23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8" name="Google Shape;3238;p2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17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TP: 3    FP: 2    FN:0    TN:3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41" name="Google Shape;3241;p231"/>
          <p:cNvCxnSpPr/>
          <p:nvPr/>
        </p:nvCxnSpPr>
        <p:spPr>
          <a:xfrm>
            <a:off x="2874300" y="2710567"/>
            <a:ext cx="0" cy="3197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2" name="Google Shape;3242;p231"/>
          <p:cNvCxnSpPr/>
          <p:nvPr/>
        </p:nvCxnSpPr>
        <p:spPr>
          <a:xfrm rot="10800000">
            <a:off x="2874300" y="5907767"/>
            <a:ext cx="7784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3" name="Google Shape;3243;p231"/>
          <p:cNvCxnSpPr/>
          <p:nvPr/>
        </p:nvCxnSpPr>
        <p:spPr>
          <a:xfrm rot="10800000">
            <a:off x="2575500" y="29207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4" name="Google Shape;3244;p231"/>
          <p:cNvCxnSpPr/>
          <p:nvPr/>
        </p:nvCxnSpPr>
        <p:spPr>
          <a:xfrm rot="10800000">
            <a:off x="2575500" y="56464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5" name="Google Shape;3245;p231"/>
          <p:cNvSpPr txBox="1"/>
          <p:nvPr/>
        </p:nvSpPr>
        <p:spPr>
          <a:xfrm>
            <a:off x="2144267" y="5341317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6" name="Google Shape;3246;p231"/>
          <p:cNvSpPr txBox="1"/>
          <p:nvPr/>
        </p:nvSpPr>
        <p:spPr>
          <a:xfrm>
            <a:off x="2144267" y="2634651"/>
            <a:ext cx="427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47" name="Google Shape;3247;p231"/>
          <p:cNvCxnSpPr/>
          <p:nvPr/>
        </p:nvCxnSpPr>
        <p:spPr>
          <a:xfrm rot="10800000" flipH="1">
            <a:off x="2907500" y="2920800"/>
            <a:ext cx="6693600" cy="275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8" name="Google Shape;3248;p231"/>
          <p:cNvSpPr/>
          <p:nvPr/>
        </p:nvSpPr>
        <p:spPr>
          <a:xfrm>
            <a:off x="5186567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49" name="Google Shape;3249;p231"/>
          <p:cNvSpPr/>
          <p:nvPr/>
        </p:nvSpPr>
        <p:spPr>
          <a:xfrm>
            <a:off x="46707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0" name="Google Shape;3250;p231"/>
          <p:cNvSpPr/>
          <p:nvPr/>
        </p:nvSpPr>
        <p:spPr>
          <a:xfrm>
            <a:off x="4051033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1" name="Google Shape;3251;p231"/>
          <p:cNvSpPr/>
          <p:nvPr/>
        </p:nvSpPr>
        <p:spPr>
          <a:xfrm>
            <a:off x="69829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2" name="Google Shape;3252;p231"/>
          <p:cNvSpPr/>
          <p:nvPr/>
        </p:nvSpPr>
        <p:spPr>
          <a:xfrm>
            <a:off x="5821700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3" name="Google Shape;3253;p231"/>
          <p:cNvSpPr/>
          <p:nvPr/>
        </p:nvSpPr>
        <p:spPr>
          <a:xfrm>
            <a:off x="8248667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4" name="Google Shape;3254;p231"/>
          <p:cNvSpPr/>
          <p:nvPr/>
        </p:nvSpPr>
        <p:spPr>
          <a:xfrm>
            <a:off x="9159933" y="5802767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5" name="Google Shape;3255;p231"/>
          <p:cNvSpPr/>
          <p:nvPr/>
        </p:nvSpPr>
        <p:spPr>
          <a:xfrm>
            <a:off x="6402300" y="5802767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6" name="Google Shape;3256;p231"/>
          <p:cNvSpPr/>
          <p:nvPr/>
        </p:nvSpPr>
        <p:spPr>
          <a:xfrm>
            <a:off x="4051033" y="5396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7" name="Google Shape;3257;p231"/>
          <p:cNvSpPr/>
          <p:nvPr/>
        </p:nvSpPr>
        <p:spPr>
          <a:xfrm>
            <a:off x="4670700" y="51931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8" name="Google Shape;3258;p231"/>
          <p:cNvSpPr/>
          <p:nvPr/>
        </p:nvSpPr>
        <p:spPr>
          <a:xfrm>
            <a:off x="5178700" y="48883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9" name="Google Shape;3259;p231"/>
          <p:cNvSpPr/>
          <p:nvPr/>
        </p:nvSpPr>
        <p:spPr>
          <a:xfrm>
            <a:off x="6296300" y="4075567"/>
            <a:ext cx="210000" cy="210000"/>
          </a:xfrm>
          <a:prstGeom prst="ellipse">
            <a:avLst/>
          </a:prstGeom>
          <a:solidFill>
            <a:srgbClr val="DE2222">
              <a:alpha val="522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60" name="Google Shape;3260;p231"/>
          <p:cNvSpPr/>
          <p:nvPr/>
        </p:nvSpPr>
        <p:spPr>
          <a:xfrm>
            <a:off x="5821700" y="4481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61" name="Google Shape;3261;p231"/>
          <p:cNvSpPr/>
          <p:nvPr/>
        </p:nvSpPr>
        <p:spPr>
          <a:xfrm>
            <a:off x="6939300" y="35675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62" name="Google Shape;3262;p231"/>
          <p:cNvSpPr/>
          <p:nvPr/>
        </p:nvSpPr>
        <p:spPr>
          <a:xfrm>
            <a:off x="8260100" y="29579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63" name="Google Shape;3263;p231"/>
          <p:cNvSpPr/>
          <p:nvPr/>
        </p:nvSpPr>
        <p:spPr>
          <a:xfrm>
            <a:off x="9159933" y="2815767"/>
            <a:ext cx="210000" cy="210000"/>
          </a:xfrm>
          <a:prstGeom prst="ellipse">
            <a:avLst/>
          </a:prstGeom>
          <a:solidFill>
            <a:srgbClr val="3D85C6">
              <a:alpha val="494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64" name="Google Shape;3264;p231"/>
          <p:cNvSpPr txBox="1"/>
          <p:nvPr/>
        </p:nvSpPr>
        <p:spPr>
          <a:xfrm>
            <a:off x="119500" y="3695200"/>
            <a:ext cx="2246000" cy="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Infection Test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0-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1 -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5" name="Google Shape;3265;p231"/>
          <p:cNvSpPr txBox="1"/>
          <p:nvPr/>
        </p:nvSpPr>
        <p:spPr>
          <a:xfrm>
            <a:off x="5544700" y="6297167"/>
            <a:ext cx="1925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RNA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66" name="Google Shape;3266;p231"/>
          <p:cNvCxnSpPr/>
          <p:nvPr/>
        </p:nvCxnSpPr>
        <p:spPr>
          <a:xfrm rot="10800000">
            <a:off x="2575500" y="4325667"/>
            <a:ext cx="298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7" name="Google Shape;3267;p231"/>
          <p:cNvSpPr txBox="1"/>
          <p:nvPr/>
        </p:nvSpPr>
        <p:spPr>
          <a:xfrm>
            <a:off x="10747633" y="4495984"/>
            <a:ext cx="7632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0.4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8" name="Google Shape;3268;p231"/>
          <p:cNvSpPr txBox="1"/>
          <p:nvPr/>
        </p:nvSpPr>
        <p:spPr>
          <a:xfrm>
            <a:off x="9748400" y="1475500"/>
            <a:ext cx="2246000" cy="1146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Actual Status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Negative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      Positive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9" name="Google Shape;3269;p231"/>
          <p:cNvSpPr/>
          <p:nvPr/>
        </p:nvSpPr>
        <p:spPr>
          <a:xfrm>
            <a:off x="10056067" y="2261100"/>
            <a:ext cx="210000" cy="2100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70" name="Google Shape;3270;p231"/>
          <p:cNvSpPr/>
          <p:nvPr/>
        </p:nvSpPr>
        <p:spPr>
          <a:xfrm>
            <a:off x="10056067" y="1934600"/>
            <a:ext cx="210000" cy="2100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71" name="Google Shape;3271;p231"/>
          <p:cNvSpPr/>
          <p:nvPr/>
        </p:nvSpPr>
        <p:spPr>
          <a:xfrm>
            <a:off x="2825300" y="1561567"/>
            <a:ext cx="3050800" cy="8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72" name="Google Shape;3272;p231"/>
          <p:cNvSpPr/>
          <p:nvPr/>
        </p:nvSpPr>
        <p:spPr>
          <a:xfrm rot="1933327">
            <a:off x="5214091" y="4149263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73" name="Google Shape;3273;p231"/>
          <p:cNvSpPr/>
          <p:nvPr/>
        </p:nvSpPr>
        <p:spPr>
          <a:xfrm rot="1933327">
            <a:off x="5723191" y="3742563"/>
            <a:ext cx="571640" cy="2978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870752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p23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9" name="Google Shape;3279;p2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Chart the True vs. False positives for various cut-offs for the ROC curve.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2" name="Google Shape;3282;p232"/>
          <p:cNvSpPr/>
          <p:nvPr/>
        </p:nvSpPr>
        <p:spPr>
          <a:xfrm>
            <a:off x="4429900" y="3034600"/>
            <a:ext cx="4306400" cy="3252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83" name="Google Shape;3283;p232"/>
          <p:cNvSpPr txBox="1"/>
          <p:nvPr/>
        </p:nvSpPr>
        <p:spPr>
          <a:xfrm>
            <a:off x="5013467" y="6323967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False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4" name="Google Shape;3284;p232"/>
          <p:cNvSpPr txBox="1"/>
          <p:nvPr/>
        </p:nvSpPr>
        <p:spPr>
          <a:xfrm rot="-5400000">
            <a:off x="2254533" y="4432600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True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85" name="Google Shape;3285;p232"/>
          <p:cNvCxnSpPr/>
          <p:nvPr/>
        </p:nvCxnSpPr>
        <p:spPr>
          <a:xfrm rot="10800000" flipH="1">
            <a:off x="4435167" y="3034467"/>
            <a:ext cx="4282400" cy="3244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86" name="Google Shape;3286;p232"/>
          <p:cNvSpPr/>
          <p:nvPr/>
        </p:nvSpPr>
        <p:spPr>
          <a:xfrm>
            <a:off x="4499567" y="5046900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87" name="Google Shape;3287;p232"/>
          <p:cNvSpPr/>
          <p:nvPr/>
        </p:nvSpPr>
        <p:spPr>
          <a:xfrm>
            <a:off x="4775233" y="4517633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88" name="Google Shape;3288;p232"/>
          <p:cNvSpPr/>
          <p:nvPr/>
        </p:nvSpPr>
        <p:spPr>
          <a:xfrm>
            <a:off x="5284300" y="3988333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89" name="Google Shape;3289;p232"/>
          <p:cNvSpPr/>
          <p:nvPr/>
        </p:nvSpPr>
        <p:spPr>
          <a:xfrm>
            <a:off x="5873867" y="3628100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90" name="Google Shape;3290;p232"/>
          <p:cNvSpPr/>
          <p:nvPr/>
        </p:nvSpPr>
        <p:spPr>
          <a:xfrm>
            <a:off x="6633467" y="3283967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23509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p23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6" name="Google Shape;3296;p2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changing the cut-off limit, we can adjust our True vs. False Positives!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9" name="Google Shape;3299;p233"/>
          <p:cNvSpPr/>
          <p:nvPr/>
        </p:nvSpPr>
        <p:spPr>
          <a:xfrm>
            <a:off x="4429900" y="3034600"/>
            <a:ext cx="4306400" cy="3252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0" name="Google Shape;3300;p233"/>
          <p:cNvSpPr txBox="1"/>
          <p:nvPr/>
        </p:nvSpPr>
        <p:spPr>
          <a:xfrm>
            <a:off x="5013467" y="6323967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False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1" name="Google Shape;3301;p233"/>
          <p:cNvSpPr txBox="1"/>
          <p:nvPr/>
        </p:nvSpPr>
        <p:spPr>
          <a:xfrm rot="-5400000">
            <a:off x="2254533" y="4432600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True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02" name="Google Shape;3302;p233"/>
          <p:cNvCxnSpPr/>
          <p:nvPr/>
        </p:nvCxnSpPr>
        <p:spPr>
          <a:xfrm rot="10800000" flipH="1">
            <a:off x="4435167" y="3034467"/>
            <a:ext cx="4282400" cy="3244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03" name="Google Shape;3303;p233"/>
          <p:cNvCxnSpPr/>
          <p:nvPr/>
        </p:nvCxnSpPr>
        <p:spPr>
          <a:xfrm rot="10800000" flipH="1">
            <a:off x="4386867" y="3042533"/>
            <a:ext cx="4322800" cy="3252000"/>
          </a:xfrm>
          <a:prstGeom prst="curvedConnector3">
            <a:avLst>
              <a:gd name="adj1" fmla="val 8938"/>
            </a:avLst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4" name="Google Shape;3304;p233"/>
          <p:cNvSpPr/>
          <p:nvPr/>
        </p:nvSpPr>
        <p:spPr>
          <a:xfrm>
            <a:off x="4499567" y="5046900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5" name="Google Shape;3305;p233"/>
          <p:cNvSpPr/>
          <p:nvPr/>
        </p:nvSpPr>
        <p:spPr>
          <a:xfrm>
            <a:off x="4775233" y="4517633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6" name="Google Shape;3306;p233"/>
          <p:cNvSpPr/>
          <p:nvPr/>
        </p:nvSpPr>
        <p:spPr>
          <a:xfrm>
            <a:off x="5284300" y="3988333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7" name="Google Shape;3307;p233"/>
          <p:cNvSpPr/>
          <p:nvPr/>
        </p:nvSpPr>
        <p:spPr>
          <a:xfrm>
            <a:off x="5873867" y="3628100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8" name="Google Shape;3308;p233"/>
          <p:cNvSpPr/>
          <p:nvPr/>
        </p:nvSpPr>
        <p:spPr>
          <a:xfrm>
            <a:off x="6633467" y="3283967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3685362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234"/>
          <p:cNvSpPr/>
          <p:nvPr/>
        </p:nvSpPr>
        <p:spPr>
          <a:xfrm>
            <a:off x="4429900" y="3034600"/>
            <a:ext cx="4306400" cy="32520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314" name="Google Shape;3314;p234"/>
          <p:cNvCxnSpPr/>
          <p:nvPr/>
        </p:nvCxnSpPr>
        <p:spPr>
          <a:xfrm rot="10800000" flipH="1">
            <a:off x="4451267" y="3050467"/>
            <a:ext cx="4258000" cy="3228000"/>
          </a:xfrm>
          <a:prstGeom prst="bentConnector3">
            <a:avLst>
              <a:gd name="adj1" fmla="val -568"/>
            </a:avLst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5" name="Google Shape;3315;p23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6" name="Google Shape;3316;p2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perfect model would have a zero FPR.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guessing is the red line.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9" name="Google Shape;3319;p234"/>
          <p:cNvSpPr txBox="1"/>
          <p:nvPr/>
        </p:nvSpPr>
        <p:spPr>
          <a:xfrm>
            <a:off x="5013467" y="6323967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False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0" name="Google Shape;3320;p234"/>
          <p:cNvSpPr txBox="1"/>
          <p:nvPr/>
        </p:nvSpPr>
        <p:spPr>
          <a:xfrm rot="-5400000">
            <a:off x="2254533" y="4432600"/>
            <a:ext cx="3368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True Positive Rate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1" name="Google Shape;3321;p234"/>
          <p:cNvCxnSpPr/>
          <p:nvPr/>
        </p:nvCxnSpPr>
        <p:spPr>
          <a:xfrm rot="10800000" flipH="1">
            <a:off x="4435167" y="3034467"/>
            <a:ext cx="4282400" cy="3244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22" name="Google Shape;3322;p234"/>
          <p:cNvSpPr/>
          <p:nvPr/>
        </p:nvSpPr>
        <p:spPr>
          <a:xfrm>
            <a:off x="4386867" y="4475400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3" name="Google Shape;3323;p234"/>
          <p:cNvSpPr/>
          <p:nvPr/>
        </p:nvSpPr>
        <p:spPr>
          <a:xfrm>
            <a:off x="4386867" y="3575867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4" name="Google Shape;3324;p234"/>
          <p:cNvSpPr/>
          <p:nvPr/>
        </p:nvSpPr>
        <p:spPr>
          <a:xfrm>
            <a:off x="5163567" y="2976200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5" name="Google Shape;3325;p234"/>
          <p:cNvSpPr/>
          <p:nvPr/>
        </p:nvSpPr>
        <p:spPr>
          <a:xfrm>
            <a:off x="6067033" y="2976200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6" name="Google Shape;3326;p234"/>
          <p:cNvSpPr/>
          <p:nvPr/>
        </p:nvSpPr>
        <p:spPr>
          <a:xfrm>
            <a:off x="6970500" y="2976200"/>
            <a:ext cx="128800" cy="128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3749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23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2" name="Google Shape;3332;p2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8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 with smaller data sets the ROC curves are not as smooth.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5" name="Google Shape;3335;p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216167"/>
            <a:ext cx="4902200" cy="332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8519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p23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1" name="Google Shape;3341;p2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8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AUC - Area Under the Curve , allows us to compare ROCs for different models.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4" name="Google Shape;3344;p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216167"/>
            <a:ext cx="49022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5" name="Google Shape;3345;p236"/>
          <p:cNvSpPr/>
          <p:nvPr/>
        </p:nvSpPr>
        <p:spPr>
          <a:xfrm>
            <a:off x="5706967" y="5739133"/>
            <a:ext cx="2752800" cy="28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154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82245"/>
            <a:ext cx="10515600" cy="1325563"/>
          </a:xfrm>
        </p:spPr>
        <p:txBody>
          <a:bodyPr/>
          <a:lstStyle/>
          <a:p>
            <a:r>
              <a:rPr lang="en-GB" dirty="0" smtClean="0"/>
              <a:t>Logistics Regression – Logistic Function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474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6880" y="1825624"/>
            <a:ext cx="8313326" cy="503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2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23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1" name="Google Shape;3351;p2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8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also create precision vs. recall curves: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4" name="Google Shape;3354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700" y="2948533"/>
            <a:ext cx="5054600" cy="332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25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273"/>
            <a:ext cx="10515600" cy="1325563"/>
          </a:xfrm>
        </p:spPr>
        <p:txBody>
          <a:bodyPr/>
          <a:lstStyle/>
          <a:p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96" y="1630897"/>
            <a:ext cx="10515600" cy="4351338"/>
          </a:xfrm>
        </p:spPr>
        <p:txBody>
          <a:bodyPr/>
          <a:lstStyle/>
          <a:p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as a probability of belonging to a class</a:t>
            </a:r>
            <a:endParaRPr lang="en-IN" dirty="0"/>
          </a:p>
        </p:txBody>
      </p:sp>
      <p:pic>
        <p:nvPicPr>
          <p:cNvPr id="4" name="Google Shape;483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65275" y="2303412"/>
            <a:ext cx="7298074" cy="44239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88;p60"/>
          <p:cNvSpPr/>
          <p:nvPr/>
        </p:nvSpPr>
        <p:spPr>
          <a:xfrm>
            <a:off x="2064719" y="2481536"/>
            <a:ext cx="1177542" cy="3500699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9;p60"/>
          <p:cNvSpPr txBox="1"/>
          <p:nvPr/>
        </p:nvSpPr>
        <p:spPr>
          <a:xfrm>
            <a:off x="1033469" y="3745283"/>
            <a:ext cx="1433638" cy="48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P(y=1)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030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48"/>
            <a:ext cx="10515600" cy="1325563"/>
          </a:xfrm>
        </p:spPr>
        <p:txBody>
          <a:bodyPr/>
          <a:lstStyle/>
          <a:p>
            <a:r>
              <a:rPr lang="en-GB" dirty="0" smtClean="0"/>
              <a:t>Logistics Regression – Cut of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Treating P(y=1) &gt;= 0.5 as a cut-off for classification</a:t>
            </a:r>
            <a:endParaRPr lang="en-IN" dirty="0"/>
          </a:p>
        </p:txBody>
      </p:sp>
      <p:pic>
        <p:nvPicPr>
          <p:cNvPr id="4" name="Google Shape;49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55863" y="2577733"/>
            <a:ext cx="6366960" cy="38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99;p61"/>
          <p:cNvSpPr/>
          <p:nvPr/>
        </p:nvSpPr>
        <p:spPr>
          <a:xfrm>
            <a:off x="1889298" y="2795598"/>
            <a:ext cx="1340176" cy="2994429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00;p61"/>
          <p:cNvSpPr txBox="1"/>
          <p:nvPr/>
        </p:nvSpPr>
        <p:spPr>
          <a:xfrm>
            <a:off x="741686" y="4079816"/>
            <a:ext cx="1147612" cy="57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P(y=1)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502;p61"/>
          <p:cNvSpPr txBox="1"/>
          <p:nvPr/>
        </p:nvSpPr>
        <p:spPr>
          <a:xfrm>
            <a:off x="9711770" y="4001294"/>
            <a:ext cx="1950925" cy="90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P(y=1) = 0.5</a:t>
            </a:r>
            <a:endParaRPr sz="1800" dirty="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Google Shape;501;p61"/>
          <p:cNvCxnSpPr/>
          <p:nvPr/>
        </p:nvCxnSpPr>
        <p:spPr>
          <a:xfrm>
            <a:off x="3847264" y="4238995"/>
            <a:ext cx="5492679" cy="19496"/>
          </a:xfrm>
          <a:prstGeom prst="straightConnector1">
            <a:avLst/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347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</p:txBody>
      </p:sp>
      <p:pic>
        <p:nvPicPr>
          <p:cNvPr id="4" name="Google Shape;507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7152" y="2303413"/>
            <a:ext cx="6445337" cy="38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12;p62"/>
          <p:cNvSpPr/>
          <p:nvPr/>
        </p:nvSpPr>
        <p:spPr>
          <a:xfrm>
            <a:off x="1469463" y="2384231"/>
            <a:ext cx="1457689" cy="3082687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13;p62"/>
          <p:cNvSpPr txBox="1"/>
          <p:nvPr/>
        </p:nvSpPr>
        <p:spPr>
          <a:xfrm>
            <a:off x="530895" y="3587474"/>
            <a:ext cx="8901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P(y=1)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" name="Google Shape;514;p62"/>
          <p:cNvCxnSpPr/>
          <p:nvPr/>
        </p:nvCxnSpPr>
        <p:spPr>
          <a:xfrm>
            <a:off x="3651322" y="3925575"/>
            <a:ext cx="5518804" cy="0"/>
          </a:xfrm>
          <a:prstGeom prst="straightConnector1">
            <a:avLst/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15;p62"/>
          <p:cNvSpPr txBox="1"/>
          <p:nvPr/>
        </p:nvSpPr>
        <p:spPr>
          <a:xfrm>
            <a:off x="9793140" y="3757292"/>
            <a:ext cx="16521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P(y=1) = 0.5</a:t>
            </a:r>
            <a:endParaRPr sz="1800" dirty="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564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220" y="-39548"/>
            <a:ext cx="10515600" cy="1325563"/>
          </a:xfrm>
        </p:spPr>
        <p:txBody>
          <a:bodyPr/>
          <a:lstStyle/>
          <a:p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Logistic Regression – How it Predicts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 90% probability of paying off loan, return prediction of Loan Paid = 1.</a:t>
            </a:r>
          </a:p>
          <a:p>
            <a:endParaRPr lang="en-IN" dirty="0"/>
          </a:p>
        </p:txBody>
      </p:sp>
      <p:pic>
        <p:nvPicPr>
          <p:cNvPr id="4" name="Google Shape;53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9165" y="3219358"/>
            <a:ext cx="6372845" cy="34557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1;p64"/>
          <p:cNvSpPr/>
          <p:nvPr/>
        </p:nvSpPr>
        <p:spPr>
          <a:xfrm>
            <a:off x="1956245" y="3364712"/>
            <a:ext cx="951866" cy="2947188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42;p64"/>
          <p:cNvSpPr txBox="1"/>
          <p:nvPr/>
        </p:nvSpPr>
        <p:spPr>
          <a:xfrm>
            <a:off x="838200" y="4500206"/>
            <a:ext cx="8901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P(y=1)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544;p64"/>
          <p:cNvSpPr txBox="1"/>
          <p:nvPr/>
        </p:nvSpPr>
        <p:spPr>
          <a:xfrm>
            <a:off x="9446311" y="4500206"/>
            <a:ext cx="16521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P(y=1) = 0.5</a:t>
            </a:r>
            <a:endParaRPr sz="1800" dirty="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Google Shape;543;p64"/>
          <p:cNvCxnSpPr/>
          <p:nvPr/>
        </p:nvCxnSpPr>
        <p:spPr>
          <a:xfrm>
            <a:off x="3899516" y="4668020"/>
            <a:ext cx="5505741" cy="34609"/>
          </a:xfrm>
          <a:prstGeom prst="straightConnector1">
            <a:avLst/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546;p64"/>
          <p:cNvCxnSpPr/>
          <p:nvPr/>
        </p:nvCxnSpPr>
        <p:spPr>
          <a:xfrm flipH="1" flipV="1">
            <a:off x="7144816" y="3783788"/>
            <a:ext cx="13630" cy="2182510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Google Shape;547;p64"/>
          <p:cNvCxnSpPr/>
          <p:nvPr/>
        </p:nvCxnSpPr>
        <p:spPr>
          <a:xfrm>
            <a:off x="3918826" y="3670744"/>
            <a:ext cx="3239620" cy="36225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17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2" y="273685"/>
            <a:ext cx="10515600" cy="1325563"/>
          </a:xfrm>
        </p:spPr>
        <p:txBody>
          <a:bodyPr/>
          <a:lstStyle/>
          <a:p>
            <a:r>
              <a:rPr lang="en-GB" dirty="0" smtClean="0"/>
              <a:t>Linear Regression to 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8" y="2355374"/>
            <a:ext cx="10842664" cy="38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9" y="1734185"/>
            <a:ext cx="10515600" cy="4351338"/>
          </a:xfrm>
        </p:spPr>
        <p:txBody>
          <a:bodyPr>
            <a:normAutofit/>
          </a:bodyPr>
          <a:lstStyle/>
          <a:p>
            <a:pPr marL="457200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GB" sz="3200" dirty="0"/>
              <a:t>Logistic Regression is an algorithm specifically developed for </a:t>
            </a:r>
            <a:r>
              <a:rPr lang="en-GB" sz="3200" dirty="0" smtClean="0"/>
              <a:t>predicting </a:t>
            </a:r>
            <a:r>
              <a:rPr lang="en-GB" sz="3200" dirty="0"/>
              <a:t>categorical target labels. </a:t>
            </a:r>
            <a:endParaRPr lang="en-GB" sz="3200" dirty="0" smtClean="0"/>
          </a:p>
          <a:p>
            <a:pPr marL="457200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GB" sz="3200" dirty="0" smtClean="0"/>
              <a:t>Utilizing </a:t>
            </a:r>
            <a:r>
              <a:rPr lang="en-GB" sz="3200" dirty="0"/>
              <a:t>Logistic Regression, we can </a:t>
            </a:r>
            <a:r>
              <a:rPr lang="en-GB" sz="3200" dirty="0" smtClean="0"/>
              <a:t>predict </a:t>
            </a:r>
            <a:r>
              <a:rPr lang="en-GB" sz="3200" dirty="0"/>
              <a:t>a categorical label using historical feature data. </a:t>
            </a:r>
            <a:endParaRPr lang="en-GB" sz="3200" dirty="0" smtClean="0"/>
          </a:p>
          <a:p>
            <a:pPr marL="457200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GB" sz="3200" dirty="0" smtClean="0"/>
              <a:t>The </a:t>
            </a:r>
            <a:r>
              <a:rPr lang="en-GB" sz="3200" dirty="0"/>
              <a:t>categorical target column comprises two or more distinct class labels.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64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" y="129994"/>
            <a:ext cx="10515600" cy="1325563"/>
          </a:xfrm>
        </p:spPr>
        <p:txBody>
          <a:bodyPr/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pic>
        <p:nvPicPr>
          <p:cNvPr id="4" name="Google Shape;617;p7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3302" y="3535795"/>
            <a:ext cx="5757863" cy="2799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567" y="3656045"/>
            <a:ext cx="4441056" cy="233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061165" y="2662940"/>
            <a:ext cx="5695404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2750"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GB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Logistic function transforms any input to be between 0 and 1</a:t>
            </a:r>
          </a:p>
          <a:p>
            <a:pPr marL="914400" lvl="0">
              <a:spcBef>
                <a:spcPts val="1600"/>
              </a:spcBef>
              <a:spcAft>
                <a:spcPts val="1600"/>
              </a:spcAft>
            </a:pPr>
            <a:endParaRPr lang="en-GB"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82233" y="5061558"/>
            <a:ext cx="4550978" cy="404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84316"/>
            <a:ext cx="10515600" cy="1325563"/>
          </a:xfrm>
        </p:spPr>
        <p:txBody>
          <a:bodyPr/>
          <a:lstStyle/>
          <a:p>
            <a:r>
              <a:rPr lang="en-GB" dirty="0" smtClean="0"/>
              <a:t>Logistic Regression – Logistic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Logistic function will now become</a:t>
            </a:r>
            <a:endParaRPr lang="en-IN" dirty="0"/>
          </a:p>
        </p:txBody>
      </p:sp>
      <p:pic>
        <p:nvPicPr>
          <p:cNvPr id="4" name="Google Shape;651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1095" y="2319695"/>
            <a:ext cx="7994059" cy="371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8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Logistic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Regression – Full Forma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Google Shape;66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6757" y="1754231"/>
            <a:ext cx="8461013" cy="4494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2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Logistic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Regression – Interpretation and Coefficients </a:t>
            </a:r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relation to </a:t>
            </a:r>
            <a:r>
              <a:rPr lang="en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ŷ </a:t>
            </a:r>
            <a:endParaRPr lang="en-IN" dirty="0"/>
          </a:p>
        </p:txBody>
      </p:sp>
      <p:pic>
        <p:nvPicPr>
          <p:cNvPr id="4" name="Google Shape;669;p76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2795452"/>
            <a:ext cx="8477793" cy="33310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7680961" y="4637314"/>
            <a:ext cx="653142" cy="9666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Logistic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Regression – What is odds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odds of an event with probability </a:t>
            </a:r>
            <a:r>
              <a:rPr lang="en-GB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defined as the chance of the event happening divided by the chance of the event not happening:</a:t>
            </a:r>
          </a:p>
          <a:p>
            <a:endParaRPr lang="en-IN" dirty="0"/>
          </a:p>
        </p:txBody>
      </p:sp>
      <p:pic>
        <p:nvPicPr>
          <p:cNvPr id="5" name="Google Shape;69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61020" y="3191145"/>
            <a:ext cx="2927163" cy="2216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6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Logistic Regression – What is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odds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an event with </a:t>
            </a:r>
            <a:r>
              <a:rPr lang="en-GB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</a:t>
            </a:r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probability of </a:t>
            </a:r>
            <a:r>
              <a:rPr lang="en-GB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occuring</a:t>
            </a:r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This is </a:t>
            </a:r>
            <a:r>
              <a:rPr lang="en-GB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0.5/1-0.5</a:t>
            </a:r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</a:t>
            </a:r>
            <a:r>
              <a:rPr lang="en-GB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0.5/0.5</a:t>
            </a:r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, the same as </a:t>
            </a:r>
            <a:r>
              <a:rPr lang="en-GB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1/1</a:t>
            </a:r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lang="en-GB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 to 1 odds of occurring.</a:t>
            </a:r>
          </a:p>
          <a:p>
            <a:endParaRPr lang="en-IN" dirty="0"/>
          </a:p>
        </p:txBody>
      </p:sp>
      <p:pic>
        <p:nvPicPr>
          <p:cNvPr id="4" name="Google Shape;706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61020" y="3191145"/>
            <a:ext cx="3436614" cy="2452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6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Logistic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Regression – As log of odds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rearrange the below equation as log of odds which is a linear combination of features</a:t>
            </a:r>
          </a:p>
          <a:p>
            <a:r>
              <a:rPr lang="en-GB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 and feature x in terms of </a:t>
            </a:r>
            <a:r>
              <a:rPr lang="en-GB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 odds.</a:t>
            </a:r>
            <a:endParaRPr lang="en-GB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715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7543" y="3592288"/>
            <a:ext cx="7733211" cy="2664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7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"/>
                <a:ea typeface="Montserrat"/>
                <a:cs typeface="Montserrat"/>
              </a:rPr>
              <a:t>Logistic</a:t>
            </a:r>
            <a:r>
              <a:rPr lang="en-GB" dirty="0" smtClean="0"/>
              <a:t> </a:t>
            </a:r>
            <a:r>
              <a:rPr lang="en-GB" dirty="0">
                <a:latin typeface="Montserrat"/>
                <a:ea typeface="Montserrat"/>
                <a:cs typeface="Montserrat"/>
              </a:rPr>
              <a:t>Regression</a:t>
            </a:r>
            <a:r>
              <a:rPr lang="en-GB" dirty="0" smtClean="0"/>
              <a:t> – </a:t>
            </a:r>
            <a:r>
              <a:rPr lang="en-GB" dirty="0">
                <a:latin typeface="Montserrat"/>
                <a:ea typeface="Montserrat"/>
                <a:cs typeface="Montserrat"/>
              </a:rPr>
              <a:t>solving log of odds</a:t>
            </a:r>
            <a:endParaRPr lang="en-IN" dirty="0">
              <a:latin typeface="Montserrat"/>
              <a:ea typeface="Montserrat"/>
              <a:cs typeface="Montserrat"/>
            </a:endParaRPr>
          </a:p>
        </p:txBody>
      </p:sp>
      <p:pic>
        <p:nvPicPr>
          <p:cNvPr id="4" name="Google Shape;743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2618" y="1930126"/>
            <a:ext cx="6172200" cy="127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62;p86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618" y="3443946"/>
            <a:ext cx="6172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7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730" y="4663146"/>
            <a:ext cx="6478088" cy="18944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9816" y="218259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=&gt;</a:t>
            </a:r>
            <a:endParaRPr lang="en-IN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169816" y="3597836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=&gt;</a:t>
            </a:r>
            <a:endParaRPr lang="en-IN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166006" y="5148685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=&gt;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538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780"/>
            <a:ext cx="10515600" cy="1325563"/>
          </a:xfrm>
        </p:spPr>
        <p:txBody>
          <a:bodyPr/>
          <a:lstStyle/>
          <a:p>
            <a:r>
              <a:rPr lang="en-GB" dirty="0">
                <a:latin typeface="Montserrat"/>
                <a:ea typeface="Montserrat"/>
                <a:cs typeface="Montserrat"/>
              </a:rPr>
              <a:t>Logistic</a:t>
            </a:r>
            <a:r>
              <a:rPr lang="en-GB" dirty="0"/>
              <a:t> </a:t>
            </a:r>
            <a:r>
              <a:rPr lang="en-GB" dirty="0">
                <a:latin typeface="Montserrat"/>
                <a:ea typeface="Montserrat"/>
                <a:cs typeface="Montserrat"/>
              </a:rPr>
              <a:t>Regression</a:t>
            </a:r>
            <a:r>
              <a:rPr lang="en-GB" dirty="0"/>
              <a:t> – </a:t>
            </a:r>
            <a:r>
              <a:rPr lang="en-GB" dirty="0">
                <a:latin typeface="Montserrat"/>
                <a:ea typeface="Montserrat"/>
                <a:cs typeface="Montserrat"/>
              </a:rPr>
              <a:t>solving log of odds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Google Shape;791;p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14" y="1838825"/>
            <a:ext cx="4444511" cy="12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9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11" y="3196725"/>
            <a:ext cx="4294438" cy="12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35576" y="1983910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=&gt;</a:t>
            </a:r>
            <a:endParaRPr lang="en-IN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451910" y="3365522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=&gt;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2578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12"/>
            <a:ext cx="10515600" cy="1325563"/>
          </a:xfrm>
        </p:spPr>
        <p:txBody>
          <a:bodyPr/>
          <a:lstStyle/>
          <a:p>
            <a:r>
              <a:rPr lang="en-GB" dirty="0" smtClean="0"/>
              <a:t>Logistic Regression – Curve for log odds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Google Shape;817;p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0964" y="2627573"/>
            <a:ext cx="6393086" cy="362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23;p92"/>
          <p:cNvPicPr preferRelativeResize="0"/>
          <p:nvPr/>
        </p:nvPicPr>
        <p:blipFill rotWithShape="1">
          <a:blip r:embed="rId3">
            <a:alphaModFix/>
          </a:blip>
          <a:srcRect r="47005"/>
          <a:stretch/>
        </p:blipFill>
        <p:spPr>
          <a:xfrm>
            <a:off x="1279386" y="3397569"/>
            <a:ext cx="1349234" cy="96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4;p92"/>
          <p:cNvPicPr preferRelativeResize="0"/>
          <p:nvPr/>
        </p:nvPicPr>
        <p:blipFill rotWithShape="1">
          <a:blip r:embed="rId3">
            <a:alphaModFix/>
          </a:blip>
          <a:srcRect l="26812" r="62970" b="51904"/>
          <a:stretch/>
        </p:blipFill>
        <p:spPr>
          <a:xfrm>
            <a:off x="3715901" y="3509007"/>
            <a:ext cx="315063" cy="5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5;p92"/>
          <p:cNvSpPr/>
          <p:nvPr/>
        </p:nvSpPr>
        <p:spPr>
          <a:xfrm>
            <a:off x="2786151" y="3719619"/>
            <a:ext cx="812209" cy="31612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3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GB" sz="3200" dirty="0" smtClean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Classification algorithms predict a class or category label:</a:t>
            </a: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GB" sz="3200" dirty="0" smtClean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Class 0: Playing Tennis</a:t>
            </a: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GB" sz="3200" dirty="0" smtClean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Class 1: Not playing Tennis</a:t>
            </a:r>
          </a:p>
          <a:p>
            <a:pPr marL="457200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GB" sz="3200" dirty="0">
                <a:solidFill>
                  <a:srgbClr val="434343"/>
                </a:solidFill>
                <a:ea typeface="Montserrat"/>
                <a:cs typeface="Montserrat"/>
              </a:rPr>
              <a:t>In Logistic Regression, it's possible to convert any continuous target into categories by discretization.</a:t>
            </a:r>
          </a:p>
          <a:p>
            <a:pPr lvl="1"/>
            <a:r>
              <a:rPr lang="en-GB" sz="3200" dirty="0" smtClean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Class 0: Car </a:t>
            </a:r>
            <a:r>
              <a:rPr lang="en-GB" sz="3200" dirty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Price $0-100k</a:t>
            </a:r>
          </a:p>
          <a:p>
            <a:pPr lvl="1"/>
            <a:r>
              <a:rPr lang="en-GB" sz="3200" dirty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Class 1</a:t>
            </a:r>
            <a:r>
              <a:rPr lang="en-GB" sz="3200" dirty="0" smtClean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: Car </a:t>
            </a:r>
            <a:r>
              <a:rPr lang="en-GB" sz="3200" dirty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Price $100k-200k</a:t>
            </a:r>
          </a:p>
          <a:p>
            <a:pPr lvl="1"/>
            <a:r>
              <a:rPr lang="en-GB" sz="3200" dirty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Class </a:t>
            </a:r>
            <a:r>
              <a:rPr lang="en-GB" sz="3200" dirty="0" smtClean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2: Car </a:t>
            </a:r>
            <a:r>
              <a:rPr lang="en-GB" sz="3200" dirty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Price &lt;$200k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5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Logistic Regression – Curve for log odds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p=0.5 </a:t>
            </a:r>
          </a:p>
          <a:p>
            <a:endParaRPr lang="en-IN" dirty="0"/>
          </a:p>
        </p:txBody>
      </p:sp>
      <p:pic>
        <p:nvPicPr>
          <p:cNvPr id="4" name="Google Shape;830;p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5496" y="2394853"/>
            <a:ext cx="7020103" cy="378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3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522" y="3481063"/>
            <a:ext cx="2154652" cy="10404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837;p93"/>
          <p:cNvCxnSpPr/>
          <p:nvPr/>
        </p:nvCxnSpPr>
        <p:spPr>
          <a:xfrm>
            <a:off x="4319309" y="4001293"/>
            <a:ext cx="6026474" cy="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9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9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38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log scale logistic function is straight line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7" name="Google Shape;917;p98"/>
          <p:cNvCxnSpPr/>
          <p:nvPr/>
        </p:nvCxnSpPr>
        <p:spPr>
          <a:xfrm>
            <a:off x="4402967" y="2527467"/>
            <a:ext cx="0" cy="408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98"/>
          <p:cNvCxnSpPr/>
          <p:nvPr/>
        </p:nvCxnSpPr>
        <p:spPr>
          <a:xfrm rot="10800000">
            <a:off x="4402967" y="4572067"/>
            <a:ext cx="6648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98"/>
          <p:cNvSpPr txBox="1"/>
          <p:nvPr/>
        </p:nvSpPr>
        <p:spPr>
          <a:xfrm>
            <a:off x="4096967" y="4306367"/>
            <a:ext cx="306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920" name="Google Shape;920;p98"/>
          <p:cNvSpPr txBox="1"/>
          <p:nvPr/>
        </p:nvSpPr>
        <p:spPr>
          <a:xfrm>
            <a:off x="3992333" y="2126933"/>
            <a:ext cx="306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98"/>
          <p:cNvSpPr txBox="1"/>
          <p:nvPr/>
        </p:nvSpPr>
        <p:spPr>
          <a:xfrm>
            <a:off x="3412767" y="6369633"/>
            <a:ext cx="1296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98"/>
          <p:cNvSpPr txBox="1"/>
          <p:nvPr/>
        </p:nvSpPr>
        <p:spPr>
          <a:xfrm>
            <a:off x="3243733" y="6369633"/>
            <a:ext cx="264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3" name="Google Shape;92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67" y="4158706"/>
            <a:ext cx="2111000" cy="82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17" y="2448301"/>
            <a:ext cx="2796439" cy="8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32" y="5612901"/>
            <a:ext cx="2739685" cy="8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98"/>
          <p:cNvSpPr/>
          <p:nvPr/>
        </p:nvSpPr>
        <p:spPr>
          <a:xfrm>
            <a:off x="8274700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7" name="Google Shape;927;p98"/>
          <p:cNvSpPr/>
          <p:nvPr/>
        </p:nvSpPr>
        <p:spPr>
          <a:xfrm>
            <a:off x="8888433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8" name="Google Shape;928;p98"/>
          <p:cNvSpPr/>
          <p:nvPr/>
        </p:nvSpPr>
        <p:spPr>
          <a:xfrm>
            <a:off x="9405567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9" name="Google Shape;929;p98"/>
          <p:cNvSpPr/>
          <p:nvPr/>
        </p:nvSpPr>
        <p:spPr>
          <a:xfrm>
            <a:off x="9971000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0" name="Google Shape;930;p98"/>
          <p:cNvSpPr/>
          <p:nvPr/>
        </p:nvSpPr>
        <p:spPr>
          <a:xfrm>
            <a:off x="4503967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1" name="Google Shape;931;p98"/>
          <p:cNvSpPr/>
          <p:nvPr/>
        </p:nvSpPr>
        <p:spPr>
          <a:xfrm>
            <a:off x="5085500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2" name="Google Shape;932;p98"/>
          <p:cNvSpPr/>
          <p:nvPr/>
        </p:nvSpPr>
        <p:spPr>
          <a:xfrm>
            <a:off x="5723367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3" name="Google Shape;933;p98"/>
          <p:cNvSpPr/>
          <p:nvPr/>
        </p:nvSpPr>
        <p:spPr>
          <a:xfrm>
            <a:off x="6240500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4" name="Google Shape;934;p98"/>
          <p:cNvSpPr/>
          <p:nvPr/>
        </p:nvSpPr>
        <p:spPr>
          <a:xfrm>
            <a:off x="6701300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35" name="Google Shape;935;p98"/>
          <p:cNvCxnSpPr/>
          <p:nvPr/>
        </p:nvCxnSpPr>
        <p:spPr>
          <a:xfrm rot="10800000" flipH="1">
            <a:off x="4467367" y="2382433"/>
            <a:ext cx="5972400" cy="3960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804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9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38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 in terms of change in log odds.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4" name="Google Shape;944;p99"/>
          <p:cNvCxnSpPr/>
          <p:nvPr/>
        </p:nvCxnSpPr>
        <p:spPr>
          <a:xfrm>
            <a:off x="4402967" y="2527467"/>
            <a:ext cx="0" cy="408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99"/>
          <p:cNvCxnSpPr/>
          <p:nvPr/>
        </p:nvCxnSpPr>
        <p:spPr>
          <a:xfrm rot="10800000">
            <a:off x="4402967" y="4572067"/>
            <a:ext cx="6648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6" name="Google Shape;946;p99"/>
          <p:cNvSpPr txBox="1"/>
          <p:nvPr/>
        </p:nvSpPr>
        <p:spPr>
          <a:xfrm>
            <a:off x="4096967" y="4306367"/>
            <a:ext cx="306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947" name="Google Shape;947;p99"/>
          <p:cNvSpPr txBox="1"/>
          <p:nvPr/>
        </p:nvSpPr>
        <p:spPr>
          <a:xfrm>
            <a:off x="3992333" y="2126933"/>
            <a:ext cx="306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99"/>
          <p:cNvSpPr txBox="1"/>
          <p:nvPr/>
        </p:nvSpPr>
        <p:spPr>
          <a:xfrm>
            <a:off x="3412767" y="6369633"/>
            <a:ext cx="1296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99"/>
          <p:cNvSpPr txBox="1"/>
          <p:nvPr/>
        </p:nvSpPr>
        <p:spPr>
          <a:xfrm>
            <a:off x="3243733" y="6369633"/>
            <a:ext cx="264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0" name="Google Shape;95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67" y="4158706"/>
            <a:ext cx="2111000" cy="82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17" y="2448301"/>
            <a:ext cx="2796439" cy="8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32" y="5612901"/>
            <a:ext cx="2739685" cy="8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99"/>
          <p:cNvSpPr/>
          <p:nvPr/>
        </p:nvSpPr>
        <p:spPr>
          <a:xfrm>
            <a:off x="8274700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4" name="Google Shape;954;p99"/>
          <p:cNvSpPr/>
          <p:nvPr/>
        </p:nvSpPr>
        <p:spPr>
          <a:xfrm>
            <a:off x="8888433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5" name="Google Shape;955;p99"/>
          <p:cNvSpPr/>
          <p:nvPr/>
        </p:nvSpPr>
        <p:spPr>
          <a:xfrm>
            <a:off x="9405567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6" name="Google Shape;956;p99"/>
          <p:cNvSpPr/>
          <p:nvPr/>
        </p:nvSpPr>
        <p:spPr>
          <a:xfrm>
            <a:off x="9971000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7" name="Google Shape;957;p99"/>
          <p:cNvSpPr/>
          <p:nvPr/>
        </p:nvSpPr>
        <p:spPr>
          <a:xfrm>
            <a:off x="4503967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8" name="Google Shape;958;p99"/>
          <p:cNvSpPr/>
          <p:nvPr/>
        </p:nvSpPr>
        <p:spPr>
          <a:xfrm>
            <a:off x="5085500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9" name="Google Shape;959;p99"/>
          <p:cNvSpPr/>
          <p:nvPr/>
        </p:nvSpPr>
        <p:spPr>
          <a:xfrm>
            <a:off x="5723367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0" name="Google Shape;960;p99"/>
          <p:cNvSpPr/>
          <p:nvPr/>
        </p:nvSpPr>
        <p:spPr>
          <a:xfrm>
            <a:off x="6240500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1" name="Google Shape;961;p99"/>
          <p:cNvSpPr/>
          <p:nvPr/>
        </p:nvSpPr>
        <p:spPr>
          <a:xfrm>
            <a:off x="6701300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2" name="Google Shape;962;p99"/>
          <p:cNvCxnSpPr/>
          <p:nvPr/>
        </p:nvCxnSpPr>
        <p:spPr>
          <a:xfrm rot="10800000" flipH="1">
            <a:off x="4467367" y="2382433"/>
            <a:ext cx="5972400" cy="3960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963" name="Google Shape;963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8767" y="3082267"/>
            <a:ext cx="3021000" cy="894133"/>
          </a:xfrm>
          <a:prstGeom prst="rect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7339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9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38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 in terms of change in log odds.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4" name="Google Shape;944;p99"/>
          <p:cNvCxnSpPr/>
          <p:nvPr/>
        </p:nvCxnSpPr>
        <p:spPr>
          <a:xfrm>
            <a:off x="4402967" y="2527467"/>
            <a:ext cx="0" cy="408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99"/>
          <p:cNvCxnSpPr/>
          <p:nvPr/>
        </p:nvCxnSpPr>
        <p:spPr>
          <a:xfrm rot="10800000">
            <a:off x="4402967" y="4572067"/>
            <a:ext cx="6648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6" name="Google Shape;946;p99"/>
          <p:cNvSpPr txBox="1"/>
          <p:nvPr/>
        </p:nvSpPr>
        <p:spPr>
          <a:xfrm>
            <a:off x="4096967" y="4306367"/>
            <a:ext cx="306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947" name="Google Shape;947;p99"/>
          <p:cNvSpPr txBox="1"/>
          <p:nvPr/>
        </p:nvSpPr>
        <p:spPr>
          <a:xfrm>
            <a:off x="3992333" y="2126933"/>
            <a:ext cx="306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99"/>
          <p:cNvSpPr txBox="1"/>
          <p:nvPr/>
        </p:nvSpPr>
        <p:spPr>
          <a:xfrm>
            <a:off x="3412767" y="6369633"/>
            <a:ext cx="1296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99"/>
          <p:cNvSpPr txBox="1"/>
          <p:nvPr/>
        </p:nvSpPr>
        <p:spPr>
          <a:xfrm>
            <a:off x="3243733" y="6369633"/>
            <a:ext cx="2640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0" name="Google Shape;95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67" y="4158706"/>
            <a:ext cx="2111000" cy="82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17" y="2448301"/>
            <a:ext cx="2796439" cy="8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32" y="5612901"/>
            <a:ext cx="2739685" cy="8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99"/>
          <p:cNvSpPr/>
          <p:nvPr/>
        </p:nvSpPr>
        <p:spPr>
          <a:xfrm>
            <a:off x="8274700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4" name="Google Shape;954;p99"/>
          <p:cNvSpPr/>
          <p:nvPr/>
        </p:nvSpPr>
        <p:spPr>
          <a:xfrm>
            <a:off x="8888433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5" name="Google Shape;955;p99"/>
          <p:cNvSpPr/>
          <p:nvPr/>
        </p:nvSpPr>
        <p:spPr>
          <a:xfrm>
            <a:off x="9405567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6" name="Google Shape;956;p99"/>
          <p:cNvSpPr/>
          <p:nvPr/>
        </p:nvSpPr>
        <p:spPr>
          <a:xfrm>
            <a:off x="9971000" y="2322667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7" name="Google Shape;957;p99"/>
          <p:cNvSpPr/>
          <p:nvPr/>
        </p:nvSpPr>
        <p:spPr>
          <a:xfrm>
            <a:off x="4503967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8" name="Google Shape;958;p99"/>
          <p:cNvSpPr/>
          <p:nvPr/>
        </p:nvSpPr>
        <p:spPr>
          <a:xfrm>
            <a:off x="5085500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9" name="Google Shape;959;p99"/>
          <p:cNvSpPr/>
          <p:nvPr/>
        </p:nvSpPr>
        <p:spPr>
          <a:xfrm>
            <a:off x="5723367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0" name="Google Shape;960;p99"/>
          <p:cNvSpPr/>
          <p:nvPr/>
        </p:nvSpPr>
        <p:spPr>
          <a:xfrm>
            <a:off x="6240500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1" name="Google Shape;961;p99"/>
          <p:cNvSpPr/>
          <p:nvPr/>
        </p:nvSpPr>
        <p:spPr>
          <a:xfrm>
            <a:off x="6701300" y="6486100"/>
            <a:ext cx="204800" cy="20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2" name="Google Shape;962;p99"/>
          <p:cNvCxnSpPr/>
          <p:nvPr/>
        </p:nvCxnSpPr>
        <p:spPr>
          <a:xfrm rot="10800000" flipH="1">
            <a:off x="4467367" y="2382433"/>
            <a:ext cx="5972400" cy="3960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963" name="Google Shape;963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8767" y="3082267"/>
            <a:ext cx="3021000" cy="894133"/>
          </a:xfrm>
          <a:prstGeom prst="rect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099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0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p10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some straightforward insights we can gain however...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0" name="Google Shape;101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816" y="4261034"/>
            <a:ext cx="5680365" cy="1681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0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Sign of Coefficient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β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indicates an increase in likelihood of belonging to 1 class with increase in associated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β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indicates an decrease in likelihood of belonging to 1 class with increase in associated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09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4" name="Google Shape;1024;p10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Magnitude of Coefficient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Harder to directly interpret magnitude of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β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directly, especially when we could have discrete and continuous x feature values.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however begin to use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odds ratio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essentially comparing magnitudes against each other.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166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Magnitude of Coefficient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Comparing magnitudes of coefficients against each other can lead to insight over which features have the strongest effect on prediction output.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695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0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0" name="Google Shape;1070;p1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38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uses Maximum Likelihood to find the best fitting model</a:t>
            </a:r>
            <a:r>
              <a:rPr lang="en" sz="3867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GB" sz="4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different Logistic Regression curves with different </a:t>
            </a:r>
            <a:r>
              <a:rPr lang="en-GB" sz="4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β </a:t>
            </a:r>
            <a:r>
              <a:rPr lang="en-GB" sz="4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GB" sz="4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is the best fit?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Google Shape;110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794" y="5042085"/>
            <a:ext cx="4134224" cy="172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02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40" y="5066232"/>
            <a:ext cx="3744253" cy="170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03;p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0018" y="5018232"/>
            <a:ext cx="3954382" cy="1748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5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1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Linear Regression we seek to minimize the Residual Sum of Squares (RSS).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2" name="Google Shape;111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167" y="3651267"/>
            <a:ext cx="7573867" cy="30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13"/>
          <p:cNvSpPr/>
          <p:nvPr/>
        </p:nvSpPr>
        <p:spPr>
          <a:xfrm>
            <a:off x="3985967" y="6091833"/>
            <a:ext cx="138400" cy="1384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4" name="Google Shape;1114;p113"/>
          <p:cNvSpPr/>
          <p:nvPr/>
        </p:nvSpPr>
        <p:spPr>
          <a:xfrm>
            <a:off x="5549933" y="5002000"/>
            <a:ext cx="138400" cy="1384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5" name="Google Shape;1115;p113"/>
          <p:cNvSpPr/>
          <p:nvPr/>
        </p:nvSpPr>
        <p:spPr>
          <a:xfrm>
            <a:off x="7959800" y="3892567"/>
            <a:ext cx="138400" cy="1384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6" name="Google Shape;1116;p113"/>
          <p:cNvSpPr/>
          <p:nvPr/>
        </p:nvSpPr>
        <p:spPr>
          <a:xfrm>
            <a:off x="7402900" y="5331633"/>
            <a:ext cx="138400" cy="1384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117" name="Google Shape;1117;p113"/>
          <p:cNvCxnSpPr/>
          <p:nvPr/>
        </p:nvCxnSpPr>
        <p:spPr>
          <a:xfrm rot="10800000" flipH="1">
            <a:off x="3456100" y="3847333"/>
            <a:ext cx="6532800" cy="247480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8" name="Google Shape;1118;p113"/>
          <p:cNvCxnSpPr>
            <a:stCxn id="1114" idx="4"/>
          </p:cNvCxnSpPr>
          <p:nvPr/>
        </p:nvCxnSpPr>
        <p:spPr>
          <a:xfrm flipH="1">
            <a:off x="5617533" y="5140400"/>
            <a:ext cx="1600" cy="3688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113"/>
          <p:cNvCxnSpPr>
            <a:stCxn id="1115" idx="4"/>
          </p:cNvCxnSpPr>
          <p:nvPr/>
        </p:nvCxnSpPr>
        <p:spPr>
          <a:xfrm flipH="1">
            <a:off x="8020200" y="4030967"/>
            <a:ext cx="8800" cy="5572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113"/>
          <p:cNvCxnSpPr>
            <a:stCxn id="1116" idx="0"/>
          </p:cNvCxnSpPr>
          <p:nvPr/>
        </p:nvCxnSpPr>
        <p:spPr>
          <a:xfrm rot="10800000" flipH="1">
            <a:off x="7472100" y="4828833"/>
            <a:ext cx="12000" cy="5028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53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6" y="1472927"/>
            <a:ext cx="11493137" cy="516300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Classification algorithms can also produce a probability prediction of belonging to a class </a:t>
            </a:r>
          </a:p>
          <a:p>
            <a:pPr lvl="1"/>
            <a:r>
              <a:rPr lang="en-GB" sz="3600" dirty="0" smtClean="0"/>
              <a:t>Class 0 – 8% Probability</a:t>
            </a:r>
          </a:p>
          <a:p>
            <a:pPr lvl="1"/>
            <a:r>
              <a:rPr lang="en-GB" sz="3600" dirty="0" smtClean="0"/>
              <a:t>Class 1 – 90% Probability</a:t>
            </a:r>
          </a:p>
          <a:p>
            <a:pPr lvl="1"/>
            <a:r>
              <a:rPr lang="en-GB" sz="3600" dirty="0" smtClean="0"/>
              <a:t>Class 2 – 2 % Probability </a:t>
            </a:r>
            <a:r>
              <a:rPr lang="en-GB" sz="3200" dirty="0" smtClean="0"/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123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1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38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Unfortunately, even in log odds targets are at infinity, making RSS unfeasible.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114"/>
          <p:cNvCxnSpPr/>
          <p:nvPr/>
        </p:nvCxnSpPr>
        <p:spPr>
          <a:xfrm>
            <a:off x="5490352" y="3235757"/>
            <a:ext cx="0" cy="342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114"/>
          <p:cNvCxnSpPr/>
          <p:nvPr/>
        </p:nvCxnSpPr>
        <p:spPr>
          <a:xfrm rot="10800000">
            <a:off x="5490167" y="4945947"/>
            <a:ext cx="5561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1" name="Google Shape;1131;p114"/>
          <p:cNvSpPr txBox="1"/>
          <p:nvPr/>
        </p:nvSpPr>
        <p:spPr>
          <a:xfrm>
            <a:off x="5234400" y="4723704"/>
            <a:ext cx="2560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132" name="Google Shape;1132;p114"/>
          <p:cNvSpPr txBox="1"/>
          <p:nvPr/>
        </p:nvSpPr>
        <p:spPr>
          <a:xfrm>
            <a:off x="5122747" y="2792651"/>
            <a:ext cx="2560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114"/>
          <p:cNvSpPr txBox="1"/>
          <p:nvPr/>
        </p:nvSpPr>
        <p:spPr>
          <a:xfrm>
            <a:off x="4357304" y="6347908"/>
            <a:ext cx="10840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114"/>
          <p:cNvSpPr txBox="1"/>
          <p:nvPr/>
        </p:nvSpPr>
        <p:spPr>
          <a:xfrm>
            <a:off x="4215917" y="6347908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114"/>
          <p:cNvSpPr/>
          <p:nvPr/>
        </p:nvSpPr>
        <p:spPr>
          <a:xfrm>
            <a:off x="8728840" y="3064453"/>
            <a:ext cx="171200" cy="171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6" name="Google Shape;1136;p114"/>
          <p:cNvSpPr/>
          <p:nvPr/>
        </p:nvSpPr>
        <p:spPr>
          <a:xfrm>
            <a:off x="9242193" y="3064453"/>
            <a:ext cx="171200" cy="171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7" name="Google Shape;1137;p114"/>
          <p:cNvSpPr/>
          <p:nvPr/>
        </p:nvSpPr>
        <p:spPr>
          <a:xfrm>
            <a:off x="9674747" y="3064453"/>
            <a:ext cx="171200" cy="171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8" name="Google Shape;1138;p114"/>
          <p:cNvSpPr/>
          <p:nvPr/>
        </p:nvSpPr>
        <p:spPr>
          <a:xfrm>
            <a:off x="10147700" y="3064453"/>
            <a:ext cx="171200" cy="171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9" name="Google Shape;1139;p114"/>
          <p:cNvSpPr/>
          <p:nvPr/>
        </p:nvSpPr>
        <p:spPr>
          <a:xfrm>
            <a:off x="5574832" y="6546927"/>
            <a:ext cx="171200" cy="1712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0" name="Google Shape;1140;p114"/>
          <p:cNvSpPr/>
          <p:nvPr/>
        </p:nvSpPr>
        <p:spPr>
          <a:xfrm>
            <a:off x="6061252" y="6546927"/>
            <a:ext cx="171200" cy="1712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1" name="Google Shape;1141;p114"/>
          <p:cNvSpPr/>
          <p:nvPr/>
        </p:nvSpPr>
        <p:spPr>
          <a:xfrm>
            <a:off x="6594792" y="6546927"/>
            <a:ext cx="171200" cy="1712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2" name="Google Shape;1142;p114"/>
          <p:cNvSpPr/>
          <p:nvPr/>
        </p:nvSpPr>
        <p:spPr>
          <a:xfrm>
            <a:off x="7027345" y="6546927"/>
            <a:ext cx="171200" cy="1712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3" name="Google Shape;1143;p114"/>
          <p:cNvSpPr/>
          <p:nvPr/>
        </p:nvSpPr>
        <p:spPr>
          <a:xfrm>
            <a:off x="7412779" y="6546927"/>
            <a:ext cx="171200" cy="1712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144" name="Google Shape;1144;p114"/>
          <p:cNvCxnSpPr/>
          <p:nvPr/>
        </p:nvCxnSpPr>
        <p:spPr>
          <a:xfrm rot="10800000" flipH="1">
            <a:off x="5544219" y="3114292"/>
            <a:ext cx="4995600" cy="33128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1145" name="Google Shape;114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837" y="4571983"/>
            <a:ext cx="2526897" cy="747892"/>
          </a:xfrm>
          <a:prstGeom prst="rect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49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1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1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38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first step for maximum likelihood is to go from log odds back to probability.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115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5" name="Google Shape;1155;p115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6" name="Google Shape;1156;p115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157" name="Google Shape;1157;p115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115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115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115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1" name="Google Shape;1161;p115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2" name="Google Shape;1162;p115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3" name="Google Shape;1163;p115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4" name="Google Shape;1164;p115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5" name="Google Shape;1165;p115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6" name="Google Shape;1166;p115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7" name="Google Shape;1167;p115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8" name="Google Shape;1168;p115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169" name="Google Shape;1169;p115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1170" name="Google Shape;117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3" y="3412318"/>
            <a:ext cx="5514800" cy="294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115"/>
          <p:cNvSpPr/>
          <p:nvPr/>
        </p:nvSpPr>
        <p:spPr>
          <a:xfrm>
            <a:off x="5674767" y="4314433"/>
            <a:ext cx="1540400" cy="587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533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1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5" name="Google Shape;1195;p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38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first step for maximum likelihood is to go from log odds back to probability.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8" name="Google Shape;1198;p118"/>
          <p:cNvPicPr preferRelativeResize="0"/>
          <p:nvPr/>
        </p:nvPicPr>
        <p:blipFill rotWithShape="1">
          <a:blip r:embed="rId3">
            <a:alphaModFix/>
          </a:blip>
          <a:srcRect b="56574"/>
          <a:stretch/>
        </p:blipFill>
        <p:spPr>
          <a:xfrm>
            <a:off x="4335067" y="2825879"/>
            <a:ext cx="3521868" cy="297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07;p119"/>
          <p:cNvPicPr preferRelativeResize="0"/>
          <p:nvPr/>
        </p:nvPicPr>
        <p:blipFill rotWithShape="1">
          <a:blip r:embed="rId3">
            <a:alphaModFix/>
          </a:blip>
          <a:srcRect t="31220" b="56574"/>
          <a:stretch/>
        </p:blipFill>
        <p:spPr>
          <a:xfrm>
            <a:off x="4306084" y="6000947"/>
            <a:ext cx="3214070" cy="738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2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0" name="Google Shape;1240;p1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38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first step for maximum likelihood is to go from log odds back to probability.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3" name="Google Shape;1243;p123"/>
          <p:cNvPicPr preferRelativeResize="0"/>
          <p:nvPr/>
        </p:nvPicPr>
        <p:blipFill rotWithShape="1">
          <a:blip r:embed="rId3">
            <a:alphaModFix/>
          </a:blip>
          <a:srcRect t="46056"/>
          <a:stretch/>
        </p:blipFill>
        <p:spPr>
          <a:xfrm>
            <a:off x="4444067" y="3010501"/>
            <a:ext cx="3521868" cy="3699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361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2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38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first step for maximum likelihood is to go from log odds back to probability.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2" name="Google Shape;1252;p124"/>
          <p:cNvPicPr preferRelativeResize="0"/>
          <p:nvPr/>
        </p:nvPicPr>
        <p:blipFill rotWithShape="1">
          <a:blip r:embed="rId3">
            <a:alphaModFix/>
          </a:blip>
          <a:srcRect t="84082"/>
          <a:stretch/>
        </p:blipFill>
        <p:spPr>
          <a:xfrm>
            <a:off x="4444067" y="3919999"/>
            <a:ext cx="3521868" cy="1091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48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125"/>
          <p:cNvPicPr preferRelativeResize="0"/>
          <p:nvPr/>
        </p:nvPicPr>
        <p:blipFill rotWithShape="1">
          <a:blip r:embed="rId3">
            <a:alphaModFix/>
          </a:blip>
          <a:srcRect t="84082"/>
          <a:stretch/>
        </p:blipFill>
        <p:spPr>
          <a:xfrm>
            <a:off x="4822167" y="5008766"/>
            <a:ext cx="3521868" cy="1091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12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1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able to convert ln(odds) into a probability.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125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125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125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265" name="Google Shape;1265;p125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125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25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125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9" name="Google Shape;1269;p125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0" name="Google Shape;1270;p125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1" name="Google Shape;1271;p125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2" name="Google Shape;1272;p125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3" name="Google Shape;1273;p125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4" name="Google Shape;1274;p125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5" name="Google Shape;1275;p125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6" name="Google Shape;1276;p125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77" name="Google Shape;1277;p125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1278" name="Google Shape;1278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3" y="3412318"/>
            <a:ext cx="5514800" cy="294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25"/>
          <p:cNvSpPr/>
          <p:nvPr/>
        </p:nvSpPr>
        <p:spPr>
          <a:xfrm>
            <a:off x="5674767" y="4314433"/>
            <a:ext cx="1540400" cy="587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7868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126"/>
          <p:cNvPicPr preferRelativeResize="0"/>
          <p:nvPr/>
        </p:nvPicPr>
        <p:blipFill rotWithShape="1">
          <a:blip r:embed="rId3">
            <a:alphaModFix/>
          </a:blip>
          <a:srcRect t="84082"/>
          <a:stretch/>
        </p:blipFill>
        <p:spPr>
          <a:xfrm>
            <a:off x="4822167" y="5008766"/>
            <a:ext cx="3521868" cy="1091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12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6" name="Google Shape;1286;p1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intuition behind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maximum likelihood.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9" name="Google Shape;1289;p126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0" name="Google Shape;1290;p126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1" name="Google Shape;1291;p126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292" name="Google Shape;1292;p126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26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26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126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6" name="Google Shape;1296;p126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7" name="Google Shape;1297;p126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8" name="Google Shape;1298;p126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9" name="Google Shape;1299;p126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0" name="Google Shape;1300;p126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1" name="Google Shape;1301;p126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2" name="Google Shape;1302;p126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3" name="Google Shape;1303;p126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04" name="Google Shape;1304;p126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1305" name="Google Shape;130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3" y="3412318"/>
            <a:ext cx="5514800" cy="294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26"/>
          <p:cNvSpPr/>
          <p:nvPr/>
        </p:nvSpPr>
        <p:spPr>
          <a:xfrm>
            <a:off x="5674767" y="4314433"/>
            <a:ext cx="1540400" cy="587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0862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2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1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a line in the log(odds) axis and project the points on to the line: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127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127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127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318" name="Google Shape;1318;p127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127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127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1" name="Google Shape;1321;p127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2" name="Google Shape;1322;p127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3" name="Google Shape;1323;p127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4" name="Google Shape;1324;p127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5" name="Google Shape;1325;p127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6" name="Google Shape;1326;p127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7" name="Google Shape;1327;p127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8" name="Google Shape;1328;p127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9" name="Google Shape;1329;p127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30" name="Google Shape;1330;p127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1331" name="Google Shape;1331;p127"/>
          <p:cNvPicPr preferRelativeResize="0"/>
          <p:nvPr/>
        </p:nvPicPr>
        <p:blipFill rotWithShape="1">
          <a:blip r:embed="rId3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090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2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7" name="Google Shape;1337;p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know this line has a form on the probability y-axis.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0" name="Google Shape;1340;p128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128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2" name="Google Shape;1342;p128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343" name="Google Shape;1343;p128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4" name="Google Shape;1344;p128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5" name="Google Shape;1345;p128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128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7" name="Google Shape;1347;p128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8" name="Google Shape;1348;p128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9" name="Google Shape;1349;p128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0" name="Google Shape;1350;p128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1" name="Google Shape;1351;p128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2" name="Google Shape;1352;p128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3" name="Google Shape;1353;p128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4" name="Google Shape;1354;p128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55" name="Google Shape;1355;p128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1356" name="Google Shape;1356;p128"/>
          <p:cNvPicPr preferRelativeResize="0"/>
          <p:nvPr/>
        </p:nvPicPr>
        <p:blipFill rotWithShape="1">
          <a:blip r:embed="rId3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3" y="3248992"/>
            <a:ext cx="6098667" cy="325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305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2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1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a line in the log(odds) axis and project the points on to the line: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6" name="Google Shape;1366;p129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129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8" name="Google Shape;1368;p129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369" name="Google Shape;1369;p129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129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29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29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3" name="Google Shape;1373;p129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4" name="Google Shape;1374;p129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5" name="Google Shape;1375;p129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6" name="Google Shape;1376;p129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7" name="Google Shape;1377;p129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8" name="Google Shape;1378;p129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9" name="Google Shape;1379;p129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0" name="Google Shape;1380;p129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81" name="Google Shape;1381;p129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1382" name="Google Shape;1382;p129"/>
          <p:cNvPicPr preferRelativeResize="0"/>
          <p:nvPr/>
        </p:nvPicPr>
        <p:blipFill rotWithShape="1">
          <a:blip r:embed="rId3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2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4368"/>
            <a:ext cx="11769634" cy="5136878"/>
          </a:xfrm>
        </p:spPr>
        <p:txBody>
          <a:bodyPr/>
          <a:lstStyle/>
          <a:p>
            <a:r>
              <a:rPr lang="en-GB" sz="3600" dirty="0" smtClean="0"/>
              <a:t>Classification algorithms can also produce a probability prediction of belonging to a class </a:t>
            </a:r>
          </a:p>
          <a:p>
            <a:pPr lvl="1"/>
            <a:r>
              <a:rPr lang="en-GB" sz="3600" dirty="0" smtClean="0"/>
              <a:t>Class 0 – 8% Probability  -- Tram Image</a:t>
            </a:r>
          </a:p>
          <a:p>
            <a:pPr lvl="1"/>
            <a:r>
              <a:rPr lang="en-GB" sz="3600" dirty="0" smtClean="0">
                <a:solidFill>
                  <a:srgbClr val="C00000"/>
                </a:solidFill>
              </a:rPr>
              <a:t>Class 1 – 90% Probability – Train Image</a:t>
            </a:r>
          </a:p>
          <a:p>
            <a:pPr lvl="1"/>
            <a:r>
              <a:rPr lang="en-GB" sz="3600" dirty="0" smtClean="0"/>
              <a:t>Class 2 – 2 % Probability </a:t>
            </a:r>
            <a:r>
              <a:rPr lang="en-GB" sz="3200" dirty="0" smtClean="0"/>
              <a:t> -- Ruler Image </a:t>
            </a:r>
            <a:endParaRPr lang="en-IN" sz="3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9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3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1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a line in the log(odds) axis and project the points on to the line: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1" name="Google Shape;1391;p130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130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3" name="Google Shape;1393;p130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394" name="Google Shape;1394;p130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5" name="Google Shape;1395;p130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6" name="Google Shape;1396;p130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30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8" name="Google Shape;1398;p130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9" name="Google Shape;1399;p130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0" name="Google Shape;1400;p130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1" name="Google Shape;1401;p130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2" name="Google Shape;1402;p130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3" name="Google Shape;1403;p130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4" name="Google Shape;1404;p130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05" name="Google Shape;1405;p130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406" name="Google Shape;1406;p130"/>
          <p:cNvSpPr/>
          <p:nvPr/>
        </p:nvSpPr>
        <p:spPr>
          <a:xfrm>
            <a:off x="7874643" y="57177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7" name="Google Shape;1407;p130"/>
          <p:cNvSpPr/>
          <p:nvPr/>
        </p:nvSpPr>
        <p:spPr>
          <a:xfrm>
            <a:off x="8206843" y="54962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8" name="Google Shape;1408;p130"/>
          <p:cNvSpPr/>
          <p:nvPr/>
        </p:nvSpPr>
        <p:spPr>
          <a:xfrm>
            <a:off x="8571223" y="52630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9" name="Google Shape;1409;p130"/>
          <p:cNvSpPr/>
          <p:nvPr/>
        </p:nvSpPr>
        <p:spPr>
          <a:xfrm>
            <a:off x="8866623" y="50824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0" name="Google Shape;1410;p130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1" name="Google Shape;1411;p130"/>
          <p:cNvSpPr/>
          <p:nvPr/>
        </p:nvSpPr>
        <p:spPr>
          <a:xfrm>
            <a:off x="100286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2" name="Google Shape;1412;p130"/>
          <p:cNvSpPr/>
          <p:nvPr/>
        </p:nvSpPr>
        <p:spPr>
          <a:xfrm>
            <a:off x="10379261" y="404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3" name="Google Shape;1413;p130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4" name="Google Shape;1414;p130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5" name="Google Shape;1415;p130"/>
          <p:cNvSpPr/>
          <p:nvPr/>
        </p:nvSpPr>
        <p:spPr>
          <a:xfrm>
            <a:off x="10997676" y="372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6" name="Google Shape;1416;p130"/>
          <p:cNvSpPr/>
          <p:nvPr/>
        </p:nvSpPr>
        <p:spPr>
          <a:xfrm>
            <a:off x="10674673" y="3842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17" name="Google Shape;1417;p130"/>
          <p:cNvCxnSpPr>
            <a:stCxn id="1404" idx="0"/>
            <a:endCxn id="1410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18" name="Google Shape;1418;p130"/>
          <p:cNvCxnSpPr>
            <a:stCxn id="1403" idx="0"/>
            <a:endCxn id="1409" idx="4"/>
          </p:cNvCxnSpPr>
          <p:nvPr/>
        </p:nvCxnSpPr>
        <p:spPr>
          <a:xfrm rot="10800000">
            <a:off x="8925033" y="5199177"/>
            <a:ext cx="0" cy="71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19" name="Google Shape;1419;p130"/>
          <p:cNvCxnSpPr>
            <a:stCxn id="1402" idx="0"/>
            <a:endCxn id="1408" idx="4"/>
          </p:cNvCxnSpPr>
          <p:nvPr/>
        </p:nvCxnSpPr>
        <p:spPr>
          <a:xfrm rot="10800000">
            <a:off x="8629623" y="5379977"/>
            <a:ext cx="0" cy="536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20" name="Google Shape;1420;p130"/>
          <p:cNvCxnSpPr>
            <a:stCxn id="1401" idx="0"/>
            <a:endCxn id="1407" idx="4"/>
          </p:cNvCxnSpPr>
          <p:nvPr/>
        </p:nvCxnSpPr>
        <p:spPr>
          <a:xfrm rot="10800000">
            <a:off x="8265243" y="5613177"/>
            <a:ext cx="0" cy="303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21" name="Google Shape;1421;p130"/>
          <p:cNvCxnSpPr>
            <a:stCxn id="1397" idx="4"/>
            <a:endCxn id="1411" idx="0"/>
          </p:cNvCxnSpPr>
          <p:nvPr/>
        </p:nvCxnSpPr>
        <p:spPr>
          <a:xfrm>
            <a:off x="10087067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22" name="Google Shape;1422;p130"/>
          <p:cNvCxnSpPr>
            <a:stCxn id="1398" idx="4"/>
            <a:endCxn id="1412" idx="0"/>
          </p:cNvCxnSpPr>
          <p:nvPr/>
        </p:nvCxnSpPr>
        <p:spPr>
          <a:xfrm>
            <a:off x="10437661" y="3654825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23" name="Google Shape;1423;p130"/>
          <p:cNvCxnSpPr>
            <a:endCxn id="1416" idx="0"/>
          </p:cNvCxnSpPr>
          <p:nvPr/>
        </p:nvCxnSpPr>
        <p:spPr>
          <a:xfrm>
            <a:off x="10729473" y="3654825"/>
            <a:ext cx="3600" cy="18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24" name="Google Shape;1424;p130"/>
          <p:cNvCxnSpPr>
            <a:stCxn id="1400" idx="0"/>
            <a:endCxn id="1406" idx="4"/>
          </p:cNvCxnSpPr>
          <p:nvPr/>
        </p:nvCxnSpPr>
        <p:spPr>
          <a:xfrm rot="10800000">
            <a:off x="7933043" y="5834377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130"/>
          <p:cNvCxnSpPr/>
          <p:nvPr/>
        </p:nvCxnSpPr>
        <p:spPr>
          <a:xfrm rot="10800000">
            <a:off x="11056076" y="3655044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26" name="Google Shape;1426;p130"/>
          <p:cNvPicPr preferRelativeResize="0"/>
          <p:nvPr/>
        </p:nvPicPr>
        <p:blipFill rotWithShape="1">
          <a:blip r:embed="rId3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260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3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2" name="Google Shape;1432;p1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the log odds for the projected points on this line.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5" name="Google Shape;1435;p131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131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7" name="Google Shape;1437;p131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438" name="Google Shape;1438;p131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131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31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1" name="Google Shape;1441;p131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2" name="Google Shape;1442;p131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3" name="Google Shape;1443;p131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4" name="Google Shape;1444;p131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5" name="Google Shape;1445;p131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6" name="Google Shape;1446;p131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7" name="Google Shape;1447;p131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8" name="Google Shape;1448;p131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49" name="Google Shape;1449;p131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450" name="Google Shape;1450;p131"/>
          <p:cNvSpPr/>
          <p:nvPr/>
        </p:nvSpPr>
        <p:spPr>
          <a:xfrm>
            <a:off x="7874643" y="57177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1" name="Google Shape;1451;p131"/>
          <p:cNvSpPr/>
          <p:nvPr/>
        </p:nvSpPr>
        <p:spPr>
          <a:xfrm>
            <a:off x="8206843" y="54962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2" name="Google Shape;1452;p131"/>
          <p:cNvSpPr/>
          <p:nvPr/>
        </p:nvSpPr>
        <p:spPr>
          <a:xfrm>
            <a:off x="8571223" y="52630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3" name="Google Shape;1453;p131"/>
          <p:cNvSpPr/>
          <p:nvPr/>
        </p:nvSpPr>
        <p:spPr>
          <a:xfrm>
            <a:off x="8866623" y="50824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4" name="Google Shape;1454;p131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5" name="Google Shape;1455;p131"/>
          <p:cNvSpPr/>
          <p:nvPr/>
        </p:nvSpPr>
        <p:spPr>
          <a:xfrm>
            <a:off x="100286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6" name="Google Shape;1456;p131"/>
          <p:cNvSpPr/>
          <p:nvPr/>
        </p:nvSpPr>
        <p:spPr>
          <a:xfrm>
            <a:off x="10379261" y="404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7" name="Google Shape;1457;p131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8" name="Google Shape;1458;p131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9" name="Google Shape;1459;p131"/>
          <p:cNvSpPr/>
          <p:nvPr/>
        </p:nvSpPr>
        <p:spPr>
          <a:xfrm>
            <a:off x="10997676" y="372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0" name="Google Shape;1460;p131"/>
          <p:cNvSpPr/>
          <p:nvPr/>
        </p:nvSpPr>
        <p:spPr>
          <a:xfrm>
            <a:off x="10674673" y="3842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61" name="Google Shape;1461;p131"/>
          <p:cNvCxnSpPr>
            <a:stCxn id="1448" idx="0"/>
            <a:endCxn id="1454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62" name="Google Shape;1462;p131"/>
          <p:cNvCxnSpPr>
            <a:stCxn id="1447" idx="0"/>
            <a:endCxn id="1453" idx="4"/>
          </p:cNvCxnSpPr>
          <p:nvPr/>
        </p:nvCxnSpPr>
        <p:spPr>
          <a:xfrm rot="10800000">
            <a:off x="8925033" y="5199177"/>
            <a:ext cx="0" cy="71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63" name="Google Shape;1463;p131"/>
          <p:cNvCxnSpPr>
            <a:stCxn id="1446" idx="0"/>
            <a:endCxn id="1452" idx="4"/>
          </p:cNvCxnSpPr>
          <p:nvPr/>
        </p:nvCxnSpPr>
        <p:spPr>
          <a:xfrm rot="10800000">
            <a:off x="8629623" y="5379977"/>
            <a:ext cx="0" cy="536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64" name="Google Shape;1464;p131"/>
          <p:cNvCxnSpPr>
            <a:stCxn id="1445" idx="0"/>
            <a:endCxn id="1451" idx="4"/>
          </p:cNvCxnSpPr>
          <p:nvPr/>
        </p:nvCxnSpPr>
        <p:spPr>
          <a:xfrm rot="10800000">
            <a:off x="8265243" y="5613177"/>
            <a:ext cx="0" cy="303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65" name="Google Shape;1465;p131"/>
          <p:cNvCxnSpPr>
            <a:stCxn id="1441" idx="4"/>
            <a:endCxn id="1455" idx="0"/>
          </p:cNvCxnSpPr>
          <p:nvPr/>
        </p:nvCxnSpPr>
        <p:spPr>
          <a:xfrm>
            <a:off x="10087067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66" name="Google Shape;1466;p131"/>
          <p:cNvCxnSpPr>
            <a:stCxn id="1442" idx="4"/>
            <a:endCxn id="1456" idx="0"/>
          </p:cNvCxnSpPr>
          <p:nvPr/>
        </p:nvCxnSpPr>
        <p:spPr>
          <a:xfrm>
            <a:off x="10437661" y="3654825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67" name="Google Shape;1467;p131"/>
          <p:cNvCxnSpPr>
            <a:endCxn id="1460" idx="0"/>
          </p:cNvCxnSpPr>
          <p:nvPr/>
        </p:nvCxnSpPr>
        <p:spPr>
          <a:xfrm>
            <a:off x="10729473" y="3654825"/>
            <a:ext cx="3600" cy="18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68" name="Google Shape;1468;p131"/>
          <p:cNvCxnSpPr>
            <a:stCxn id="1444" idx="0"/>
            <a:endCxn id="1450" idx="4"/>
          </p:cNvCxnSpPr>
          <p:nvPr/>
        </p:nvCxnSpPr>
        <p:spPr>
          <a:xfrm rot="10800000">
            <a:off x="7933043" y="5834377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131"/>
          <p:cNvCxnSpPr/>
          <p:nvPr/>
        </p:nvCxnSpPr>
        <p:spPr>
          <a:xfrm rot="10800000">
            <a:off x="11056076" y="3655044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70" name="Google Shape;1470;p131"/>
          <p:cNvPicPr preferRelativeResize="0"/>
          <p:nvPr/>
        </p:nvPicPr>
        <p:blipFill rotWithShape="1">
          <a:blip r:embed="rId3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1" name="Google Shape;1471;p131"/>
          <p:cNvCxnSpPr>
            <a:stCxn id="1455" idx="3"/>
          </p:cNvCxnSpPr>
          <p:nvPr/>
        </p:nvCxnSpPr>
        <p:spPr>
          <a:xfrm rot="10800000">
            <a:off x="7815772" y="4348920"/>
            <a:ext cx="22300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131"/>
          <p:cNvCxnSpPr>
            <a:stCxn id="1456" idx="2"/>
          </p:cNvCxnSpPr>
          <p:nvPr/>
        </p:nvCxnSpPr>
        <p:spPr>
          <a:xfrm flipH="1">
            <a:off x="7807661" y="4104425"/>
            <a:ext cx="25716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131"/>
          <p:cNvCxnSpPr>
            <a:stCxn id="1460" idx="2"/>
          </p:cNvCxnSpPr>
          <p:nvPr/>
        </p:nvCxnSpPr>
        <p:spPr>
          <a:xfrm flipH="1">
            <a:off x="7807473" y="3901225"/>
            <a:ext cx="28672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131"/>
          <p:cNvCxnSpPr>
            <a:stCxn id="1459" idx="2"/>
          </p:cNvCxnSpPr>
          <p:nvPr/>
        </p:nvCxnSpPr>
        <p:spPr>
          <a:xfrm rot="10800000">
            <a:off x="7839676" y="3782425"/>
            <a:ext cx="3158000" cy="2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131"/>
          <p:cNvCxnSpPr>
            <a:stCxn id="1454" idx="2"/>
          </p:cNvCxnSpPr>
          <p:nvPr/>
        </p:nvCxnSpPr>
        <p:spPr>
          <a:xfrm rot="10800000">
            <a:off x="7839523" y="4886911"/>
            <a:ext cx="1325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131"/>
          <p:cNvCxnSpPr/>
          <p:nvPr/>
        </p:nvCxnSpPr>
        <p:spPr>
          <a:xfrm rot="10800000">
            <a:off x="7783623" y="5133444"/>
            <a:ext cx="1059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131"/>
          <p:cNvCxnSpPr>
            <a:stCxn id="1452" idx="2"/>
          </p:cNvCxnSpPr>
          <p:nvPr/>
        </p:nvCxnSpPr>
        <p:spPr>
          <a:xfrm rot="10800000">
            <a:off x="7807623" y="5314627"/>
            <a:ext cx="763600" cy="6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131"/>
          <p:cNvCxnSpPr>
            <a:stCxn id="1451" idx="2"/>
          </p:cNvCxnSpPr>
          <p:nvPr/>
        </p:nvCxnSpPr>
        <p:spPr>
          <a:xfrm rot="10800000">
            <a:off x="7832043" y="5553827"/>
            <a:ext cx="374800" cy="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131"/>
          <p:cNvCxnSpPr>
            <a:stCxn id="1450" idx="5"/>
          </p:cNvCxnSpPr>
          <p:nvPr/>
        </p:nvCxnSpPr>
        <p:spPr>
          <a:xfrm rot="10800000">
            <a:off x="7831937" y="5787039"/>
            <a:ext cx="142400" cy="30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8775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3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1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these values as probabilities on the logistic regression model.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8" name="Google Shape;1488;p132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9" name="Google Shape;1489;p132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0" name="Google Shape;1490;p132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491" name="Google Shape;1491;p132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2" name="Google Shape;1492;p132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3" name="Google Shape;1493;p132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4" name="Google Shape;1494;p132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5" name="Google Shape;1495;p132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6" name="Google Shape;1496;p132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7" name="Google Shape;1497;p132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8" name="Google Shape;1498;p132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9" name="Google Shape;1499;p132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0" name="Google Shape;1500;p132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1" name="Google Shape;1501;p132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02" name="Google Shape;1502;p132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503" name="Google Shape;1503;p132"/>
          <p:cNvSpPr/>
          <p:nvPr/>
        </p:nvSpPr>
        <p:spPr>
          <a:xfrm>
            <a:off x="7874643" y="57177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4" name="Google Shape;1504;p132"/>
          <p:cNvSpPr/>
          <p:nvPr/>
        </p:nvSpPr>
        <p:spPr>
          <a:xfrm>
            <a:off x="8206843" y="54962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5" name="Google Shape;1505;p132"/>
          <p:cNvSpPr/>
          <p:nvPr/>
        </p:nvSpPr>
        <p:spPr>
          <a:xfrm>
            <a:off x="8571223" y="52630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6" name="Google Shape;1506;p132"/>
          <p:cNvSpPr/>
          <p:nvPr/>
        </p:nvSpPr>
        <p:spPr>
          <a:xfrm>
            <a:off x="8866623" y="50824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7" name="Google Shape;1507;p132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8" name="Google Shape;1508;p132"/>
          <p:cNvSpPr/>
          <p:nvPr/>
        </p:nvSpPr>
        <p:spPr>
          <a:xfrm>
            <a:off x="100286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9" name="Google Shape;1509;p132"/>
          <p:cNvSpPr/>
          <p:nvPr/>
        </p:nvSpPr>
        <p:spPr>
          <a:xfrm>
            <a:off x="10379261" y="404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0" name="Google Shape;1510;p132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1" name="Google Shape;1511;p132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2" name="Google Shape;1512;p132"/>
          <p:cNvSpPr/>
          <p:nvPr/>
        </p:nvSpPr>
        <p:spPr>
          <a:xfrm>
            <a:off x="10997676" y="372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3" name="Google Shape;1513;p132"/>
          <p:cNvSpPr/>
          <p:nvPr/>
        </p:nvSpPr>
        <p:spPr>
          <a:xfrm>
            <a:off x="10674673" y="3842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14" name="Google Shape;1514;p132"/>
          <p:cNvCxnSpPr>
            <a:stCxn id="1501" idx="0"/>
            <a:endCxn id="1507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15" name="Google Shape;1515;p132"/>
          <p:cNvCxnSpPr>
            <a:stCxn id="1500" idx="0"/>
            <a:endCxn id="1506" idx="4"/>
          </p:cNvCxnSpPr>
          <p:nvPr/>
        </p:nvCxnSpPr>
        <p:spPr>
          <a:xfrm rot="10800000">
            <a:off x="8925033" y="5199177"/>
            <a:ext cx="0" cy="71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16" name="Google Shape;1516;p132"/>
          <p:cNvCxnSpPr>
            <a:stCxn id="1499" idx="0"/>
            <a:endCxn id="1505" idx="4"/>
          </p:cNvCxnSpPr>
          <p:nvPr/>
        </p:nvCxnSpPr>
        <p:spPr>
          <a:xfrm rot="10800000">
            <a:off x="8629623" y="5379977"/>
            <a:ext cx="0" cy="536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17" name="Google Shape;1517;p132"/>
          <p:cNvCxnSpPr>
            <a:stCxn id="1498" idx="0"/>
            <a:endCxn id="1504" idx="4"/>
          </p:cNvCxnSpPr>
          <p:nvPr/>
        </p:nvCxnSpPr>
        <p:spPr>
          <a:xfrm rot="10800000">
            <a:off x="8265243" y="5613177"/>
            <a:ext cx="0" cy="303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18" name="Google Shape;1518;p132"/>
          <p:cNvCxnSpPr>
            <a:stCxn id="1494" idx="4"/>
            <a:endCxn id="1508" idx="0"/>
          </p:cNvCxnSpPr>
          <p:nvPr/>
        </p:nvCxnSpPr>
        <p:spPr>
          <a:xfrm>
            <a:off x="10087067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19" name="Google Shape;1519;p132"/>
          <p:cNvCxnSpPr>
            <a:stCxn id="1495" idx="4"/>
            <a:endCxn id="1509" idx="0"/>
          </p:cNvCxnSpPr>
          <p:nvPr/>
        </p:nvCxnSpPr>
        <p:spPr>
          <a:xfrm>
            <a:off x="10437661" y="3654825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20" name="Google Shape;1520;p132"/>
          <p:cNvCxnSpPr>
            <a:endCxn id="1513" idx="0"/>
          </p:cNvCxnSpPr>
          <p:nvPr/>
        </p:nvCxnSpPr>
        <p:spPr>
          <a:xfrm>
            <a:off x="10729473" y="3654825"/>
            <a:ext cx="3600" cy="18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21" name="Google Shape;1521;p132"/>
          <p:cNvCxnSpPr>
            <a:stCxn id="1497" idx="0"/>
            <a:endCxn id="1503" idx="4"/>
          </p:cNvCxnSpPr>
          <p:nvPr/>
        </p:nvCxnSpPr>
        <p:spPr>
          <a:xfrm rot="10800000">
            <a:off x="7933043" y="5834377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2" name="Google Shape;1522;p132"/>
          <p:cNvCxnSpPr/>
          <p:nvPr/>
        </p:nvCxnSpPr>
        <p:spPr>
          <a:xfrm rot="10800000">
            <a:off x="11056076" y="3655044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23" name="Google Shape;1523;p132"/>
          <p:cNvPicPr preferRelativeResize="0"/>
          <p:nvPr/>
        </p:nvPicPr>
        <p:blipFill rotWithShape="1">
          <a:blip r:embed="rId3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4" name="Google Shape;1524;p132"/>
          <p:cNvCxnSpPr>
            <a:stCxn id="1508" idx="3"/>
          </p:cNvCxnSpPr>
          <p:nvPr/>
        </p:nvCxnSpPr>
        <p:spPr>
          <a:xfrm rot="10800000">
            <a:off x="7815772" y="4348920"/>
            <a:ext cx="22300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132"/>
          <p:cNvCxnSpPr>
            <a:stCxn id="1509" idx="2"/>
          </p:cNvCxnSpPr>
          <p:nvPr/>
        </p:nvCxnSpPr>
        <p:spPr>
          <a:xfrm flipH="1">
            <a:off x="7807661" y="4104425"/>
            <a:ext cx="25716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6" name="Google Shape;1526;p132"/>
          <p:cNvCxnSpPr>
            <a:stCxn id="1513" idx="2"/>
          </p:cNvCxnSpPr>
          <p:nvPr/>
        </p:nvCxnSpPr>
        <p:spPr>
          <a:xfrm flipH="1">
            <a:off x="7807473" y="3901225"/>
            <a:ext cx="28672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7" name="Google Shape;1527;p132"/>
          <p:cNvCxnSpPr>
            <a:stCxn id="1512" idx="2"/>
          </p:cNvCxnSpPr>
          <p:nvPr/>
        </p:nvCxnSpPr>
        <p:spPr>
          <a:xfrm rot="10800000">
            <a:off x="7839676" y="3782425"/>
            <a:ext cx="3158000" cy="2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8" name="Google Shape;1528;p132"/>
          <p:cNvCxnSpPr>
            <a:stCxn id="1507" idx="2"/>
          </p:cNvCxnSpPr>
          <p:nvPr/>
        </p:nvCxnSpPr>
        <p:spPr>
          <a:xfrm rot="10800000">
            <a:off x="7839523" y="4886911"/>
            <a:ext cx="1325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9" name="Google Shape;1529;p132"/>
          <p:cNvCxnSpPr/>
          <p:nvPr/>
        </p:nvCxnSpPr>
        <p:spPr>
          <a:xfrm rot="10800000">
            <a:off x="7783623" y="5133444"/>
            <a:ext cx="1059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0" name="Google Shape;1530;p132"/>
          <p:cNvCxnSpPr>
            <a:stCxn id="1505" idx="2"/>
          </p:cNvCxnSpPr>
          <p:nvPr/>
        </p:nvCxnSpPr>
        <p:spPr>
          <a:xfrm rot="10800000">
            <a:off x="7807623" y="5314627"/>
            <a:ext cx="763600" cy="6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1" name="Google Shape;1531;p132"/>
          <p:cNvCxnSpPr>
            <a:stCxn id="1504" idx="2"/>
          </p:cNvCxnSpPr>
          <p:nvPr/>
        </p:nvCxnSpPr>
        <p:spPr>
          <a:xfrm rot="10800000">
            <a:off x="7832043" y="5553827"/>
            <a:ext cx="374800" cy="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132"/>
          <p:cNvCxnSpPr>
            <a:stCxn id="1503" idx="5"/>
          </p:cNvCxnSpPr>
          <p:nvPr/>
        </p:nvCxnSpPr>
        <p:spPr>
          <a:xfrm rot="10800000">
            <a:off x="7831937" y="5787039"/>
            <a:ext cx="142400" cy="30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33" name="Google Shape;1533;p132"/>
          <p:cNvPicPr preferRelativeResize="0"/>
          <p:nvPr/>
        </p:nvPicPr>
        <p:blipFill rotWithShape="1">
          <a:blip r:embed="rId3">
            <a:alphaModFix/>
          </a:blip>
          <a:srcRect t="84082"/>
          <a:stretch/>
        </p:blipFill>
        <p:spPr>
          <a:xfrm>
            <a:off x="3558434" y="3477899"/>
            <a:ext cx="3521868" cy="1091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294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3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9" name="Google Shape;1539;p1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these values as probabilities on the logistic regression model.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2" name="Google Shape;1542;p133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3" name="Google Shape;1543;p133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4" name="Google Shape;1544;p133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545" name="Google Shape;1545;p133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6" name="Google Shape;1546;p133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133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8" name="Google Shape;1548;p133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9" name="Google Shape;1549;p133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0" name="Google Shape;1550;p133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1" name="Google Shape;1551;p133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2" name="Google Shape;1552;p133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3" name="Google Shape;1553;p133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4" name="Google Shape;1554;p133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5" name="Google Shape;1555;p133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56" name="Google Shape;1556;p133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557" name="Google Shape;1557;p133"/>
          <p:cNvSpPr/>
          <p:nvPr/>
        </p:nvSpPr>
        <p:spPr>
          <a:xfrm>
            <a:off x="7874643" y="57177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8" name="Google Shape;1558;p133"/>
          <p:cNvSpPr/>
          <p:nvPr/>
        </p:nvSpPr>
        <p:spPr>
          <a:xfrm>
            <a:off x="8206843" y="54962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9" name="Google Shape;1559;p133"/>
          <p:cNvSpPr/>
          <p:nvPr/>
        </p:nvSpPr>
        <p:spPr>
          <a:xfrm>
            <a:off x="8571223" y="52630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0" name="Google Shape;1560;p133"/>
          <p:cNvSpPr/>
          <p:nvPr/>
        </p:nvSpPr>
        <p:spPr>
          <a:xfrm>
            <a:off x="8866623" y="50824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1" name="Google Shape;1561;p133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2" name="Google Shape;1562;p133"/>
          <p:cNvSpPr/>
          <p:nvPr/>
        </p:nvSpPr>
        <p:spPr>
          <a:xfrm>
            <a:off x="100286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3" name="Google Shape;1563;p133"/>
          <p:cNvSpPr/>
          <p:nvPr/>
        </p:nvSpPr>
        <p:spPr>
          <a:xfrm>
            <a:off x="10379261" y="404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4" name="Google Shape;1564;p133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5" name="Google Shape;1565;p133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6" name="Google Shape;1566;p133"/>
          <p:cNvSpPr/>
          <p:nvPr/>
        </p:nvSpPr>
        <p:spPr>
          <a:xfrm>
            <a:off x="10997676" y="372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7" name="Google Shape;1567;p133"/>
          <p:cNvSpPr/>
          <p:nvPr/>
        </p:nvSpPr>
        <p:spPr>
          <a:xfrm>
            <a:off x="10674673" y="3842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68" name="Google Shape;1568;p133"/>
          <p:cNvCxnSpPr>
            <a:stCxn id="1555" idx="0"/>
            <a:endCxn id="1561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69" name="Google Shape;1569;p133"/>
          <p:cNvCxnSpPr>
            <a:stCxn id="1554" idx="0"/>
            <a:endCxn id="1560" idx="4"/>
          </p:cNvCxnSpPr>
          <p:nvPr/>
        </p:nvCxnSpPr>
        <p:spPr>
          <a:xfrm rot="10800000">
            <a:off x="8925033" y="5199177"/>
            <a:ext cx="0" cy="71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70" name="Google Shape;1570;p133"/>
          <p:cNvCxnSpPr>
            <a:stCxn id="1553" idx="0"/>
            <a:endCxn id="1559" idx="4"/>
          </p:cNvCxnSpPr>
          <p:nvPr/>
        </p:nvCxnSpPr>
        <p:spPr>
          <a:xfrm rot="10800000">
            <a:off x="8629623" y="5379977"/>
            <a:ext cx="0" cy="536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71" name="Google Shape;1571;p133"/>
          <p:cNvCxnSpPr>
            <a:stCxn id="1552" idx="0"/>
            <a:endCxn id="1558" idx="4"/>
          </p:cNvCxnSpPr>
          <p:nvPr/>
        </p:nvCxnSpPr>
        <p:spPr>
          <a:xfrm rot="10800000">
            <a:off x="8265243" y="5613177"/>
            <a:ext cx="0" cy="303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72" name="Google Shape;1572;p133"/>
          <p:cNvCxnSpPr>
            <a:stCxn id="1548" idx="4"/>
            <a:endCxn id="1562" idx="0"/>
          </p:cNvCxnSpPr>
          <p:nvPr/>
        </p:nvCxnSpPr>
        <p:spPr>
          <a:xfrm>
            <a:off x="10087067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73" name="Google Shape;1573;p133"/>
          <p:cNvCxnSpPr>
            <a:stCxn id="1549" idx="4"/>
            <a:endCxn id="1563" idx="0"/>
          </p:cNvCxnSpPr>
          <p:nvPr/>
        </p:nvCxnSpPr>
        <p:spPr>
          <a:xfrm>
            <a:off x="10437661" y="3654825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133"/>
          <p:cNvCxnSpPr>
            <a:endCxn id="1567" idx="0"/>
          </p:cNvCxnSpPr>
          <p:nvPr/>
        </p:nvCxnSpPr>
        <p:spPr>
          <a:xfrm>
            <a:off x="10729473" y="3654825"/>
            <a:ext cx="3600" cy="18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133"/>
          <p:cNvCxnSpPr>
            <a:stCxn id="1551" idx="0"/>
            <a:endCxn id="1557" idx="4"/>
          </p:cNvCxnSpPr>
          <p:nvPr/>
        </p:nvCxnSpPr>
        <p:spPr>
          <a:xfrm rot="10800000">
            <a:off x="7933043" y="5834377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76" name="Google Shape;1576;p133"/>
          <p:cNvCxnSpPr/>
          <p:nvPr/>
        </p:nvCxnSpPr>
        <p:spPr>
          <a:xfrm rot="10800000">
            <a:off x="11056076" y="3655044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77" name="Google Shape;1577;p133"/>
          <p:cNvPicPr preferRelativeResize="0"/>
          <p:nvPr/>
        </p:nvPicPr>
        <p:blipFill rotWithShape="1">
          <a:blip r:embed="rId3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8" name="Google Shape;1578;p133"/>
          <p:cNvCxnSpPr>
            <a:stCxn id="1562" idx="3"/>
          </p:cNvCxnSpPr>
          <p:nvPr/>
        </p:nvCxnSpPr>
        <p:spPr>
          <a:xfrm rot="10800000">
            <a:off x="7815772" y="4348920"/>
            <a:ext cx="22300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79" name="Google Shape;1579;p133"/>
          <p:cNvCxnSpPr>
            <a:stCxn id="1563" idx="2"/>
          </p:cNvCxnSpPr>
          <p:nvPr/>
        </p:nvCxnSpPr>
        <p:spPr>
          <a:xfrm flipH="1">
            <a:off x="7807661" y="4104425"/>
            <a:ext cx="25716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80" name="Google Shape;1580;p133"/>
          <p:cNvCxnSpPr>
            <a:stCxn id="1567" idx="2"/>
          </p:cNvCxnSpPr>
          <p:nvPr/>
        </p:nvCxnSpPr>
        <p:spPr>
          <a:xfrm flipH="1">
            <a:off x="7807473" y="3901225"/>
            <a:ext cx="28672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81" name="Google Shape;1581;p133"/>
          <p:cNvCxnSpPr>
            <a:stCxn id="1566" idx="2"/>
          </p:cNvCxnSpPr>
          <p:nvPr/>
        </p:nvCxnSpPr>
        <p:spPr>
          <a:xfrm rot="10800000">
            <a:off x="7839676" y="3782425"/>
            <a:ext cx="3158000" cy="2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82" name="Google Shape;1582;p133"/>
          <p:cNvCxnSpPr>
            <a:stCxn id="1561" idx="2"/>
          </p:cNvCxnSpPr>
          <p:nvPr/>
        </p:nvCxnSpPr>
        <p:spPr>
          <a:xfrm rot="10800000">
            <a:off x="7839523" y="4886911"/>
            <a:ext cx="1325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83" name="Google Shape;1583;p133"/>
          <p:cNvCxnSpPr/>
          <p:nvPr/>
        </p:nvCxnSpPr>
        <p:spPr>
          <a:xfrm rot="10800000">
            <a:off x="7783623" y="5133444"/>
            <a:ext cx="1059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84" name="Google Shape;1584;p133"/>
          <p:cNvCxnSpPr>
            <a:stCxn id="1559" idx="2"/>
          </p:cNvCxnSpPr>
          <p:nvPr/>
        </p:nvCxnSpPr>
        <p:spPr>
          <a:xfrm rot="10800000">
            <a:off x="7807623" y="5314627"/>
            <a:ext cx="763600" cy="6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85" name="Google Shape;1585;p133"/>
          <p:cNvCxnSpPr>
            <a:stCxn id="1558" idx="2"/>
          </p:cNvCxnSpPr>
          <p:nvPr/>
        </p:nvCxnSpPr>
        <p:spPr>
          <a:xfrm rot="10800000">
            <a:off x="7832043" y="5553827"/>
            <a:ext cx="374800" cy="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86" name="Google Shape;1586;p133"/>
          <p:cNvCxnSpPr>
            <a:stCxn id="1557" idx="5"/>
          </p:cNvCxnSpPr>
          <p:nvPr/>
        </p:nvCxnSpPr>
        <p:spPr>
          <a:xfrm rot="10800000">
            <a:off x="7831937" y="5787039"/>
            <a:ext cx="142400" cy="30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87" name="Google Shape;1587;p133"/>
          <p:cNvPicPr preferRelativeResize="0"/>
          <p:nvPr/>
        </p:nvPicPr>
        <p:blipFill rotWithShape="1">
          <a:blip r:embed="rId3">
            <a:alphaModFix/>
          </a:blip>
          <a:srcRect t="84082"/>
          <a:stretch/>
        </p:blipFill>
        <p:spPr>
          <a:xfrm>
            <a:off x="3558434" y="3477899"/>
            <a:ext cx="3521868" cy="1091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8" name="Google Shape;1588;p133"/>
          <p:cNvCxnSpPr/>
          <p:nvPr/>
        </p:nvCxnSpPr>
        <p:spPr>
          <a:xfrm rot="5400000" flipH="1">
            <a:off x="6127947" y="3804751"/>
            <a:ext cx="851600" cy="824400"/>
          </a:xfrm>
          <a:prstGeom prst="curvedConnector3">
            <a:avLst>
              <a:gd name="adj1" fmla="val 88651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9" name="Google Shape;1589;p133"/>
          <p:cNvCxnSpPr>
            <a:stCxn id="1577" idx="1"/>
          </p:cNvCxnSpPr>
          <p:nvPr/>
        </p:nvCxnSpPr>
        <p:spPr>
          <a:xfrm rot="10800000">
            <a:off x="6028660" y="4403152"/>
            <a:ext cx="522000" cy="435200"/>
          </a:xfrm>
          <a:prstGeom prst="curvedConnector3">
            <a:avLst>
              <a:gd name="adj1" fmla="val 92240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75743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" name="Google Shape;1594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" y="2998667"/>
            <a:ext cx="6367925" cy="34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13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1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these values as probabilities on the logistic regression model.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9" name="Google Shape;1599;p134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" name="Google Shape;1600;p134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1" name="Google Shape;1601;p134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602" name="Google Shape;1602;p134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3" name="Google Shape;1603;p134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34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5" name="Google Shape;1605;p134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6" name="Google Shape;1606;p134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7" name="Google Shape;1607;p134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8" name="Google Shape;1608;p134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9" name="Google Shape;1609;p134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0" name="Google Shape;1610;p134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1" name="Google Shape;1611;p134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2" name="Google Shape;1612;p134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613" name="Google Shape;1613;p134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614" name="Google Shape;1614;p134"/>
          <p:cNvSpPr/>
          <p:nvPr/>
        </p:nvSpPr>
        <p:spPr>
          <a:xfrm>
            <a:off x="7874643" y="57177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5" name="Google Shape;1615;p134"/>
          <p:cNvSpPr/>
          <p:nvPr/>
        </p:nvSpPr>
        <p:spPr>
          <a:xfrm>
            <a:off x="8206843" y="54962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6" name="Google Shape;1616;p134"/>
          <p:cNvSpPr/>
          <p:nvPr/>
        </p:nvSpPr>
        <p:spPr>
          <a:xfrm>
            <a:off x="8571223" y="52630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7" name="Google Shape;1617;p134"/>
          <p:cNvSpPr/>
          <p:nvPr/>
        </p:nvSpPr>
        <p:spPr>
          <a:xfrm>
            <a:off x="8866623" y="50824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8" name="Google Shape;1618;p134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9" name="Google Shape;1619;p134"/>
          <p:cNvSpPr/>
          <p:nvPr/>
        </p:nvSpPr>
        <p:spPr>
          <a:xfrm>
            <a:off x="100286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0" name="Google Shape;1620;p134"/>
          <p:cNvSpPr/>
          <p:nvPr/>
        </p:nvSpPr>
        <p:spPr>
          <a:xfrm>
            <a:off x="10379261" y="404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1" name="Google Shape;1621;p134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2" name="Google Shape;1622;p134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3" name="Google Shape;1623;p134"/>
          <p:cNvSpPr/>
          <p:nvPr/>
        </p:nvSpPr>
        <p:spPr>
          <a:xfrm>
            <a:off x="10997676" y="372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4" name="Google Shape;1624;p134"/>
          <p:cNvSpPr/>
          <p:nvPr/>
        </p:nvSpPr>
        <p:spPr>
          <a:xfrm>
            <a:off x="10674673" y="3842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625" name="Google Shape;1625;p134"/>
          <p:cNvCxnSpPr>
            <a:stCxn id="1612" idx="0"/>
            <a:endCxn id="1618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134"/>
          <p:cNvCxnSpPr>
            <a:stCxn id="1611" idx="0"/>
            <a:endCxn id="1617" idx="4"/>
          </p:cNvCxnSpPr>
          <p:nvPr/>
        </p:nvCxnSpPr>
        <p:spPr>
          <a:xfrm rot="10800000">
            <a:off x="8925033" y="5199177"/>
            <a:ext cx="0" cy="71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134"/>
          <p:cNvCxnSpPr>
            <a:stCxn id="1610" idx="0"/>
            <a:endCxn id="1616" idx="4"/>
          </p:cNvCxnSpPr>
          <p:nvPr/>
        </p:nvCxnSpPr>
        <p:spPr>
          <a:xfrm rot="10800000">
            <a:off x="8629623" y="5379977"/>
            <a:ext cx="0" cy="536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28" name="Google Shape;1628;p134"/>
          <p:cNvCxnSpPr>
            <a:stCxn id="1609" idx="0"/>
            <a:endCxn id="1615" idx="4"/>
          </p:cNvCxnSpPr>
          <p:nvPr/>
        </p:nvCxnSpPr>
        <p:spPr>
          <a:xfrm rot="10800000">
            <a:off x="8265243" y="5613177"/>
            <a:ext cx="0" cy="303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29" name="Google Shape;1629;p134"/>
          <p:cNvCxnSpPr>
            <a:stCxn id="1605" idx="4"/>
            <a:endCxn id="1619" idx="0"/>
          </p:cNvCxnSpPr>
          <p:nvPr/>
        </p:nvCxnSpPr>
        <p:spPr>
          <a:xfrm>
            <a:off x="10087067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30" name="Google Shape;1630;p134"/>
          <p:cNvCxnSpPr>
            <a:stCxn id="1606" idx="4"/>
            <a:endCxn id="1620" idx="0"/>
          </p:cNvCxnSpPr>
          <p:nvPr/>
        </p:nvCxnSpPr>
        <p:spPr>
          <a:xfrm>
            <a:off x="10437661" y="3654825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31" name="Google Shape;1631;p134"/>
          <p:cNvCxnSpPr>
            <a:endCxn id="1624" idx="0"/>
          </p:cNvCxnSpPr>
          <p:nvPr/>
        </p:nvCxnSpPr>
        <p:spPr>
          <a:xfrm>
            <a:off x="10729473" y="3654825"/>
            <a:ext cx="3600" cy="18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32" name="Google Shape;1632;p134"/>
          <p:cNvCxnSpPr>
            <a:stCxn id="1608" idx="0"/>
            <a:endCxn id="1614" idx="4"/>
          </p:cNvCxnSpPr>
          <p:nvPr/>
        </p:nvCxnSpPr>
        <p:spPr>
          <a:xfrm rot="10800000">
            <a:off x="7933043" y="5834377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3" name="Google Shape;1633;p134"/>
          <p:cNvCxnSpPr/>
          <p:nvPr/>
        </p:nvCxnSpPr>
        <p:spPr>
          <a:xfrm rot="10800000">
            <a:off x="11056076" y="3655044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634" name="Google Shape;1634;p134"/>
          <p:cNvPicPr preferRelativeResize="0"/>
          <p:nvPr/>
        </p:nvPicPr>
        <p:blipFill rotWithShape="1">
          <a:blip r:embed="rId4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5" name="Google Shape;1635;p134"/>
          <p:cNvCxnSpPr>
            <a:stCxn id="1619" idx="3"/>
          </p:cNvCxnSpPr>
          <p:nvPr/>
        </p:nvCxnSpPr>
        <p:spPr>
          <a:xfrm rot="10800000">
            <a:off x="7815772" y="4348920"/>
            <a:ext cx="22300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6" name="Google Shape;1636;p134"/>
          <p:cNvCxnSpPr>
            <a:stCxn id="1620" idx="2"/>
          </p:cNvCxnSpPr>
          <p:nvPr/>
        </p:nvCxnSpPr>
        <p:spPr>
          <a:xfrm flipH="1">
            <a:off x="7807661" y="4104425"/>
            <a:ext cx="25716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7" name="Google Shape;1637;p134"/>
          <p:cNvCxnSpPr>
            <a:stCxn id="1624" idx="2"/>
          </p:cNvCxnSpPr>
          <p:nvPr/>
        </p:nvCxnSpPr>
        <p:spPr>
          <a:xfrm flipH="1">
            <a:off x="7807473" y="3901225"/>
            <a:ext cx="28672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8" name="Google Shape;1638;p134"/>
          <p:cNvCxnSpPr>
            <a:stCxn id="1623" idx="2"/>
          </p:cNvCxnSpPr>
          <p:nvPr/>
        </p:nvCxnSpPr>
        <p:spPr>
          <a:xfrm rot="10800000">
            <a:off x="7839676" y="3782425"/>
            <a:ext cx="3158000" cy="2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134"/>
          <p:cNvCxnSpPr>
            <a:stCxn id="1618" idx="2"/>
          </p:cNvCxnSpPr>
          <p:nvPr/>
        </p:nvCxnSpPr>
        <p:spPr>
          <a:xfrm rot="10800000">
            <a:off x="7839523" y="4886911"/>
            <a:ext cx="1325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40" name="Google Shape;1640;p134"/>
          <p:cNvCxnSpPr/>
          <p:nvPr/>
        </p:nvCxnSpPr>
        <p:spPr>
          <a:xfrm rot="10800000">
            <a:off x="7783623" y="5133444"/>
            <a:ext cx="1059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41" name="Google Shape;1641;p134"/>
          <p:cNvCxnSpPr>
            <a:stCxn id="1616" idx="2"/>
          </p:cNvCxnSpPr>
          <p:nvPr/>
        </p:nvCxnSpPr>
        <p:spPr>
          <a:xfrm rot="10800000">
            <a:off x="7807623" y="5314627"/>
            <a:ext cx="763600" cy="6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42" name="Google Shape;1642;p134"/>
          <p:cNvCxnSpPr>
            <a:stCxn id="1615" idx="2"/>
          </p:cNvCxnSpPr>
          <p:nvPr/>
        </p:nvCxnSpPr>
        <p:spPr>
          <a:xfrm rot="10800000">
            <a:off x="7832043" y="5553827"/>
            <a:ext cx="374800" cy="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43" name="Google Shape;1643;p134"/>
          <p:cNvCxnSpPr>
            <a:stCxn id="1614" idx="5"/>
          </p:cNvCxnSpPr>
          <p:nvPr/>
        </p:nvCxnSpPr>
        <p:spPr>
          <a:xfrm rot="10800000">
            <a:off x="7831937" y="5787039"/>
            <a:ext cx="142400" cy="30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644" name="Google Shape;1644;p134"/>
          <p:cNvPicPr preferRelativeResize="0"/>
          <p:nvPr/>
        </p:nvPicPr>
        <p:blipFill rotWithShape="1">
          <a:blip r:embed="rId4">
            <a:alphaModFix/>
          </a:blip>
          <a:srcRect l="19639" t="86661"/>
          <a:stretch/>
        </p:blipFill>
        <p:spPr>
          <a:xfrm>
            <a:off x="4250034" y="3654834"/>
            <a:ext cx="2830268" cy="914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5" name="Google Shape;1645;p134"/>
          <p:cNvCxnSpPr/>
          <p:nvPr/>
        </p:nvCxnSpPr>
        <p:spPr>
          <a:xfrm rot="5400000" flipH="1">
            <a:off x="6127947" y="3804751"/>
            <a:ext cx="851600" cy="824400"/>
          </a:xfrm>
          <a:prstGeom prst="curvedConnector3">
            <a:avLst>
              <a:gd name="adj1" fmla="val 88651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134"/>
          <p:cNvCxnSpPr>
            <a:stCxn id="1634" idx="1"/>
          </p:cNvCxnSpPr>
          <p:nvPr/>
        </p:nvCxnSpPr>
        <p:spPr>
          <a:xfrm rot="10800000">
            <a:off x="6028660" y="4403152"/>
            <a:ext cx="522000" cy="435200"/>
          </a:xfrm>
          <a:prstGeom prst="curvedConnector3">
            <a:avLst>
              <a:gd name="adj1" fmla="val 92240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4057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1" name="Google Shape;1651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" y="2998667"/>
            <a:ext cx="6367925" cy="34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3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3" name="Google Shape;1653;p1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these values as probabilities on the logistic regression model.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6" name="Google Shape;1656;p135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135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8" name="Google Shape;1658;p135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659" name="Google Shape;1659;p135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0" name="Google Shape;1660;p135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1" name="Google Shape;1661;p135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135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3" name="Google Shape;1663;p135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4" name="Google Shape;1664;p135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5" name="Google Shape;1665;p135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6" name="Google Shape;1666;p135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7" name="Google Shape;1667;p135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8" name="Google Shape;1668;p135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9" name="Google Shape;1669;p135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670" name="Google Shape;1670;p135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671" name="Google Shape;1671;p135"/>
          <p:cNvSpPr/>
          <p:nvPr/>
        </p:nvSpPr>
        <p:spPr>
          <a:xfrm>
            <a:off x="7874643" y="57177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2" name="Google Shape;1672;p135"/>
          <p:cNvSpPr/>
          <p:nvPr/>
        </p:nvSpPr>
        <p:spPr>
          <a:xfrm>
            <a:off x="8206843" y="54962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3" name="Google Shape;1673;p135"/>
          <p:cNvSpPr/>
          <p:nvPr/>
        </p:nvSpPr>
        <p:spPr>
          <a:xfrm>
            <a:off x="8571223" y="52630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4" name="Google Shape;1674;p135"/>
          <p:cNvSpPr/>
          <p:nvPr/>
        </p:nvSpPr>
        <p:spPr>
          <a:xfrm>
            <a:off x="8866623" y="50824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5" name="Google Shape;1675;p135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6" name="Google Shape;1676;p135"/>
          <p:cNvSpPr/>
          <p:nvPr/>
        </p:nvSpPr>
        <p:spPr>
          <a:xfrm>
            <a:off x="100286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7" name="Google Shape;1677;p135"/>
          <p:cNvSpPr/>
          <p:nvPr/>
        </p:nvSpPr>
        <p:spPr>
          <a:xfrm>
            <a:off x="10379261" y="404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8" name="Google Shape;1678;p135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9" name="Google Shape;1679;p135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0" name="Google Shape;1680;p135"/>
          <p:cNvSpPr/>
          <p:nvPr/>
        </p:nvSpPr>
        <p:spPr>
          <a:xfrm>
            <a:off x="10997676" y="372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1" name="Google Shape;1681;p135"/>
          <p:cNvSpPr/>
          <p:nvPr/>
        </p:nvSpPr>
        <p:spPr>
          <a:xfrm>
            <a:off x="10674673" y="3842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682" name="Google Shape;1682;p135"/>
          <p:cNvCxnSpPr>
            <a:stCxn id="1669" idx="0"/>
            <a:endCxn id="1675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83" name="Google Shape;1683;p135"/>
          <p:cNvCxnSpPr>
            <a:stCxn id="1668" idx="0"/>
            <a:endCxn id="1674" idx="4"/>
          </p:cNvCxnSpPr>
          <p:nvPr/>
        </p:nvCxnSpPr>
        <p:spPr>
          <a:xfrm rot="10800000">
            <a:off x="8925033" y="5199177"/>
            <a:ext cx="0" cy="71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84" name="Google Shape;1684;p135"/>
          <p:cNvCxnSpPr>
            <a:stCxn id="1667" idx="0"/>
            <a:endCxn id="1673" idx="4"/>
          </p:cNvCxnSpPr>
          <p:nvPr/>
        </p:nvCxnSpPr>
        <p:spPr>
          <a:xfrm rot="10800000">
            <a:off x="8629623" y="5379977"/>
            <a:ext cx="0" cy="536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85" name="Google Shape;1685;p135"/>
          <p:cNvCxnSpPr>
            <a:stCxn id="1666" idx="0"/>
            <a:endCxn id="1672" idx="4"/>
          </p:cNvCxnSpPr>
          <p:nvPr/>
        </p:nvCxnSpPr>
        <p:spPr>
          <a:xfrm rot="10800000">
            <a:off x="8265243" y="5613177"/>
            <a:ext cx="0" cy="303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86" name="Google Shape;1686;p135"/>
          <p:cNvCxnSpPr>
            <a:stCxn id="1662" idx="4"/>
            <a:endCxn id="1676" idx="0"/>
          </p:cNvCxnSpPr>
          <p:nvPr/>
        </p:nvCxnSpPr>
        <p:spPr>
          <a:xfrm>
            <a:off x="10087067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87" name="Google Shape;1687;p135"/>
          <p:cNvCxnSpPr>
            <a:stCxn id="1663" idx="4"/>
            <a:endCxn id="1677" idx="0"/>
          </p:cNvCxnSpPr>
          <p:nvPr/>
        </p:nvCxnSpPr>
        <p:spPr>
          <a:xfrm>
            <a:off x="10437661" y="3654825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88" name="Google Shape;1688;p135"/>
          <p:cNvCxnSpPr>
            <a:endCxn id="1681" idx="0"/>
          </p:cNvCxnSpPr>
          <p:nvPr/>
        </p:nvCxnSpPr>
        <p:spPr>
          <a:xfrm>
            <a:off x="10729473" y="3654825"/>
            <a:ext cx="3600" cy="18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135"/>
          <p:cNvCxnSpPr>
            <a:stCxn id="1665" idx="0"/>
            <a:endCxn id="1671" idx="4"/>
          </p:cNvCxnSpPr>
          <p:nvPr/>
        </p:nvCxnSpPr>
        <p:spPr>
          <a:xfrm rot="10800000">
            <a:off x="7933043" y="5834377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90" name="Google Shape;1690;p135"/>
          <p:cNvCxnSpPr/>
          <p:nvPr/>
        </p:nvCxnSpPr>
        <p:spPr>
          <a:xfrm rot="10800000">
            <a:off x="11056076" y="3655044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691" name="Google Shape;1691;p135"/>
          <p:cNvPicPr preferRelativeResize="0"/>
          <p:nvPr/>
        </p:nvPicPr>
        <p:blipFill rotWithShape="1">
          <a:blip r:embed="rId4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2" name="Google Shape;1692;p135"/>
          <p:cNvCxnSpPr>
            <a:stCxn id="1676" idx="3"/>
          </p:cNvCxnSpPr>
          <p:nvPr/>
        </p:nvCxnSpPr>
        <p:spPr>
          <a:xfrm rot="10800000">
            <a:off x="7815772" y="4348920"/>
            <a:ext cx="22300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93" name="Google Shape;1693;p135"/>
          <p:cNvCxnSpPr>
            <a:stCxn id="1677" idx="2"/>
          </p:cNvCxnSpPr>
          <p:nvPr/>
        </p:nvCxnSpPr>
        <p:spPr>
          <a:xfrm flipH="1">
            <a:off x="7807661" y="4104425"/>
            <a:ext cx="25716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94" name="Google Shape;1694;p135"/>
          <p:cNvCxnSpPr>
            <a:stCxn id="1681" idx="2"/>
          </p:cNvCxnSpPr>
          <p:nvPr/>
        </p:nvCxnSpPr>
        <p:spPr>
          <a:xfrm flipH="1">
            <a:off x="7807473" y="3901225"/>
            <a:ext cx="28672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95" name="Google Shape;1695;p135"/>
          <p:cNvCxnSpPr>
            <a:stCxn id="1680" idx="2"/>
          </p:cNvCxnSpPr>
          <p:nvPr/>
        </p:nvCxnSpPr>
        <p:spPr>
          <a:xfrm rot="10800000">
            <a:off x="7839676" y="3782425"/>
            <a:ext cx="3158000" cy="2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96" name="Google Shape;1696;p135"/>
          <p:cNvCxnSpPr>
            <a:stCxn id="1675" idx="2"/>
          </p:cNvCxnSpPr>
          <p:nvPr/>
        </p:nvCxnSpPr>
        <p:spPr>
          <a:xfrm rot="10800000">
            <a:off x="7839523" y="4886911"/>
            <a:ext cx="1325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97" name="Google Shape;1697;p135"/>
          <p:cNvCxnSpPr/>
          <p:nvPr/>
        </p:nvCxnSpPr>
        <p:spPr>
          <a:xfrm rot="10800000">
            <a:off x="7783623" y="5133444"/>
            <a:ext cx="1059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98" name="Google Shape;1698;p135"/>
          <p:cNvCxnSpPr>
            <a:stCxn id="1673" idx="2"/>
          </p:cNvCxnSpPr>
          <p:nvPr/>
        </p:nvCxnSpPr>
        <p:spPr>
          <a:xfrm rot="10800000">
            <a:off x="7807623" y="5314627"/>
            <a:ext cx="763600" cy="6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99" name="Google Shape;1699;p135"/>
          <p:cNvCxnSpPr>
            <a:stCxn id="1672" idx="2"/>
          </p:cNvCxnSpPr>
          <p:nvPr/>
        </p:nvCxnSpPr>
        <p:spPr>
          <a:xfrm rot="10800000">
            <a:off x="7832043" y="5553827"/>
            <a:ext cx="374800" cy="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00" name="Google Shape;1700;p135"/>
          <p:cNvCxnSpPr>
            <a:stCxn id="1671" idx="5"/>
          </p:cNvCxnSpPr>
          <p:nvPr/>
        </p:nvCxnSpPr>
        <p:spPr>
          <a:xfrm rot="10800000">
            <a:off x="7831937" y="5787039"/>
            <a:ext cx="142400" cy="30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701" name="Google Shape;1701;p135"/>
          <p:cNvPicPr preferRelativeResize="0"/>
          <p:nvPr/>
        </p:nvPicPr>
        <p:blipFill rotWithShape="1">
          <a:blip r:embed="rId4">
            <a:alphaModFix/>
          </a:blip>
          <a:srcRect l="19639" t="86661"/>
          <a:stretch/>
        </p:blipFill>
        <p:spPr>
          <a:xfrm>
            <a:off x="4250034" y="3654834"/>
            <a:ext cx="2830268" cy="914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2" name="Google Shape;1702;p135"/>
          <p:cNvCxnSpPr/>
          <p:nvPr/>
        </p:nvCxnSpPr>
        <p:spPr>
          <a:xfrm rot="5400000" flipH="1">
            <a:off x="6127947" y="3804751"/>
            <a:ext cx="851600" cy="824400"/>
          </a:xfrm>
          <a:prstGeom prst="curvedConnector3">
            <a:avLst>
              <a:gd name="adj1" fmla="val 88651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3" name="Google Shape;1703;p135"/>
          <p:cNvCxnSpPr>
            <a:stCxn id="1691" idx="1"/>
          </p:cNvCxnSpPr>
          <p:nvPr/>
        </p:nvCxnSpPr>
        <p:spPr>
          <a:xfrm rot="10800000">
            <a:off x="6028660" y="4403152"/>
            <a:ext cx="522000" cy="435200"/>
          </a:xfrm>
          <a:prstGeom prst="curvedConnector3">
            <a:avLst>
              <a:gd name="adj1" fmla="val 92240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4" name="Google Shape;1704;p135"/>
          <p:cNvSpPr/>
          <p:nvPr/>
        </p:nvSpPr>
        <p:spPr>
          <a:xfrm>
            <a:off x="1189843" y="55897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5" name="Google Shape;1705;p135"/>
          <p:cNvSpPr/>
          <p:nvPr/>
        </p:nvSpPr>
        <p:spPr>
          <a:xfrm>
            <a:off x="1940376" y="54993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6" name="Google Shape;1706;p135"/>
          <p:cNvSpPr/>
          <p:nvPr/>
        </p:nvSpPr>
        <p:spPr>
          <a:xfrm>
            <a:off x="2642643" y="52596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7" name="Google Shape;1707;p135"/>
          <p:cNvSpPr/>
          <p:nvPr/>
        </p:nvSpPr>
        <p:spPr>
          <a:xfrm>
            <a:off x="3077276" y="4832293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8" name="Google Shape;1708;p135"/>
          <p:cNvSpPr/>
          <p:nvPr/>
        </p:nvSpPr>
        <p:spPr>
          <a:xfrm>
            <a:off x="35348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9" name="Google Shape;1709;p135"/>
          <p:cNvSpPr/>
          <p:nvPr/>
        </p:nvSpPr>
        <p:spPr>
          <a:xfrm>
            <a:off x="3738067" y="39964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0" name="Google Shape;1710;p135"/>
          <p:cNvSpPr/>
          <p:nvPr/>
        </p:nvSpPr>
        <p:spPr>
          <a:xfrm>
            <a:off x="4013700" y="36904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1" name="Google Shape;1711;p135"/>
          <p:cNvSpPr/>
          <p:nvPr/>
        </p:nvSpPr>
        <p:spPr>
          <a:xfrm>
            <a:off x="4546933" y="3370592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9870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Google Shape;1716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" y="2998667"/>
            <a:ext cx="6367925" cy="34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717" name="Google Shape;1717;p13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measure the likelihood of these probabilities.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1" name="Google Shape;1721;p136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2" name="Google Shape;1722;p136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3" name="Google Shape;1723;p136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724" name="Google Shape;1724;p136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5" name="Google Shape;1725;p136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6" name="Google Shape;1726;p136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136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8" name="Google Shape;1728;p136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9" name="Google Shape;1729;p136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0" name="Google Shape;1730;p136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1" name="Google Shape;1731;p136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2" name="Google Shape;1732;p136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3" name="Google Shape;1733;p136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4" name="Google Shape;1734;p136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735" name="Google Shape;1735;p136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736" name="Google Shape;1736;p136"/>
          <p:cNvSpPr/>
          <p:nvPr/>
        </p:nvSpPr>
        <p:spPr>
          <a:xfrm>
            <a:off x="7874643" y="57177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7" name="Google Shape;1737;p136"/>
          <p:cNvSpPr/>
          <p:nvPr/>
        </p:nvSpPr>
        <p:spPr>
          <a:xfrm>
            <a:off x="8206843" y="54962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8" name="Google Shape;1738;p136"/>
          <p:cNvSpPr/>
          <p:nvPr/>
        </p:nvSpPr>
        <p:spPr>
          <a:xfrm>
            <a:off x="8571223" y="52630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9" name="Google Shape;1739;p136"/>
          <p:cNvSpPr/>
          <p:nvPr/>
        </p:nvSpPr>
        <p:spPr>
          <a:xfrm>
            <a:off x="8866623" y="50824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0" name="Google Shape;1740;p136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1" name="Google Shape;1741;p136"/>
          <p:cNvSpPr/>
          <p:nvPr/>
        </p:nvSpPr>
        <p:spPr>
          <a:xfrm>
            <a:off x="100286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2" name="Google Shape;1742;p136"/>
          <p:cNvSpPr/>
          <p:nvPr/>
        </p:nvSpPr>
        <p:spPr>
          <a:xfrm>
            <a:off x="10379261" y="404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3" name="Google Shape;1743;p136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4" name="Google Shape;1744;p136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5" name="Google Shape;1745;p136"/>
          <p:cNvSpPr/>
          <p:nvPr/>
        </p:nvSpPr>
        <p:spPr>
          <a:xfrm>
            <a:off x="10997676" y="372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6" name="Google Shape;1746;p136"/>
          <p:cNvSpPr/>
          <p:nvPr/>
        </p:nvSpPr>
        <p:spPr>
          <a:xfrm>
            <a:off x="10674673" y="3842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747" name="Google Shape;1747;p136"/>
          <p:cNvCxnSpPr>
            <a:stCxn id="1734" idx="0"/>
            <a:endCxn id="1740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48" name="Google Shape;1748;p136"/>
          <p:cNvCxnSpPr>
            <a:stCxn id="1733" idx="0"/>
            <a:endCxn id="1739" idx="4"/>
          </p:cNvCxnSpPr>
          <p:nvPr/>
        </p:nvCxnSpPr>
        <p:spPr>
          <a:xfrm rot="10800000">
            <a:off x="8925033" y="5199177"/>
            <a:ext cx="0" cy="71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49" name="Google Shape;1749;p136"/>
          <p:cNvCxnSpPr>
            <a:stCxn id="1732" idx="0"/>
            <a:endCxn id="1738" idx="4"/>
          </p:cNvCxnSpPr>
          <p:nvPr/>
        </p:nvCxnSpPr>
        <p:spPr>
          <a:xfrm rot="10800000">
            <a:off x="8629623" y="5379977"/>
            <a:ext cx="0" cy="536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50" name="Google Shape;1750;p136"/>
          <p:cNvCxnSpPr>
            <a:stCxn id="1731" idx="0"/>
            <a:endCxn id="1737" idx="4"/>
          </p:cNvCxnSpPr>
          <p:nvPr/>
        </p:nvCxnSpPr>
        <p:spPr>
          <a:xfrm rot="10800000">
            <a:off x="8265243" y="5613177"/>
            <a:ext cx="0" cy="303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51" name="Google Shape;1751;p136"/>
          <p:cNvCxnSpPr>
            <a:stCxn id="1727" idx="4"/>
            <a:endCxn id="1741" idx="0"/>
          </p:cNvCxnSpPr>
          <p:nvPr/>
        </p:nvCxnSpPr>
        <p:spPr>
          <a:xfrm>
            <a:off x="10087067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52" name="Google Shape;1752;p136"/>
          <p:cNvCxnSpPr>
            <a:stCxn id="1728" idx="4"/>
            <a:endCxn id="1742" idx="0"/>
          </p:cNvCxnSpPr>
          <p:nvPr/>
        </p:nvCxnSpPr>
        <p:spPr>
          <a:xfrm>
            <a:off x="10437661" y="3654825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53" name="Google Shape;1753;p136"/>
          <p:cNvCxnSpPr>
            <a:endCxn id="1746" idx="0"/>
          </p:cNvCxnSpPr>
          <p:nvPr/>
        </p:nvCxnSpPr>
        <p:spPr>
          <a:xfrm>
            <a:off x="10729473" y="3654825"/>
            <a:ext cx="3600" cy="18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54" name="Google Shape;1754;p136"/>
          <p:cNvCxnSpPr>
            <a:stCxn id="1730" idx="0"/>
            <a:endCxn id="1736" idx="4"/>
          </p:cNvCxnSpPr>
          <p:nvPr/>
        </p:nvCxnSpPr>
        <p:spPr>
          <a:xfrm rot="10800000">
            <a:off x="7933043" y="5834377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136"/>
          <p:cNvCxnSpPr/>
          <p:nvPr/>
        </p:nvCxnSpPr>
        <p:spPr>
          <a:xfrm rot="10800000">
            <a:off x="11056076" y="3655044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756" name="Google Shape;1756;p136"/>
          <p:cNvPicPr preferRelativeResize="0"/>
          <p:nvPr/>
        </p:nvPicPr>
        <p:blipFill rotWithShape="1">
          <a:blip r:embed="rId4">
            <a:alphaModFix/>
          </a:blip>
          <a:srcRect l="51284" t="86335" r="26343" b="8253"/>
          <a:stretch/>
        </p:blipFill>
        <p:spPr>
          <a:xfrm>
            <a:off x="6550660" y="4642751"/>
            <a:ext cx="830576" cy="391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7" name="Google Shape;1757;p136"/>
          <p:cNvCxnSpPr>
            <a:stCxn id="1741" idx="3"/>
          </p:cNvCxnSpPr>
          <p:nvPr/>
        </p:nvCxnSpPr>
        <p:spPr>
          <a:xfrm rot="10800000">
            <a:off x="7815772" y="4348920"/>
            <a:ext cx="22300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136"/>
          <p:cNvCxnSpPr>
            <a:stCxn id="1742" idx="2"/>
          </p:cNvCxnSpPr>
          <p:nvPr/>
        </p:nvCxnSpPr>
        <p:spPr>
          <a:xfrm flipH="1">
            <a:off x="7807661" y="4104425"/>
            <a:ext cx="25716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59" name="Google Shape;1759;p136"/>
          <p:cNvCxnSpPr>
            <a:stCxn id="1746" idx="2"/>
          </p:cNvCxnSpPr>
          <p:nvPr/>
        </p:nvCxnSpPr>
        <p:spPr>
          <a:xfrm flipH="1">
            <a:off x="7807473" y="3901225"/>
            <a:ext cx="2867200" cy="8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0" name="Google Shape;1760;p136"/>
          <p:cNvCxnSpPr>
            <a:stCxn id="1745" idx="2"/>
          </p:cNvCxnSpPr>
          <p:nvPr/>
        </p:nvCxnSpPr>
        <p:spPr>
          <a:xfrm rot="10800000">
            <a:off x="7839676" y="3782425"/>
            <a:ext cx="3158000" cy="2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1" name="Google Shape;1761;p136"/>
          <p:cNvCxnSpPr>
            <a:stCxn id="1740" idx="2"/>
          </p:cNvCxnSpPr>
          <p:nvPr/>
        </p:nvCxnSpPr>
        <p:spPr>
          <a:xfrm rot="10800000">
            <a:off x="7839523" y="4886911"/>
            <a:ext cx="1325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2" name="Google Shape;1762;p136"/>
          <p:cNvCxnSpPr/>
          <p:nvPr/>
        </p:nvCxnSpPr>
        <p:spPr>
          <a:xfrm rot="10800000">
            <a:off x="7783623" y="5133444"/>
            <a:ext cx="1059200" cy="76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3" name="Google Shape;1763;p136"/>
          <p:cNvCxnSpPr>
            <a:stCxn id="1738" idx="2"/>
          </p:cNvCxnSpPr>
          <p:nvPr/>
        </p:nvCxnSpPr>
        <p:spPr>
          <a:xfrm rot="10800000">
            <a:off x="7807623" y="5314627"/>
            <a:ext cx="763600" cy="6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136"/>
          <p:cNvCxnSpPr>
            <a:stCxn id="1737" idx="2"/>
          </p:cNvCxnSpPr>
          <p:nvPr/>
        </p:nvCxnSpPr>
        <p:spPr>
          <a:xfrm rot="10800000">
            <a:off x="7832043" y="5553827"/>
            <a:ext cx="374800" cy="8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5" name="Google Shape;1765;p136"/>
          <p:cNvCxnSpPr>
            <a:stCxn id="1736" idx="5"/>
          </p:cNvCxnSpPr>
          <p:nvPr/>
        </p:nvCxnSpPr>
        <p:spPr>
          <a:xfrm rot="10800000">
            <a:off x="7831937" y="5787039"/>
            <a:ext cx="142400" cy="30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766" name="Google Shape;1766;p136"/>
          <p:cNvPicPr preferRelativeResize="0"/>
          <p:nvPr/>
        </p:nvPicPr>
        <p:blipFill rotWithShape="1">
          <a:blip r:embed="rId4">
            <a:alphaModFix/>
          </a:blip>
          <a:srcRect l="19639" t="86661"/>
          <a:stretch/>
        </p:blipFill>
        <p:spPr>
          <a:xfrm>
            <a:off x="4250034" y="3654834"/>
            <a:ext cx="2830268" cy="914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7" name="Google Shape;1767;p136"/>
          <p:cNvCxnSpPr/>
          <p:nvPr/>
        </p:nvCxnSpPr>
        <p:spPr>
          <a:xfrm rot="5400000" flipH="1">
            <a:off x="6127947" y="3804751"/>
            <a:ext cx="851600" cy="824400"/>
          </a:xfrm>
          <a:prstGeom prst="curvedConnector3">
            <a:avLst>
              <a:gd name="adj1" fmla="val 88651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8" name="Google Shape;1768;p136"/>
          <p:cNvCxnSpPr>
            <a:stCxn id="1756" idx="1"/>
          </p:cNvCxnSpPr>
          <p:nvPr/>
        </p:nvCxnSpPr>
        <p:spPr>
          <a:xfrm rot="10800000">
            <a:off x="6028660" y="4403152"/>
            <a:ext cx="522000" cy="435200"/>
          </a:xfrm>
          <a:prstGeom prst="curvedConnector3">
            <a:avLst>
              <a:gd name="adj1" fmla="val 92240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9" name="Google Shape;1769;p136"/>
          <p:cNvSpPr/>
          <p:nvPr/>
        </p:nvSpPr>
        <p:spPr>
          <a:xfrm>
            <a:off x="1189843" y="55897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0" name="Google Shape;1770;p136"/>
          <p:cNvSpPr/>
          <p:nvPr/>
        </p:nvSpPr>
        <p:spPr>
          <a:xfrm>
            <a:off x="1940376" y="54993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1" name="Google Shape;1771;p136"/>
          <p:cNvSpPr/>
          <p:nvPr/>
        </p:nvSpPr>
        <p:spPr>
          <a:xfrm>
            <a:off x="2642643" y="52596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2" name="Google Shape;1772;p136"/>
          <p:cNvSpPr/>
          <p:nvPr/>
        </p:nvSpPr>
        <p:spPr>
          <a:xfrm>
            <a:off x="3077276" y="4832293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3" name="Google Shape;1773;p136"/>
          <p:cNvSpPr/>
          <p:nvPr/>
        </p:nvSpPr>
        <p:spPr>
          <a:xfrm>
            <a:off x="35348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4" name="Google Shape;1774;p136"/>
          <p:cNvSpPr/>
          <p:nvPr/>
        </p:nvSpPr>
        <p:spPr>
          <a:xfrm>
            <a:off x="3738067" y="39964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5" name="Google Shape;1775;p136"/>
          <p:cNvSpPr/>
          <p:nvPr/>
        </p:nvSpPr>
        <p:spPr>
          <a:xfrm>
            <a:off x="4013700" y="36904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6" name="Google Shape;1776;p136"/>
          <p:cNvSpPr/>
          <p:nvPr/>
        </p:nvSpPr>
        <p:spPr>
          <a:xfrm>
            <a:off x="4546933" y="3370592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46477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" name="Google Shape;1781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Google Shape;1782;p13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3" name="Google Shape;1783;p1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measure the likelihood of these probabilities.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6" name="Google Shape;1786;p137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7" name="Google Shape;1787;p137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8" name="Google Shape;1788;p137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9" name="Google Shape;1789;p137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0" name="Google Shape;1790;p137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1" name="Google Shape;1791;p137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2" name="Google Shape;1792;p137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3" name="Google Shape;1793;p137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7790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8" name="Google Shape;1798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9" name="Google Shape;1799;p13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0" name="Google Shape;1800;p1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Likelihood = Product of probabilities of belonging to class 1.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3" name="Google Shape;1803;p138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4" name="Google Shape;1804;p138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5" name="Google Shape;1805;p138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6" name="Google Shape;1806;p138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7" name="Google Shape;1807;p138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8" name="Google Shape;1808;p138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9" name="Google Shape;1809;p138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0" name="Google Shape;1810;p138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89337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5" name="Google Shape;1815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13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7" name="Google Shape;1817;p1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Likelihood = 0.9 ...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0" name="Google Shape;1820;p139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1" name="Google Shape;1821;p139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2" name="Google Shape;1822;p139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3" name="Google Shape;1823;p139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4" name="Google Shape;1824;p139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5" name="Google Shape;1825;p139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6" name="Google Shape;1826;p139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7" name="Google Shape;1827;p139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8" name="Google Shape;1828;p139"/>
          <p:cNvSpPr/>
          <p:nvPr/>
        </p:nvSpPr>
        <p:spPr>
          <a:xfrm rot="2257731">
            <a:off x="5382800" y="3067778"/>
            <a:ext cx="579811" cy="314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29" name="Google Shape;1829;p139"/>
          <p:cNvCxnSpPr>
            <a:stCxn id="1827" idx="2"/>
          </p:cNvCxnSpPr>
          <p:nvPr/>
        </p:nvCxnSpPr>
        <p:spPr>
          <a:xfrm flipH="1">
            <a:off x="1850997" y="3463213"/>
            <a:ext cx="4072000" cy="12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296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Logistic</a:t>
            </a:r>
            <a:r>
              <a:rPr lang="en-GB" dirty="0" smtClean="0"/>
              <a:t>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Regression - </a:t>
            </a:r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logistic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Logistic Regression transforms a Linear Regression into a classification model by employing the logistic function.</a:t>
            </a:r>
            <a:endParaRPr lang="en-IN" sz="3200" dirty="0"/>
          </a:p>
        </p:txBody>
      </p:sp>
      <p:pic>
        <p:nvPicPr>
          <p:cNvPr id="4" name="Google Shape;18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8229" y="3379253"/>
            <a:ext cx="5212181" cy="2694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5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p14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6" name="Google Shape;1836;p1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Likelihood = 0.9 × 0.8 × ...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9" name="Google Shape;1839;p140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0" name="Google Shape;1840;p140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1" name="Google Shape;1841;p140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2" name="Google Shape;1842;p140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3" name="Google Shape;1843;p140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4" name="Google Shape;1844;p140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5" name="Google Shape;1845;p140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6" name="Google Shape;1846;p140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7" name="Google Shape;1847;p140"/>
          <p:cNvSpPr/>
          <p:nvPr/>
        </p:nvSpPr>
        <p:spPr>
          <a:xfrm rot="2257731">
            <a:off x="4822800" y="3413112"/>
            <a:ext cx="579811" cy="314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48" name="Google Shape;1848;p140"/>
          <p:cNvCxnSpPr>
            <a:stCxn id="1845" idx="6"/>
          </p:cNvCxnSpPr>
          <p:nvPr/>
        </p:nvCxnSpPr>
        <p:spPr>
          <a:xfrm rot="10800000">
            <a:off x="1843697" y="3802519"/>
            <a:ext cx="3629600" cy="6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1512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" name="Google Shape;1853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14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5" name="Google Shape;1855;p1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Likelihood = 0.9 × 0.8 × 0.65 × 0.55 × ...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8" name="Google Shape;1858;p141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9" name="Google Shape;1859;p141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0" name="Google Shape;1860;p141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1" name="Google Shape;1861;p141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2" name="Google Shape;1862;p141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3" name="Google Shape;1863;p141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4" name="Google Shape;1864;p141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5" name="Google Shape;1865;p141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6" name="Google Shape;1866;p141"/>
          <p:cNvSpPr/>
          <p:nvPr/>
        </p:nvSpPr>
        <p:spPr>
          <a:xfrm rot="2257731">
            <a:off x="4560400" y="3743478"/>
            <a:ext cx="579811" cy="314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67" name="Google Shape;1867;p141"/>
          <p:cNvCxnSpPr>
            <a:stCxn id="1862" idx="2"/>
          </p:cNvCxnSpPr>
          <p:nvPr/>
        </p:nvCxnSpPr>
        <p:spPr>
          <a:xfrm rot="10800000">
            <a:off x="1819129" y="4411821"/>
            <a:ext cx="30112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68" name="Google Shape;1868;p141"/>
          <p:cNvCxnSpPr/>
          <p:nvPr/>
        </p:nvCxnSpPr>
        <p:spPr>
          <a:xfrm rot="10800000">
            <a:off x="1819329" y="4140821"/>
            <a:ext cx="31820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69" name="Google Shape;1869;p141"/>
          <p:cNvSpPr/>
          <p:nvPr/>
        </p:nvSpPr>
        <p:spPr>
          <a:xfrm rot="2257731">
            <a:off x="4341033" y="4059378"/>
            <a:ext cx="579811" cy="314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4523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4" name="Google Shape;1874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5" name="Google Shape;1875;p14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6" name="Google Shape;1876;p1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Likelihood = 0.9 × 0.8 × 0.65 × 0.55 × (1-p) ×...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9" name="Google Shape;1879;p142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0" name="Google Shape;1880;p142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1" name="Google Shape;1881;p142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2" name="Google Shape;1882;p142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3" name="Google Shape;1883;p142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4" name="Google Shape;1884;p142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5" name="Google Shape;1885;p142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6" name="Google Shape;1886;p142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87" name="Google Shape;1887;p142"/>
          <p:cNvCxnSpPr/>
          <p:nvPr/>
        </p:nvCxnSpPr>
        <p:spPr>
          <a:xfrm flipH="1">
            <a:off x="1819347" y="5032141"/>
            <a:ext cx="2535600" cy="18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88" name="Google Shape;1888;p142"/>
          <p:cNvSpPr/>
          <p:nvPr/>
        </p:nvSpPr>
        <p:spPr>
          <a:xfrm rot="2257731">
            <a:off x="3847000" y="4678745"/>
            <a:ext cx="579811" cy="314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919746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3" name="Google Shape;1893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p14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5" name="Google Shape;1895;p1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Likelihood = 0.9 × 0.8 × 0.65 × 0.55 × (1-0.3) ×...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8" name="Google Shape;1898;p143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9" name="Google Shape;1899;p143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0" name="Google Shape;1900;p143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1" name="Google Shape;1901;p143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2" name="Google Shape;1902;p143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3" name="Google Shape;1903;p143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4" name="Google Shape;1904;p143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5" name="Google Shape;1905;p143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06" name="Google Shape;1906;p143"/>
          <p:cNvCxnSpPr/>
          <p:nvPr/>
        </p:nvCxnSpPr>
        <p:spPr>
          <a:xfrm flipH="1">
            <a:off x="1819347" y="5032141"/>
            <a:ext cx="2535600" cy="18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07" name="Google Shape;1907;p143"/>
          <p:cNvSpPr/>
          <p:nvPr/>
        </p:nvSpPr>
        <p:spPr>
          <a:xfrm rot="2257731">
            <a:off x="3847000" y="4678745"/>
            <a:ext cx="579811" cy="314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89799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2" name="Google Shape;191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14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4" name="Google Shape;1914;p1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Likelihood = 0.9 × 0.8 × 0.65 × 0.55 × (1-0.3) × (1-0.2) × (1-0.08) × (1-0.02) 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7" name="Google Shape;1917;p144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8" name="Google Shape;1918;p144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9" name="Google Shape;1919;p144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0" name="Google Shape;1920;p144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1" name="Google Shape;1921;p144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2" name="Google Shape;1922;p144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3" name="Google Shape;1923;p144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4" name="Google Shape;1924;p144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5" name="Google Shape;1925;p144"/>
          <p:cNvSpPr/>
          <p:nvPr/>
        </p:nvSpPr>
        <p:spPr>
          <a:xfrm rot="2257731">
            <a:off x="3377733" y="5122712"/>
            <a:ext cx="579811" cy="314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6" name="Google Shape;1926;p144"/>
          <p:cNvSpPr/>
          <p:nvPr/>
        </p:nvSpPr>
        <p:spPr>
          <a:xfrm rot="3245682">
            <a:off x="2688063" y="5312028"/>
            <a:ext cx="579763" cy="3142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7" name="Google Shape;1927;p144"/>
          <p:cNvSpPr/>
          <p:nvPr/>
        </p:nvSpPr>
        <p:spPr>
          <a:xfrm rot="3245682">
            <a:off x="1901196" y="5438028"/>
            <a:ext cx="579763" cy="3142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15528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2" name="Google Shape;1932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3" name="Google Shape;1933;p14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4" name="Google Shape;1934;p1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Likelihood = 0.129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7" name="Google Shape;1937;p145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8" name="Google Shape;1938;p145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9" name="Google Shape;1939;p145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0" name="Google Shape;1940;p145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1" name="Google Shape;1941;p145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2" name="Google Shape;1942;p145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3" name="Google Shape;1943;p145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4" name="Google Shape;1944;p145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5" name="Google Shape;1945;p145"/>
          <p:cNvSpPr/>
          <p:nvPr/>
        </p:nvSpPr>
        <p:spPr>
          <a:xfrm rot="-2326996">
            <a:off x="4109371" y="2313440"/>
            <a:ext cx="579843" cy="3140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667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0" name="Google Shape;1950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1" y="2998667"/>
            <a:ext cx="6875068" cy="36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14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2" name="Google Shape;1952;p1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in practice we actually maximize the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likelihoods. (e.g. ln(0.9)×ln(0.8)×…)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5" name="Google Shape;1955;p146"/>
          <p:cNvSpPr/>
          <p:nvPr/>
        </p:nvSpPr>
        <p:spPr>
          <a:xfrm>
            <a:off x="2298547" y="5796119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6" name="Google Shape;1956;p146"/>
          <p:cNvSpPr/>
          <p:nvPr/>
        </p:nvSpPr>
        <p:spPr>
          <a:xfrm>
            <a:off x="3108852" y="5698520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7" name="Google Shape;1957;p146"/>
          <p:cNvSpPr/>
          <p:nvPr/>
        </p:nvSpPr>
        <p:spPr>
          <a:xfrm>
            <a:off x="3867048" y="5439693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8" name="Google Shape;1958;p146"/>
          <p:cNvSpPr/>
          <p:nvPr/>
        </p:nvSpPr>
        <p:spPr>
          <a:xfrm>
            <a:off x="4336295" y="4978327"/>
            <a:ext cx="126000" cy="126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9" name="Google Shape;1959;p146"/>
          <p:cNvSpPr/>
          <p:nvPr/>
        </p:nvSpPr>
        <p:spPr>
          <a:xfrm>
            <a:off x="4830329" y="4348821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0" name="Google Shape;1960;p146"/>
          <p:cNvSpPr/>
          <p:nvPr/>
        </p:nvSpPr>
        <p:spPr>
          <a:xfrm>
            <a:off x="5049712" y="4075888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1" name="Google Shape;1961;p146"/>
          <p:cNvSpPr/>
          <p:nvPr/>
        </p:nvSpPr>
        <p:spPr>
          <a:xfrm>
            <a:off x="5347297" y="3745519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2" name="Google Shape;1962;p146"/>
          <p:cNvSpPr/>
          <p:nvPr/>
        </p:nvSpPr>
        <p:spPr>
          <a:xfrm>
            <a:off x="5922997" y="3400213"/>
            <a:ext cx="126000" cy="126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694649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7" name="Google Shape;1967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" y="2998667"/>
            <a:ext cx="6367925" cy="34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968" name="Google Shape;1968;p14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9" name="Google Shape;1969;p1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some set of coefficients that will maximize these log likelihoods.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2" name="Google Shape;1972;p147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3" name="Google Shape;1973;p147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4" name="Google Shape;1974;p147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975" name="Google Shape;1975;p147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147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147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8" name="Google Shape;1978;p147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79" name="Google Shape;1979;p147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0" name="Google Shape;1980;p147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1" name="Google Shape;1981;p147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2" name="Google Shape;1982;p147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3" name="Google Shape;1983;p147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4" name="Google Shape;1984;p147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5" name="Google Shape;1985;p147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86" name="Google Shape;1986;p147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987" name="Google Shape;1987;p147"/>
          <p:cNvSpPr/>
          <p:nvPr/>
        </p:nvSpPr>
        <p:spPr>
          <a:xfrm>
            <a:off x="7874643" y="57177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8" name="Google Shape;1988;p147"/>
          <p:cNvSpPr/>
          <p:nvPr/>
        </p:nvSpPr>
        <p:spPr>
          <a:xfrm>
            <a:off x="8206843" y="54962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9" name="Google Shape;1989;p147"/>
          <p:cNvSpPr/>
          <p:nvPr/>
        </p:nvSpPr>
        <p:spPr>
          <a:xfrm>
            <a:off x="8571223" y="52630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0" name="Google Shape;1990;p147"/>
          <p:cNvSpPr/>
          <p:nvPr/>
        </p:nvSpPr>
        <p:spPr>
          <a:xfrm>
            <a:off x="8866623" y="50824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1" name="Google Shape;1991;p147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2" name="Google Shape;1992;p147"/>
          <p:cNvSpPr/>
          <p:nvPr/>
        </p:nvSpPr>
        <p:spPr>
          <a:xfrm>
            <a:off x="100286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3" name="Google Shape;1993;p147"/>
          <p:cNvSpPr/>
          <p:nvPr/>
        </p:nvSpPr>
        <p:spPr>
          <a:xfrm>
            <a:off x="10379261" y="404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4" name="Google Shape;1994;p147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5" name="Google Shape;1995;p147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6" name="Google Shape;1996;p147"/>
          <p:cNvSpPr/>
          <p:nvPr/>
        </p:nvSpPr>
        <p:spPr>
          <a:xfrm>
            <a:off x="10997676" y="372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7" name="Google Shape;1997;p147"/>
          <p:cNvSpPr/>
          <p:nvPr/>
        </p:nvSpPr>
        <p:spPr>
          <a:xfrm>
            <a:off x="10674673" y="3842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98" name="Google Shape;1998;p147"/>
          <p:cNvCxnSpPr>
            <a:stCxn id="1985" idx="0"/>
            <a:endCxn id="1991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99" name="Google Shape;1999;p147"/>
          <p:cNvCxnSpPr>
            <a:stCxn id="1984" idx="0"/>
            <a:endCxn id="1990" idx="4"/>
          </p:cNvCxnSpPr>
          <p:nvPr/>
        </p:nvCxnSpPr>
        <p:spPr>
          <a:xfrm rot="10800000">
            <a:off x="8925033" y="5199177"/>
            <a:ext cx="0" cy="71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00" name="Google Shape;2000;p147"/>
          <p:cNvCxnSpPr>
            <a:stCxn id="1983" idx="0"/>
            <a:endCxn id="1989" idx="4"/>
          </p:cNvCxnSpPr>
          <p:nvPr/>
        </p:nvCxnSpPr>
        <p:spPr>
          <a:xfrm rot="10800000">
            <a:off x="8629623" y="5379977"/>
            <a:ext cx="0" cy="536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01" name="Google Shape;2001;p147"/>
          <p:cNvCxnSpPr>
            <a:stCxn id="1982" idx="0"/>
            <a:endCxn id="1988" idx="4"/>
          </p:cNvCxnSpPr>
          <p:nvPr/>
        </p:nvCxnSpPr>
        <p:spPr>
          <a:xfrm rot="10800000">
            <a:off x="8265243" y="5613177"/>
            <a:ext cx="0" cy="303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02" name="Google Shape;2002;p147"/>
          <p:cNvCxnSpPr>
            <a:stCxn id="1978" idx="4"/>
            <a:endCxn id="1992" idx="0"/>
          </p:cNvCxnSpPr>
          <p:nvPr/>
        </p:nvCxnSpPr>
        <p:spPr>
          <a:xfrm>
            <a:off x="10087067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03" name="Google Shape;2003;p147"/>
          <p:cNvCxnSpPr>
            <a:stCxn id="1979" idx="4"/>
            <a:endCxn id="1993" idx="0"/>
          </p:cNvCxnSpPr>
          <p:nvPr/>
        </p:nvCxnSpPr>
        <p:spPr>
          <a:xfrm>
            <a:off x="10437661" y="3654825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04" name="Google Shape;2004;p147"/>
          <p:cNvCxnSpPr>
            <a:endCxn id="1997" idx="0"/>
          </p:cNvCxnSpPr>
          <p:nvPr/>
        </p:nvCxnSpPr>
        <p:spPr>
          <a:xfrm>
            <a:off x="10729473" y="3654825"/>
            <a:ext cx="3600" cy="18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05" name="Google Shape;2005;p147"/>
          <p:cNvCxnSpPr>
            <a:stCxn id="1981" idx="0"/>
            <a:endCxn id="1987" idx="4"/>
          </p:cNvCxnSpPr>
          <p:nvPr/>
        </p:nvCxnSpPr>
        <p:spPr>
          <a:xfrm rot="10800000">
            <a:off x="7933043" y="5834377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06" name="Google Shape;2006;p147"/>
          <p:cNvCxnSpPr/>
          <p:nvPr/>
        </p:nvCxnSpPr>
        <p:spPr>
          <a:xfrm rot="10800000">
            <a:off x="11056076" y="3655044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07" name="Google Shape;2007;p147"/>
          <p:cNvSpPr/>
          <p:nvPr/>
        </p:nvSpPr>
        <p:spPr>
          <a:xfrm>
            <a:off x="1189843" y="55897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8" name="Google Shape;2008;p147"/>
          <p:cNvSpPr/>
          <p:nvPr/>
        </p:nvSpPr>
        <p:spPr>
          <a:xfrm>
            <a:off x="1940376" y="54993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9" name="Google Shape;2009;p147"/>
          <p:cNvSpPr/>
          <p:nvPr/>
        </p:nvSpPr>
        <p:spPr>
          <a:xfrm>
            <a:off x="2642643" y="52596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0" name="Google Shape;2010;p147"/>
          <p:cNvSpPr/>
          <p:nvPr/>
        </p:nvSpPr>
        <p:spPr>
          <a:xfrm>
            <a:off x="3077276" y="4832293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1" name="Google Shape;2011;p147"/>
          <p:cNvSpPr/>
          <p:nvPr/>
        </p:nvSpPr>
        <p:spPr>
          <a:xfrm>
            <a:off x="35348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2" name="Google Shape;2012;p147"/>
          <p:cNvSpPr/>
          <p:nvPr/>
        </p:nvSpPr>
        <p:spPr>
          <a:xfrm>
            <a:off x="3738067" y="39964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3" name="Google Shape;2013;p147"/>
          <p:cNvSpPr/>
          <p:nvPr/>
        </p:nvSpPr>
        <p:spPr>
          <a:xfrm>
            <a:off x="4013700" y="36904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4" name="Google Shape;2014;p147"/>
          <p:cNvSpPr/>
          <p:nvPr/>
        </p:nvSpPr>
        <p:spPr>
          <a:xfrm>
            <a:off x="4546933" y="3370592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5862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" y="2998667"/>
            <a:ext cx="6367925" cy="34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p14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1" name="Google Shape;2021;p1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best coefficient values in log odds terms that creates maximum likelihood.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4" name="Google Shape;2024;p148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5" name="Google Shape;2025;p148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6" name="Google Shape;2026;p148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2027" name="Google Shape;2027;p148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8" name="Google Shape;2028;p148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9" name="Google Shape;2029;p148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0" name="Google Shape;2030;p148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1" name="Google Shape;2031;p148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2" name="Google Shape;2032;p148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3" name="Google Shape;2033;p148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4" name="Google Shape;2034;p148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5" name="Google Shape;2035;p148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6" name="Google Shape;2036;p148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7" name="Google Shape;2037;p148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038" name="Google Shape;2038;p148"/>
          <p:cNvCxnSpPr/>
          <p:nvPr/>
        </p:nvCxnSpPr>
        <p:spPr>
          <a:xfrm rot="10800000" flipH="1">
            <a:off x="7853735" y="3572136"/>
            <a:ext cx="3411600" cy="2262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2039" name="Google Shape;2039;p148"/>
          <p:cNvSpPr/>
          <p:nvPr/>
        </p:nvSpPr>
        <p:spPr>
          <a:xfrm>
            <a:off x="7874643" y="57177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0" name="Google Shape;2040;p148"/>
          <p:cNvSpPr/>
          <p:nvPr/>
        </p:nvSpPr>
        <p:spPr>
          <a:xfrm>
            <a:off x="8206843" y="54962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1" name="Google Shape;2041;p148"/>
          <p:cNvSpPr/>
          <p:nvPr/>
        </p:nvSpPr>
        <p:spPr>
          <a:xfrm>
            <a:off x="8571223" y="52630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2" name="Google Shape;2042;p148"/>
          <p:cNvSpPr/>
          <p:nvPr/>
        </p:nvSpPr>
        <p:spPr>
          <a:xfrm>
            <a:off x="8866623" y="50824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3" name="Google Shape;2043;p148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4" name="Google Shape;2044;p148"/>
          <p:cNvSpPr/>
          <p:nvPr/>
        </p:nvSpPr>
        <p:spPr>
          <a:xfrm>
            <a:off x="100286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5" name="Google Shape;2045;p148"/>
          <p:cNvSpPr/>
          <p:nvPr/>
        </p:nvSpPr>
        <p:spPr>
          <a:xfrm>
            <a:off x="10379261" y="404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6" name="Google Shape;2046;p148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7" name="Google Shape;2047;p148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8" name="Google Shape;2048;p148"/>
          <p:cNvSpPr/>
          <p:nvPr/>
        </p:nvSpPr>
        <p:spPr>
          <a:xfrm>
            <a:off x="10997676" y="3726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9" name="Google Shape;2049;p148"/>
          <p:cNvSpPr/>
          <p:nvPr/>
        </p:nvSpPr>
        <p:spPr>
          <a:xfrm>
            <a:off x="10674673" y="3842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050" name="Google Shape;2050;p148"/>
          <p:cNvCxnSpPr>
            <a:stCxn id="2037" idx="0"/>
            <a:endCxn id="2043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51" name="Google Shape;2051;p148"/>
          <p:cNvCxnSpPr>
            <a:stCxn id="2036" idx="0"/>
            <a:endCxn id="2042" idx="4"/>
          </p:cNvCxnSpPr>
          <p:nvPr/>
        </p:nvCxnSpPr>
        <p:spPr>
          <a:xfrm rot="10800000">
            <a:off x="8925033" y="5199177"/>
            <a:ext cx="0" cy="717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52" name="Google Shape;2052;p148"/>
          <p:cNvCxnSpPr>
            <a:stCxn id="2035" idx="0"/>
            <a:endCxn id="2041" idx="4"/>
          </p:cNvCxnSpPr>
          <p:nvPr/>
        </p:nvCxnSpPr>
        <p:spPr>
          <a:xfrm rot="10800000">
            <a:off x="8629623" y="5379977"/>
            <a:ext cx="0" cy="536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53" name="Google Shape;2053;p148"/>
          <p:cNvCxnSpPr>
            <a:stCxn id="2034" idx="0"/>
            <a:endCxn id="2040" idx="4"/>
          </p:cNvCxnSpPr>
          <p:nvPr/>
        </p:nvCxnSpPr>
        <p:spPr>
          <a:xfrm rot="10800000">
            <a:off x="8265243" y="5613177"/>
            <a:ext cx="0" cy="303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54" name="Google Shape;2054;p148"/>
          <p:cNvCxnSpPr>
            <a:stCxn id="2030" idx="4"/>
            <a:endCxn id="2044" idx="0"/>
          </p:cNvCxnSpPr>
          <p:nvPr/>
        </p:nvCxnSpPr>
        <p:spPr>
          <a:xfrm>
            <a:off x="10087067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55" name="Google Shape;2055;p148"/>
          <p:cNvCxnSpPr>
            <a:stCxn id="2031" idx="4"/>
            <a:endCxn id="2045" idx="0"/>
          </p:cNvCxnSpPr>
          <p:nvPr/>
        </p:nvCxnSpPr>
        <p:spPr>
          <a:xfrm>
            <a:off x="10437661" y="3654825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56" name="Google Shape;2056;p148"/>
          <p:cNvCxnSpPr>
            <a:endCxn id="2049" idx="0"/>
          </p:cNvCxnSpPr>
          <p:nvPr/>
        </p:nvCxnSpPr>
        <p:spPr>
          <a:xfrm>
            <a:off x="10729473" y="3654825"/>
            <a:ext cx="3600" cy="18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57" name="Google Shape;2057;p148"/>
          <p:cNvCxnSpPr>
            <a:stCxn id="2033" idx="0"/>
            <a:endCxn id="2039" idx="4"/>
          </p:cNvCxnSpPr>
          <p:nvPr/>
        </p:nvCxnSpPr>
        <p:spPr>
          <a:xfrm rot="10800000">
            <a:off x="7933043" y="5834377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58" name="Google Shape;2058;p148"/>
          <p:cNvCxnSpPr/>
          <p:nvPr/>
        </p:nvCxnSpPr>
        <p:spPr>
          <a:xfrm rot="10800000">
            <a:off x="11056076" y="3655044"/>
            <a:ext cx="0" cy="82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59" name="Google Shape;2059;p148"/>
          <p:cNvSpPr/>
          <p:nvPr/>
        </p:nvSpPr>
        <p:spPr>
          <a:xfrm>
            <a:off x="1189843" y="55897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0" name="Google Shape;2060;p148"/>
          <p:cNvSpPr/>
          <p:nvPr/>
        </p:nvSpPr>
        <p:spPr>
          <a:xfrm>
            <a:off x="1940376" y="54993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1" name="Google Shape;2061;p148"/>
          <p:cNvSpPr/>
          <p:nvPr/>
        </p:nvSpPr>
        <p:spPr>
          <a:xfrm>
            <a:off x="2642643" y="52596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2" name="Google Shape;2062;p148"/>
          <p:cNvSpPr/>
          <p:nvPr/>
        </p:nvSpPr>
        <p:spPr>
          <a:xfrm>
            <a:off x="3077276" y="4832293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3" name="Google Shape;2063;p148"/>
          <p:cNvSpPr/>
          <p:nvPr/>
        </p:nvSpPr>
        <p:spPr>
          <a:xfrm>
            <a:off x="3534867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4" name="Google Shape;2064;p148"/>
          <p:cNvSpPr/>
          <p:nvPr/>
        </p:nvSpPr>
        <p:spPr>
          <a:xfrm>
            <a:off x="3738067" y="39964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5" name="Google Shape;2065;p148"/>
          <p:cNvSpPr/>
          <p:nvPr/>
        </p:nvSpPr>
        <p:spPr>
          <a:xfrm>
            <a:off x="4013700" y="36904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6" name="Google Shape;2066;p148"/>
          <p:cNvSpPr/>
          <p:nvPr/>
        </p:nvSpPr>
        <p:spPr>
          <a:xfrm>
            <a:off x="4546933" y="3370592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321187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1" name="Google Shape;2071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" y="2998667"/>
            <a:ext cx="6367925" cy="34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2" name="Google Shape;2072;p1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3" name="Google Shape;2073;p1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best coefficient values in log odds terms that creates maximum likelihood.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76" name="Google Shape;2076;p149"/>
          <p:cNvCxnSpPr/>
          <p:nvPr/>
        </p:nvCxnSpPr>
        <p:spPr>
          <a:xfrm>
            <a:off x="7816947" y="3655017"/>
            <a:ext cx="0" cy="23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7" name="Google Shape;2077;p149"/>
          <p:cNvCxnSpPr/>
          <p:nvPr/>
        </p:nvCxnSpPr>
        <p:spPr>
          <a:xfrm rot="10800000">
            <a:off x="7816833" y="4822989"/>
            <a:ext cx="379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8" name="Google Shape;2078;p149"/>
          <p:cNvSpPr txBox="1"/>
          <p:nvPr/>
        </p:nvSpPr>
        <p:spPr>
          <a:xfrm>
            <a:off x="7438944" y="4569609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2079" name="Google Shape;2079;p149"/>
          <p:cNvSpPr txBox="1"/>
          <p:nvPr/>
        </p:nvSpPr>
        <p:spPr>
          <a:xfrm>
            <a:off x="7464291" y="3149197"/>
            <a:ext cx="1748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0" name="Google Shape;2080;p149"/>
          <p:cNvSpPr txBox="1"/>
          <p:nvPr/>
        </p:nvSpPr>
        <p:spPr>
          <a:xfrm>
            <a:off x="6839933" y="5780457"/>
            <a:ext cx="740400" cy="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∞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1" name="Google Shape;2081;p149"/>
          <p:cNvSpPr txBox="1"/>
          <p:nvPr/>
        </p:nvSpPr>
        <p:spPr>
          <a:xfrm>
            <a:off x="6682168" y="5804075"/>
            <a:ext cx="220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2" name="Google Shape;2082;p149"/>
          <p:cNvSpPr/>
          <p:nvPr/>
        </p:nvSpPr>
        <p:spPr>
          <a:xfrm>
            <a:off x="10028667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3" name="Google Shape;2083;p149"/>
          <p:cNvSpPr/>
          <p:nvPr/>
        </p:nvSpPr>
        <p:spPr>
          <a:xfrm>
            <a:off x="10379261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4" name="Google Shape;2084;p149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5" name="Google Shape;2085;p149"/>
          <p:cNvSpPr/>
          <p:nvPr/>
        </p:nvSpPr>
        <p:spPr>
          <a:xfrm>
            <a:off x="78746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6" name="Google Shape;2086;p149"/>
          <p:cNvSpPr/>
          <p:nvPr/>
        </p:nvSpPr>
        <p:spPr>
          <a:xfrm>
            <a:off x="820684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7" name="Google Shape;2087;p149"/>
          <p:cNvSpPr/>
          <p:nvPr/>
        </p:nvSpPr>
        <p:spPr>
          <a:xfrm>
            <a:off x="857122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8" name="Google Shape;2088;p149"/>
          <p:cNvSpPr/>
          <p:nvPr/>
        </p:nvSpPr>
        <p:spPr>
          <a:xfrm>
            <a:off x="8866633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9" name="Google Shape;2089;p149"/>
          <p:cNvSpPr/>
          <p:nvPr/>
        </p:nvSpPr>
        <p:spPr>
          <a:xfrm>
            <a:off x="9129865" y="59163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090" name="Google Shape;2090;p149"/>
          <p:cNvCxnSpPr/>
          <p:nvPr/>
        </p:nvCxnSpPr>
        <p:spPr>
          <a:xfrm rot="10800000" flipH="1">
            <a:off x="7807833" y="3791367"/>
            <a:ext cx="3888000" cy="15936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2091" name="Google Shape;2091;p149"/>
          <p:cNvSpPr/>
          <p:nvPr/>
        </p:nvSpPr>
        <p:spPr>
          <a:xfrm>
            <a:off x="7874643" y="5311344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2" name="Google Shape;2092;p149"/>
          <p:cNvSpPr/>
          <p:nvPr/>
        </p:nvSpPr>
        <p:spPr>
          <a:xfrm>
            <a:off x="8206843" y="51914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3" name="Google Shape;2093;p149"/>
          <p:cNvSpPr/>
          <p:nvPr/>
        </p:nvSpPr>
        <p:spPr>
          <a:xfrm>
            <a:off x="8571223" y="50598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4" name="Google Shape;2094;p149"/>
          <p:cNvSpPr/>
          <p:nvPr/>
        </p:nvSpPr>
        <p:spPr>
          <a:xfrm>
            <a:off x="8866623" y="487927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5" name="Google Shape;2095;p149"/>
          <p:cNvSpPr/>
          <p:nvPr/>
        </p:nvSpPr>
        <p:spPr>
          <a:xfrm>
            <a:off x="9164723" y="4836111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6" name="Google Shape;2096;p149"/>
          <p:cNvSpPr/>
          <p:nvPr/>
        </p:nvSpPr>
        <p:spPr>
          <a:xfrm>
            <a:off x="10028667" y="4350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7" name="Google Shape;2097;p149"/>
          <p:cNvSpPr/>
          <p:nvPr/>
        </p:nvSpPr>
        <p:spPr>
          <a:xfrm>
            <a:off x="10379261" y="4249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8" name="Google Shape;2098;p149"/>
          <p:cNvSpPr/>
          <p:nvPr/>
        </p:nvSpPr>
        <p:spPr>
          <a:xfrm>
            <a:off x="10674673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9" name="Google Shape;2099;p149"/>
          <p:cNvSpPr/>
          <p:nvPr/>
        </p:nvSpPr>
        <p:spPr>
          <a:xfrm>
            <a:off x="10997676" y="35380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0" name="Google Shape;2100;p149"/>
          <p:cNvSpPr/>
          <p:nvPr/>
        </p:nvSpPr>
        <p:spPr>
          <a:xfrm>
            <a:off x="10997676" y="40308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1" name="Google Shape;2101;p149"/>
          <p:cNvSpPr/>
          <p:nvPr/>
        </p:nvSpPr>
        <p:spPr>
          <a:xfrm>
            <a:off x="10674673" y="41476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02" name="Google Shape;2102;p149"/>
          <p:cNvCxnSpPr>
            <a:stCxn id="2089" idx="0"/>
            <a:endCxn id="2095" idx="4"/>
          </p:cNvCxnSpPr>
          <p:nvPr/>
        </p:nvCxnSpPr>
        <p:spPr>
          <a:xfrm rot="10800000" flipH="1">
            <a:off x="9188265" y="4952777"/>
            <a:ext cx="34800" cy="963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3" name="Google Shape;2103;p149"/>
          <p:cNvCxnSpPr>
            <a:stCxn id="2088" idx="0"/>
            <a:endCxn id="2094" idx="4"/>
          </p:cNvCxnSpPr>
          <p:nvPr/>
        </p:nvCxnSpPr>
        <p:spPr>
          <a:xfrm rot="10800000">
            <a:off x="8925033" y="4995977"/>
            <a:ext cx="0" cy="920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4" name="Google Shape;2104;p149"/>
          <p:cNvCxnSpPr>
            <a:stCxn id="2087" idx="0"/>
            <a:endCxn id="2093" idx="4"/>
          </p:cNvCxnSpPr>
          <p:nvPr/>
        </p:nvCxnSpPr>
        <p:spPr>
          <a:xfrm rot="10800000">
            <a:off x="8629623" y="5176777"/>
            <a:ext cx="0" cy="739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5" name="Google Shape;2105;p149"/>
          <p:cNvCxnSpPr>
            <a:stCxn id="2086" idx="0"/>
            <a:endCxn id="2092" idx="4"/>
          </p:cNvCxnSpPr>
          <p:nvPr/>
        </p:nvCxnSpPr>
        <p:spPr>
          <a:xfrm rot="10800000">
            <a:off x="8265243" y="5308377"/>
            <a:ext cx="0" cy="608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6" name="Google Shape;2106;p149"/>
          <p:cNvCxnSpPr>
            <a:stCxn id="2082" idx="4"/>
            <a:endCxn id="2096" idx="0"/>
          </p:cNvCxnSpPr>
          <p:nvPr/>
        </p:nvCxnSpPr>
        <p:spPr>
          <a:xfrm>
            <a:off x="10087067" y="3654825"/>
            <a:ext cx="0" cy="6960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7" name="Google Shape;2107;p149"/>
          <p:cNvCxnSpPr>
            <a:stCxn id="2083" idx="4"/>
            <a:endCxn id="2097" idx="0"/>
          </p:cNvCxnSpPr>
          <p:nvPr/>
        </p:nvCxnSpPr>
        <p:spPr>
          <a:xfrm>
            <a:off x="10437661" y="3654825"/>
            <a:ext cx="0" cy="594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8" name="Google Shape;2108;p149"/>
          <p:cNvCxnSpPr>
            <a:stCxn id="2098" idx="4"/>
            <a:endCxn id="2101" idx="0"/>
          </p:cNvCxnSpPr>
          <p:nvPr/>
        </p:nvCxnSpPr>
        <p:spPr>
          <a:xfrm>
            <a:off x="10733073" y="3654825"/>
            <a:ext cx="0" cy="4928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9" name="Google Shape;2109;p149"/>
          <p:cNvCxnSpPr>
            <a:stCxn id="2085" idx="0"/>
            <a:endCxn id="2091" idx="4"/>
          </p:cNvCxnSpPr>
          <p:nvPr/>
        </p:nvCxnSpPr>
        <p:spPr>
          <a:xfrm rot="10800000">
            <a:off x="7933043" y="5427977"/>
            <a:ext cx="0" cy="488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10" name="Google Shape;2110;p149"/>
          <p:cNvCxnSpPr>
            <a:stCxn id="2100" idx="0"/>
          </p:cNvCxnSpPr>
          <p:nvPr/>
        </p:nvCxnSpPr>
        <p:spPr>
          <a:xfrm rot="10800000">
            <a:off x="11056076" y="3655225"/>
            <a:ext cx="0" cy="3756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1" name="Google Shape;2111;p149"/>
          <p:cNvSpPr/>
          <p:nvPr/>
        </p:nvSpPr>
        <p:spPr>
          <a:xfrm>
            <a:off x="1189843" y="55897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2" name="Google Shape;2112;p149"/>
          <p:cNvSpPr/>
          <p:nvPr/>
        </p:nvSpPr>
        <p:spPr>
          <a:xfrm>
            <a:off x="1690843" y="5553960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3" name="Google Shape;2113;p149"/>
          <p:cNvSpPr/>
          <p:nvPr/>
        </p:nvSpPr>
        <p:spPr>
          <a:xfrm>
            <a:off x="2175809" y="54281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4" name="Google Shape;2114;p149"/>
          <p:cNvSpPr/>
          <p:nvPr/>
        </p:nvSpPr>
        <p:spPr>
          <a:xfrm>
            <a:off x="2674809" y="5191427"/>
            <a:ext cx="116800" cy="11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5" name="Google Shape;2115;p149"/>
          <p:cNvSpPr/>
          <p:nvPr/>
        </p:nvSpPr>
        <p:spPr>
          <a:xfrm>
            <a:off x="3800500" y="38936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6" name="Google Shape;2116;p149"/>
          <p:cNvSpPr/>
          <p:nvPr/>
        </p:nvSpPr>
        <p:spPr>
          <a:xfrm>
            <a:off x="4076133" y="3655225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7" name="Google Shape;2117;p149"/>
          <p:cNvSpPr/>
          <p:nvPr/>
        </p:nvSpPr>
        <p:spPr>
          <a:xfrm>
            <a:off x="4504700" y="3370592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8" name="Google Shape;2118;p149"/>
          <p:cNvSpPr/>
          <p:nvPr/>
        </p:nvSpPr>
        <p:spPr>
          <a:xfrm>
            <a:off x="4965500" y="3234792"/>
            <a:ext cx="116800" cy="116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674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103868"/>
            <a:ext cx="10515600" cy="1325563"/>
          </a:xfrm>
        </p:spPr>
        <p:txBody>
          <a:bodyPr/>
          <a:lstStyle/>
          <a:p>
            <a:r>
              <a:rPr lang="en-GB" dirty="0" smtClean="0"/>
              <a:t>Family of Logistics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27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429431"/>
            <a:ext cx="11155680" cy="5245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7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5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4" name="Google Shape;2124;p1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are trying to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maximize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likelihood, we still need something to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minimize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since the computer’s gradient descent methods can only search for minimums.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23669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15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2" name="Google Shape;2132;p1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terms of a cost function, we seek to minimize the following (log loss):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5" name="Google Shape;2135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215619"/>
            <a:ext cx="12192001" cy="277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35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5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1" name="Google Shape;2141;p1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2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as with Linear Regression, gradient descent can solve this </a:t>
            </a:r>
            <a:r>
              <a:rPr lang="en" sz="3867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Logistic Regression! 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4" name="Google Shape;2144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215619"/>
            <a:ext cx="12192001" cy="277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137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6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5" name="Google Shape;2205;p1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we’ve developed a test or model to detect presence of a virus infection in a person based on some biological feature.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treat this as a Logistic Regression, predicting: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0 - Not Infected (Tests Negative)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1 - Infected (Tests Positive)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119383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16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3" name="Google Shape;2213;p1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unlikely our model will perform perfectly. This means there 4 possible outcomes: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Infected person tests positive.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Healthy person tests negative.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617206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6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1" name="Google Shape;2221;p1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unlikely our model will perform perfectly. This means there 4 possible outcomes: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Infected person tests positive.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Healthy person tests negative.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38339"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these are the outcomes we want! But it is unlikely our test is perfect...</a:t>
            </a:r>
            <a:endParaRPr sz="3867" i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05184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16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9" name="Google Shape;2229;p1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unlikely our model will perform perfectly. This means there 4 possible outcomes: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Infected person tests positive.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Healthy person tests negative.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E06666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Infected person tests negative.</a:t>
            </a:r>
            <a:endParaRPr sz="3867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E06666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Healthy person tests positive.</a:t>
            </a:r>
            <a:endParaRPr sz="3867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09948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16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7" name="Google Shape;2237;p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off these 4 possibilities, there are many error metrics we can calculate.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First, let’s start by visualizing these four possibilities as a matrix.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420436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6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4" name="Google Shape;2254;p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57" name="Google Shape;2257;p166"/>
          <p:cNvGraphicFramePr/>
          <p:nvPr/>
        </p:nvGraphicFramePr>
        <p:xfrm>
          <a:off x="559600" y="2562367"/>
          <a:ext cx="7543200" cy="328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090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7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0" name="Google Shape;2290;p1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93" name="Google Shape;2293;p170"/>
          <p:cNvGraphicFramePr/>
          <p:nvPr/>
        </p:nvGraphicFramePr>
        <p:xfrm>
          <a:off x="559600" y="2562367"/>
          <a:ext cx="7543200" cy="328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b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POSITIVE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POSITIVE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NEGATIVE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NEGATIVE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3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646229" cy="1449977"/>
          </a:xfrm>
        </p:spPr>
        <p:txBody>
          <a:bodyPr/>
          <a:lstStyle/>
          <a:p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Logistic Regression – Logistic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66" y="1624619"/>
            <a:ext cx="10515600" cy="4351338"/>
          </a:xfrm>
        </p:spPr>
        <p:txBody>
          <a:bodyPr/>
          <a:lstStyle/>
          <a:p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 of 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will have an output range between 0 and 1</a:t>
            </a:r>
            <a:endParaRPr lang="en-IN" dirty="0"/>
          </a:p>
        </p:txBody>
      </p:sp>
      <p:pic>
        <p:nvPicPr>
          <p:cNvPr id="4" name="Google Shape;29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3734" y="3094893"/>
            <a:ext cx="5797043" cy="364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482" y="3800288"/>
            <a:ext cx="3738643" cy="1999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17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9" name="Google Shape;2299;p1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test group of 100 people: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02" name="Google Shape;2302;p171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720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7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7" name="Google Shape;2317;p1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tested all of them with these results: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20" name="Google Shape;2320;p173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1345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17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6" name="Google Shape;2326;p1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accuracy?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29" name="Google Shape;2329;p174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760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17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5" name="Google Shape;2335;p1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accuracy?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38" name="Google Shape;2338;p175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39" name="Google Shape;2339;p175"/>
          <p:cNvSpPr txBox="1"/>
          <p:nvPr/>
        </p:nvSpPr>
        <p:spPr>
          <a:xfrm>
            <a:off x="8250533" y="2562367"/>
            <a:ext cx="37440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Accuracy: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How often is the model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Acc = (TP+TN)/Total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605611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17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5" name="Google Shape;2345;p1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Calculating accuracy: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48" name="Google Shape;2348;p176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9" name="Google Shape;2349;p176"/>
          <p:cNvSpPr txBox="1"/>
          <p:nvPr/>
        </p:nvSpPr>
        <p:spPr>
          <a:xfrm>
            <a:off x="8250533" y="2562367"/>
            <a:ext cx="37440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Accuracy: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How often is the model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Acc = (TP+TN)/Total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0" name="Google Shape;2350;p176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(4+93)/100 = 97% Accuracy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711609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17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6" name="Google Shape;2356;p1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this a good value for accuracy?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59" name="Google Shape;2359;p177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0" name="Google Shape;2360;p177"/>
          <p:cNvSpPr txBox="1"/>
          <p:nvPr/>
        </p:nvSpPr>
        <p:spPr>
          <a:xfrm>
            <a:off x="8250533" y="2562367"/>
            <a:ext cx="37440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Accuracy: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How often is the model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Acc = (TP+TN)/Total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1" name="Google Shape;2361;p177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(4+93)/100 = 97% Accuracy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403028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17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7" name="Google Shape;2367;p1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accuracy paradox...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70" name="Google Shape;2370;p178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71" name="Google Shape;2371;p178"/>
          <p:cNvSpPr txBox="1"/>
          <p:nvPr/>
        </p:nvSpPr>
        <p:spPr>
          <a:xfrm>
            <a:off x="8250533" y="2562367"/>
            <a:ext cx="37440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Accuracy: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How often is the model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Acc = (TP+TN)/Total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2" name="Google Shape;2372;p178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(4+93)/100 = 97% Accuracy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858346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17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8" name="Google Shape;2378;p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“healthy”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81" name="Google Shape;2381;p179"/>
          <p:cNvGraphicFramePr/>
          <p:nvPr>
            <p:extLst>
              <p:ext uri="{D42A27DB-BD31-4B8C-83A1-F6EECF244321}">
                <p14:modId xmlns:p14="http://schemas.microsoft.com/office/powerpoint/2010/main" val="183806241"/>
              </p:ext>
            </p:extLst>
          </p:nvPr>
        </p:nvGraphicFramePr>
        <p:xfrm>
          <a:off x="559600" y="2562366"/>
          <a:ext cx="8479896" cy="32244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9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7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1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173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7201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6" name="Google Shape;2396;p1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“healthy”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99" name="Google Shape;2399;p181"/>
          <p:cNvGraphicFramePr/>
          <p:nvPr>
            <p:extLst>
              <p:ext uri="{D42A27DB-BD31-4B8C-83A1-F6EECF244321}">
                <p14:modId xmlns:p14="http://schemas.microsoft.com/office/powerpoint/2010/main" val="3255068451"/>
              </p:ext>
            </p:extLst>
          </p:nvPr>
        </p:nvGraphicFramePr>
        <p:xfrm>
          <a:off x="559600" y="2562367"/>
          <a:ext cx="8114136" cy="28717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28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7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71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</a:t>
                      </a: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00" name="Google Shape;2400;p181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(0+95)/100 = 95% Accuracy</a:t>
            </a:r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1" name="Google Shape;2401;p181"/>
          <p:cNvSpPr txBox="1"/>
          <p:nvPr/>
        </p:nvSpPr>
        <p:spPr>
          <a:xfrm>
            <a:off x="8394400" y="2562367"/>
            <a:ext cx="37440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Accuracy:</a:t>
            </a:r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How often is the model correct?</a:t>
            </a:r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95% accuracy for a model that always returns “healthy”!</a:t>
            </a:r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067245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18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7" name="Google Shape;2407;p18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 thinking, “</a:t>
            </a:r>
            <a:r>
              <a:rPr lang="en" sz="3867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numbers here are arbitrary, we just happen to get good accuracy in this made up case. Real world data would reflect poor accuracy if a model always returned the same result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7583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43954" cy="1325563"/>
          </a:xfrm>
        </p:spPr>
        <p:txBody>
          <a:bodyPr/>
          <a:lstStyle/>
          <a:p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Logistic Regression – Understanding using data</a:t>
            </a:r>
            <a:endParaRPr lang="en-IN" dirty="0"/>
          </a:p>
        </p:txBody>
      </p:sp>
      <p:graphicFrame>
        <p:nvGraphicFramePr>
          <p:cNvPr id="4" name="Google Shape;400;p51"/>
          <p:cNvGraphicFramePr/>
          <p:nvPr>
            <p:extLst>
              <p:ext uri="{D42A27DB-BD31-4B8C-83A1-F6EECF244321}">
                <p14:modId xmlns:p14="http://schemas.microsoft.com/office/powerpoint/2010/main" val="2095543182"/>
              </p:ext>
            </p:extLst>
          </p:nvPr>
        </p:nvGraphicFramePr>
        <p:xfrm>
          <a:off x="2834639" y="1825619"/>
          <a:ext cx="5408024" cy="4575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Income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Loan Paid</a:t>
                      </a:r>
                      <a:endParaRPr sz="13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-4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3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1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18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5" name="Google Shape;2415;p1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accuracy paradox!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classifier dealing with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imbalanced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 has to confront the issue of the accuracy paradox.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Imbalanced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 will always result in a distorted accuracy reflecting better performance than what is truly warranted.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995040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18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3" name="Google Shape;2423;p1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Imbalanced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 are often found in real world data sets.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Medical conditions can affect small portions of the population.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Fraud is not common (e.g. Real vs. Fraud credit card usage).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083255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18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1" name="Google Shape;2431;p1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class is only a small percentage (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n%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then a classifier that always predicts the majority class will always have an accuracy of (1-n).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previous example we saw infected were only 5% of the data.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Allowing the accuracy to be 95%.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29399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18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9" name="Google Shape;2439;p18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shouldn’t solely rely on accuracy as a metric!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precision,recall, and f1-score will come in.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914627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18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3" name="Google Shape;2463;p18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466" name="Google Shape;2466;p189"/>
          <p:cNvGraphicFramePr/>
          <p:nvPr>
            <p:extLst>
              <p:ext uri="{D42A27DB-BD31-4B8C-83A1-F6EECF244321}">
                <p14:modId xmlns:p14="http://schemas.microsoft.com/office/powerpoint/2010/main" val="21382986"/>
              </p:ext>
            </p:extLst>
          </p:nvPr>
        </p:nvGraphicFramePr>
        <p:xfrm>
          <a:off x="132507" y="2562365"/>
          <a:ext cx="8319164" cy="39081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77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4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5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7" name="Google Shape;2467;p189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it actually is a positive case,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Actual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475305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190"/>
          <p:cNvSpPr txBox="1">
            <a:spLocks noGrp="1"/>
          </p:cNvSpPr>
          <p:nvPr>
            <p:ph type="title"/>
          </p:nvPr>
        </p:nvSpPr>
        <p:spPr>
          <a:xfrm>
            <a:off x="0" y="34301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3" name="Google Shape;2473;p1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476" name="Google Shape;2476;p190"/>
          <p:cNvGraphicFramePr/>
          <p:nvPr>
            <p:extLst>
              <p:ext uri="{D42A27DB-BD31-4B8C-83A1-F6EECF244321}">
                <p14:modId xmlns:p14="http://schemas.microsoft.com/office/powerpoint/2010/main" val="1176139523"/>
              </p:ext>
            </p:extLst>
          </p:nvPr>
        </p:nvGraphicFramePr>
        <p:xfrm>
          <a:off x="559600" y="2562367"/>
          <a:ext cx="8035760" cy="3002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9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5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86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7" name="Google Shape;2477;p190"/>
          <p:cNvSpPr txBox="1"/>
          <p:nvPr/>
        </p:nvSpPr>
        <p:spPr>
          <a:xfrm>
            <a:off x="8020594" y="2181497"/>
            <a:ext cx="4171539" cy="43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Recall:</a:t>
            </a:r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When it actually is a positive case, how often is it correct?</a:t>
            </a:r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(TP)/Total Actual Positives</a:t>
            </a:r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8" name="Google Shape;2478;p190"/>
          <p:cNvSpPr txBox="1"/>
          <p:nvPr/>
        </p:nvSpPr>
        <p:spPr>
          <a:xfrm>
            <a:off x="1645920" y="5327700"/>
            <a:ext cx="6508080" cy="10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Recall = </a:t>
            </a:r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(TP)/</a:t>
            </a:r>
            <a:r>
              <a:rPr lang="en" sz="2667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Actual Positives</a:t>
            </a:r>
            <a:r>
              <a:rPr lang="en" sz="2667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04696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19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4" name="Google Shape;2484;p19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recall.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487" name="Google Shape;2487;p191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8" name="Google Shape;2488;p191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it actually is a positive case,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Actual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9" name="Google Shape;2489;p191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0" name="Google Shape;2490;p191"/>
          <p:cNvSpPr/>
          <p:nvPr/>
        </p:nvSpPr>
        <p:spPr>
          <a:xfrm>
            <a:off x="4370767" y="3074833"/>
            <a:ext cx="1827200" cy="22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558203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19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6" name="Google Shape;2496;p1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recall.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499" name="Google Shape;2499;p192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00" name="Google Shape;2500;p192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When it actually is a positive case, how often is it correct?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Actual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1" name="Google Shape;2501;p192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(4)/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2" name="Google Shape;2502;p192"/>
          <p:cNvSpPr/>
          <p:nvPr/>
        </p:nvSpPr>
        <p:spPr>
          <a:xfrm>
            <a:off x="4370767" y="3810833"/>
            <a:ext cx="1827200" cy="7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779847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19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8" name="Google Shape;2508;p19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recall.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11" name="Google Shape;2511;p193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12" name="Google Shape;2512;p193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How many relevant cases are found?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Actual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3" name="Google Shape;2513;p193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 = 0.8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323253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19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9" name="Google Shape;2519;p19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What’s the recall if we always classify as “healthy”?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22" name="Google Shape;2522;p194"/>
          <p:cNvGraphicFramePr/>
          <p:nvPr/>
        </p:nvGraphicFramePr>
        <p:xfrm>
          <a:off x="559600" y="2562367"/>
          <a:ext cx="7543200" cy="27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3" name="Google Shape;2523;p194"/>
          <p:cNvSpPr txBox="1"/>
          <p:nvPr/>
        </p:nvSpPr>
        <p:spPr>
          <a:xfrm>
            <a:off x="8250533" y="2562367"/>
            <a:ext cx="39416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Font typeface="Montserrat"/>
              <a:buChar char="●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Recall: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474121">
              <a:buSzPts val="2000"/>
              <a:buFont typeface="Montserrat"/>
              <a:buChar char="○"/>
            </a:pP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How many relevant cases are found?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(TP)/Total Actual Positives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4" name="Google Shape;2524;p194"/>
          <p:cNvSpPr txBox="1"/>
          <p:nvPr/>
        </p:nvSpPr>
        <p:spPr>
          <a:xfrm>
            <a:off x="2459200" y="5327700"/>
            <a:ext cx="5694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Recall =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(TP)/</a:t>
            </a:r>
            <a:r>
              <a:rPr lang="en" sz="26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Actual Positives</a:t>
            </a:r>
            <a:r>
              <a:rPr lang="en" sz="266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311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3504</Words>
  <Application>Microsoft Office PowerPoint</Application>
  <PresentationFormat>Widescreen</PresentationFormat>
  <Paragraphs>976</Paragraphs>
  <Slides>140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5" baseType="lpstr">
      <vt:lpstr>Arial</vt:lpstr>
      <vt:lpstr>Calibri</vt:lpstr>
      <vt:lpstr>Calibri Light</vt:lpstr>
      <vt:lpstr>Montserrat</vt:lpstr>
      <vt:lpstr>Office Theme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 - logistic function</vt:lpstr>
      <vt:lpstr>Family of Logistics functions</vt:lpstr>
      <vt:lpstr>Logistic Regression – Logistic function</vt:lpstr>
      <vt:lpstr>Logistic Regression – Understanding using data</vt:lpstr>
      <vt:lpstr>Logistic Regression – Data Labels</vt:lpstr>
      <vt:lpstr>Logistic Regression – Linear Regression applied</vt:lpstr>
      <vt:lpstr>Logistic Regression</vt:lpstr>
      <vt:lpstr>Logistic Regression</vt:lpstr>
      <vt:lpstr>Logistics Regression – Logistic Function view</vt:lpstr>
      <vt:lpstr>Logistic Regression</vt:lpstr>
      <vt:lpstr>Logistics Regression – Cut of value</vt:lpstr>
      <vt:lpstr>Logistic Regression</vt:lpstr>
      <vt:lpstr>Logistic Regression – How it Predicts</vt:lpstr>
      <vt:lpstr>Linear Regression to Logistic Regression</vt:lpstr>
      <vt:lpstr>Logistic Regression</vt:lpstr>
      <vt:lpstr>Logistic Regression – Logistic function</vt:lpstr>
      <vt:lpstr>Logistic Regression – Full Forma</vt:lpstr>
      <vt:lpstr>Logistic Regression – Interpretation and Coefficients relation to ŷ </vt:lpstr>
      <vt:lpstr>Logistic Regression – What is odds</vt:lpstr>
      <vt:lpstr>Logistic Regression – What is odds Example</vt:lpstr>
      <vt:lpstr>Logistic Regression – As log of odds</vt:lpstr>
      <vt:lpstr>Logistic Regression – solving log of odds</vt:lpstr>
      <vt:lpstr>Logistic Regression – solving log of odds</vt:lpstr>
      <vt:lpstr>Logistic Regression – Curve for log odds</vt:lpstr>
      <vt:lpstr>Logistic Regression – Curve for log odds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 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  <vt:lpstr>Classification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Jayanth</dc:creator>
  <cp:lastModifiedBy>Jayanth</cp:lastModifiedBy>
  <cp:revision>104</cp:revision>
  <dcterms:created xsi:type="dcterms:W3CDTF">2023-09-30T16:27:56Z</dcterms:created>
  <dcterms:modified xsi:type="dcterms:W3CDTF">2023-10-04T10:36:09Z</dcterms:modified>
</cp:coreProperties>
</file>