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8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5143500" type="screen16x9"/>
  <p:notesSz cx="6858000" cy="9144000"/>
  <p:embeddedFontLst>
    <p:embeddedFont>
      <p:font typeface="Montserra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c711b4153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c711b4153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c711b4153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c711b4153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a2d2e0167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a2d2e0167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a2d2e016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a2d2e0167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2d2e0167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2d2e0167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2d2e0167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a2d2e0167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a2d2e0167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a2d2e0167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ac711b415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ac711b415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a2d2e0167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a2d2e0167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a2d2e0167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a2d2e0167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c711b415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c711b415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a2d2e0167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a2d2e0167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a2d2e0167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a2d2e01670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a2d2e01670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a2d2e01670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2d2e0167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2d2e0167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a2d2e0167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a2d2e0167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a2d2e01670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a2d2e01670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a2d2e01670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a2d2e01670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a2d2e0167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a2d2e0167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2d2e01670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2d2e01670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a2d2e01670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a2d2e01670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c711b4153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c711b4153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a2d2e0167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a2d2e0167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a2d2e0167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a2d2e0167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a2d2e0167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a2d2e0167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a2d2e01670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a2d2e01670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a2d2e01670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a2d2e01670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a2d2e01670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a2d2e01670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a2d2e01670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a2d2e01670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c711b415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c711b415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c711b415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c711b415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c711b415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c711b415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c711b415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c711b415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c711b4153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c711b4153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c711b415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c711b415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K Nearest Neighbors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7"/>
          <p:cNvSpPr txBox="1">
            <a:spLocks noGrp="1"/>
          </p:cNvSpPr>
          <p:nvPr>
            <p:ph type="title"/>
          </p:nvPr>
        </p:nvSpPr>
        <p:spPr>
          <a:xfrm>
            <a:off x="18675" y="31599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points to we consider?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27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7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7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7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7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7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7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7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7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7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7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7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7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7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7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7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7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7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7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7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7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7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7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27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4703800" y="3104525"/>
            <a:ext cx="147300" cy="1473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 rot="4028107">
            <a:off x="4347830" y="2776472"/>
            <a:ext cx="507258" cy="147486"/>
          </a:xfrm>
          <a:prstGeom prst="rightArrow">
            <a:avLst>
              <a:gd name="adj1" fmla="val 45895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24875" y="27263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situation like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5" name="Google Shape;475;p28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8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8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8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8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8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5" name="Google Shape;485;p28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8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8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8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8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28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 txBox="1">
            <a:spLocks noGrp="1"/>
          </p:cNvSpPr>
          <p:nvPr>
            <p:ph type="title"/>
          </p:nvPr>
        </p:nvSpPr>
        <p:spPr>
          <a:xfrm>
            <a:off x="24875" y="795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29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29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29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5" name="Google Shape;515;p29"/>
          <p:cNvCxnSpPr>
            <a:stCxn id="512" idx="3"/>
            <a:endCxn id="50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0"/>
          <p:cNvSpPr txBox="1">
            <a:spLocks noGrp="1"/>
          </p:cNvSpPr>
          <p:nvPr>
            <p:ph type="title"/>
          </p:nvPr>
        </p:nvSpPr>
        <p:spPr>
          <a:xfrm>
            <a:off x="24875" y="3473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0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0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0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0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0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30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0" name="Google Shape;540;p30"/>
          <p:cNvCxnSpPr>
            <a:stCxn id="537" idx="3"/>
            <a:endCxn id="527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1"/>
          <p:cNvSpPr txBox="1">
            <a:spLocks noGrp="1"/>
          </p:cNvSpPr>
          <p:nvPr>
            <p:ph type="title"/>
          </p:nvPr>
        </p:nvSpPr>
        <p:spPr>
          <a:xfrm>
            <a:off x="0" y="3160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31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1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31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1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1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5" name="Google Shape;565;p31"/>
          <p:cNvCxnSpPr>
            <a:stCxn id="562" idx="3"/>
            <a:endCxn id="55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31"/>
          <p:cNvCxnSpPr>
            <a:stCxn id="562" idx="2"/>
            <a:endCxn id="551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2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"/>
          <p:cNvSpPr txBox="1">
            <a:spLocks noGrp="1"/>
          </p:cNvSpPr>
          <p:nvPr>
            <p:ph type="title"/>
          </p:nvPr>
        </p:nvSpPr>
        <p:spPr>
          <a:xfrm>
            <a:off x="0" y="3160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32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2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2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2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2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2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2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2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2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2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6" name="Google Shape;586;p32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2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2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32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1" name="Google Shape;591;p32"/>
          <p:cNvCxnSpPr>
            <a:stCxn id="588" idx="3"/>
            <a:endCxn id="578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32"/>
          <p:cNvCxnSpPr>
            <a:stCxn id="588" idx="2"/>
            <a:endCxn id="577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32"/>
          <p:cNvCxnSpPr>
            <a:stCxn id="581" idx="3"/>
            <a:endCxn id="588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3"/>
          <p:cNvSpPr txBox="1">
            <a:spLocks noGrp="1"/>
          </p:cNvSpPr>
          <p:nvPr>
            <p:ph type="title"/>
          </p:nvPr>
        </p:nvSpPr>
        <p:spPr>
          <a:xfrm>
            <a:off x="24875" y="11825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K=4 leads to a tie!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33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3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3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3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3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3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3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3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3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33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3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3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3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33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8" name="Google Shape;618;p33"/>
          <p:cNvCxnSpPr>
            <a:stCxn id="615" idx="3"/>
            <a:endCxn id="605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3"/>
          <p:cNvCxnSpPr>
            <a:stCxn id="615" idx="2"/>
            <a:endCxn id="604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33"/>
          <p:cNvCxnSpPr>
            <a:stCxn id="608" idx="3"/>
            <a:endCxn id="615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33"/>
          <p:cNvCxnSpPr>
            <a:stCxn id="607" idx="3"/>
            <a:endCxn id="615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Tie considerations and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choose an odd 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of tie,simply reduce K by 1 until tie is broken.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Randomly break tie.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nearest class point.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Scikit-Learn do in case of tie?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i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Warning: Regarding the Nearest Neighbors algorithms, if it is found that two neighbors, neighbor k+1 and k, have identical distances but different labels, the results will depend on the ordering of the training data.</a:t>
            </a:r>
            <a:endParaRPr sz="2900" i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Scikit-Learn do in case of tie?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i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case of ties, the answer will be the class that happens to appear first in the set of neighbors.</a:t>
            </a:r>
            <a:endParaRPr sz="2900" i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i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Results are ordered by distance, so it chooses the class of the closest point.</a:t>
            </a:r>
            <a:endParaRPr sz="2900" i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GB" sz="29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can be used for both regression and classification</a:t>
            </a:r>
            <a:r>
              <a:rPr lang="en" sz="29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We shall use KNN only for classification </a:t>
            </a:r>
            <a:r>
              <a:rPr lang="en-IN" sz="29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i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7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7"/>
          <p:cNvSpPr txBox="1">
            <a:spLocks noGrp="1"/>
          </p:cNvSpPr>
          <p:nvPr>
            <p:ph type="title"/>
          </p:nvPr>
        </p:nvSpPr>
        <p:spPr>
          <a:xfrm>
            <a:off x="0" y="54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K=4 leads to a tie!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7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7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7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7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7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7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37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7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7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7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37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0" name="Google Shape;670;p37"/>
          <p:cNvCxnSpPr>
            <a:stCxn id="667" idx="3"/>
            <a:endCxn id="657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37"/>
          <p:cNvCxnSpPr>
            <a:stCxn id="667" idx="2"/>
            <a:endCxn id="656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37"/>
          <p:cNvCxnSpPr>
            <a:stCxn id="660" idx="3"/>
            <a:endCxn id="667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37"/>
          <p:cNvCxnSpPr>
            <a:stCxn id="659" idx="3"/>
            <a:endCxn id="667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8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8"/>
          <p:cNvSpPr txBox="1">
            <a:spLocks noGrp="1"/>
          </p:cNvSpPr>
          <p:nvPr>
            <p:ph type="title"/>
          </p:nvPr>
        </p:nvSpPr>
        <p:spPr>
          <a:xfrm>
            <a:off x="56450" y="3160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closest 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38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8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8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8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8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38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8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8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8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7" name="Google Shape;697;p38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38"/>
          <p:cNvCxnSpPr>
            <a:stCxn id="695" idx="3"/>
            <a:endCxn id="685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38"/>
          <p:cNvCxnSpPr>
            <a:stCxn id="695" idx="2"/>
            <a:endCxn id="684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38"/>
          <p:cNvCxnSpPr>
            <a:stCxn id="688" idx="3"/>
            <a:endCxn id="695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38"/>
          <p:cNvCxnSpPr>
            <a:stCxn id="687" idx="3"/>
            <a:endCxn id="695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2" name="Google Shape;702;p38"/>
          <p:cNvSpPr/>
          <p:nvPr/>
        </p:nvSpPr>
        <p:spPr>
          <a:xfrm>
            <a:off x="3951350" y="3388775"/>
            <a:ext cx="384300" cy="384300"/>
          </a:xfrm>
          <a:prstGeom prst="ellipse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9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9"/>
          <p:cNvSpPr txBox="1">
            <a:spLocks noGrp="1"/>
          </p:cNvSpPr>
          <p:nvPr>
            <p:ph type="title"/>
          </p:nvPr>
        </p:nvSpPr>
        <p:spPr>
          <a:xfrm>
            <a:off x="18675" y="8509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closest 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Google Shape;712;p39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9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9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9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9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9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9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9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9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9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39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9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9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39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7" name="Google Shape;727;p39"/>
          <p:cNvCxnSpPr>
            <a:stCxn id="724" idx="3"/>
            <a:endCxn id="714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39"/>
          <p:cNvCxnSpPr>
            <a:stCxn id="724" idx="2"/>
            <a:endCxn id="713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39"/>
          <p:cNvCxnSpPr>
            <a:stCxn id="717" idx="3"/>
            <a:endCxn id="724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39"/>
          <p:cNvCxnSpPr>
            <a:stCxn id="716" idx="3"/>
            <a:endCxn id="724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1" name="Google Shape;731;p39"/>
          <p:cNvSpPr/>
          <p:nvPr/>
        </p:nvSpPr>
        <p:spPr>
          <a:xfrm>
            <a:off x="3951350" y="3388775"/>
            <a:ext cx="384300" cy="384300"/>
          </a:xfrm>
          <a:prstGeom prst="ellipse">
            <a:avLst/>
          </a:prstGeom>
          <a:noFill/>
          <a:ln w="28575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24875" y="46083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K=5 causes a switch from previous K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40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40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0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0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0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0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1" name="Google Shape;751;p40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0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0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40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6" name="Google Shape;756;p40"/>
          <p:cNvCxnSpPr>
            <a:stCxn id="753" idx="3"/>
            <a:endCxn id="743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40"/>
          <p:cNvCxnSpPr>
            <a:stCxn id="753" idx="2"/>
            <a:endCxn id="742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40"/>
          <p:cNvCxnSpPr>
            <a:stCxn id="746" idx="3"/>
            <a:endCxn id="753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Google Shape;759;p40"/>
          <p:cNvCxnSpPr>
            <a:stCxn id="745" idx="3"/>
            <a:endCxn id="753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p40"/>
          <p:cNvCxnSpPr>
            <a:stCxn id="744" idx="3"/>
            <a:endCxn id="753" idx="0"/>
          </p:cNvCxnSpPr>
          <p:nvPr/>
        </p:nvCxnSpPr>
        <p:spPr>
          <a:xfrm flipH="1">
            <a:off x="4510822" y="2838603"/>
            <a:ext cx="498000" cy="4011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1"/>
          <p:cNvSpPr txBox="1">
            <a:spLocks noGrp="1"/>
          </p:cNvSpPr>
          <p:nvPr>
            <p:ph type="title"/>
          </p:nvPr>
        </p:nvSpPr>
        <p:spPr>
          <a:xfrm>
            <a:off x="24875" y="3385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choose best K value?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41"/>
          <p:cNvSpPr/>
          <p:nvPr/>
        </p:nvSpPr>
        <p:spPr>
          <a:xfrm>
            <a:off x="3027875" y="37891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1"/>
          <p:cNvSpPr/>
          <p:nvPr/>
        </p:nvSpPr>
        <p:spPr>
          <a:xfrm>
            <a:off x="3846125" y="33599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4069850" y="35072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1"/>
          <p:cNvSpPr/>
          <p:nvPr/>
        </p:nvSpPr>
        <p:spPr>
          <a:xfrm>
            <a:off x="4987250" y="29587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1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41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1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1"/>
          <p:cNvSpPr/>
          <p:nvPr/>
        </p:nvSpPr>
        <p:spPr>
          <a:xfrm>
            <a:off x="4437250" y="32397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4" name="Google Shape;784;p4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85" name="Google Shape;785;p41"/>
          <p:cNvCxnSpPr>
            <a:stCxn id="782" idx="3"/>
            <a:endCxn id="772" idx="7"/>
          </p:cNvCxnSpPr>
          <p:nvPr/>
        </p:nvCxnSpPr>
        <p:spPr>
          <a:xfrm flipH="1">
            <a:off x="4195722" y="3365478"/>
            <a:ext cx="263100" cy="163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41"/>
          <p:cNvCxnSpPr>
            <a:stCxn id="782" idx="2"/>
            <a:endCxn id="771" idx="6"/>
          </p:cNvCxnSpPr>
          <p:nvPr/>
        </p:nvCxnSpPr>
        <p:spPr>
          <a:xfrm flipH="1">
            <a:off x="3993550" y="3313400"/>
            <a:ext cx="443700" cy="1203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7" name="Google Shape;787;p41"/>
          <p:cNvCxnSpPr>
            <a:stCxn id="775" idx="3"/>
            <a:endCxn id="782" idx="7"/>
          </p:cNvCxnSpPr>
          <p:nvPr/>
        </p:nvCxnSpPr>
        <p:spPr>
          <a:xfrm flipH="1">
            <a:off x="4563022" y="3084503"/>
            <a:ext cx="445800" cy="1767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Google Shape;788;p41"/>
          <p:cNvCxnSpPr>
            <a:stCxn id="774" idx="3"/>
            <a:endCxn id="782" idx="6"/>
          </p:cNvCxnSpPr>
          <p:nvPr/>
        </p:nvCxnSpPr>
        <p:spPr>
          <a:xfrm flipH="1">
            <a:off x="4584697" y="3152978"/>
            <a:ext cx="698700" cy="1605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9" name="Google Shape;789;p41"/>
          <p:cNvCxnSpPr>
            <a:stCxn id="773" idx="3"/>
            <a:endCxn id="782" idx="0"/>
          </p:cNvCxnSpPr>
          <p:nvPr/>
        </p:nvCxnSpPr>
        <p:spPr>
          <a:xfrm flipH="1">
            <a:off x="4510822" y="2838603"/>
            <a:ext cx="498000" cy="4011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2"/>
          <p:cNvSpPr txBox="1">
            <a:spLocks noGrp="1"/>
          </p:cNvSpPr>
          <p:nvPr>
            <p:ph type="title"/>
          </p:nvPr>
        </p:nvSpPr>
        <p:spPr>
          <a:xfrm>
            <a:off x="0" y="75071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a K value that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minimizes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 = 1 - 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methods: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validate a grid search of multiple K values and choose K that results in lowest error or highest accuracy.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3" name="Google Shape;803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6" name="Google Shape;8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5" name="Google Shape;8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4"/>
          <p:cNvSpPr/>
          <p:nvPr/>
        </p:nvSpPr>
        <p:spPr>
          <a:xfrm rot="-3324771">
            <a:off x="4081009" y="3308197"/>
            <a:ext cx="664307" cy="24157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5"/>
          <p:cNvSpPr txBox="1">
            <a:spLocks noGrp="1"/>
          </p:cNvSpPr>
          <p:nvPr>
            <p:ph type="title"/>
          </p:nvPr>
        </p:nvSpPr>
        <p:spPr>
          <a:xfrm>
            <a:off x="0" y="-4525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Elbow method: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5" name="Google Shape;8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800" y="1748375"/>
            <a:ext cx="4915899" cy="29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45"/>
          <p:cNvSpPr/>
          <p:nvPr/>
        </p:nvSpPr>
        <p:spPr>
          <a:xfrm>
            <a:off x="2008025" y="3911950"/>
            <a:ext cx="229500" cy="4587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7" name="Google Shape;827;p45"/>
          <p:cNvCxnSpPr/>
          <p:nvPr/>
        </p:nvCxnSpPr>
        <p:spPr>
          <a:xfrm>
            <a:off x="2589850" y="3936100"/>
            <a:ext cx="4389000" cy="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45"/>
          <p:cNvCxnSpPr/>
          <p:nvPr/>
        </p:nvCxnSpPr>
        <p:spPr>
          <a:xfrm>
            <a:off x="2589850" y="4335200"/>
            <a:ext cx="4389000" cy="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29" name="Google Shape;829;p45"/>
          <p:cNvSpPr/>
          <p:nvPr/>
        </p:nvSpPr>
        <p:spPr>
          <a:xfrm rot="-3324771">
            <a:off x="4081009" y="3308197"/>
            <a:ext cx="664307" cy="24157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Google Shape;835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validation only takes into account the K value with the lowest error rate across multiple folds.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could result in a more complex model (higher value of K).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Consider the context of the problem to decide if larger K values are an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earest </a:t>
            </a:r>
            <a:r>
              <a:rPr lang="en" sz="29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9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eighbors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one of the simplest machine learning algorithms.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simply assigns a label to new data based on the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between the old data and new data</a:t>
            </a:r>
            <a:r>
              <a:rPr lang="en" sz="29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Algorithm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K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Sort feature vectors (N dimensional space) by distance metric.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class based on K nearest feature vectors.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1" name="Google Shape;85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 Metric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ways to measure distance: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0" marR="0" lvl="3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Minkowski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0" marR="0" lvl="3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Euclidean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0" marR="0" lvl="3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Manhattan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0" marR="0" lvl="3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Chebyshev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9"/>
          <p:cNvSpPr txBox="1">
            <a:spLocks noGrp="1"/>
          </p:cNvSpPr>
          <p:nvPr>
            <p:ph type="title"/>
          </p:nvPr>
        </p:nvSpPr>
        <p:spPr>
          <a:xfrm>
            <a:off x="0" y="5723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49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9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9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9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9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49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49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9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9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9" name="Google Shape;879;p50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50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50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50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50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50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5" name="Google Shape;885;p50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50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50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8" name="Google Shape;888;p50"/>
          <p:cNvCxnSpPr/>
          <p:nvPr/>
        </p:nvCxnSpPr>
        <p:spPr>
          <a:xfrm>
            <a:off x="1765075" y="3181475"/>
            <a:ext cx="0" cy="15393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50"/>
          <p:cNvCxnSpPr/>
          <p:nvPr/>
        </p:nvCxnSpPr>
        <p:spPr>
          <a:xfrm>
            <a:off x="8165875" y="3181475"/>
            <a:ext cx="0" cy="15393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for Distance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marR="0" lvl="2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Features could have vastly different value ranges!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796875" y="3174550"/>
            <a:ext cx="8155800" cy="1530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1385825" y="41453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1564150" y="39980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1606750" y="42196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5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3" name="Google Shape;903;p51"/>
          <p:cNvSpPr txBox="1"/>
          <p:nvPr/>
        </p:nvSpPr>
        <p:spPr>
          <a:xfrm rot="-5400000">
            <a:off x="-175475" y="37919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4" name="Google Shape;904;p51"/>
          <p:cNvSpPr/>
          <p:nvPr/>
        </p:nvSpPr>
        <p:spPr>
          <a:xfrm>
            <a:off x="8167625" y="414530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1"/>
          <p:cNvSpPr/>
          <p:nvPr/>
        </p:nvSpPr>
        <p:spPr>
          <a:xfrm>
            <a:off x="8345950" y="399800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51"/>
          <p:cNvSpPr/>
          <p:nvPr/>
        </p:nvSpPr>
        <p:spPr>
          <a:xfrm>
            <a:off x="8388550" y="421962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7" name="Google Shape;907;p51"/>
          <p:cNvCxnSpPr/>
          <p:nvPr/>
        </p:nvCxnSpPr>
        <p:spPr>
          <a:xfrm>
            <a:off x="802925" y="4376450"/>
            <a:ext cx="8125800" cy="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51"/>
          <p:cNvCxnSpPr/>
          <p:nvPr/>
        </p:nvCxnSpPr>
        <p:spPr>
          <a:xfrm>
            <a:off x="802925" y="3995450"/>
            <a:ext cx="8125800" cy="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2"/>
          <p:cNvSpPr txBox="1">
            <a:spLocks noGrp="1"/>
          </p:cNvSpPr>
          <p:nvPr>
            <p:ph type="title"/>
          </p:nvPr>
        </p:nvSpPr>
        <p:spPr>
          <a:xfrm>
            <a:off x="22925" y="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Considerations: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is necessary for KNN.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Google Shape;917;p52"/>
          <p:cNvSpPr/>
          <p:nvPr/>
        </p:nvSpPr>
        <p:spPr>
          <a:xfrm>
            <a:off x="3461400" y="2686450"/>
            <a:ext cx="2315700" cy="2018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52"/>
          <p:cNvSpPr txBox="1"/>
          <p:nvPr/>
        </p:nvSpPr>
        <p:spPr>
          <a:xfrm>
            <a:off x="2924175" y="4704550"/>
            <a:ext cx="34893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Scaled Feature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52"/>
          <p:cNvSpPr txBox="1"/>
          <p:nvPr/>
        </p:nvSpPr>
        <p:spPr>
          <a:xfrm rot="-5400000">
            <a:off x="2306525" y="35813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Scaled Feature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52"/>
          <p:cNvSpPr/>
          <p:nvPr/>
        </p:nvSpPr>
        <p:spPr>
          <a:xfrm>
            <a:off x="3605150" y="3892013"/>
            <a:ext cx="147300" cy="1473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52"/>
          <p:cNvSpPr/>
          <p:nvPr/>
        </p:nvSpPr>
        <p:spPr>
          <a:xfrm>
            <a:off x="3844175" y="3479088"/>
            <a:ext cx="147300" cy="1473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52"/>
          <p:cNvSpPr/>
          <p:nvPr/>
        </p:nvSpPr>
        <p:spPr>
          <a:xfrm>
            <a:off x="3958875" y="4145288"/>
            <a:ext cx="147300" cy="147300"/>
          </a:xfrm>
          <a:prstGeom prst="ellipse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2"/>
          <p:cNvSpPr/>
          <p:nvPr/>
        </p:nvSpPr>
        <p:spPr>
          <a:xfrm>
            <a:off x="4976750" y="3511013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52"/>
          <p:cNvSpPr/>
          <p:nvPr/>
        </p:nvSpPr>
        <p:spPr>
          <a:xfrm>
            <a:off x="5215775" y="3098088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52"/>
          <p:cNvSpPr/>
          <p:nvPr/>
        </p:nvSpPr>
        <p:spPr>
          <a:xfrm>
            <a:off x="5330475" y="3764288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the KNN Algorithm is relatively simple, keep in mind the following considerations: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the optimal K value.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Scaling features</a:t>
            </a:r>
            <a:r>
              <a:rPr lang="en" sz="2900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9975" y="31599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height and weight data 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1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18675" y="27263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historically know the sex of the chicks: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2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18675" y="31599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would we assign sex to a new point?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3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3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3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"/>
          <p:cNvSpPr/>
          <p:nvPr/>
        </p:nvSpPr>
        <p:spPr>
          <a:xfrm rot="8706975">
            <a:off x="4666056" y="3477233"/>
            <a:ext cx="507245" cy="1473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title"/>
          </p:nvPr>
        </p:nvSpPr>
        <p:spPr>
          <a:xfrm>
            <a:off x="-17100" y="11825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intuitively “know” this is likely female.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4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 rot="8706975">
            <a:off x="4666056" y="3477233"/>
            <a:ext cx="507245" cy="1473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title"/>
          </p:nvPr>
        </p:nvSpPr>
        <p:spPr>
          <a:xfrm>
            <a:off x="29975" y="21653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Intuition comes from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distance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points!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5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5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5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5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5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5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5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5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5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5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5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5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5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5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5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5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25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"/>
          <p:cNvSpPr/>
          <p:nvPr/>
        </p:nvSpPr>
        <p:spPr>
          <a:xfrm>
            <a:off x="4477750" y="3686300"/>
            <a:ext cx="147300" cy="1473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2" name="Google Shape;362;p25"/>
          <p:cNvCxnSpPr>
            <a:stCxn id="361" idx="0"/>
            <a:endCxn id="330" idx="5"/>
          </p:cNvCxnSpPr>
          <p:nvPr/>
        </p:nvCxnSpPr>
        <p:spPr>
          <a:xfrm rot="10800000">
            <a:off x="4342900" y="3377600"/>
            <a:ext cx="208500" cy="3087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25"/>
          <p:cNvCxnSpPr>
            <a:stCxn id="361" idx="1"/>
            <a:endCxn id="331" idx="5"/>
          </p:cNvCxnSpPr>
          <p:nvPr/>
        </p:nvCxnSpPr>
        <p:spPr>
          <a:xfrm rot="10800000">
            <a:off x="4281822" y="3618472"/>
            <a:ext cx="217500" cy="894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25"/>
          <p:cNvCxnSpPr>
            <a:stCxn id="361" idx="3"/>
            <a:endCxn id="332" idx="6"/>
          </p:cNvCxnSpPr>
          <p:nvPr/>
        </p:nvCxnSpPr>
        <p:spPr>
          <a:xfrm flipH="1">
            <a:off x="4236222" y="3812028"/>
            <a:ext cx="263100" cy="633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2239625" y="1847950"/>
            <a:ext cx="5006400" cy="2856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"/>
          <p:cNvSpPr txBox="1">
            <a:spLocks noGrp="1"/>
          </p:cNvSpPr>
          <p:nvPr>
            <p:ph type="title"/>
          </p:nvPr>
        </p:nvSpPr>
        <p:spPr>
          <a:xfrm>
            <a:off x="18675" y="-8449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a less obvious point?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26"/>
          <p:cNvSpPr txBox="1"/>
          <p:nvPr/>
        </p:nvSpPr>
        <p:spPr>
          <a:xfrm>
            <a:off x="4076525" y="470455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26"/>
          <p:cNvSpPr txBox="1"/>
          <p:nvPr/>
        </p:nvSpPr>
        <p:spPr>
          <a:xfrm>
            <a:off x="864350" y="2913300"/>
            <a:ext cx="1332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3224700" y="40963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3583200" y="36863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6"/>
          <p:cNvSpPr/>
          <p:nvPr/>
        </p:nvSpPr>
        <p:spPr>
          <a:xfrm>
            <a:off x="3669350" y="3345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3777575" y="39490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3282075" y="3345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3372000" y="37547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3924875" y="36074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4217150" y="32518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4156050" y="34927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4089000" y="380177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3943250" y="32518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6"/>
          <p:cNvSpPr/>
          <p:nvPr/>
        </p:nvSpPr>
        <p:spPr>
          <a:xfrm>
            <a:off x="3730500" y="3104525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4987250" y="2712875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5261825" y="302725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5261825" y="2818900"/>
            <a:ext cx="147300" cy="1473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6"/>
          <p:cNvSpPr/>
          <p:nvPr/>
        </p:nvSpPr>
        <p:spPr>
          <a:xfrm rot="6226896">
            <a:off x="5789533" y="222224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6"/>
          <p:cNvSpPr/>
          <p:nvPr/>
        </p:nvSpPr>
        <p:spPr>
          <a:xfrm rot="6226896">
            <a:off x="5474169" y="2407936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6"/>
          <p:cNvSpPr/>
          <p:nvPr/>
        </p:nvSpPr>
        <p:spPr>
          <a:xfrm rot="6226896">
            <a:off x="5749834" y="277656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6"/>
          <p:cNvSpPr/>
          <p:nvPr/>
        </p:nvSpPr>
        <p:spPr>
          <a:xfrm rot="6226896">
            <a:off x="5530447" y="265979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6"/>
          <p:cNvSpPr/>
          <p:nvPr/>
        </p:nvSpPr>
        <p:spPr>
          <a:xfrm rot="6226896">
            <a:off x="5246294" y="2520993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6"/>
          <p:cNvSpPr/>
          <p:nvPr/>
        </p:nvSpPr>
        <p:spPr>
          <a:xfrm rot="6226896">
            <a:off x="5815134" y="2510560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"/>
          <p:cNvSpPr/>
          <p:nvPr/>
        </p:nvSpPr>
        <p:spPr>
          <a:xfrm rot="6226896">
            <a:off x="6008908" y="2339062"/>
            <a:ext cx="147342" cy="147342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6"/>
          <p:cNvSpPr/>
          <p:nvPr/>
        </p:nvSpPr>
        <p:spPr>
          <a:xfrm rot="7203796">
            <a:off x="6165647" y="2888466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6"/>
          <p:cNvSpPr/>
          <p:nvPr/>
        </p:nvSpPr>
        <p:spPr>
          <a:xfrm rot="7203796">
            <a:off x="5810841" y="297818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 rot="7203796">
            <a:off x="5971972" y="3409365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 rot="7203796">
            <a:off x="5794174" y="3235716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 rot="7203796">
            <a:off x="5560395" y="302274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 rot="7203796">
            <a:off x="6109302" y="3172381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6"/>
          <p:cNvSpPr/>
          <p:nvPr/>
        </p:nvSpPr>
        <p:spPr>
          <a:xfrm rot="7203796">
            <a:off x="6343419" y="30621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6"/>
          <p:cNvSpPr/>
          <p:nvPr/>
        </p:nvSpPr>
        <p:spPr>
          <a:xfrm rot="7203796">
            <a:off x="3193847" y="3650466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6"/>
          <p:cNvSpPr/>
          <p:nvPr/>
        </p:nvSpPr>
        <p:spPr>
          <a:xfrm rot="7203796">
            <a:off x="2839041" y="3740189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6"/>
          <p:cNvSpPr/>
          <p:nvPr/>
        </p:nvSpPr>
        <p:spPr>
          <a:xfrm rot="7203796">
            <a:off x="3000172" y="4171365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6"/>
          <p:cNvSpPr/>
          <p:nvPr/>
        </p:nvSpPr>
        <p:spPr>
          <a:xfrm rot="7203796">
            <a:off x="2822374" y="3997716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6"/>
          <p:cNvSpPr/>
          <p:nvPr/>
        </p:nvSpPr>
        <p:spPr>
          <a:xfrm rot="7203796">
            <a:off x="2588595" y="3784749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6"/>
          <p:cNvSpPr/>
          <p:nvPr/>
        </p:nvSpPr>
        <p:spPr>
          <a:xfrm rot="7203796">
            <a:off x="3137502" y="3934381"/>
            <a:ext cx="147318" cy="147318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6"/>
          <p:cNvSpPr txBox="1"/>
          <p:nvPr/>
        </p:nvSpPr>
        <p:spPr>
          <a:xfrm>
            <a:off x="7808475" y="1877400"/>
            <a:ext cx="1178100" cy="5727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 FEMALE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26"/>
          <p:cNvSpPr/>
          <p:nvPr/>
        </p:nvSpPr>
        <p:spPr>
          <a:xfrm rot="7203796">
            <a:off x="7946194" y="1975359"/>
            <a:ext cx="147318" cy="147318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946200" y="2245200"/>
            <a:ext cx="147300" cy="1473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703800" y="3104525"/>
            <a:ext cx="147300" cy="147300"/>
          </a:xfrm>
          <a:prstGeom prst="ellipse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 rot="4028107">
            <a:off x="4347830" y="2776472"/>
            <a:ext cx="507258" cy="147486"/>
          </a:xfrm>
          <a:prstGeom prst="rightArrow">
            <a:avLst>
              <a:gd name="adj1" fmla="val 45895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660</Words>
  <Application>Microsoft Office PowerPoint</Application>
  <PresentationFormat>On-screen Show (16:9)</PresentationFormat>
  <Paragraphs>181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Montserrat</vt:lpstr>
      <vt:lpstr>Arial</vt:lpstr>
      <vt:lpstr>Simple Light</vt:lpstr>
      <vt:lpstr>K Nearest Neighbors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  <vt:lpstr>KNN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Neighbors</dc:title>
  <dc:creator>Jayanth</dc:creator>
  <cp:lastModifiedBy>Jayanth</cp:lastModifiedBy>
  <cp:revision>34</cp:revision>
  <dcterms:modified xsi:type="dcterms:W3CDTF">2023-10-01T12:00:21Z</dcterms:modified>
</cp:coreProperties>
</file>