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355" r:id="rId4"/>
    <p:sldId id="421" r:id="rId5"/>
    <p:sldId id="422" r:id="rId6"/>
    <p:sldId id="423" r:id="rId7"/>
    <p:sldId id="427" r:id="rId8"/>
    <p:sldId id="428" r:id="rId9"/>
    <p:sldId id="429" r:id="rId10"/>
    <p:sldId id="420" r:id="rId11"/>
    <p:sldId id="426" r:id="rId12"/>
    <p:sldId id="365" r:id="rId13"/>
  </p:sldIdLst>
  <p:sldSz cx="11879263" cy="6840538"/>
  <p:notesSz cx="6858000" cy="9144000"/>
  <p:defaultTextStyle>
    <a:defPPr>
      <a:defRPr lang="fr-FR"/>
    </a:defPPr>
    <a:lvl1pPr marL="0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1pPr>
    <a:lvl2pPr marL="449245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2pPr>
    <a:lvl3pPr marL="89848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3pPr>
    <a:lvl4pPr marL="134773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4pPr>
    <a:lvl5pPr marL="179697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5pPr>
    <a:lvl6pPr marL="224622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6pPr>
    <a:lvl7pPr marL="269546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7pPr>
    <a:lvl8pPr marL="3144713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8pPr>
    <a:lvl9pPr marL="359395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2" clrIdx="0">
    <p:extLst>
      <p:ext uri="{19B8F6BF-5375-455C-9EA6-DF929625EA0E}">
        <p15:presenceInfo xmlns:p15="http://schemas.microsoft.com/office/powerpoint/2012/main" userId="6a1f9c0995768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72F"/>
    <a:srgbClr val="BFDCEC"/>
    <a:srgbClr val="E22476"/>
    <a:srgbClr val="45A6DA"/>
    <a:srgbClr val="FF6699"/>
    <a:srgbClr val="352343"/>
    <a:srgbClr val="000000"/>
    <a:srgbClr val="FFFFFF"/>
    <a:srgbClr val="00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6545" autoAdjust="0"/>
  </p:normalViewPr>
  <p:slideViewPr>
    <p:cSldViewPr snapToGrid="0" snapToObjects="1">
      <p:cViewPr varScale="1">
        <p:scale>
          <a:sx n="89" d="100"/>
          <a:sy n="89" d="100"/>
        </p:scale>
        <p:origin x="461" y="53"/>
      </p:cViewPr>
      <p:guideLst>
        <p:guide orient="horz" pos="2154"/>
        <p:guide pos="3741"/>
      </p:guideLst>
    </p:cSldViewPr>
  </p:slideViewPr>
  <p:outlineViewPr>
    <p:cViewPr>
      <p:scale>
        <a:sx n="33" d="100"/>
        <a:sy n="33" d="100"/>
      </p:scale>
      <p:origin x="0" y="-348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46C39-BB33-3D44-8441-BE2AA9E55E9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D55D-57CD-D245-8D84-F3B7880AF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1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84BA-DE6B-0E4C-87E8-434E1F337B6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3C49B-1B03-0649-A43A-E2D03DB2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 tout le monde, Avant de commencer je voudrais bien remercier les membres du jury d’avoir accepter d’être présent avec nous aujourd’hui.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voudrais remercier aussi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encadreur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leurs aides et leurs soutient, ainsi que tous ceux qui sont présents avec nous, pour me soutenir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,</a:t>
            </a:r>
            <a:r>
              <a:rPr lang="fr-FR" baseline="0" dirty="0" smtClean="0"/>
              <a:t> j’ai l’honneur de présenter devant vous aujourd’hui mon projet de fin d’études intitulé « </a:t>
            </a:r>
            <a:r>
              <a:rPr lang="fr-FR" sz="1400" b="1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d’une application mobile de transfert des fichiers à base de serveur Web http »</a:t>
            </a:r>
            <a:endParaRPr lang="fr-FR" altLang="ko-KR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Pour 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cela je vais suivre le plan suivant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-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strike="noStrike" spc="-1" dirty="0">
              <a:latin typeface="Arial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Notre plan de présentation s’articule au tour de </a:t>
            </a:r>
            <a:r>
              <a:rPr lang="fr-FR" dirty="0" smtClean="0"/>
              <a:t>6 </a:t>
            </a:r>
            <a:r>
              <a:rPr lang="fr-FR" dirty="0"/>
              <a:t>parties , je vais tout d’abord commencer </a:t>
            </a:r>
            <a:r>
              <a:rPr lang="fr-FR" dirty="0" smtClean="0"/>
              <a:t>par une introduction générale. </a:t>
            </a:r>
            <a:r>
              <a:rPr lang="fr-FR" dirty="0"/>
              <a:t>Par la suite </a:t>
            </a:r>
            <a:r>
              <a:rPr lang="fr-FR" dirty="0" smtClean="0"/>
              <a:t>faire une présentation de la société d’accueil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dirty="0"/>
              <a:t>puis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étude 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ensuite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vie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notre projet de fin d’étude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étayer l’introduction des phases et le 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développement de l’application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passons par la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enfin je vais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clôturer ma présentation par une conclusion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générale.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3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1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6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finir notre présentation par la dernière partie qui est </a:t>
            </a:r>
            <a:r>
              <a:rPr lang="fr-FR" dirty="0" smtClean="0"/>
              <a:t>conclusion,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ion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 b="0" i="0">
                <a:solidFill>
                  <a:schemeClr val="bg1"/>
                </a:solidFill>
                <a:latin typeface="Lato Medium" charset="0"/>
                <a:ea typeface="Lato Medium" charset="0"/>
                <a:cs typeface="Lato Medium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cxnSp>
        <p:nvCxnSpPr>
          <p:cNvPr id="5" name="Connecteur droit 4"/>
          <p:cNvCxnSpPr/>
          <p:nvPr userDrawn="1"/>
        </p:nvCxnSpPr>
        <p:spPr>
          <a:xfrm flipH="1" flipV="1">
            <a:off x="3609965" y="3484847"/>
            <a:ext cx="6801323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 flipH="1" flipV="1">
            <a:off x="2164755" y="1084131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061" y="456036"/>
            <a:ext cx="3831371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9093" y="463953"/>
            <a:ext cx="5529111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061" y="2052161"/>
            <a:ext cx="3831371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/>
          </p:cNvSpPr>
          <p:nvPr userDrawn="1"/>
        </p:nvSpPr>
        <p:spPr>
          <a:xfrm>
            <a:off x="0" y="-5255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975" y="363538"/>
            <a:ext cx="10247313" cy="13223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11879263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8488" y="-4859"/>
            <a:ext cx="11948746" cy="684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582" y="1435455"/>
            <a:ext cx="9977444" cy="4876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6582" y="324466"/>
            <a:ext cx="9977444" cy="781664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88" y="36029"/>
            <a:ext cx="4873620" cy="6919308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 userDrawn="1"/>
        </p:nvSpPr>
        <p:spPr>
          <a:xfrm>
            <a:off x="-89940" y="-15240"/>
            <a:ext cx="972000" cy="697057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 rot="16200000">
            <a:off x="-1660787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" y="196293"/>
            <a:ext cx="754156" cy="587291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602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834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éparation titre+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7600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108" y="3592866"/>
            <a:ext cx="5488247" cy="16515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0"/>
            <a:ext cx="481534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6"/>
            <a:ext cx="9845981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82" y="1820976"/>
            <a:ext cx="9845982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80" y="364196"/>
            <a:ext cx="998078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780" y="1820976"/>
            <a:ext cx="4783606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10510"/>
            <a:ext cx="972000" cy="685104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ide avec image de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/>
          <a:srcRect l="1516" r="933"/>
          <a:stretch/>
        </p:blipFill>
        <p:spPr>
          <a:xfrm>
            <a:off x="0" y="-75632"/>
            <a:ext cx="11950700" cy="694244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75632"/>
            <a:ext cx="11948746" cy="6944559"/>
          </a:xfrm>
          <a:prstGeom prst="rect">
            <a:avLst/>
          </a:prstGeom>
          <a:solidFill>
            <a:srgbClr val="FFFFF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389659"/>
            <a:ext cx="1680250" cy="1527640"/>
          </a:xfrm>
          <a:prstGeom prst="rect">
            <a:avLst/>
          </a:prstGeom>
        </p:spPr>
      </p:pic>
      <p:sp>
        <p:nvSpPr>
          <p:cNvPr id="13" name="TextBox 6"/>
          <p:cNvSpPr txBox="1"/>
          <p:nvPr userDrawn="1"/>
        </p:nvSpPr>
        <p:spPr>
          <a:xfrm>
            <a:off x="11213699" y="6166261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-91440" y="-86141"/>
            <a:ext cx="972000" cy="699293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160853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" y="196293"/>
            <a:ext cx="754156" cy="587291"/>
          </a:xfrm>
          <a:prstGeom prst="rect">
            <a:avLst/>
          </a:prstGeom>
        </p:spPr>
      </p:pic>
      <p:sp>
        <p:nvSpPr>
          <p:cNvPr id="19" name="ZoneTexte 18"/>
          <p:cNvSpPr txBox="1"/>
          <p:nvPr userDrawn="1"/>
        </p:nvSpPr>
        <p:spPr>
          <a:xfrm>
            <a:off x="21252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3573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5"/>
            <a:ext cx="9845982" cy="319016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6582" y="3849328"/>
            <a:ext cx="9845982" cy="23154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0"/>
            <a:ext cx="972000" cy="685552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>
          <a:xfrm>
            <a:off x="858" y="-52552"/>
            <a:ext cx="972000" cy="6918999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19" y="456036"/>
            <a:ext cx="3833652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56036"/>
            <a:ext cx="6013877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19" y="2052161"/>
            <a:ext cx="3840899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4204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550483"/>
            <a:ext cx="1680250" cy="15276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11140039" y="6338366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4" r:id="rId10"/>
    <p:sldLayoutId id="214748367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Kotlin_(langage)#cite_note-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5494" y="-220711"/>
            <a:ext cx="11879263" cy="70726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1717" y="-170486"/>
            <a:ext cx="11879263" cy="7092781"/>
          </a:xfrm>
          <a:prstGeom prst="rect">
            <a:avLst/>
          </a:prstGeom>
          <a:solidFill>
            <a:srgbClr val="3323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 bwMode="blackWhite">
          <a:xfrm>
            <a:off x="2534806" y="1697335"/>
            <a:ext cx="6630797" cy="43333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843001" y="4514035"/>
            <a:ext cx="5024545" cy="16829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Réalisé par :	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		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ATTIA Salim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Supervisé par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: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76841" y="2605295"/>
            <a:ext cx="7922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Kotlin</a:t>
            </a:r>
            <a:endParaRPr lang="fr-FR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1714503" y="2392384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1773945" y="4396111"/>
            <a:ext cx="8229600" cy="38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70203" y="6275964"/>
            <a:ext cx="150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2021-2022</a:t>
            </a:r>
            <a:endParaRPr lang="fr-FR" sz="17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9256448" y="1462330"/>
            <a:ext cx="1249032" cy="1719618"/>
          </a:xfrm>
        </p:spPr>
        <p:txBody>
          <a:bodyPr>
            <a:noAutofit/>
          </a:bodyPr>
          <a:lstStyle/>
          <a:p>
            <a:r>
              <a:rPr lang="fr-FR" b="1" dirty="0"/>
              <a:t>3</a:t>
            </a:r>
            <a:r>
              <a:rPr lang="fr-FR" b="1" dirty="0" smtClean="0"/>
              <a:t>.0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264229" y="2501356"/>
            <a:ext cx="8691630" cy="733115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sz="5400" dirty="0" smtClean="0"/>
              <a:t>         Conclusion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382310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1252" y="876054"/>
            <a:ext cx="8387147" cy="227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Roboto"/>
              </a:rPr>
              <a:t>Au </a:t>
            </a:r>
            <a:r>
              <a:rPr lang="fr-FR" dirty="0">
                <a:latin typeface="Roboto"/>
              </a:rPr>
              <a:t>cours de la dernière décennie, plusieurs autres langages de programmation ont concurrencé </a:t>
            </a:r>
            <a:r>
              <a:rPr lang="fr-FR" b="1" dirty="0">
                <a:latin typeface="Roboto"/>
              </a:rPr>
              <a:t>Java</a:t>
            </a:r>
            <a:r>
              <a:rPr lang="fr-FR" dirty="0">
                <a:latin typeface="Roboto"/>
              </a:rPr>
              <a:t>, </a:t>
            </a:r>
            <a:r>
              <a:rPr lang="fr-FR" b="1" dirty="0" err="1">
                <a:latin typeface="Roboto"/>
              </a:rPr>
              <a:t>Kotlin</a:t>
            </a:r>
            <a:r>
              <a:rPr lang="fr-FR" dirty="0">
                <a:latin typeface="Roboto"/>
              </a:rPr>
              <a:t> étant le principal porte-drapeau. </a:t>
            </a:r>
          </a:p>
          <a:p>
            <a:r>
              <a:rPr lang="fr-FR" dirty="0">
                <a:latin typeface="Roboto"/>
              </a:rPr>
              <a:t> </a:t>
            </a:r>
          </a:p>
          <a:p>
            <a:r>
              <a:rPr lang="fr-FR" dirty="0">
                <a:latin typeface="Roboto"/>
              </a:rPr>
              <a:t>Bien que relativement récent, </a:t>
            </a:r>
            <a:r>
              <a:rPr lang="fr-FR" b="1" dirty="0" err="1">
                <a:latin typeface="Roboto"/>
              </a:rPr>
              <a:t>Kotlin</a:t>
            </a:r>
            <a:r>
              <a:rPr lang="fr-FR" dirty="0">
                <a:latin typeface="Roboto"/>
              </a:rPr>
              <a:t>, avec son éventail de fonctionnalités de programmation et son codage efficace, a attiré l’attention sur le </a:t>
            </a:r>
            <a:r>
              <a:rPr lang="fr-FR" u="sng" dirty="0" err="1">
                <a:latin typeface="Roboto"/>
              </a:rPr>
              <a:t>framework</a:t>
            </a:r>
            <a:r>
              <a:rPr lang="fr-FR" u="sng" dirty="0">
                <a:latin typeface="Roboto"/>
              </a:rPr>
              <a:t> de développement des applications mobiles</a:t>
            </a:r>
            <a:r>
              <a:rPr lang="fr-FR" dirty="0">
                <a:latin typeface="Roboto"/>
              </a:rPr>
              <a:t> et menace désormais de remplacer Java dans l’écosystème de développement des applications. </a:t>
            </a:r>
          </a:p>
          <a:p>
            <a:r>
              <a:rPr lang="fr-FR" dirty="0">
                <a:latin typeface="Roboto"/>
              </a:rPr>
              <a:t> </a:t>
            </a:r>
            <a:endParaRPr lang="fr-FR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158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0" y="-16130"/>
            <a:ext cx="11879263" cy="68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8046" y="0"/>
            <a:ext cx="11952044" cy="68405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3954" y="0"/>
            <a:ext cx="10980044" cy="684053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mtClean="0">
                <a:latin typeface="Arial" pitchFamily="34" charset="0"/>
                <a:cs typeface="Arial" pitchFamily="34" charset="0"/>
              </a:rPr>
              <a:t>Architecture et Conception</a:t>
            </a:r>
            <a:endParaRPr lang="fr-FR" dirty="0"/>
          </a:p>
        </p:txBody>
      </p:sp>
      <p:sp>
        <p:nvSpPr>
          <p:cNvPr id="42" name="TextBox 25"/>
          <p:cNvSpPr txBox="1"/>
          <p:nvPr/>
        </p:nvSpPr>
        <p:spPr>
          <a:xfrm>
            <a:off x="2466448" y="1899979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2.0</a:t>
            </a:r>
          </a:p>
        </p:txBody>
      </p:sp>
      <p:cxnSp>
        <p:nvCxnSpPr>
          <p:cNvPr id="43" name="Straight Connector 26"/>
          <p:cNvCxnSpPr>
            <a:cxnSpLocks/>
          </p:cNvCxnSpPr>
          <p:nvPr/>
        </p:nvCxnSpPr>
        <p:spPr>
          <a:xfrm>
            <a:off x="3182786" y="179572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4"/>
          <p:cNvSpPr txBox="1"/>
          <p:nvPr/>
        </p:nvSpPr>
        <p:spPr>
          <a:xfrm>
            <a:off x="2466448" y="2605612"/>
            <a:ext cx="540846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3.0</a:t>
            </a:r>
          </a:p>
        </p:txBody>
      </p:sp>
      <p:cxnSp>
        <p:nvCxnSpPr>
          <p:cNvPr id="47" name="Straight Connector 35"/>
          <p:cNvCxnSpPr/>
          <p:nvPr/>
        </p:nvCxnSpPr>
        <p:spPr>
          <a:xfrm>
            <a:off x="3182786" y="255348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699006" y="177164"/>
            <a:ext cx="3604513" cy="559075"/>
          </a:xfrm>
        </p:spPr>
        <p:txBody>
          <a:bodyPr/>
          <a:lstStyle/>
          <a:p>
            <a:r>
              <a:rPr lang="en-US" sz="3000" dirty="0">
                <a:solidFill>
                  <a:srgbClr val="4A3851"/>
                </a:solidFill>
                <a:latin typeface="Lato" charset="0"/>
                <a:ea typeface="Lato" charset="0"/>
                <a:cs typeface="Lato" charset="0"/>
              </a:rPr>
              <a:t>SOMMAIRE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-8046" y="8546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5234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88731" y="1801873"/>
            <a:ext cx="622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 Pourquoi </a:t>
            </a:r>
            <a:r>
              <a:rPr lang="fr-FR" sz="2800" dirty="0" err="1" smtClean="0"/>
              <a:t>Kotlin</a:t>
            </a:r>
            <a:r>
              <a:rPr lang="fr-FR" sz="2800" dirty="0" smtClean="0"/>
              <a:t> ?</a:t>
            </a:r>
            <a:endParaRPr lang="fr-FR" sz="2800" dirty="0" smtClean="0"/>
          </a:p>
          <a:p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285030" y="2530746"/>
            <a:ext cx="537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  <a:endParaRPr lang="fr-FR" sz="2800" dirty="0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1782240" y="798048"/>
            <a:ext cx="8229600" cy="3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16200000">
            <a:off x="-1772445" y="3133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401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33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2k21</a:t>
            </a:r>
            <a:endParaRPr lang="fr-FR" sz="1400" b="1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95" y="5517787"/>
            <a:ext cx="790575" cy="1400175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xmlns="" id="{4060E822-7E60-4710-931A-84009D2CD510}"/>
              </a:ext>
            </a:extLst>
          </p:cNvPr>
          <p:cNvSpPr txBox="1"/>
          <p:nvPr/>
        </p:nvSpPr>
        <p:spPr>
          <a:xfrm>
            <a:off x="2456774" y="1246473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1.0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48FC2DEB-0EA0-42F3-9576-92492475D400}"/>
              </a:ext>
            </a:extLst>
          </p:cNvPr>
          <p:cNvCxnSpPr/>
          <p:nvPr/>
        </p:nvCxnSpPr>
        <p:spPr>
          <a:xfrm>
            <a:off x="3182786" y="1173041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9AC0A592-F6B8-4BB8-97DC-2B20B91E4ED3}"/>
              </a:ext>
            </a:extLst>
          </p:cNvPr>
          <p:cNvSpPr txBox="1"/>
          <p:nvPr/>
        </p:nvSpPr>
        <p:spPr>
          <a:xfrm>
            <a:off x="3249866" y="1127431"/>
            <a:ext cx="562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08205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6582" y="1331404"/>
            <a:ext cx="10286057" cy="227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b="1" dirty="0" err="1"/>
              <a:t>Kotlin</a:t>
            </a:r>
            <a:r>
              <a:rPr lang="fr-FR" dirty="0"/>
              <a:t> est un langage de </a:t>
            </a:r>
            <a:r>
              <a:rPr lang="fr-FR" dirty="0" smtClean="0"/>
              <a:t>programmation</a:t>
            </a:r>
            <a:r>
              <a:rPr lang="fr-FR" dirty="0"/>
              <a:t> </a:t>
            </a:r>
            <a:r>
              <a:rPr lang="fr-FR" dirty="0" smtClean="0"/>
              <a:t>orienté </a:t>
            </a:r>
            <a:r>
              <a:rPr lang="fr-FR" dirty="0"/>
              <a:t>objet et fonctionnel, avec un typage statique qui permet de compiler pour la machine virtuelle Java, JavaScript, et vers plusieurs plateformes en </a:t>
            </a:r>
            <a:r>
              <a:rPr lang="fr-FR" dirty="0" smtClean="0"/>
              <a:t>natif. </a:t>
            </a:r>
            <a:r>
              <a:rPr lang="fr-FR" dirty="0"/>
              <a:t>Son développement provient principalement d'une équipe de programmeurs chez </a:t>
            </a:r>
            <a:r>
              <a:rPr lang="fr-FR" dirty="0" err="1"/>
              <a:t>JetBrains</a:t>
            </a:r>
            <a:r>
              <a:rPr lang="fr-FR" dirty="0"/>
              <a:t> basée à Saint-Pétersbourg en </a:t>
            </a:r>
            <a:r>
              <a:rPr lang="fr-FR" dirty="0" smtClean="0"/>
              <a:t>Russie.</a:t>
            </a:r>
          </a:p>
          <a:p>
            <a:pPr fontAlgn="base"/>
            <a:endParaRPr lang="fr-FR" dirty="0"/>
          </a:p>
          <a:p>
            <a:pPr fontAlgn="base"/>
            <a:r>
              <a:rPr lang="fr-FR" b="1" dirty="0"/>
              <a:t>Google</a:t>
            </a:r>
            <a:r>
              <a:rPr lang="fr-FR" dirty="0"/>
              <a:t> annonce pendant la conférence Google I/O 2017 que </a:t>
            </a:r>
            <a:r>
              <a:rPr lang="fr-FR" dirty="0" err="1"/>
              <a:t>Kotlin</a:t>
            </a:r>
            <a:r>
              <a:rPr lang="fr-FR" dirty="0"/>
              <a:t> devient le second langage de programmation officiellement pris en charge par </a:t>
            </a:r>
            <a:r>
              <a:rPr lang="fr-FR" dirty="0" smtClean="0"/>
              <a:t>Android</a:t>
            </a:r>
            <a:r>
              <a:rPr lang="fr-FR" dirty="0"/>
              <a:t> après Java. Le </a:t>
            </a:r>
            <a:r>
              <a:rPr lang="fr-FR" dirty="0"/>
              <a:t>8 mai 2019</a:t>
            </a:r>
            <a:r>
              <a:rPr lang="fr-FR" dirty="0"/>
              <a:t>, toujours lors de la conférence Google I/O, </a:t>
            </a:r>
            <a:r>
              <a:rPr lang="fr-FR" dirty="0" err="1"/>
              <a:t>Kotlin</a:t>
            </a:r>
            <a:r>
              <a:rPr lang="fr-FR" dirty="0"/>
              <a:t> devient officiellement le langage de programmation voulu et recommandé par le géant américain Google pour le développement des applications Android</a:t>
            </a:r>
            <a:r>
              <a:rPr lang="fr-FR" baseline="30000" dirty="0">
                <a:hlinkClick r:id="rId2"/>
              </a:rPr>
              <a:t>4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 smtClean="0"/>
              <a:t>Pourquoi </a:t>
            </a:r>
            <a:r>
              <a:rPr lang="fr-FR" sz="6000" dirty="0" err="1" smtClean="0"/>
              <a:t>Kotlin</a:t>
            </a:r>
            <a:r>
              <a:rPr lang="fr-FR" sz="6000" dirty="0" smtClean="0"/>
              <a:t> </a:t>
            </a:r>
            <a:endParaRPr lang="fr-FR" sz="6000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2</a:t>
            </a:r>
            <a:r>
              <a:rPr lang="fr-FR" b="1" dirty="0" smtClean="0"/>
              <a:t>.0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224257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582" y="1439757"/>
            <a:ext cx="9941311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b="1" dirty="0" err="1"/>
              <a:t>Kotlin</a:t>
            </a:r>
            <a:r>
              <a:rPr lang="fr-FR" sz="1600" dirty="0"/>
              <a:t> se démarque de la concision de Java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Grâce à l'approbation officielle de Google, </a:t>
            </a:r>
            <a:r>
              <a:rPr lang="fr-FR" sz="1600" b="1" dirty="0" err="1"/>
              <a:t>Kotlin</a:t>
            </a:r>
            <a:r>
              <a:rPr lang="fr-FR" sz="1600" dirty="0"/>
              <a:t> est devenu le langage le plus utilisé pour le développement </a:t>
            </a:r>
            <a:endParaRPr lang="fr-FR" sz="1600" dirty="0" smtClean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sur</a:t>
            </a:r>
            <a:r>
              <a:rPr lang="fr-FR" sz="1600" dirty="0"/>
              <a:t> </a:t>
            </a:r>
            <a:r>
              <a:rPr lang="fr-FR" sz="1600" b="1" dirty="0"/>
              <a:t>Android</a:t>
            </a:r>
            <a:r>
              <a:rPr lang="fr-FR" sz="1600" dirty="0" smtClean="0"/>
              <a:t>. </a:t>
            </a:r>
            <a:r>
              <a:rPr lang="fr-FR" sz="1600" dirty="0"/>
              <a:t>La simplicité et la robustesse de </a:t>
            </a:r>
            <a:r>
              <a:rPr lang="fr-FR" sz="1600" b="1" dirty="0" err="1"/>
              <a:t>Kotlin</a:t>
            </a:r>
            <a:r>
              <a:rPr lang="fr-FR" sz="1600" dirty="0"/>
              <a:t> permettent aux développeurs chevronnés et </a:t>
            </a:r>
            <a:r>
              <a:rPr lang="fr-FR" sz="1600" dirty="0" smtClean="0"/>
              <a:t>débutants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 </a:t>
            </a:r>
            <a:r>
              <a:rPr lang="fr-FR" sz="1600" dirty="0"/>
              <a:t>d'écrire et de déboguer facilement des applications.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2"/>
          <p:cNvSpPr>
            <a:spLocks noGrp="1"/>
          </p:cNvSpPr>
          <p:nvPr>
            <p:ph type="ctrTitle"/>
          </p:nvPr>
        </p:nvSpPr>
        <p:spPr>
          <a:xfrm>
            <a:off x="1216582" y="324466"/>
            <a:ext cx="9977444" cy="781664"/>
          </a:xfrm>
        </p:spPr>
        <p:txBody>
          <a:bodyPr/>
          <a:lstStyle/>
          <a:p>
            <a:r>
              <a:rPr lang="en-US" sz="3600" dirty="0" err="1"/>
              <a:t>Pourquoi</a:t>
            </a:r>
            <a:r>
              <a:rPr lang="en-US" sz="3600" dirty="0"/>
              <a:t> </a:t>
            </a:r>
            <a:r>
              <a:rPr lang="en-US" sz="3600" dirty="0" err="1"/>
              <a:t>utiliser</a:t>
            </a:r>
            <a:r>
              <a:rPr lang="en-US" sz="3600" dirty="0"/>
              <a:t>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dirty="0" smtClean="0"/>
              <a:t>? </a:t>
            </a:r>
            <a:endParaRPr lang="en-US" dirty="0"/>
          </a:p>
        </p:txBody>
      </p:sp>
      <p:sp>
        <p:nvSpPr>
          <p:cNvPr id="9" name="Titre 2"/>
          <p:cNvSpPr txBox="1">
            <a:spLocks/>
          </p:cNvSpPr>
          <p:nvPr/>
        </p:nvSpPr>
        <p:spPr>
          <a:xfrm>
            <a:off x="1112608" y="2310808"/>
            <a:ext cx="9977444" cy="781664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sz="3600" dirty="0"/>
          </a:p>
        </p:txBody>
      </p:sp>
      <p:pic>
        <p:nvPicPr>
          <p:cNvPr id="1029" name="Picture 5" descr="React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85" y="-162947"/>
            <a:ext cx="2095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 txBox="1">
            <a:spLocks/>
          </p:cNvSpPr>
          <p:nvPr/>
        </p:nvSpPr>
        <p:spPr>
          <a:xfrm>
            <a:off x="1112608" y="2869689"/>
            <a:ext cx="9977444" cy="781664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 sz="3600" dirty="0" err="1"/>
              <a:t>Quel</a:t>
            </a:r>
            <a:r>
              <a:rPr lang="en-US" sz="3600" dirty="0"/>
              <a:t> IDE pour </a:t>
            </a:r>
            <a:r>
              <a:rPr lang="en-US" sz="3600" dirty="0" err="1"/>
              <a:t>Kotlin</a:t>
            </a:r>
            <a:r>
              <a:rPr lang="en-US" sz="3600" dirty="0"/>
              <a:t> ?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2608" y="4297150"/>
            <a:ext cx="10542951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0900" rtl="0" eaLnBrk="1" latinLnBrk="0" hangingPunct="1">
              <a:lnSpc>
                <a:spcPct val="90000"/>
              </a:lnSpc>
              <a:spcBef>
                <a:spcPts val="974"/>
              </a:spcBef>
              <a:buFont typeface="Arial" panose="020B0604020202020204" pitchFamily="34" charset="0"/>
              <a:buNone/>
              <a:defRPr sz="2338" b="0" i="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9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090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635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180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25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270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15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3600" indent="0" algn="ctr" defTabSz="890900" rtl="0" eaLnBrk="1" latinLnBrk="0" hangingPunct="1">
              <a:lnSpc>
                <a:spcPct val="90000"/>
              </a:lnSpc>
              <a:spcBef>
                <a:spcPts val="487"/>
              </a:spcBef>
              <a:buFont typeface="Arial" panose="020B0604020202020204" pitchFamily="34" charset="0"/>
              <a:buNone/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b="1" dirty="0" err="1"/>
              <a:t>Kotlin</a:t>
            </a:r>
            <a:r>
              <a:rPr lang="fr-FR" sz="1600" dirty="0"/>
              <a:t> dispose d'une excellente plateforme d'outils. N'importe </a:t>
            </a:r>
            <a:r>
              <a:rPr lang="fr-FR" sz="1600" b="1" dirty="0"/>
              <a:t>quel IDE</a:t>
            </a:r>
            <a:r>
              <a:rPr lang="fr-FR" sz="1600" dirty="0"/>
              <a:t> </a:t>
            </a:r>
            <a:r>
              <a:rPr lang="fr-FR" sz="1600" dirty="0" err="1"/>
              <a:t>cree</a:t>
            </a:r>
            <a:r>
              <a:rPr lang="fr-FR" sz="1600" dirty="0"/>
              <a:t> </a:t>
            </a:r>
            <a:r>
              <a:rPr lang="fr-FR" sz="1600" b="1" dirty="0"/>
              <a:t>pour</a:t>
            </a:r>
            <a:r>
              <a:rPr lang="fr-FR" sz="1600" dirty="0"/>
              <a:t> Java est </a:t>
            </a:r>
            <a:r>
              <a:rPr lang="fr-FR" sz="1600" dirty="0" smtClean="0"/>
              <a:t>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/>
              <a:t> </a:t>
            </a:r>
            <a:r>
              <a:rPr lang="fr-FR" sz="1600" dirty="0" err="1"/>
              <a:t>IntelliJ</a:t>
            </a:r>
            <a:r>
              <a:rPr lang="fr-FR" sz="1600" dirty="0"/>
              <a:t> IDEA, Eclipse, et </a:t>
            </a:r>
            <a:r>
              <a:rPr lang="fr-FR" sz="1600" b="1" dirty="0"/>
              <a:t>Android</a:t>
            </a:r>
            <a:r>
              <a:rPr lang="fr-FR" sz="1600" dirty="0"/>
              <a:t> Studio</a:t>
            </a:r>
            <a:r>
              <a:rPr lang="fr-FR" sz="1600" dirty="0" smtClean="0"/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 </a:t>
            </a:r>
            <a:r>
              <a:rPr lang="fr-FR" sz="1600" b="1" dirty="0"/>
              <a:t>De</a:t>
            </a:r>
            <a:r>
              <a:rPr lang="fr-FR" sz="1600" dirty="0"/>
              <a:t> plus, vous pouvez également télécharger le compilateur autonome </a:t>
            </a:r>
            <a:r>
              <a:rPr lang="fr-FR" sz="1600" b="1" dirty="0"/>
              <a:t>de </a:t>
            </a:r>
            <a:r>
              <a:rPr lang="fr-FR" sz="1600" b="1" dirty="0" err="1"/>
              <a:t>Kotlin</a:t>
            </a:r>
            <a:r>
              <a:rPr lang="fr-FR" sz="1600" dirty="0"/>
              <a:t> et exécuter le code </a:t>
            </a:r>
            <a:r>
              <a:rPr lang="fr-FR" sz="1600" b="1" dirty="0" err="1"/>
              <a:t>Kotlin</a:t>
            </a:r>
            <a:r>
              <a:rPr lang="fr-FR" sz="1600" dirty="0"/>
              <a:t> à partir </a:t>
            </a:r>
            <a:endParaRPr lang="fr-FR" sz="1600" dirty="0" smtClean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/>
              <a:t>de</a:t>
            </a:r>
            <a:r>
              <a:rPr lang="fr-FR" sz="1600" dirty="0"/>
              <a:t> la ligne </a:t>
            </a:r>
            <a:r>
              <a:rPr lang="fr-FR" sz="1600" b="1" dirty="0"/>
              <a:t>de</a:t>
            </a:r>
            <a:r>
              <a:rPr lang="fr-FR" sz="1600" dirty="0"/>
              <a:t> commande</a:t>
            </a:r>
            <a:endParaRPr 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8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Comment </a:t>
            </a:r>
            <a:r>
              <a:rPr lang="en-US" sz="4400" dirty="0" err="1"/>
              <a:t>utiliser</a:t>
            </a:r>
            <a:r>
              <a:rPr lang="en-US" sz="4400" dirty="0"/>
              <a:t> </a:t>
            </a:r>
            <a:r>
              <a:rPr lang="en-US" sz="4400" dirty="0" err="1"/>
              <a:t>Kotlin</a:t>
            </a:r>
            <a:r>
              <a:rPr lang="en-US" sz="4400" dirty="0"/>
              <a:t> ?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582" y="1280396"/>
            <a:ext cx="9531584" cy="16876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Studio. 1.1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 plugin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les versions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d'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Studio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inéferieur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3.0. ...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 support de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existant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2.1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Ajouter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manuellement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nouveau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Convertir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code Java en 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1216582" y="3241172"/>
            <a:ext cx="9977444" cy="781664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n-US" sz="4400" dirty="0">
                <a:solidFill>
                  <a:srgbClr val="202124"/>
                </a:solidFill>
                <a:latin typeface="arial" panose="020B0604020202020204" pitchFamily="34" charset="0"/>
              </a:rPr>
              <a:t>Comment installer </a:t>
            </a:r>
            <a:r>
              <a:rPr lang="en-US" sz="4400" dirty="0" err="1">
                <a:solidFill>
                  <a:srgbClr val="202124"/>
                </a:solidFill>
                <a:latin typeface="arial" panose="020B0604020202020204" pitchFamily="34" charset="0"/>
              </a:rPr>
              <a:t>Kotlin</a:t>
            </a:r>
            <a:r>
              <a:rPr lang="en-US" sz="4400" dirty="0">
                <a:solidFill>
                  <a:srgbClr val="202124"/>
                </a:solidFill>
                <a:latin typeface="arial" panose="020B0604020202020204" pitchFamily="34" charset="0"/>
              </a:rPr>
              <a:t> ?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1216582" y="4056018"/>
            <a:ext cx="10284315" cy="172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/>
            </a:r>
            <a:b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</a:b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Pré-requis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: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Télécharger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le plugin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Kotlin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202124"/>
                </a:solidFill>
                <a:latin typeface="arial" panose="020B0604020202020204" pitchFamily="34" charset="0"/>
              </a:rPr>
              <a:t>Allez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dans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la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partie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Plugins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d'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Android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Studio.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Accédez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au menu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Recherche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du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logiciel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...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Recherchez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le plugin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Kotlin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éventuellement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cliquez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sur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Search in repositories.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Vous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devriez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voir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le plugin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Kotlin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Kotlin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language support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JetBrains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cliquez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sur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Install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Redémarrez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Android Studio.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20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 vs </a:t>
            </a:r>
            <a:r>
              <a:rPr lang="fr-FR" dirty="0" err="1"/>
              <a:t>Kotlin</a:t>
            </a:r>
            <a:r>
              <a:rPr lang="fr-FR" dirty="0"/>
              <a:t> : Concision du code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La comparaison d’une classe Java avec une classe </a:t>
            </a:r>
            <a:r>
              <a:rPr lang="fr-FR" dirty="0" err="1"/>
              <a:t>Kotlin</a:t>
            </a:r>
            <a:r>
              <a:rPr lang="fr-FR" dirty="0"/>
              <a:t> équivalente démontre la concision du code </a:t>
            </a:r>
            <a:r>
              <a:rPr lang="fr-FR" dirty="0" err="1"/>
              <a:t>Kotlin</a:t>
            </a:r>
            <a:r>
              <a:rPr lang="fr-FR" dirty="0"/>
              <a:t>. Pour effectuer la même opération que la classe Java, une classe </a:t>
            </a:r>
            <a:r>
              <a:rPr lang="fr-FR" dirty="0" err="1"/>
              <a:t>Kotlin</a:t>
            </a:r>
            <a:r>
              <a:rPr lang="fr-FR" dirty="0"/>
              <a:t> nécessite moins de code.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Les extensions Android de </a:t>
            </a:r>
            <a:r>
              <a:rPr lang="fr-FR" dirty="0" err="1"/>
              <a:t>Kotlin</a:t>
            </a:r>
            <a:r>
              <a:rPr lang="fr-FR" dirty="0"/>
              <a:t> permettent d’importer une référence à une vue dans le fichier d’activité. Cela permet de travailler avec cette vue comme si elle faisait partie de l’activité.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Pourquoi Java et pas </a:t>
            </a:r>
            <a:r>
              <a:rPr lang="fr-FR" dirty="0" err="1"/>
              <a:t>Kotlin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184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6582" y="315956"/>
            <a:ext cx="9977444" cy="4876855"/>
          </a:xfrm>
        </p:spPr>
        <p:txBody>
          <a:bodyPr/>
          <a:lstStyle/>
          <a:p>
            <a:r>
              <a:rPr lang="fr-FR" dirty="0" smtClean="0"/>
              <a:t>Exemple du code « Hello world »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21" y="998338"/>
            <a:ext cx="4019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2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56415</TotalTime>
  <Words>276</Words>
  <Application>Microsoft Office PowerPoint</Application>
  <PresentationFormat>Personnalisé</PresentationFormat>
  <Paragraphs>76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Lato</vt:lpstr>
      <vt:lpstr>Lato Light</vt:lpstr>
      <vt:lpstr>Lato Medium</vt:lpstr>
      <vt:lpstr>Lato Semibold</vt:lpstr>
      <vt:lpstr>Roboto</vt:lpstr>
      <vt:lpstr>Times New Roman</vt:lpstr>
      <vt:lpstr>Titillium</vt:lpstr>
      <vt:lpstr>Thème Office</vt:lpstr>
      <vt:lpstr>Présentation PowerPoint</vt:lpstr>
      <vt:lpstr>SOMMAIRE</vt:lpstr>
      <vt:lpstr>Introduction</vt:lpstr>
      <vt:lpstr>Introduction</vt:lpstr>
      <vt:lpstr>Pourquoi Kotlin </vt:lpstr>
      <vt:lpstr>Pourquoi utiliser Kotlin ? </vt:lpstr>
      <vt:lpstr>Comment utiliser Kotlin ?</vt:lpstr>
      <vt:lpstr>Pourquoi Java et pas Kotlin ?</vt:lpstr>
      <vt:lpstr>Présentation PowerPoint</vt:lpstr>
      <vt:lpstr>3.0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Compte Microsoft</cp:lastModifiedBy>
  <cp:revision>1453</cp:revision>
  <cp:lastPrinted>2018-01-10T16:42:08Z</cp:lastPrinted>
  <dcterms:created xsi:type="dcterms:W3CDTF">2018-01-09T09:39:29Z</dcterms:created>
  <dcterms:modified xsi:type="dcterms:W3CDTF">2021-10-19T17:16:54Z</dcterms:modified>
  <cp:contentStatus/>
</cp:coreProperties>
</file>