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56" r:id="rId2"/>
    <p:sldId id="298" r:id="rId3"/>
    <p:sldId id="355" r:id="rId4"/>
    <p:sldId id="421" r:id="rId5"/>
    <p:sldId id="422" r:id="rId6"/>
    <p:sldId id="423" r:id="rId7"/>
    <p:sldId id="425" r:id="rId8"/>
    <p:sldId id="424" r:id="rId9"/>
    <p:sldId id="420" r:id="rId10"/>
    <p:sldId id="426" r:id="rId11"/>
    <p:sldId id="365" r:id="rId12"/>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74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2"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545" autoAdjust="0"/>
  </p:normalViewPr>
  <p:slideViewPr>
    <p:cSldViewPr snapToGrid="0" snapToObjects="1">
      <p:cViewPr varScale="1">
        <p:scale>
          <a:sx n="89" d="100"/>
          <a:sy n="89" d="100"/>
        </p:scale>
        <p:origin x="461" y="53"/>
      </p:cViewPr>
      <p:guideLst>
        <p:guide orient="horz" pos="2154"/>
        <p:guide pos="3741"/>
      </p:guideLst>
    </p:cSldViewPr>
  </p:slideViewPr>
  <p:outlineViewPr>
    <p:cViewPr>
      <p:scale>
        <a:sx n="33" d="100"/>
        <a:sy n="33" d="100"/>
      </p:scale>
      <p:origin x="0" y="-3485"/>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18/10/2021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18/10/2021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a:t>
            </a:r>
            <a:r>
              <a:rPr lang="fr-FR" sz="1200" kern="1200" dirty="0" smtClean="0">
                <a:solidFill>
                  <a:schemeClr val="tx1"/>
                </a:solidFill>
                <a:effectLst/>
                <a:latin typeface="+mn-lt"/>
                <a:ea typeface="+mn-ea"/>
                <a:cs typeface="+mn-cs"/>
              </a:rPr>
              <a:t>mon encadreur </a:t>
            </a:r>
            <a:r>
              <a:rPr lang="fr-FR" sz="1200" kern="1200" dirty="0">
                <a:solidFill>
                  <a:schemeClr val="tx1"/>
                </a:solidFill>
                <a:effectLst/>
                <a:latin typeface="+mn-lt"/>
                <a:ea typeface="+mn-ea"/>
                <a:cs typeface="+mn-cs"/>
              </a:rPr>
              <a:t>pour leurs aides et leurs soutient, ainsi que tous ceux qui sont présents avec nous, pour me soutenir</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t>
            </a:r>
            <a:r>
              <a:rPr lang="fr-FR" baseline="0" dirty="0" smtClean="0"/>
              <a:t> j’ai l’honneur de présenter devant vous aujourd’hui mon projet de fin d’études intitulé « </a:t>
            </a:r>
            <a:r>
              <a:rPr lang="fr-FR" sz="1400" b="1" baseline="0" dirty="0" smtClean="0">
                <a:solidFill>
                  <a:schemeClr val="accent6">
                    <a:lumMod val="75000"/>
                  </a:schemeClr>
                </a:solidFill>
                <a:latin typeface="Times New Roman" panose="02020603050405020304" pitchFamily="18" charset="0"/>
                <a:cs typeface="Times New Roman" panose="02020603050405020304" pitchFamily="18" charset="0"/>
              </a:rPr>
              <a:t>Développement d’une application mobile de transfert des fichiers à base de serveur Web http »</a:t>
            </a:r>
            <a:endParaRPr lang="fr-FR" altLang="ko-KR" sz="1400" b="1" dirty="0"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Arial"/>
              </a:rPr>
              <a:t>Pour </a:t>
            </a:r>
            <a:r>
              <a:rPr lang="fr-FR" sz="1200" b="0" strike="noStrike" spc="-1" dirty="0">
                <a:solidFill>
                  <a:srgbClr val="000000"/>
                </a:solidFill>
                <a:latin typeface="Arial"/>
              </a:rPr>
              <a:t>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Notre plan de présentation s’articule au tour de </a:t>
            </a:r>
            <a:r>
              <a:rPr lang="fr-FR" dirty="0" smtClean="0"/>
              <a:t>6 </a:t>
            </a:r>
            <a:r>
              <a:rPr lang="fr-FR" dirty="0"/>
              <a:t>parties , je vais tout d’abord commencer </a:t>
            </a:r>
            <a:r>
              <a:rPr lang="fr-FR" dirty="0" smtClean="0"/>
              <a:t>par une introduction générale. </a:t>
            </a:r>
            <a:r>
              <a:rPr lang="fr-FR" dirty="0"/>
              <a:t>Par la suite </a:t>
            </a:r>
            <a:r>
              <a:rPr lang="fr-FR" dirty="0" smtClean="0"/>
              <a:t>faire une présentation de la société d’accueil </a:t>
            </a:r>
            <a:r>
              <a:rPr kumimoji="1" lang="fr-FR" sz="1200" b="0" i="0" u="none" strike="noStrike" kern="1200" dirty="0" smtClean="0">
                <a:solidFill>
                  <a:schemeClr val="tx1"/>
                </a:solidFill>
                <a:effectLst/>
                <a:latin typeface="+mn-lt"/>
                <a:ea typeface="+mn-ea"/>
                <a:cs typeface="+mn-cs"/>
              </a:rPr>
              <a:t>, </a:t>
            </a:r>
            <a:r>
              <a:rPr lang="fr-FR" dirty="0"/>
              <a:t>puis </a:t>
            </a:r>
            <a:r>
              <a:rPr kumimoji="1" lang="fr-FR" sz="1200" b="0" i="0" u="none" strike="noStrike" kern="1200" baseline="0" dirty="0">
                <a:solidFill>
                  <a:schemeClr val="tx1"/>
                </a:solidFill>
                <a:effectLst/>
                <a:latin typeface="+mn-lt"/>
                <a:ea typeface="+mn-ea"/>
                <a:cs typeface="+mn-cs"/>
              </a:rPr>
              <a:t>une </a:t>
            </a:r>
            <a:r>
              <a:rPr kumimoji="1" lang="fr-FR" sz="1200" b="0" i="0" u="none" strike="noStrike" kern="1200" dirty="0">
                <a:solidFill>
                  <a:schemeClr val="tx1"/>
                </a:solidFill>
                <a:effectLst/>
                <a:latin typeface="+mn-lt"/>
                <a:ea typeface="+mn-ea"/>
                <a:cs typeface="+mn-cs"/>
              </a:rPr>
              <a:t>étude de </a:t>
            </a:r>
            <a:r>
              <a:rPr kumimoji="1" lang="fr-FR" sz="1200" b="0" i="0" u="none" strike="noStrike" kern="1200" dirty="0" smtClean="0">
                <a:solidFill>
                  <a:schemeClr val="tx1"/>
                </a:solidFill>
                <a:effectLst/>
                <a:latin typeface="+mn-lt"/>
                <a:ea typeface="+mn-ea"/>
                <a:cs typeface="+mn-cs"/>
              </a:rPr>
              <a:t>besoin</a:t>
            </a:r>
            <a:r>
              <a:rPr kumimoji="1" lang="fr-FR" sz="1200" b="0" i="0" u="none" strike="noStrike" kern="1200" baseline="0" dirty="0" smtClean="0">
                <a:solidFill>
                  <a:schemeClr val="tx1"/>
                </a:solidFill>
                <a:effectLst/>
                <a:latin typeface="+mn-lt"/>
                <a:ea typeface="+mn-ea"/>
                <a:cs typeface="+mn-cs"/>
              </a:rPr>
              <a:t> du projet</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ensuite </a:t>
            </a:r>
            <a:r>
              <a:rPr kumimoji="1" lang="fr-FR" sz="1200" b="0" i="0" u="none" strike="noStrike" kern="1200" dirty="0" smtClean="0">
                <a:solidFill>
                  <a:schemeClr val="tx1"/>
                </a:solidFill>
                <a:effectLst/>
                <a:latin typeface="+mn-lt"/>
                <a:ea typeface="+mn-ea"/>
                <a:cs typeface="+mn-cs"/>
              </a:rPr>
              <a:t>cycle</a:t>
            </a:r>
            <a:r>
              <a:rPr kumimoji="1" lang="fr-FR" sz="1200" b="0" i="0" u="none" strike="noStrike" kern="1200" baseline="0" dirty="0" smtClean="0">
                <a:solidFill>
                  <a:schemeClr val="tx1"/>
                </a:solidFill>
                <a:effectLst/>
                <a:latin typeface="+mn-lt"/>
                <a:ea typeface="+mn-ea"/>
                <a:cs typeface="+mn-cs"/>
              </a:rPr>
              <a:t> de vie du projet</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de notre projet de fin d’étude </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puis </a:t>
            </a:r>
            <a:r>
              <a:rPr kumimoji="1" lang="fr-FR" sz="1200" b="0" i="0" u="none" strike="noStrike" kern="1200" dirty="0" smtClean="0">
                <a:solidFill>
                  <a:schemeClr val="tx1"/>
                </a:solidFill>
                <a:effectLst/>
                <a:latin typeface="+mn-lt"/>
                <a:ea typeface="+mn-ea"/>
                <a:cs typeface="+mn-cs"/>
              </a:rPr>
              <a:t>étayer l’introduction des phases et le cycle</a:t>
            </a:r>
            <a:r>
              <a:rPr kumimoji="1" lang="fr-FR" sz="1200" b="0" i="0" u="none" strike="noStrike" kern="1200" baseline="0" dirty="0" smtClean="0">
                <a:solidFill>
                  <a:schemeClr val="tx1"/>
                </a:solidFill>
                <a:effectLst/>
                <a:latin typeface="+mn-lt"/>
                <a:ea typeface="+mn-ea"/>
                <a:cs typeface="+mn-cs"/>
              </a:rPr>
              <a:t> de développement de l’application </a:t>
            </a:r>
            <a:r>
              <a:rPr kumimoji="1" lang="fr-FR" sz="1200" b="0" i="0" u="none" strike="noStrike" kern="1200" dirty="0" smtClean="0">
                <a:solidFill>
                  <a:schemeClr val="tx1"/>
                </a:solidFill>
                <a:effectLst/>
                <a:latin typeface="+mn-lt"/>
                <a:ea typeface="+mn-ea"/>
                <a:cs typeface="+mn-cs"/>
              </a:rPr>
              <a:t>. </a:t>
            </a:r>
            <a:r>
              <a:rPr kumimoji="1" lang="fr-FR" sz="1200" b="0" i="0" u="none" strike="noStrike" kern="1200" dirty="0">
                <a:solidFill>
                  <a:schemeClr val="tx1"/>
                </a:solidFill>
                <a:effectLst/>
                <a:latin typeface="+mn-lt"/>
                <a:ea typeface="+mn-ea"/>
                <a:cs typeface="+mn-cs"/>
              </a:rPr>
              <a:t>Après </a:t>
            </a:r>
            <a:r>
              <a:rPr kumimoji="1" lang="fr-FR" sz="1200" b="0" i="0" u="none" strike="noStrike" kern="1200" baseline="0" dirty="0">
                <a:solidFill>
                  <a:schemeClr val="tx1"/>
                </a:solidFill>
                <a:effectLst/>
                <a:latin typeface="+mn-lt"/>
                <a:ea typeface="+mn-ea"/>
                <a:cs typeface="+mn-cs"/>
              </a:rPr>
              <a:t>passons par la </a:t>
            </a:r>
            <a:r>
              <a:rPr kumimoji="1" lang="fr-FR" sz="1200" b="0" i="0" u="none" strike="noStrike" kern="1200" baseline="0" dirty="0" smtClean="0">
                <a:solidFill>
                  <a:schemeClr val="tx1"/>
                </a:solidFill>
                <a:effectLst/>
                <a:latin typeface="+mn-lt"/>
                <a:ea typeface="+mn-ea"/>
                <a:cs typeface="+mn-cs"/>
              </a:rPr>
              <a:t>validation </a:t>
            </a:r>
            <a:r>
              <a:rPr kumimoji="1" lang="fr-FR" sz="1200" b="0" i="0" u="none" strike="noStrike" kern="1200" dirty="0" smtClean="0">
                <a:solidFill>
                  <a:schemeClr val="tx1"/>
                </a:solidFill>
                <a:effectLst/>
                <a:latin typeface="+mn-lt"/>
                <a:ea typeface="+mn-ea"/>
                <a:cs typeface="+mn-cs"/>
              </a:rPr>
              <a:t>et </a:t>
            </a:r>
            <a:r>
              <a:rPr kumimoji="1" lang="fr-FR" sz="1200" b="0" i="0" u="none" strike="noStrike" kern="1200" dirty="0">
                <a:solidFill>
                  <a:schemeClr val="tx1"/>
                </a:solidFill>
                <a:effectLst/>
                <a:latin typeface="+mn-lt"/>
                <a:ea typeface="+mn-ea"/>
                <a:cs typeface="+mn-cs"/>
              </a:rPr>
              <a:t>enfin je vais</a:t>
            </a:r>
            <a:r>
              <a:rPr kumimoji="1" lang="fr-FR" sz="1200" b="0" i="0" u="none" strike="noStrike" kern="1200" baseline="0" dirty="0">
                <a:solidFill>
                  <a:schemeClr val="tx1"/>
                </a:solidFill>
                <a:effectLst/>
                <a:latin typeface="+mn-lt"/>
                <a:ea typeface="+mn-ea"/>
                <a:cs typeface="+mn-cs"/>
              </a:rPr>
              <a:t> clôturer ma présentation par une conclusion </a:t>
            </a:r>
            <a:r>
              <a:rPr kumimoji="1" lang="fr-FR" sz="1200" b="0" i="0" u="none" strike="noStrike" kern="1200" baseline="0" dirty="0" smtClean="0">
                <a:solidFill>
                  <a:schemeClr val="tx1"/>
                </a:solidFill>
                <a:effectLst/>
                <a:latin typeface="+mn-lt"/>
                <a:ea typeface="+mn-ea"/>
                <a:cs typeface="+mn-cs"/>
              </a:rPr>
              <a:t>générale.</a:t>
            </a: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fr-FR"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355563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3</a:t>
            </a:fld>
            <a:endParaRPr lang="fr-FR" dirty="0"/>
          </a:p>
        </p:txBody>
      </p:sp>
    </p:spTree>
    <p:extLst>
      <p:ext uri="{BB962C8B-B14F-4D97-AF65-F5344CB8AC3E}">
        <p14:creationId xmlns:p14="http://schemas.microsoft.com/office/powerpoint/2010/main" val="362317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5</a:t>
            </a:fld>
            <a:endParaRPr lang="fr-FR" dirty="0"/>
          </a:p>
        </p:txBody>
      </p:sp>
    </p:spTree>
    <p:extLst>
      <p:ext uri="{BB962C8B-B14F-4D97-AF65-F5344CB8AC3E}">
        <p14:creationId xmlns:p14="http://schemas.microsoft.com/office/powerpoint/2010/main" val="338769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7</a:t>
            </a:fld>
            <a:endParaRPr lang="fr-FR" dirty="0"/>
          </a:p>
        </p:txBody>
      </p:sp>
    </p:spTree>
    <p:extLst>
      <p:ext uri="{BB962C8B-B14F-4D97-AF65-F5344CB8AC3E}">
        <p14:creationId xmlns:p14="http://schemas.microsoft.com/office/powerpoint/2010/main" val="411635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finir notre présentation par la dernière partie qui est </a:t>
            </a:r>
            <a:r>
              <a:rPr lang="fr-FR" dirty="0" smtClean="0"/>
              <a:t>conclusion,</a:t>
            </a:r>
            <a:endParaRPr lang="fr-FR" dirty="0"/>
          </a:p>
        </p:txBody>
      </p:sp>
      <p:sp>
        <p:nvSpPr>
          <p:cNvPr id="4" name="Espace réservé du numéro de diapositive 3"/>
          <p:cNvSpPr>
            <a:spLocks noGrp="1"/>
          </p:cNvSpPr>
          <p:nvPr>
            <p:ph type="sldNum" sz="quarter" idx="10"/>
          </p:nvPr>
        </p:nvSpPr>
        <p:spPr/>
        <p:txBody>
          <a:bodyPr/>
          <a:lstStyle/>
          <a:p>
            <a:fld id="{9F43C49B-1B03-0649-A43A-E2D03DB2D51F}" type="slidenum">
              <a:rPr lang="fr-FR" smtClean="0"/>
              <a:t>9</a:t>
            </a:fld>
            <a:endParaRPr lang="fr-FR"/>
          </a:p>
        </p:txBody>
      </p:sp>
    </p:spTree>
    <p:extLst>
      <p:ext uri="{BB962C8B-B14F-4D97-AF65-F5344CB8AC3E}">
        <p14:creationId xmlns:p14="http://schemas.microsoft.com/office/powerpoint/2010/main" val="13482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Progressive_web_app#cite_note-4" TargetMode="External"/><Relationship Id="rId2" Type="http://schemas.openxmlformats.org/officeDocument/2006/relationships/hyperlink" Target="https://fr.wikipedia.org/wiki/Progressive_web_app#cite_note-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12165"/>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2677656"/>
          </a:xfrm>
          <a:prstGeom prst="rect">
            <a:avLst/>
          </a:prstGeom>
          <a:noFill/>
        </p:spPr>
        <p:txBody>
          <a:bodyPr wrap="square" rtlCol="0">
            <a:spAutoFit/>
          </a:bodyPr>
          <a:lstStyle/>
          <a:p>
            <a:pPr algn="ctr"/>
            <a:r>
              <a:rPr lang="en-US" sz="4800" dirty="0">
                <a:solidFill>
                  <a:schemeClr val="bg1"/>
                </a:solidFill>
              </a:rPr>
              <a:t>Progressive web </a:t>
            </a:r>
            <a:r>
              <a:rPr lang="en-US" sz="4800" dirty="0" smtClean="0">
                <a:solidFill>
                  <a:schemeClr val="bg1"/>
                </a:solidFill>
              </a:rPr>
              <a:t>application (PWA)</a:t>
            </a:r>
            <a:endParaRPr lang="en-US" sz="4800" dirty="0">
              <a:solidFill>
                <a:schemeClr val="bg1"/>
              </a:solidFill>
            </a:endParaRPr>
          </a:p>
          <a:p>
            <a:r>
              <a:rPr lang="en-US" sz="3600" dirty="0"/>
              <a:t/>
            </a:r>
            <a:br>
              <a:rPr lang="en-US" sz="3600" dirty="0"/>
            </a:br>
            <a:endParaRPr lang="fr-FR" sz="36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1969" y="614834"/>
            <a:ext cx="9660471" cy="3631635"/>
          </a:xfrm>
          <a:prstGeom prst="rect">
            <a:avLst/>
          </a:prstGeom>
        </p:spPr>
        <p:txBody>
          <a:bodyPr wrap="square">
            <a:spAutoFit/>
          </a:bodyPr>
          <a:lstStyle/>
          <a:p>
            <a:r>
              <a:rPr lang="fr-FR" dirty="0" smtClean="0">
                <a:solidFill>
                  <a:srgbClr val="000000"/>
                </a:solidFill>
                <a:latin typeface="AkzidenzGroteskStd-Regular"/>
              </a:rPr>
              <a:t>Vous </a:t>
            </a:r>
            <a:r>
              <a:rPr lang="fr-FR" dirty="0">
                <a:solidFill>
                  <a:srgbClr val="000000"/>
                </a:solidFill>
                <a:latin typeface="AkzidenzGroteskStd-Regular"/>
              </a:rPr>
              <a:t>pouvez créer des PWA à partir du HTML, du CSS et du JavaScript. Si vous souhaitez avoir une première expérience avec les PWA sans aucun </a:t>
            </a:r>
            <a:r>
              <a:rPr lang="fr-FR" dirty="0" err="1" smtClean="0">
                <a:solidFill>
                  <a:srgbClr val="000000"/>
                </a:solidFill>
                <a:latin typeface="AkzidenzGroteskStd-Regular"/>
              </a:rPr>
              <a:t>framework</a:t>
            </a:r>
            <a:r>
              <a:rPr lang="fr-FR" dirty="0" smtClean="0">
                <a:solidFill>
                  <a:srgbClr val="000000"/>
                </a:solidFill>
                <a:latin typeface="AkzidenzGroteskStd-Regular"/>
              </a:rPr>
              <a:t>.</a:t>
            </a:r>
          </a:p>
          <a:p>
            <a:endParaRPr lang="fr-FR" dirty="0">
              <a:solidFill>
                <a:srgbClr val="000000"/>
              </a:solidFill>
              <a:latin typeface="AkzidenzGroteskStd-Regular"/>
            </a:endParaRPr>
          </a:p>
          <a:p>
            <a:r>
              <a:rPr lang="fr-FR" b="1" dirty="0"/>
              <a:t>Voici quelques outils vous permettant de créer une Progressive Web App :</a:t>
            </a:r>
            <a:endParaRPr lang="fr-FR" dirty="0"/>
          </a:p>
          <a:p>
            <a:pPr marL="285750" indent="-285750">
              <a:buFont typeface="Arial" panose="020B0604020202020204" pitchFamily="34" charset="0"/>
              <a:buChar char="•"/>
            </a:pPr>
            <a:r>
              <a:rPr lang="fr-FR" dirty="0"/>
              <a:t/>
            </a:r>
            <a:br>
              <a:rPr lang="fr-FR" dirty="0"/>
            </a:br>
            <a:r>
              <a:rPr lang="fr-FR" dirty="0"/>
              <a:t>Vous pouvez utiliser </a:t>
            </a:r>
            <a:r>
              <a:rPr lang="fr-FR" b="1" dirty="0" err="1"/>
              <a:t>Angular</a:t>
            </a:r>
            <a:r>
              <a:rPr lang="fr-FR" dirty="0"/>
              <a:t>, </a:t>
            </a:r>
            <a:r>
              <a:rPr lang="fr-FR" dirty="0" err="1"/>
              <a:t>framework</a:t>
            </a:r>
            <a:r>
              <a:rPr lang="fr-FR" dirty="0"/>
              <a:t> populaire pour le front-end, pour créer une PWA, notamment depuis la version 5 avec ses nouveaux service </a:t>
            </a:r>
            <a:r>
              <a:rPr lang="fr-FR" dirty="0" err="1"/>
              <a:t>workers</a:t>
            </a:r>
            <a:r>
              <a:rPr lang="fr-FR" dirty="0" smtClean="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err="1"/>
              <a:t>Polymer</a:t>
            </a:r>
            <a:r>
              <a:rPr lang="fr-FR" dirty="0"/>
              <a:t>, proposé par </a:t>
            </a:r>
            <a:r>
              <a:rPr lang="fr-FR" b="1" dirty="0"/>
              <a:t>Google</a:t>
            </a:r>
            <a:r>
              <a:rPr lang="fr-FR" dirty="0"/>
              <a:t>, met à disposition une collection de composants web, d’outils et des modèles pour construire des PWA</a:t>
            </a:r>
            <a:r>
              <a:rPr lang="fr-FR" dirty="0" smtClean="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err="1"/>
              <a:t>Ionic</a:t>
            </a:r>
            <a:r>
              <a:rPr lang="fr-FR" dirty="0"/>
              <a:t> est un </a:t>
            </a:r>
            <a:r>
              <a:rPr lang="fr-FR" dirty="0" err="1"/>
              <a:t>framework</a:t>
            </a:r>
            <a:r>
              <a:rPr lang="fr-FR" dirty="0"/>
              <a:t> open-source qui vous permet de concevoir des applications mobiles hybrides et web. </a:t>
            </a:r>
            <a:endParaRPr lang="en-US" dirty="0"/>
          </a:p>
        </p:txBody>
      </p:sp>
    </p:spTree>
    <p:extLst>
      <p:ext uri="{BB962C8B-B14F-4D97-AF65-F5344CB8AC3E}">
        <p14:creationId xmlns:p14="http://schemas.microsoft.com/office/powerpoint/2010/main" val="400158366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16130"/>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27"/>
          <p:cNvPicPr>
            <a:picLocks noChangeAspect="1"/>
          </p:cNvPicPr>
          <p:nvPr/>
        </p:nvPicPr>
        <p:blipFill rotWithShape="1">
          <a:blip r:embed="rId3">
            <a:alphaModFix/>
            <a:extLst>
              <a:ext uri="{28A0092B-C50C-407E-A947-70E740481C1C}">
                <a14:useLocalDpi xmlns:a14="http://schemas.microsoft.com/office/drawing/2010/main" val="0"/>
              </a:ext>
            </a:extLst>
          </a:blip>
          <a:srcRect r="2931"/>
          <a:stretch/>
        </p:blipFill>
        <p:spPr>
          <a:xfrm>
            <a:off x="-8046" y="0"/>
            <a:ext cx="11952044" cy="6840538"/>
          </a:xfrm>
          <a:prstGeom prst="rect">
            <a:avLst/>
          </a:prstGeom>
        </p:spPr>
      </p:pic>
      <p:sp>
        <p:nvSpPr>
          <p:cNvPr id="2" name="Rectangle 1"/>
          <p:cNvSpPr/>
          <p:nvPr/>
        </p:nvSpPr>
        <p:spPr>
          <a:xfrm>
            <a:off x="963954" y="0"/>
            <a:ext cx="10980044" cy="6840538"/>
          </a:xfrm>
          <a:prstGeom prst="rect">
            <a:avLst/>
          </a:prstGeom>
          <a:solidFill>
            <a:schemeClr val="bg1">
              <a:alpha val="9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smtClean="0">
                <a:latin typeface="Arial" pitchFamily="34" charset="0"/>
                <a:cs typeface="Arial" pitchFamily="34" charset="0"/>
              </a:rPr>
              <a:t>Architecture et Conception</a:t>
            </a:r>
            <a:endParaRPr lang="fr-FR" dirty="0"/>
          </a:p>
        </p:txBody>
      </p:sp>
      <p:sp>
        <p:nvSpPr>
          <p:cNvPr id="42" name="TextBox 25"/>
          <p:cNvSpPr txBox="1"/>
          <p:nvPr/>
        </p:nvSpPr>
        <p:spPr>
          <a:xfrm>
            <a:off x="2466448" y="1899979"/>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2.0</a:t>
            </a:r>
          </a:p>
        </p:txBody>
      </p:sp>
      <p:cxnSp>
        <p:nvCxnSpPr>
          <p:cNvPr id="43" name="Straight Connector 26"/>
          <p:cNvCxnSpPr>
            <a:cxnSpLocks/>
          </p:cNvCxnSpPr>
          <p:nvPr/>
        </p:nvCxnSpPr>
        <p:spPr>
          <a:xfrm>
            <a:off x="3182786" y="1795724"/>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46" name="TextBox 34"/>
          <p:cNvSpPr txBox="1"/>
          <p:nvPr/>
        </p:nvSpPr>
        <p:spPr>
          <a:xfrm>
            <a:off x="2466448" y="2605612"/>
            <a:ext cx="540846"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3.0</a:t>
            </a:r>
          </a:p>
        </p:txBody>
      </p:sp>
      <p:cxnSp>
        <p:nvCxnSpPr>
          <p:cNvPr id="47" name="Straight Connector 35"/>
          <p:cNvCxnSpPr/>
          <p:nvPr/>
        </p:nvCxnSpPr>
        <p:spPr>
          <a:xfrm>
            <a:off x="3182786" y="2553484"/>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50" name="TextBox 39"/>
          <p:cNvSpPr txBox="1"/>
          <p:nvPr/>
        </p:nvSpPr>
        <p:spPr>
          <a:xfrm>
            <a:off x="2456774" y="3431473"/>
            <a:ext cx="601061" cy="344710"/>
          </a:xfrm>
          <a:prstGeom prst="rect">
            <a:avLst/>
          </a:prstGeom>
          <a:noFill/>
        </p:spPr>
        <p:txBody>
          <a:bodyPr wrap="square" lIns="0" tIns="0" rIns="0" bIns="0" rtlCol="0">
            <a:spAutoFit/>
          </a:bodyPr>
          <a:lstStyle/>
          <a:p>
            <a:pPr>
              <a:lnSpc>
                <a:spcPct val="80000"/>
              </a:lnSpc>
            </a:pPr>
            <a:r>
              <a:rPr lang="en-US" sz="2800" b="1" dirty="0" smtClean="0">
                <a:solidFill>
                  <a:srgbClr val="4A3851"/>
                </a:solidFill>
                <a:latin typeface="Lato Semibold" charset="0"/>
                <a:ea typeface="Lato Semibold" charset="0"/>
                <a:cs typeface="Lato Semibold" charset="0"/>
              </a:rPr>
              <a:t>3.1</a:t>
            </a:r>
            <a:endParaRPr lang="en-US" sz="2800" b="1" dirty="0">
              <a:solidFill>
                <a:srgbClr val="4A3851"/>
              </a:solidFill>
              <a:latin typeface="Lato Semibold" charset="0"/>
              <a:ea typeface="Lato Semibold" charset="0"/>
              <a:cs typeface="Lato Semibold" charset="0"/>
            </a:endParaRPr>
          </a:p>
        </p:txBody>
      </p:sp>
      <p:cxnSp>
        <p:nvCxnSpPr>
          <p:cNvPr id="51" name="Straight Connector 40"/>
          <p:cNvCxnSpPr/>
          <p:nvPr/>
        </p:nvCxnSpPr>
        <p:spPr>
          <a:xfrm>
            <a:off x="3182786" y="3327218"/>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64" name="Title 1"/>
          <p:cNvSpPr>
            <a:spLocks noGrp="1"/>
          </p:cNvSpPr>
          <p:nvPr>
            <p:ph type="title"/>
          </p:nvPr>
        </p:nvSpPr>
        <p:spPr>
          <a:xfrm>
            <a:off x="1699006" y="177164"/>
            <a:ext cx="3604513" cy="559075"/>
          </a:xfrm>
        </p:spPr>
        <p:txBody>
          <a:bodyPr/>
          <a:lstStyle/>
          <a:p>
            <a:r>
              <a:rPr lang="en-US" sz="3000" dirty="0">
                <a:solidFill>
                  <a:srgbClr val="4A3851"/>
                </a:solidFill>
                <a:latin typeface="Lato" charset="0"/>
                <a:ea typeface="Lato" charset="0"/>
                <a:cs typeface="Lato" charset="0"/>
              </a:rPr>
              <a:t>SOMMAIRE</a:t>
            </a:r>
          </a:p>
        </p:txBody>
      </p:sp>
      <p:sp>
        <p:nvSpPr>
          <p:cNvPr id="39" name="Rectangle 38"/>
          <p:cNvSpPr>
            <a:spLocks/>
          </p:cNvSpPr>
          <p:nvPr/>
        </p:nvSpPr>
        <p:spPr>
          <a:xfrm>
            <a:off x="-8046" y="8546"/>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352343"/>
              </a:solidFill>
            </a:endParaRPr>
          </a:p>
        </p:txBody>
      </p:sp>
      <p:sp>
        <p:nvSpPr>
          <p:cNvPr id="4" name="ZoneTexte 3"/>
          <p:cNvSpPr txBox="1"/>
          <p:nvPr/>
        </p:nvSpPr>
        <p:spPr>
          <a:xfrm>
            <a:off x="3288731" y="1801873"/>
            <a:ext cx="6222737" cy="523220"/>
          </a:xfrm>
          <a:prstGeom prst="rect">
            <a:avLst/>
          </a:prstGeom>
          <a:noFill/>
        </p:spPr>
        <p:txBody>
          <a:bodyPr wrap="square" rtlCol="0">
            <a:spAutoFit/>
          </a:bodyPr>
          <a:lstStyle/>
          <a:p>
            <a:r>
              <a:rPr lang="fr-FR" sz="2800" dirty="0"/>
              <a:t>La force de PWA</a:t>
            </a:r>
            <a:endParaRPr lang="fr-FR" sz="2800" dirty="0"/>
          </a:p>
        </p:txBody>
      </p:sp>
      <p:sp>
        <p:nvSpPr>
          <p:cNvPr id="41" name="ZoneTexte 40"/>
          <p:cNvSpPr txBox="1"/>
          <p:nvPr/>
        </p:nvSpPr>
        <p:spPr>
          <a:xfrm>
            <a:off x="3377078" y="3257309"/>
            <a:ext cx="7440231" cy="523220"/>
          </a:xfrm>
          <a:prstGeom prst="rect">
            <a:avLst/>
          </a:prstGeom>
          <a:noFill/>
        </p:spPr>
        <p:txBody>
          <a:bodyPr wrap="square" rtlCol="0">
            <a:spAutoFit/>
          </a:bodyPr>
          <a:lstStyle/>
          <a:p>
            <a:r>
              <a:rPr lang="fr-FR" sz="2800" dirty="0"/>
              <a:t>Conclusion</a:t>
            </a:r>
          </a:p>
        </p:txBody>
      </p:sp>
      <p:sp>
        <p:nvSpPr>
          <p:cNvPr id="49" name="ZoneTexte 48"/>
          <p:cNvSpPr txBox="1"/>
          <p:nvPr/>
        </p:nvSpPr>
        <p:spPr>
          <a:xfrm>
            <a:off x="3396335" y="2530746"/>
            <a:ext cx="5377679" cy="523220"/>
          </a:xfrm>
          <a:prstGeom prst="rect">
            <a:avLst/>
          </a:prstGeom>
          <a:noFill/>
        </p:spPr>
        <p:txBody>
          <a:bodyPr wrap="square" rtlCol="0">
            <a:spAutoFit/>
          </a:bodyPr>
          <a:lstStyle/>
          <a:p>
            <a:r>
              <a:rPr lang="fr-FR" sz="2800" dirty="0"/>
              <a:t>Les avantages et les inconvénients </a:t>
            </a:r>
            <a:endParaRPr lang="fr-FR" sz="2800" dirty="0"/>
          </a:p>
        </p:txBody>
      </p:sp>
      <p:cxnSp>
        <p:nvCxnSpPr>
          <p:cNvPr id="55" name="Connecteur droit 54"/>
          <p:cNvCxnSpPr/>
          <p:nvPr/>
        </p:nvCxnSpPr>
        <p:spPr>
          <a:xfrm flipH="1" flipV="1">
            <a:off x="1782240" y="798048"/>
            <a:ext cx="8229600" cy="35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rot="16200000">
            <a:off x="-1772445" y="3133270"/>
            <a:ext cx="4429418" cy="400110"/>
          </a:xfrm>
          <a:prstGeom prst="rect">
            <a:avLst/>
          </a:prstGeom>
          <a:noFill/>
        </p:spPr>
        <p:txBody>
          <a:bodyPr wrap="none" rtlCol="0">
            <a:spAutoFit/>
          </a:bodyPr>
          <a:lstStyle/>
          <a:p>
            <a:r>
              <a:rPr lang="fr-FR" sz="2000" dirty="0">
                <a:solidFill>
                  <a:schemeClr val="bg1"/>
                </a:solidFill>
                <a:latin typeface="Lato" charset="0"/>
                <a:ea typeface="Lato" charset="0"/>
                <a:cs typeface="Lato" charset="0"/>
              </a:rPr>
              <a:t>Présentation du projet de fin d’études</a:t>
            </a:r>
          </a:p>
        </p:txBody>
      </p:sp>
      <p:sp>
        <p:nvSpPr>
          <p:cNvPr id="40" name="ZoneTexte 39"/>
          <p:cNvSpPr txBox="1"/>
          <p:nvPr/>
        </p:nvSpPr>
        <p:spPr>
          <a:xfrm>
            <a:off x="2401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44" name="ZoneTexte 43"/>
          <p:cNvSpPr txBox="1"/>
          <p:nvPr/>
        </p:nvSpPr>
        <p:spPr>
          <a:xfrm>
            <a:off x="163379" y="6298147"/>
            <a:ext cx="640800" cy="307777"/>
          </a:xfrm>
          <a:prstGeom prst="rect">
            <a:avLst/>
          </a:prstGeom>
          <a:noFill/>
        </p:spPr>
        <p:txBody>
          <a:bodyPr wrap="square" rtlCol="0">
            <a:spAutoFit/>
          </a:bodyPr>
          <a:lstStyle/>
          <a:p>
            <a:r>
              <a:rPr lang="fr-FR" sz="1400" b="1" i="0" dirty="0" smtClean="0">
                <a:solidFill>
                  <a:schemeClr val="bg1"/>
                </a:solidFill>
                <a:latin typeface="Lato" charset="0"/>
                <a:ea typeface="Lato" charset="0"/>
                <a:cs typeface="Lato" charset="0"/>
              </a:rPr>
              <a:t>2k21</a:t>
            </a:r>
            <a:endParaRPr lang="fr-FR" sz="1400" b="1" i="0" dirty="0">
              <a:solidFill>
                <a:schemeClr val="bg1"/>
              </a:solidFill>
              <a:latin typeface="Lato" charset="0"/>
              <a:ea typeface="Lato" charset="0"/>
              <a:cs typeface="Lato" charset="0"/>
            </a:endParaRP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6395" y="5517787"/>
            <a:ext cx="790575" cy="1400175"/>
          </a:xfrm>
          <a:prstGeom prst="rect">
            <a:avLst/>
          </a:prstGeom>
        </p:spPr>
      </p:pic>
      <p:sp>
        <p:nvSpPr>
          <p:cNvPr id="33" name="TextBox 25">
            <a:extLst>
              <a:ext uri="{FF2B5EF4-FFF2-40B4-BE49-F238E27FC236}">
                <a16:creationId xmlns:a16="http://schemas.microsoft.com/office/drawing/2014/main" xmlns="" id="{4060E822-7E60-4710-931A-84009D2CD510}"/>
              </a:ext>
            </a:extLst>
          </p:cNvPr>
          <p:cNvSpPr txBox="1"/>
          <p:nvPr/>
        </p:nvSpPr>
        <p:spPr>
          <a:xfrm>
            <a:off x="2456774" y="1246473"/>
            <a:ext cx="544547" cy="344710"/>
          </a:xfrm>
          <a:prstGeom prst="rect">
            <a:avLst/>
          </a:prstGeom>
          <a:noFill/>
        </p:spPr>
        <p:txBody>
          <a:bodyPr wrap="square" lIns="0" tIns="0" rIns="0" bIns="0" rtlCol="0">
            <a:spAutoFit/>
          </a:bodyPr>
          <a:lstStyle/>
          <a:p>
            <a:pPr>
              <a:lnSpc>
                <a:spcPct val="80000"/>
              </a:lnSpc>
            </a:pPr>
            <a:r>
              <a:rPr lang="en-US" sz="2800" b="1" dirty="0">
                <a:solidFill>
                  <a:srgbClr val="4A3851"/>
                </a:solidFill>
                <a:latin typeface="Lato Semibold" charset="0"/>
                <a:ea typeface="Lato Semibold" charset="0"/>
                <a:cs typeface="Lato Semibold" charset="0"/>
              </a:rPr>
              <a:t>1.0</a:t>
            </a:r>
          </a:p>
        </p:txBody>
      </p:sp>
      <p:cxnSp>
        <p:nvCxnSpPr>
          <p:cNvPr id="36" name="Straight Connector 26">
            <a:extLst>
              <a:ext uri="{FF2B5EF4-FFF2-40B4-BE49-F238E27FC236}">
                <a16:creationId xmlns:a16="http://schemas.microsoft.com/office/drawing/2014/main" xmlns="" id="{48FC2DEB-0EA0-42F3-9576-92492475D400}"/>
              </a:ext>
            </a:extLst>
          </p:cNvPr>
          <p:cNvCxnSpPr/>
          <p:nvPr/>
        </p:nvCxnSpPr>
        <p:spPr>
          <a:xfrm>
            <a:off x="3182786" y="1173041"/>
            <a:ext cx="0" cy="448965"/>
          </a:xfrm>
          <a:prstGeom prst="line">
            <a:avLst/>
          </a:prstGeom>
          <a:ln w="25400">
            <a:solidFill>
              <a:srgbClr val="EE663B"/>
            </a:solidFil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xmlns="" id="{9AC0A592-F6B8-4BB8-97DC-2B20B91E4ED3}"/>
              </a:ext>
            </a:extLst>
          </p:cNvPr>
          <p:cNvSpPr txBox="1"/>
          <p:nvPr/>
        </p:nvSpPr>
        <p:spPr>
          <a:xfrm>
            <a:off x="3249866" y="1127431"/>
            <a:ext cx="5622326" cy="523220"/>
          </a:xfrm>
          <a:prstGeom prst="rect">
            <a:avLst/>
          </a:prstGeom>
          <a:noFill/>
        </p:spPr>
        <p:txBody>
          <a:bodyPr wrap="square" rtlCol="0">
            <a:spAutoFit/>
          </a:bodyPr>
          <a:lstStyle/>
          <a:p>
            <a:r>
              <a:rPr lang="fr-FR" sz="2800" dirty="0"/>
              <a:t>Introduction</a:t>
            </a:r>
          </a:p>
        </p:txBody>
      </p:sp>
    </p:spTree>
    <p:extLst>
      <p:ext uri="{BB962C8B-B14F-4D97-AF65-F5344CB8AC3E}">
        <p14:creationId xmlns:p14="http://schemas.microsoft.com/office/powerpoint/2010/main" val="989241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Introduction</a:t>
            </a:r>
            <a:endParaRPr lang="en-US" dirty="0"/>
          </a:p>
        </p:txBody>
      </p:sp>
      <p:sp>
        <p:nvSpPr>
          <p:cNvPr id="4" name="Rectangle 3"/>
          <p:cNvSpPr/>
          <p:nvPr/>
        </p:nvSpPr>
        <p:spPr>
          <a:xfrm>
            <a:off x="1216582" y="1331404"/>
            <a:ext cx="10286057" cy="3903889"/>
          </a:xfrm>
          <a:prstGeom prst="rect">
            <a:avLst/>
          </a:prstGeom>
        </p:spPr>
        <p:txBody>
          <a:bodyPr wrap="square">
            <a:spAutoFit/>
          </a:bodyPr>
          <a:lstStyle/>
          <a:p>
            <a:r>
              <a:rPr lang="fr-FR" dirty="0"/>
              <a:t>Une </a:t>
            </a:r>
            <a:r>
              <a:rPr lang="fr-FR" b="1" dirty="0"/>
              <a:t>progressive web </a:t>
            </a:r>
            <a:r>
              <a:rPr lang="fr-FR" b="1" dirty="0" err="1"/>
              <a:t>app</a:t>
            </a:r>
            <a:r>
              <a:rPr lang="fr-FR" dirty="0"/>
              <a:t> (</a:t>
            </a:r>
            <a:r>
              <a:rPr lang="fr-FR" b="1" dirty="0"/>
              <a:t>PWA</a:t>
            </a:r>
            <a:r>
              <a:rPr lang="fr-FR" dirty="0"/>
              <a:t>, </a:t>
            </a:r>
            <a:r>
              <a:rPr lang="fr-FR" b="1" dirty="0"/>
              <a:t>application web progressive</a:t>
            </a:r>
            <a:r>
              <a:rPr lang="fr-FR" dirty="0"/>
              <a:t> en français</a:t>
            </a:r>
            <a:r>
              <a:rPr lang="fr-FR" baseline="30000" dirty="0">
                <a:hlinkClick r:id="rId2"/>
              </a:rPr>
              <a:t>1</a:t>
            </a:r>
            <a:r>
              <a:rPr lang="fr-FR" dirty="0"/>
              <a:t>) est une application web qui consiste en des pages ou des sites web, et qui peuvent apparaître à l'utilisateur de la même manière que les applications natives ou les applications mobiles. Ce type d'applications tente de combiner les fonctionnalités offertes par la plupart des navigateurs modernes avec les avantages de l'expérience offerte par les appareils </a:t>
            </a:r>
            <a:r>
              <a:rPr lang="fr-FR" dirty="0" smtClean="0"/>
              <a:t>mobiles</a:t>
            </a:r>
          </a:p>
          <a:p>
            <a:endParaRPr lang="fr-FR" dirty="0"/>
          </a:p>
          <a:p>
            <a:r>
              <a:rPr lang="fr-FR" dirty="0"/>
              <a:t>Une </a:t>
            </a:r>
            <a:r>
              <a:rPr lang="fr-FR" b="1" dirty="0"/>
              <a:t>PWA</a:t>
            </a:r>
            <a:r>
              <a:rPr lang="fr-FR" dirty="0"/>
              <a:t> se consulte comme un site web classique, depuis une URL sécurisée mais permet une expérience utilisateur similaire à celle d'une application mobile, sans les contraintes de cette dernière (soumission aux App-Stores, utilisation importante de la mémoire de l'appareil</a:t>
            </a:r>
            <a:r>
              <a:rPr lang="fr-FR" dirty="0" smtClean="0"/>
              <a:t>…).</a:t>
            </a:r>
          </a:p>
          <a:p>
            <a:endParaRPr lang="fr-FR" dirty="0"/>
          </a:p>
          <a:p>
            <a:r>
              <a:rPr lang="fr-FR" dirty="0"/>
              <a:t>Elles proposent de conjuguer rapidité, fluidité et légèreté tout en permettant de limiter considérablement les coûts de développement</a:t>
            </a:r>
            <a:r>
              <a:rPr lang="fr-FR" baseline="30000" dirty="0">
                <a:hlinkClick r:id="rId3"/>
              </a:rPr>
              <a:t>4</a:t>
            </a:r>
            <a:r>
              <a:rPr lang="fr-FR" dirty="0"/>
              <a:t> : plus besoin de faire des développements spécifiques pour les applications en fonction de chacune des plateformes : </a:t>
            </a:r>
            <a:r>
              <a:rPr lang="fr-FR" u="sng" dirty="0" err="1"/>
              <a:t>iOS</a:t>
            </a:r>
            <a:r>
              <a:rPr lang="fr-FR" dirty="0"/>
              <a:t>, </a:t>
            </a:r>
            <a:r>
              <a:rPr lang="fr-FR" u="sng" dirty="0" smtClean="0"/>
              <a:t>Android</a:t>
            </a:r>
            <a:r>
              <a:rPr lang="fr-FR" dirty="0"/>
              <a:t/>
            </a:r>
            <a:br>
              <a:rPr lang="fr-FR" dirty="0"/>
            </a:br>
            <a:endParaRPr lang="en-US" dirty="0"/>
          </a:p>
        </p:txBody>
      </p:sp>
    </p:spTree>
    <p:extLst>
      <p:ext uri="{BB962C8B-B14F-4D97-AF65-F5344CB8AC3E}">
        <p14:creationId xmlns:p14="http://schemas.microsoft.com/office/powerpoint/2010/main" val="3888548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5400" dirty="0" smtClean="0"/>
              <a:t>La force de PWA</a:t>
            </a:r>
            <a:endParaRPr lang="fr-FR" sz="5400" dirty="0"/>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2</a:t>
            </a:r>
            <a:r>
              <a:rPr lang="fr-FR" b="1" dirty="0" smtClean="0"/>
              <a:t>.0</a:t>
            </a:r>
            <a:endParaRPr lang="fr-FR" b="1" dirty="0"/>
          </a:p>
        </p:txBody>
      </p:sp>
    </p:spTree>
    <p:extLst>
      <p:ext uri="{BB962C8B-B14F-4D97-AF65-F5344CB8AC3E}">
        <p14:creationId xmlns:p14="http://schemas.microsoft.com/office/powerpoint/2010/main" val="4222425757"/>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45666" y="861386"/>
            <a:ext cx="10286057" cy="5809667"/>
          </a:xfrm>
          <a:prstGeom prst="rect">
            <a:avLst/>
          </a:prstGeom>
        </p:spPr>
        <p:txBody>
          <a:bodyPr wrap="square">
            <a:spAutoFit/>
          </a:bodyPr>
          <a:lstStyle/>
          <a:p>
            <a:r>
              <a:rPr lang="fr-FR" b="1" dirty="0"/>
              <a:t>Qu’est-ce qui fait la force des PWA ? </a:t>
            </a:r>
            <a:endParaRPr lang="fr-FR" dirty="0"/>
          </a:p>
          <a:p>
            <a:r>
              <a:rPr lang="fr-FR" dirty="0"/>
              <a:t> </a:t>
            </a:r>
          </a:p>
          <a:p>
            <a:r>
              <a:rPr lang="fr-FR" dirty="0"/>
              <a:t>Développé avec la technique du </a:t>
            </a:r>
            <a:r>
              <a:rPr lang="fr-FR" b="1" dirty="0"/>
              <a:t>Rendu côté serveur d’une page web </a:t>
            </a:r>
            <a:r>
              <a:rPr lang="fr-FR" dirty="0"/>
              <a:t>ou Server </a:t>
            </a:r>
            <a:r>
              <a:rPr lang="fr-FR" dirty="0" err="1"/>
              <a:t>Side</a:t>
            </a:r>
            <a:r>
              <a:rPr lang="fr-FR" dirty="0"/>
              <a:t> </a:t>
            </a:r>
            <a:r>
              <a:rPr lang="fr-FR" dirty="0" err="1"/>
              <a:t>Rendering</a:t>
            </a:r>
            <a:r>
              <a:rPr lang="fr-FR" dirty="0"/>
              <a:t> (SSR), les pages possèdent une sensation de rendu plus rapide (proche d’une application native).</a:t>
            </a:r>
          </a:p>
          <a:p>
            <a:r>
              <a:rPr lang="fr-FR" dirty="0"/>
              <a:t> </a:t>
            </a:r>
          </a:p>
          <a:p>
            <a:r>
              <a:rPr lang="fr-FR" b="1" dirty="0"/>
              <a:t>La durée de développement et le coût de réalisation</a:t>
            </a:r>
            <a:r>
              <a:rPr lang="fr-FR" dirty="0"/>
              <a:t> est moindre qu’une application native et il en va de même pour les frais de maintenance.</a:t>
            </a:r>
          </a:p>
          <a:p>
            <a:r>
              <a:rPr lang="fr-FR" dirty="0"/>
              <a:t> </a:t>
            </a:r>
          </a:p>
          <a:p>
            <a:r>
              <a:rPr lang="fr-FR" b="1" dirty="0"/>
              <a:t>Aucune formalité et abonnement payant</a:t>
            </a:r>
            <a:r>
              <a:rPr lang="fr-FR" dirty="0"/>
              <a:t> sur les plateformes d’application mobile Play Store et App Store ne sont nécessaire étant donné qu’il s’agit d’un site web et non d’une application à télécharger.</a:t>
            </a:r>
          </a:p>
          <a:p>
            <a:r>
              <a:rPr lang="fr-FR" dirty="0"/>
              <a:t> </a:t>
            </a:r>
          </a:p>
          <a:p>
            <a:r>
              <a:rPr lang="fr-FR" dirty="0"/>
              <a:t>Les PWA sont </a:t>
            </a:r>
            <a:r>
              <a:rPr lang="fr-FR" b="1" dirty="0"/>
              <a:t>disponible en mode Hors Connexion</a:t>
            </a:r>
            <a:r>
              <a:rPr lang="fr-FR" dirty="0"/>
              <a:t>. Il est toujours possible d’accéder aux sites même lorsque l’utilisateur se trouve dans une situation où il ne reçoit que très peu, voire aucun, débit internet. </a:t>
            </a:r>
          </a:p>
          <a:p>
            <a:r>
              <a:rPr lang="fr-FR" dirty="0"/>
              <a:t> </a:t>
            </a:r>
          </a:p>
          <a:p>
            <a:r>
              <a:rPr lang="fr-FR" b="1" dirty="0"/>
              <a:t>Compatible sur toutes les plateformes </a:t>
            </a:r>
            <a:r>
              <a:rPr lang="fr-FR" dirty="0"/>
              <a:t>qu’il s’agisse d’une tablette, un téléphone ou même un ordinateur. </a:t>
            </a:r>
          </a:p>
          <a:p>
            <a:r>
              <a:rPr lang="fr-FR" dirty="0"/>
              <a:t> </a:t>
            </a:r>
          </a:p>
          <a:p>
            <a:r>
              <a:rPr lang="fr-FR" dirty="0"/>
              <a:t>Autre force qui va avec la précédente, les PWA sont </a:t>
            </a:r>
            <a:r>
              <a:rPr lang="fr-FR" b="1" dirty="0"/>
              <a:t>responsives</a:t>
            </a:r>
            <a:r>
              <a:rPr lang="fr-FR" dirty="0"/>
              <a:t>, c’est à dire que le design du site s’adapte aux formes et tailles des écrans sur lesquels elles sont affichées. </a:t>
            </a:r>
          </a:p>
          <a:p>
            <a:r>
              <a:rPr lang="fr-FR" dirty="0"/>
              <a:t> </a:t>
            </a:r>
          </a:p>
          <a:p>
            <a:r>
              <a:rPr lang="fr-FR" dirty="0"/>
              <a:t>Développé en tant que site, les PWA sont pensées et développées avec l’objectif de </a:t>
            </a:r>
            <a:r>
              <a:rPr lang="fr-FR" b="1" dirty="0"/>
              <a:t>ressembler à une application </a:t>
            </a:r>
            <a:r>
              <a:rPr lang="fr-FR" dirty="0"/>
              <a:t>(ou </a:t>
            </a:r>
            <a:r>
              <a:rPr lang="fr-FR" dirty="0" err="1"/>
              <a:t>app-like</a:t>
            </a:r>
            <a:r>
              <a:rPr lang="fr-FR" dirty="0"/>
              <a:t>) afin de correspondre au mieux à l’exigence des utilisateurs mobiles.</a:t>
            </a:r>
          </a:p>
        </p:txBody>
      </p:sp>
      <p:pic>
        <p:nvPicPr>
          <p:cNvPr id="1029" name="Picture 5" descr="React — Wikipé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285" y="-162947"/>
            <a:ext cx="20955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88042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28555" y="2074338"/>
            <a:ext cx="8046793" cy="1070514"/>
          </a:xfrm>
        </p:spPr>
        <p:txBody>
          <a:bodyPr/>
          <a:lstStyle/>
          <a:p>
            <a:r>
              <a:rPr lang="fr-FR" sz="3600" dirty="0" smtClean="0"/>
              <a:t>Les avantages et les inconvénients </a:t>
            </a:r>
            <a:endParaRPr lang="fr-FR" sz="3600" dirty="0"/>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3</a:t>
            </a:r>
            <a:r>
              <a:rPr lang="fr-FR" b="1" dirty="0" smtClean="0"/>
              <a:t>.0</a:t>
            </a:r>
            <a:endParaRPr lang="fr-FR" b="1" dirty="0"/>
          </a:p>
        </p:txBody>
      </p:sp>
    </p:spTree>
    <p:extLst>
      <p:ext uri="{BB962C8B-B14F-4D97-AF65-F5344CB8AC3E}">
        <p14:creationId xmlns:p14="http://schemas.microsoft.com/office/powerpoint/2010/main" val="326651006"/>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139670" y="307411"/>
            <a:ext cx="9977444" cy="1717943"/>
          </a:xfrm>
        </p:spPr>
        <p:txBody>
          <a:bodyPr/>
          <a:lstStyle/>
          <a:p>
            <a:r>
              <a:rPr lang="fr-FR" sz="1800" dirty="0"/>
              <a:t>Une Progressive Web App présente 4 avantages et 4 désavantages principaux :</a:t>
            </a:r>
          </a:p>
          <a:p>
            <a:r>
              <a:rPr lang="fr-FR" sz="1800" dirty="0"/>
              <a:t/>
            </a:r>
            <a:br>
              <a:rPr lang="fr-FR" sz="1800" dirty="0"/>
            </a:br>
            <a:endParaRPr lang="fr-FR" sz="1800" dirty="0"/>
          </a:p>
        </p:txBody>
      </p:sp>
      <p:pic>
        <p:nvPicPr>
          <p:cNvPr id="8" name="Image 7"/>
          <p:cNvPicPr>
            <a:picLocks noChangeAspect="1"/>
          </p:cNvPicPr>
          <p:nvPr/>
        </p:nvPicPr>
        <p:blipFill>
          <a:blip r:embed="rId2"/>
          <a:stretch>
            <a:fillRect/>
          </a:stretch>
        </p:blipFill>
        <p:spPr>
          <a:xfrm>
            <a:off x="2190048" y="707150"/>
            <a:ext cx="7032992" cy="6009844"/>
          </a:xfrm>
          <a:prstGeom prst="rect">
            <a:avLst/>
          </a:prstGeom>
        </p:spPr>
      </p:pic>
    </p:spTree>
    <p:extLst>
      <p:ext uri="{BB962C8B-B14F-4D97-AF65-F5344CB8AC3E}">
        <p14:creationId xmlns:p14="http://schemas.microsoft.com/office/powerpoint/2010/main" val="15141557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ctrTitle"/>
          </p:nvPr>
        </p:nvSpPr>
        <p:spPr>
          <a:xfrm>
            <a:off x="9256448" y="1462330"/>
            <a:ext cx="1249032" cy="1719618"/>
          </a:xfrm>
        </p:spPr>
        <p:txBody>
          <a:bodyPr>
            <a:noAutofit/>
          </a:bodyPr>
          <a:lstStyle/>
          <a:p>
            <a:r>
              <a:rPr lang="fr-FR" b="1" dirty="0"/>
              <a:t>6</a:t>
            </a:r>
            <a:r>
              <a:rPr lang="fr-FR" b="1" dirty="0" smtClean="0"/>
              <a:t>.0</a:t>
            </a:r>
            <a:r>
              <a:rPr lang="fr-FR" b="1" dirty="0"/>
              <a:t/>
            </a:r>
            <a:br>
              <a:rPr lang="fr-FR" b="1" dirty="0"/>
            </a:br>
            <a:endParaRPr lang="fr-FR" dirty="0"/>
          </a:p>
        </p:txBody>
      </p:sp>
      <p:sp>
        <p:nvSpPr>
          <p:cNvPr id="4" name="Titre 1"/>
          <p:cNvSpPr txBox="1">
            <a:spLocks/>
          </p:cNvSpPr>
          <p:nvPr/>
        </p:nvSpPr>
        <p:spPr>
          <a:xfrm>
            <a:off x="2264229" y="2501356"/>
            <a:ext cx="8691630" cy="733115"/>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sz="5400" dirty="0" smtClean="0"/>
              <a:t>         Conclusion </a:t>
            </a:r>
            <a:endParaRPr lang="fr-FR" sz="5400" dirty="0"/>
          </a:p>
        </p:txBody>
      </p:sp>
    </p:spTree>
    <p:extLst>
      <p:ext uri="{BB962C8B-B14F-4D97-AF65-F5344CB8AC3E}">
        <p14:creationId xmlns:p14="http://schemas.microsoft.com/office/powerpoint/2010/main" val="1938231032"/>
      </p:ext>
    </p:extLst>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56398</TotalTime>
  <Words>303</Words>
  <Application>Microsoft Office PowerPoint</Application>
  <PresentationFormat>Personnalisé</PresentationFormat>
  <Paragraphs>78</Paragraphs>
  <Slides>11</Slides>
  <Notes>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11</vt:i4>
      </vt:variant>
    </vt:vector>
  </HeadingPairs>
  <TitlesOfParts>
    <vt:vector size="22" baseType="lpstr">
      <vt:lpstr>AkzidenzGroteskStd-Regular</vt:lpstr>
      <vt:lpstr>Arial</vt:lpstr>
      <vt:lpstr>Calibri</vt:lpstr>
      <vt:lpstr>Calibri Light</vt:lpstr>
      <vt:lpstr>Lato</vt:lpstr>
      <vt:lpstr>Lato Light</vt:lpstr>
      <vt:lpstr>Lato Medium</vt:lpstr>
      <vt:lpstr>Lato Semibold</vt:lpstr>
      <vt:lpstr>Times New Roman</vt:lpstr>
      <vt:lpstr>Titillium</vt:lpstr>
      <vt:lpstr>Thème Office</vt:lpstr>
      <vt:lpstr>Présentation PowerPoint</vt:lpstr>
      <vt:lpstr>SOMMAIRE</vt:lpstr>
      <vt:lpstr>Introduction</vt:lpstr>
      <vt:lpstr>Introduction</vt:lpstr>
      <vt:lpstr>La force de PWA</vt:lpstr>
      <vt:lpstr>Présentation PowerPoint</vt:lpstr>
      <vt:lpstr>Les avantages et les inconvénients </vt:lpstr>
      <vt:lpstr>Présentation PowerPoint</vt:lpstr>
      <vt:lpstr>6.0 </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Windows User</cp:lastModifiedBy>
  <cp:revision>1450</cp:revision>
  <cp:lastPrinted>2018-01-10T16:42:08Z</cp:lastPrinted>
  <dcterms:created xsi:type="dcterms:W3CDTF">2018-01-09T09:39:29Z</dcterms:created>
  <dcterms:modified xsi:type="dcterms:W3CDTF">2021-10-18T16:20:07Z</dcterms:modified>
  <cp:contentStatus/>
</cp:coreProperties>
</file>