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355" r:id="rId4"/>
    <p:sldId id="421" r:id="rId5"/>
    <p:sldId id="422" r:id="rId6"/>
    <p:sldId id="423" r:id="rId7"/>
    <p:sldId id="425" r:id="rId8"/>
    <p:sldId id="424" r:id="rId9"/>
    <p:sldId id="420" r:id="rId10"/>
    <p:sldId id="426" r:id="rId11"/>
    <p:sldId id="365" r:id="rId12"/>
  </p:sldIdLst>
  <p:sldSz cx="11879263" cy="6840538"/>
  <p:notesSz cx="6858000" cy="9144000"/>
  <p:defaultTextStyle>
    <a:defPPr>
      <a:defRPr lang="fr-FR"/>
    </a:defPPr>
    <a:lvl1pPr marL="0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1pPr>
    <a:lvl2pPr marL="449245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2pPr>
    <a:lvl3pPr marL="898489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3pPr>
    <a:lvl4pPr marL="1347734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4pPr>
    <a:lvl5pPr marL="1796979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5pPr>
    <a:lvl6pPr marL="2246224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6pPr>
    <a:lvl7pPr marL="2695468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7pPr>
    <a:lvl8pPr marL="3144713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8pPr>
    <a:lvl9pPr marL="3593958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7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2" clrIdx="0">
    <p:extLst>
      <p:ext uri="{19B8F6BF-5375-455C-9EA6-DF929625EA0E}">
        <p15:presenceInfo xmlns:p15="http://schemas.microsoft.com/office/powerpoint/2012/main" userId="6a1f9c09957686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72F"/>
    <a:srgbClr val="BFDCEC"/>
    <a:srgbClr val="E22476"/>
    <a:srgbClr val="45A6DA"/>
    <a:srgbClr val="FF6699"/>
    <a:srgbClr val="352343"/>
    <a:srgbClr val="000000"/>
    <a:srgbClr val="FFFFFF"/>
    <a:srgbClr val="008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6545" autoAdjust="0"/>
  </p:normalViewPr>
  <p:slideViewPr>
    <p:cSldViewPr snapToGrid="0" snapToObjects="1">
      <p:cViewPr varScale="1">
        <p:scale>
          <a:sx n="89" d="100"/>
          <a:sy n="89" d="100"/>
        </p:scale>
        <p:origin x="518" y="178"/>
      </p:cViewPr>
      <p:guideLst>
        <p:guide orient="horz" pos="2154"/>
        <p:guide pos="3741"/>
      </p:guideLst>
    </p:cSldViewPr>
  </p:slideViewPr>
  <p:outlineViewPr>
    <p:cViewPr>
      <p:scale>
        <a:sx n="33" d="100"/>
        <a:sy n="33" d="100"/>
      </p:scale>
      <p:origin x="0" y="-3485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46C39-BB33-3D44-8441-BE2AA9E55E99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CD55D-57CD-D245-8D84-F3B7880AF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14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884BA-DE6B-0E4C-87E8-434E1F337B69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3C49B-1B03-0649-A43A-E2D03DB2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7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Bonjour tout le monde, Avant de commencer je voudrais bien remercier les membres du jury d’avoir accepter d’être présent avec nous aujourd’hui.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voudrais remercier aussi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encadreur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leurs aides et leurs soutient, ainsi que tous ceux qui sont présents avec nous, pour me soutenir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,</a:t>
            </a:r>
            <a:r>
              <a:rPr lang="fr-FR" baseline="0" dirty="0" smtClean="0"/>
              <a:t> j’ai l’honneur de présenter devant vous aujourd’hui mon projet de fin d’études intitulé « </a:t>
            </a:r>
            <a:r>
              <a:rPr lang="fr-FR" sz="1400" b="1" baseline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d’une application mobile de transfert des fichiers à base de serveur Web http »</a:t>
            </a:r>
            <a:endParaRPr lang="fr-FR" altLang="ko-KR" sz="14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kern="1200" spc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Pour </a:t>
            </a:r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cela je vais suivre le plan suivant 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kern="1200" spc="-1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b="0" strike="noStrike" spc="-1" dirty="0">
              <a:latin typeface="Arial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3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Notre plan de présentation s’articule au tour de </a:t>
            </a:r>
            <a:r>
              <a:rPr lang="fr-FR" dirty="0" smtClean="0"/>
              <a:t>6 </a:t>
            </a:r>
            <a:r>
              <a:rPr lang="fr-FR" dirty="0"/>
              <a:t>parties , je vais tout d’abord commencer </a:t>
            </a:r>
            <a:r>
              <a:rPr lang="fr-FR" dirty="0" smtClean="0"/>
              <a:t>par une introduction générale. </a:t>
            </a:r>
            <a:r>
              <a:rPr lang="fr-FR" dirty="0"/>
              <a:t>Par la suite </a:t>
            </a:r>
            <a:r>
              <a:rPr lang="fr-FR" dirty="0" smtClean="0"/>
              <a:t>faire une présentation de la société d’accueil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dirty="0"/>
              <a:t>puis 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étude de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besoin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projet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ensuite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vie du projet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notre projet de fin d’étude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puis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étayer l’introduction des phases et le cycle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développement de l’application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Après 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passons par la 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enfin je vais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clôturer ma présentation par une conclusion 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générale.</a:t>
            </a: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563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commence par mentionné le premier partie :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1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commence par mentionné le premier partie :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69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commence par mentionné le premier partie :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35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finir notre présentation par la dernière partie qui est </a:t>
            </a:r>
            <a:r>
              <a:rPr lang="fr-FR" dirty="0" smtClean="0"/>
              <a:t>conclusion,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2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ion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948746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6108" y="1119505"/>
            <a:ext cx="5488247" cy="2381521"/>
          </a:xfrm>
          <a:prstGeom prst="rect">
            <a:avLst/>
          </a:prstGeom>
        </p:spPr>
        <p:txBody>
          <a:bodyPr anchor="b"/>
          <a:lstStyle>
            <a:lvl1pPr algn="l">
              <a:defRPr sz="5846" b="0" i="0">
                <a:solidFill>
                  <a:schemeClr val="bg1"/>
                </a:solidFill>
                <a:latin typeface="Lato Medium" charset="0"/>
                <a:ea typeface="Lato Medium" charset="0"/>
                <a:cs typeface="Lato Medium" charset="0"/>
              </a:defRPr>
            </a:lvl1pPr>
          </a:lstStyle>
          <a:p>
            <a:r>
              <a:rPr lang="fr-FR" dirty="0"/>
              <a:t>CLIQUEZ ET MODIFIEZ LE TITRE</a:t>
            </a:r>
            <a:endParaRPr lang="en-US" dirty="0"/>
          </a:p>
        </p:txBody>
      </p:sp>
      <p:cxnSp>
        <p:nvCxnSpPr>
          <p:cNvPr id="5" name="Connecteur droit 4"/>
          <p:cNvCxnSpPr/>
          <p:nvPr userDrawn="1"/>
        </p:nvCxnSpPr>
        <p:spPr>
          <a:xfrm flipH="1" flipV="1">
            <a:off x="3609965" y="3484847"/>
            <a:ext cx="6801323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 flipH="1" flipV="1">
            <a:off x="2164755" y="1084131"/>
            <a:ext cx="8229600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061" y="456036"/>
            <a:ext cx="3831371" cy="1596126"/>
          </a:xfrm>
          <a:prstGeom prst="rect">
            <a:avLst/>
          </a:prstGeom>
        </p:spPr>
        <p:txBody>
          <a:bodyPr anchor="b"/>
          <a:lstStyle>
            <a:lvl1pPr>
              <a:defRPr sz="3118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9093" y="463953"/>
            <a:ext cx="5529111" cy="539009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061" y="2052161"/>
            <a:ext cx="3831371" cy="3801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/>
          </p:cNvSpPr>
          <p:nvPr userDrawn="1"/>
        </p:nvSpPr>
        <p:spPr>
          <a:xfrm>
            <a:off x="0" y="-52552"/>
            <a:ext cx="972000" cy="6914111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975" y="363538"/>
            <a:ext cx="10247313" cy="1322387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0"/>
            <a:ext cx="11879263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8488" y="-4859"/>
            <a:ext cx="11948746" cy="684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582" y="1435455"/>
            <a:ext cx="9977444" cy="4876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38" b="0" i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6582" y="324466"/>
            <a:ext cx="9977444" cy="781664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dirty="0"/>
              <a:t>CLIQUEZ ET MODIFIEZ LE TITR</a:t>
            </a:r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88" y="36029"/>
            <a:ext cx="4873620" cy="6919308"/>
          </a:xfrm>
          <a:prstGeom prst="rect">
            <a:avLst/>
          </a:prstGeom>
        </p:spPr>
      </p:pic>
      <p:sp>
        <p:nvSpPr>
          <p:cNvPr id="9" name="Rectangle 8"/>
          <p:cNvSpPr>
            <a:spLocks/>
          </p:cNvSpPr>
          <p:nvPr userDrawn="1"/>
        </p:nvSpPr>
        <p:spPr>
          <a:xfrm>
            <a:off x="-89940" y="-15240"/>
            <a:ext cx="972000" cy="6970577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 rot="16200000">
            <a:off x="-1660787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" y="196293"/>
            <a:ext cx="754156" cy="587291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60271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5" name="ZoneTexte 4"/>
          <p:cNvSpPr txBox="1"/>
          <p:nvPr userDrawn="1"/>
        </p:nvSpPr>
        <p:spPr>
          <a:xfrm>
            <a:off x="83479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éparation titre+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948746" cy="6876000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6108" y="3592866"/>
            <a:ext cx="5488247" cy="16515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38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6108" y="1119505"/>
            <a:ext cx="5488247" cy="2381521"/>
          </a:xfrm>
          <a:prstGeom prst="rect">
            <a:avLst/>
          </a:prstGeom>
        </p:spPr>
        <p:txBody>
          <a:bodyPr anchor="b"/>
          <a:lstStyle>
            <a:lvl1pPr algn="l">
              <a:defRPr sz="5846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dirty="0"/>
              <a:t>CLIQUEZ ET MODIFIEZ LE TITRE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0" y="0"/>
            <a:ext cx="481534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2" y="364196"/>
            <a:ext cx="9845981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82" y="1820976"/>
            <a:ext cx="9845982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1"/>
            <a:ext cx="972000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780" y="364196"/>
            <a:ext cx="9980784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1780" y="1820976"/>
            <a:ext cx="4783606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-10510"/>
            <a:ext cx="972000" cy="6851047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ide avec image de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2"/>
          <a:srcRect l="1516" r="933"/>
          <a:stretch/>
        </p:blipFill>
        <p:spPr>
          <a:xfrm>
            <a:off x="0" y="-75632"/>
            <a:ext cx="11950700" cy="694244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-75632"/>
            <a:ext cx="11948746" cy="6944559"/>
          </a:xfrm>
          <a:prstGeom prst="rect">
            <a:avLst/>
          </a:prstGeom>
          <a:solidFill>
            <a:srgbClr val="FFFFFF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9" y="5389659"/>
            <a:ext cx="1680250" cy="1527640"/>
          </a:xfrm>
          <a:prstGeom prst="rect">
            <a:avLst/>
          </a:prstGeom>
        </p:spPr>
      </p:pic>
      <p:sp>
        <p:nvSpPr>
          <p:cNvPr id="13" name="TextBox 6"/>
          <p:cNvSpPr txBox="1"/>
          <p:nvPr userDrawn="1"/>
        </p:nvSpPr>
        <p:spPr>
          <a:xfrm>
            <a:off x="11213699" y="6166261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000" b="1" i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‹N°›</a:t>
            </a:fld>
            <a:endParaRPr lang="en-MY" sz="1000" b="1" i="0" dirty="0">
              <a:solidFill>
                <a:schemeClr val="bg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-91440" y="-86141"/>
            <a:ext cx="972000" cy="6992930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160853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" y="196293"/>
            <a:ext cx="754156" cy="587291"/>
          </a:xfrm>
          <a:prstGeom prst="rect">
            <a:avLst/>
          </a:prstGeom>
        </p:spPr>
      </p:pic>
      <p:sp>
        <p:nvSpPr>
          <p:cNvPr id="19" name="ZoneTexte 18"/>
          <p:cNvSpPr txBox="1"/>
          <p:nvPr userDrawn="1"/>
        </p:nvSpPr>
        <p:spPr>
          <a:xfrm>
            <a:off x="21252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13573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+image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2" y="364195"/>
            <a:ext cx="9845982" cy="3190166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6582" y="3849328"/>
            <a:ext cx="9845982" cy="23154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 dirty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0"/>
            <a:ext cx="972000" cy="685552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 userDrawn="1"/>
        </p:nvSpPr>
        <p:spPr>
          <a:xfrm>
            <a:off x="858" y="-52552"/>
            <a:ext cx="972000" cy="6918999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19" y="456036"/>
            <a:ext cx="3833652" cy="1596126"/>
          </a:xfrm>
          <a:prstGeom prst="rect">
            <a:avLst/>
          </a:prstGeom>
        </p:spPr>
        <p:txBody>
          <a:bodyPr anchor="b"/>
          <a:lstStyle>
            <a:lvl1pPr>
              <a:defRPr sz="3118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456036"/>
            <a:ext cx="6013877" cy="539009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8519" y="2052161"/>
            <a:ext cx="3840899" cy="3801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-42042"/>
            <a:ext cx="972000" cy="6914111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9" y="5550483"/>
            <a:ext cx="1680250" cy="1527640"/>
          </a:xfrm>
          <a:prstGeom prst="rect">
            <a:avLst/>
          </a:prstGeom>
        </p:spPr>
      </p:pic>
      <p:sp>
        <p:nvSpPr>
          <p:cNvPr id="8" name="TextBox 6"/>
          <p:cNvSpPr txBox="1"/>
          <p:nvPr userDrawn="1"/>
        </p:nvSpPr>
        <p:spPr>
          <a:xfrm>
            <a:off x="11140039" y="6338366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000" b="1" i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‹N°›</a:t>
            </a:fld>
            <a:endParaRPr lang="en-MY" sz="1000" b="1" i="0" dirty="0">
              <a:solidFill>
                <a:schemeClr val="bg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4" r:id="rId10"/>
    <p:sldLayoutId id="2147483675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sonml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/>
          <a:stretch/>
        </p:blipFill>
        <p:spPr>
          <a:xfrm>
            <a:off x="-5494" y="-220711"/>
            <a:ext cx="11879263" cy="70726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-212165"/>
            <a:ext cx="11879263" cy="7092781"/>
          </a:xfrm>
          <a:prstGeom prst="rect">
            <a:avLst/>
          </a:prstGeom>
          <a:solidFill>
            <a:srgbClr val="33234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itre 1"/>
          <p:cNvSpPr txBox="1">
            <a:spLocks/>
          </p:cNvSpPr>
          <p:nvPr/>
        </p:nvSpPr>
        <p:spPr bwMode="blackWhite">
          <a:xfrm>
            <a:off x="2534806" y="1697335"/>
            <a:ext cx="6630797" cy="433330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6843001" y="4514035"/>
            <a:ext cx="5024545" cy="16829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Réalisé par :	</a:t>
            </a:r>
          </a:p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		 </a:t>
            </a:r>
            <a:r>
              <a:rPr lang="fr-FR" sz="1800" b="1" dirty="0" smtClean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ATTIA Salim</a:t>
            </a:r>
            <a:endParaRPr lang="fr-FR" sz="1800" b="1" dirty="0">
              <a:solidFill>
                <a:schemeClr val="bg1"/>
              </a:solidFill>
              <a:latin typeface="Lato"/>
              <a:ea typeface="Lato" charset="0"/>
              <a:cs typeface="Lato" charset="0"/>
            </a:endParaRPr>
          </a:p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" charset="0"/>
                <a:cs typeface="Lato" charset="0"/>
              </a:rPr>
              <a:t>Supervisé par </a:t>
            </a:r>
            <a:r>
              <a:rPr lang="fr-FR" sz="1800" b="1" dirty="0" smtClean="0">
                <a:solidFill>
                  <a:schemeClr val="bg1"/>
                </a:solidFill>
                <a:latin typeface="Lato"/>
                <a:ea typeface="Lato" charset="0"/>
                <a:cs typeface="Lato" charset="0"/>
              </a:rPr>
              <a:t>:</a:t>
            </a:r>
            <a:endParaRPr lang="fr-FR" sz="1800" b="1" dirty="0">
              <a:solidFill>
                <a:schemeClr val="bg1"/>
              </a:solidFill>
              <a:latin typeface="Lato"/>
              <a:ea typeface="Lato" charset="0"/>
              <a:cs typeface="Lato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76841" y="2605295"/>
            <a:ext cx="792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React</a:t>
            </a:r>
            <a:r>
              <a:rPr lang="fr-FR" sz="36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Vs </a:t>
            </a:r>
            <a:r>
              <a:rPr lang="fr-FR" sz="3600" b="1" dirty="0" err="1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React</a:t>
            </a:r>
            <a:r>
              <a:rPr lang="fr-FR" sz="36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Native</a:t>
            </a:r>
            <a:endParaRPr lang="fr-FR" sz="3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 flipH="1" flipV="1">
            <a:off x="1714503" y="2392384"/>
            <a:ext cx="8229600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1773945" y="4396111"/>
            <a:ext cx="8229600" cy="38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70203" y="6275964"/>
            <a:ext cx="150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2021-2022</a:t>
            </a:r>
            <a:endParaRPr lang="fr-FR" sz="17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3828"/>
              </p:ext>
            </p:extLst>
          </p:nvPr>
        </p:nvGraphicFramePr>
        <p:xfrm>
          <a:off x="1979877" y="780433"/>
          <a:ext cx="791951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755"/>
                <a:gridCol w="39597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React</a:t>
                      </a:r>
                      <a:r>
                        <a:rPr lang="fr-FR" dirty="0" smtClean="0"/>
                        <a:t> Native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 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Libraire pour construire des applications en utilisant JavaScript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 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Framework  permettant de créer des applications mobiles multiplateformes natives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 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idéal pour créer une interface utilisateur dynamique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 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idéal pour créer les applications</a:t>
                      </a:r>
                      <a:r>
                        <a:rPr lang="fr-F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mobiles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83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10" y="-16130"/>
            <a:ext cx="11879263" cy="68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/>
          <a:stretch/>
        </p:blipFill>
        <p:spPr>
          <a:xfrm>
            <a:off x="-8046" y="0"/>
            <a:ext cx="11952044" cy="68405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3954" y="0"/>
            <a:ext cx="10980044" cy="6840538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smtClean="0">
                <a:latin typeface="Arial" pitchFamily="34" charset="0"/>
                <a:cs typeface="Arial" pitchFamily="34" charset="0"/>
              </a:rPr>
              <a:t>Architecture et Conception</a:t>
            </a:r>
            <a:endParaRPr lang="fr-FR" dirty="0"/>
          </a:p>
        </p:txBody>
      </p:sp>
      <p:sp>
        <p:nvSpPr>
          <p:cNvPr id="42" name="TextBox 25"/>
          <p:cNvSpPr txBox="1"/>
          <p:nvPr/>
        </p:nvSpPr>
        <p:spPr>
          <a:xfrm>
            <a:off x="2466448" y="1899979"/>
            <a:ext cx="544547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2.0</a:t>
            </a:r>
          </a:p>
        </p:txBody>
      </p:sp>
      <p:cxnSp>
        <p:nvCxnSpPr>
          <p:cNvPr id="43" name="Straight Connector 26"/>
          <p:cNvCxnSpPr>
            <a:cxnSpLocks/>
          </p:cNvCxnSpPr>
          <p:nvPr/>
        </p:nvCxnSpPr>
        <p:spPr>
          <a:xfrm>
            <a:off x="3182786" y="1795724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4"/>
          <p:cNvSpPr txBox="1"/>
          <p:nvPr/>
        </p:nvSpPr>
        <p:spPr>
          <a:xfrm>
            <a:off x="2466448" y="2605612"/>
            <a:ext cx="540846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3.0</a:t>
            </a:r>
          </a:p>
        </p:txBody>
      </p:sp>
      <p:cxnSp>
        <p:nvCxnSpPr>
          <p:cNvPr id="47" name="Straight Connector 35"/>
          <p:cNvCxnSpPr/>
          <p:nvPr/>
        </p:nvCxnSpPr>
        <p:spPr>
          <a:xfrm>
            <a:off x="3182786" y="2553484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9"/>
          <p:cNvSpPr txBox="1"/>
          <p:nvPr/>
        </p:nvSpPr>
        <p:spPr>
          <a:xfrm>
            <a:off x="2456774" y="3431473"/>
            <a:ext cx="601061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3.1</a:t>
            </a:r>
            <a:endParaRPr lang="en-US" sz="2800" b="1" dirty="0">
              <a:solidFill>
                <a:srgbClr val="4A3851"/>
              </a:solidFill>
              <a:latin typeface="Lato Semibold" charset="0"/>
              <a:ea typeface="Lato Semibold" charset="0"/>
              <a:cs typeface="Lato Semibold" charset="0"/>
            </a:endParaRPr>
          </a:p>
        </p:txBody>
      </p:sp>
      <p:cxnSp>
        <p:nvCxnSpPr>
          <p:cNvPr id="51" name="Straight Connector 40"/>
          <p:cNvCxnSpPr/>
          <p:nvPr/>
        </p:nvCxnSpPr>
        <p:spPr>
          <a:xfrm>
            <a:off x="3182786" y="3327218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699006" y="177164"/>
            <a:ext cx="3604513" cy="559075"/>
          </a:xfrm>
        </p:spPr>
        <p:txBody>
          <a:bodyPr/>
          <a:lstStyle/>
          <a:p>
            <a:r>
              <a:rPr lang="en-US" sz="3000" dirty="0">
                <a:solidFill>
                  <a:srgbClr val="4A3851"/>
                </a:solidFill>
                <a:latin typeface="Lato" charset="0"/>
                <a:ea typeface="Lato" charset="0"/>
                <a:cs typeface="Lato" charset="0"/>
              </a:rPr>
              <a:t>SOMMAIRE</a:t>
            </a:r>
          </a:p>
        </p:txBody>
      </p:sp>
      <p:sp>
        <p:nvSpPr>
          <p:cNvPr id="39" name="Rectangle 38"/>
          <p:cNvSpPr>
            <a:spLocks/>
          </p:cNvSpPr>
          <p:nvPr/>
        </p:nvSpPr>
        <p:spPr>
          <a:xfrm>
            <a:off x="-8046" y="8546"/>
            <a:ext cx="972000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52343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88731" y="1801873"/>
            <a:ext cx="6222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React</a:t>
            </a:r>
            <a:r>
              <a:rPr lang="fr-FR" sz="2800" dirty="0" smtClean="0"/>
              <a:t> JS</a:t>
            </a:r>
            <a:endParaRPr lang="fr-FR" sz="2800" dirty="0" smtClean="0"/>
          </a:p>
          <a:p>
            <a:endParaRPr lang="fr-FR" sz="28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377078" y="3257309"/>
            <a:ext cx="7440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Conclusion</a:t>
            </a:r>
            <a:endParaRPr lang="fr-FR" sz="28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396335" y="2530746"/>
            <a:ext cx="537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React Native</a:t>
            </a:r>
            <a:endParaRPr lang="fr-FR" sz="2800" dirty="0"/>
          </a:p>
        </p:txBody>
      </p:sp>
      <p:cxnSp>
        <p:nvCxnSpPr>
          <p:cNvPr id="55" name="Connecteur droit 54"/>
          <p:cNvCxnSpPr/>
          <p:nvPr/>
        </p:nvCxnSpPr>
        <p:spPr>
          <a:xfrm flipH="1" flipV="1">
            <a:off x="1782240" y="798048"/>
            <a:ext cx="8229600" cy="3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16200000">
            <a:off x="-1772445" y="3133270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40171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63379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2k21</a:t>
            </a:r>
            <a:endParaRPr lang="fr-FR" sz="1400" b="1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395" y="5517787"/>
            <a:ext cx="790575" cy="1400175"/>
          </a:xfrm>
          <a:prstGeom prst="rect">
            <a:avLst/>
          </a:prstGeom>
        </p:spPr>
      </p:pic>
      <p:sp>
        <p:nvSpPr>
          <p:cNvPr id="33" name="TextBox 25">
            <a:extLst>
              <a:ext uri="{FF2B5EF4-FFF2-40B4-BE49-F238E27FC236}">
                <a16:creationId xmlns="" xmlns:a16="http://schemas.microsoft.com/office/drawing/2014/main" id="{4060E822-7E60-4710-931A-84009D2CD510}"/>
              </a:ext>
            </a:extLst>
          </p:cNvPr>
          <p:cNvSpPr txBox="1"/>
          <p:nvPr/>
        </p:nvSpPr>
        <p:spPr>
          <a:xfrm>
            <a:off x="2456774" y="1246473"/>
            <a:ext cx="544547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1.0</a:t>
            </a:r>
          </a:p>
        </p:txBody>
      </p:sp>
      <p:cxnSp>
        <p:nvCxnSpPr>
          <p:cNvPr id="36" name="Straight Connector 26">
            <a:extLst>
              <a:ext uri="{FF2B5EF4-FFF2-40B4-BE49-F238E27FC236}">
                <a16:creationId xmlns="" xmlns:a16="http://schemas.microsoft.com/office/drawing/2014/main" id="{48FC2DEB-0EA0-42F3-9576-92492475D400}"/>
              </a:ext>
            </a:extLst>
          </p:cNvPr>
          <p:cNvCxnSpPr/>
          <p:nvPr/>
        </p:nvCxnSpPr>
        <p:spPr>
          <a:xfrm>
            <a:off x="3182786" y="1173041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="" xmlns:a16="http://schemas.microsoft.com/office/drawing/2014/main" id="{9AC0A592-F6B8-4BB8-97DC-2B20B91E4ED3}"/>
              </a:ext>
            </a:extLst>
          </p:cNvPr>
          <p:cNvSpPr txBox="1"/>
          <p:nvPr/>
        </p:nvSpPr>
        <p:spPr>
          <a:xfrm>
            <a:off x="3249866" y="1127431"/>
            <a:ext cx="562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2598" y="2364895"/>
            <a:ext cx="5834877" cy="972977"/>
          </a:xfrm>
        </p:spPr>
        <p:txBody>
          <a:bodyPr/>
          <a:lstStyle/>
          <a:p>
            <a:r>
              <a:rPr lang="fr-FR" sz="6000" dirty="0"/>
              <a:t>Introduction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262412" y="1419806"/>
            <a:ext cx="1270126" cy="972978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46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b="1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008205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6582" y="1331404"/>
            <a:ext cx="10286057" cy="335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dirty="0">
                <a:solidFill>
                  <a:srgbClr val="333333"/>
                </a:solidFill>
                <a:latin typeface="Montserrat"/>
              </a:rPr>
              <a:t>Au départ, </a:t>
            </a:r>
            <a:r>
              <a:rPr lang="fr-FR" b="1" dirty="0">
                <a:solidFill>
                  <a:srgbClr val="333333"/>
                </a:solidFill>
                <a:latin typeface="Montserrat"/>
              </a:rPr>
              <a:t>React.js</a:t>
            </a:r>
            <a:r>
              <a:rPr lang="fr-FR" dirty="0">
                <a:solidFill>
                  <a:srgbClr val="333333"/>
                </a:solidFill>
                <a:latin typeface="Montserrat"/>
              </a:rPr>
              <a:t> a été développé par Facebook pour ses propres besoins : avoir une interface utilisateur (UI) à la fois dynamique et performante. Depuis il a connu une très grande popularité notamment dans de nombreuses start-up. </a:t>
            </a:r>
            <a:endParaRPr lang="fr-FR" dirty="0" smtClean="0">
              <a:solidFill>
                <a:srgbClr val="333333"/>
              </a:solidFill>
              <a:latin typeface="Montserrat"/>
            </a:endParaRPr>
          </a:p>
          <a:p>
            <a:pPr fontAlgn="base"/>
            <a:endParaRPr lang="fr-FR" dirty="0">
              <a:solidFill>
                <a:srgbClr val="333333"/>
              </a:solidFill>
              <a:latin typeface="Montserrat"/>
            </a:endParaRPr>
          </a:p>
          <a:p>
            <a:pPr fontAlgn="base"/>
            <a:r>
              <a:rPr lang="fr-FR" dirty="0" smtClean="0">
                <a:solidFill>
                  <a:srgbClr val="333333"/>
                </a:solidFill>
                <a:latin typeface="Montserrat"/>
              </a:rPr>
              <a:t>En </a:t>
            </a:r>
            <a:r>
              <a:rPr lang="fr-FR" dirty="0">
                <a:solidFill>
                  <a:srgbClr val="333333"/>
                </a:solidFill>
                <a:latin typeface="Montserrat"/>
              </a:rPr>
              <a:t>2011, Jordan Walke (également créateur de </a:t>
            </a:r>
            <a:r>
              <a:rPr lang="fr-FR" dirty="0" err="1">
                <a:latin typeface="Montserrat"/>
                <a:hlinkClick r:id="rId2"/>
              </a:rPr>
              <a:t>Reason</a:t>
            </a:r>
            <a:r>
              <a:rPr lang="fr-FR" dirty="0">
                <a:solidFill>
                  <a:srgbClr val="333333"/>
                </a:solidFill>
                <a:latin typeface="Montserrat"/>
              </a:rPr>
              <a:t>) et son équipe issue de Facebook développent le projet </a:t>
            </a:r>
            <a:r>
              <a:rPr lang="fr-FR" dirty="0" err="1">
                <a:solidFill>
                  <a:srgbClr val="333333"/>
                </a:solidFill>
                <a:latin typeface="Montserrat"/>
              </a:rPr>
              <a:t>React</a:t>
            </a:r>
            <a:r>
              <a:rPr lang="fr-FR" dirty="0">
                <a:solidFill>
                  <a:srgbClr val="333333"/>
                </a:solidFill>
                <a:latin typeface="Montserrat"/>
              </a:rPr>
              <a:t> JS : une bibliothèque JavaScript qui propose une nouvelle façon de générer les pages web, en rendant plus naturelles et plus fluides les interactions utilisateur</a:t>
            </a:r>
            <a:r>
              <a:rPr lang="fr-FR" dirty="0" smtClean="0">
                <a:solidFill>
                  <a:srgbClr val="333333"/>
                </a:solidFill>
                <a:latin typeface="Montserrat"/>
              </a:rPr>
              <a:t>.</a:t>
            </a:r>
          </a:p>
          <a:p>
            <a:pPr fontAlgn="base"/>
            <a:endParaRPr lang="fr-FR" dirty="0">
              <a:solidFill>
                <a:srgbClr val="333333"/>
              </a:solidFill>
              <a:latin typeface="Montserrat"/>
            </a:endParaRPr>
          </a:p>
          <a:p>
            <a:pPr fontAlgn="base"/>
            <a:r>
              <a:rPr lang="fr-FR" dirty="0" smtClean="0">
                <a:solidFill>
                  <a:srgbClr val="333333"/>
                </a:solidFill>
                <a:latin typeface="Montserrat"/>
              </a:rPr>
              <a:t> </a:t>
            </a:r>
            <a:r>
              <a:rPr lang="fr-FR" dirty="0">
                <a:solidFill>
                  <a:srgbClr val="333333"/>
                </a:solidFill>
                <a:latin typeface="Montserrat"/>
              </a:rPr>
              <a:t>En 2015, deux ans après l’ouverture du code en open source, la même équipe réitère l’exploit en publiant la version mobile avec </a:t>
            </a:r>
            <a:r>
              <a:rPr lang="fr-FR" b="1" dirty="0" err="1">
                <a:solidFill>
                  <a:srgbClr val="333333"/>
                </a:solidFill>
                <a:latin typeface="Montserrat"/>
              </a:rPr>
              <a:t>React</a:t>
            </a:r>
            <a:r>
              <a:rPr lang="fr-FR" b="1" dirty="0">
                <a:solidFill>
                  <a:srgbClr val="333333"/>
                </a:solidFill>
                <a:latin typeface="Montserrat"/>
              </a:rPr>
              <a:t> Native</a:t>
            </a:r>
            <a:r>
              <a:rPr lang="fr-FR" dirty="0">
                <a:solidFill>
                  <a:srgbClr val="333333"/>
                </a:solidFill>
                <a:latin typeface="Montserrat"/>
              </a:rPr>
              <a:t> qui fut immédiatement adopté par la communauté.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4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2598" y="2364895"/>
            <a:ext cx="5834877" cy="972977"/>
          </a:xfrm>
        </p:spPr>
        <p:txBody>
          <a:bodyPr/>
          <a:lstStyle/>
          <a:p>
            <a:r>
              <a:rPr lang="fr-FR" sz="6000" dirty="0" err="1" smtClean="0"/>
              <a:t>React</a:t>
            </a:r>
            <a:r>
              <a:rPr lang="fr-FR" sz="6000" dirty="0" smtClean="0"/>
              <a:t> JS</a:t>
            </a:r>
            <a:endParaRPr lang="fr-FR" sz="6000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262412" y="1419806"/>
            <a:ext cx="1270126" cy="972978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46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b="1" dirty="0"/>
              <a:t>2</a:t>
            </a:r>
            <a:r>
              <a:rPr lang="fr-FR" b="1" dirty="0" smtClean="0"/>
              <a:t>.0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224257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6582" y="1408978"/>
            <a:ext cx="1003640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ontserrat"/>
              </a:rPr>
              <a:t>React.js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souvent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appelé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React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ou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ReactJS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est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une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bibliothèque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JavaScript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responsable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de la construction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d’une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hiérarchie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de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composants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de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l’interface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utilisateur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ou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, en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d’autres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termes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responsable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de la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génération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des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composants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de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l’interface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utilisateur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. Il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fournit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un support pour frontend et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côté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serveur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>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2"/>
          <p:cNvSpPr>
            <a:spLocks noGrp="1"/>
          </p:cNvSpPr>
          <p:nvPr>
            <p:ph type="ctrTitle"/>
          </p:nvPr>
        </p:nvSpPr>
        <p:spPr>
          <a:xfrm>
            <a:off x="1216582" y="324466"/>
            <a:ext cx="9977444" cy="781664"/>
          </a:xfrm>
        </p:spPr>
        <p:txBody>
          <a:bodyPr/>
          <a:lstStyle/>
          <a:p>
            <a:r>
              <a:rPr lang="fr-FR" sz="3600" dirty="0" err="1" smtClean="0"/>
              <a:t>React</a:t>
            </a:r>
            <a:endParaRPr lang="en-US" dirty="0"/>
          </a:p>
        </p:txBody>
      </p:sp>
      <p:sp>
        <p:nvSpPr>
          <p:cNvPr id="9" name="Titre 2"/>
          <p:cNvSpPr txBox="1">
            <a:spLocks/>
          </p:cNvSpPr>
          <p:nvPr/>
        </p:nvSpPr>
        <p:spPr>
          <a:xfrm>
            <a:off x="1112608" y="2310808"/>
            <a:ext cx="9977444" cy="781664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sz="3600" dirty="0" smtClean="0"/>
              <a:t>Les Avantages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1216582" y="3220025"/>
            <a:ext cx="10286057" cy="335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fr-FR" dirty="0" smtClean="0"/>
              <a:t>DOM </a:t>
            </a:r>
            <a:r>
              <a:rPr lang="fr-FR" dirty="0"/>
              <a:t>(document </a:t>
            </a:r>
            <a:r>
              <a:rPr lang="fr-FR" dirty="0" err="1"/>
              <a:t>object</a:t>
            </a:r>
            <a:r>
              <a:rPr lang="fr-FR" dirty="0"/>
              <a:t> model) est un compromis des vus sur les entrées et sorties de données. Le DOM virtuel de </a:t>
            </a:r>
            <a:r>
              <a:rPr lang="fr-FR" dirty="0" err="1"/>
              <a:t>React</a:t>
            </a:r>
            <a:r>
              <a:rPr lang="fr-FR" dirty="0"/>
              <a:t> ne rafraîchit que certaines parties de la page contrairement au DOM, ce qui le rend plus rapide. </a:t>
            </a:r>
            <a:endParaRPr lang="fr-FR" dirty="0" smtClean="0"/>
          </a:p>
          <a:p>
            <a:pPr marL="285750" indent="-285750" fontAlgn="base">
              <a:buFontTx/>
              <a:buChar char="-"/>
            </a:pPr>
            <a:endParaRPr lang="fr-FR" dirty="0" smtClean="0"/>
          </a:p>
          <a:p>
            <a:pPr marL="285750" indent="-285750" fontAlgn="base">
              <a:buFontTx/>
              <a:buChar char="-"/>
            </a:pPr>
            <a:r>
              <a:rPr lang="fr-FR" dirty="0" smtClean="0"/>
              <a:t>La </a:t>
            </a:r>
            <a:r>
              <a:rPr lang="fr-FR" dirty="0"/>
              <a:t>génération complète de vos pages, du serveur au navigateur, améliorera le référencement de votre application web</a:t>
            </a:r>
            <a:r>
              <a:rPr lang="fr-FR" dirty="0" smtClean="0"/>
              <a:t>.</a:t>
            </a:r>
          </a:p>
          <a:p>
            <a:pPr marL="285750" indent="-285750" fontAlgn="base">
              <a:buFontTx/>
              <a:buChar char="-"/>
            </a:pPr>
            <a:endParaRPr lang="fr-FR" dirty="0" smtClean="0"/>
          </a:p>
          <a:p>
            <a:pPr marL="285750" indent="-285750" fontAlgn="base">
              <a:buFontTx/>
              <a:buChar char="-"/>
            </a:pPr>
            <a:r>
              <a:rPr lang="fr-FR" dirty="0" smtClean="0"/>
              <a:t>Il </a:t>
            </a:r>
            <a:r>
              <a:rPr lang="fr-FR" dirty="0"/>
              <a:t>améliore la vitesse de </a:t>
            </a:r>
            <a:r>
              <a:rPr lang="fr-FR" dirty="0" smtClean="0"/>
              <a:t>débogage.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1029" name="Picture 5" descr="React —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285" y="-162947"/>
            <a:ext cx="2095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8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2598" y="2364895"/>
            <a:ext cx="5834877" cy="972977"/>
          </a:xfrm>
        </p:spPr>
        <p:txBody>
          <a:bodyPr/>
          <a:lstStyle/>
          <a:p>
            <a:r>
              <a:rPr lang="fr-FR" sz="6000" dirty="0" err="1" smtClean="0"/>
              <a:t>React</a:t>
            </a:r>
            <a:r>
              <a:rPr lang="fr-FR" sz="6000" dirty="0" smtClean="0"/>
              <a:t> Native</a:t>
            </a:r>
            <a:endParaRPr lang="fr-FR" sz="6000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262412" y="1419806"/>
            <a:ext cx="1270126" cy="972978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46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b="1" dirty="0"/>
              <a:t>3</a:t>
            </a:r>
            <a:r>
              <a:rPr lang="fr-FR" b="1" dirty="0" smtClean="0"/>
              <a:t>.0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66510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216582" y="1435455"/>
            <a:ext cx="9977444" cy="1717943"/>
          </a:xfrm>
        </p:spPr>
        <p:txBody>
          <a:bodyPr/>
          <a:lstStyle/>
          <a:p>
            <a:pPr fontAlgn="base"/>
            <a:r>
              <a:rPr lang="fr-FR" sz="1800" dirty="0" err="1">
                <a:solidFill>
                  <a:srgbClr val="FF0000"/>
                </a:solidFill>
              </a:rPr>
              <a:t>React</a:t>
            </a:r>
            <a:r>
              <a:rPr lang="fr-FR" sz="1800" dirty="0">
                <a:solidFill>
                  <a:srgbClr val="FF0000"/>
                </a:solidFill>
              </a:rPr>
              <a:t> Native</a:t>
            </a:r>
            <a:r>
              <a:rPr lang="fr-FR" sz="1800" dirty="0"/>
              <a:t> est un </a:t>
            </a:r>
            <a:r>
              <a:rPr lang="fr-FR" sz="1800" dirty="0" err="1"/>
              <a:t>framework</a:t>
            </a:r>
            <a:r>
              <a:rPr lang="fr-FR" sz="1800" dirty="0"/>
              <a:t> pour créer des applications natives en utilisant JavaScript. </a:t>
            </a:r>
            <a:r>
              <a:rPr lang="fr-FR" sz="1800" dirty="0" err="1"/>
              <a:t>React</a:t>
            </a:r>
            <a:r>
              <a:rPr lang="fr-FR" sz="1800" dirty="0"/>
              <a:t> Native compile les composants d’application native, ce qui vous permet de créer des applications mobiles natives. Dans </a:t>
            </a:r>
            <a:r>
              <a:rPr lang="fr-FR" sz="1800" dirty="0" err="1"/>
              <a:t>React</a:t>
            </a:r>
            <a:r>
              <a:rPr lang="fr-FR" sz="1800" dirty="0"/>
              <a:t> JS, </a:t>
            </a:r>
            <a:r>
              <a:rPr lang="fr-FR" sz="1800" dirty="0" err="1"/>
              <a:t>React</a:t>
            </a:r>
            <a:r>
              <a:rPr lang="fr-FR" sz="1800" dirty="0"/>
              <a:t> est le concept de base de </a:t>
            </a:r>
            <a:r>
              <a:rPr lang="fr-FR" sz="1800" dirty="0" err="1"/>
              <a:t>React</a:t>
            </a:r>
            <a:r>
              <a:rPr lang="fr-FR" sz="1800" dirty="0"/>
              <a:t> DOM pour la plateforme web, alors qu’avec </a:t>
            </a:r>
            <a:r>
              <a:rPr lang="fr-FR" sz="1800" dirty="0" err="1"/>
              <a:t>React</a:t>
            </a:r>
            <a:r>
              <a:rPr lang="fr-FR" sz="1800" dirty="0"/>
              <a:t> Native, </a:t>
            </a:r>
            <a:r>
              <a:rPr lang="fr-FR" sz="1800" dirty="0" err="1"/>
              <a:t>React</a:t>
            </a:r>
            <a:r>
              <a:rPr lang="fr-FR" sz="1800" dirty="0"/>
              <a:t> est toujours le concept de base mais de </a:t>
            </a:r>
            <a:r>
              <a:rPr lang="fr-FR" sz="1800" dirty="0" err="1"/>
              <a:t>React</a:t>
            </a:r>
            <a:r>
              <a:rPr lang="fr-FR" sz="1800" dirty="0"/>
              <a:t> Native. La syntaxe et le </a:t>
            </a:r>
            <a:r>
              <a:rPr lang="fr-FR" sz="1800" dirty="0" err="1"/>
              <a:t>workflow</a:t>
            </a:r>
            <a:r>
              <a:rPr lang="fr-FR" sz="1800" dirty="0"/>
              <a:t> restent donc similaires, mais les composants sont différents</a:t>
            </a:r>
            <a:r>
              <a:rPr lang="fr-FR" sz="1800" dirty="0" smtClean="0"/>
              <a:t>.</a:t>
            </a:r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dirty="0" err="1" smtClean="0"/>
              <a:t>React</a:t>
            </a:r>
            <a:r>
              <a:rPr lang="fr-FR" sz="3600" dirty="0" smtClean="0"/>
              <a:t> Native</a:t>
            </a:r>
            <a:endParaRPr lang="en-US" sz="3600" dirty="0"/>
          </a:p>
        </p:txBody>
      </p:sp>
      <p:sp>
        <p:nvSpPr>
          <p:cNvPr id="4" name="Titre 2"/>
          <p:cNvSpPr txBox="1">
            <a:spLocks/>
          </p:cNvSpPr>
          <p:nvPr/>
        </p:nvSpPr>
        <p:spPr>
          <a:xfrm>
            <a:off x="1216582" y="2762566"/>
            <a:ext cx="9977444" cy="781664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sz="3600" dirty="0" smtClean="0"/>
              <a:t>Les Avantages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8216" y="3638769"/>
            <a:ext cx="10286057" cy="308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/>
              <a:t>Native a tous les avantages que React.js vous a apporté</a:t>
            </a:r>
            <a:r>
              <a:rPr lang="fr-FR" dirty="0" smtClean="0"/>
              <a:t>.</a:t>
            </a:r>
          </a:p>
          <a:p>
            <a:pPr marL="285750" indent="-285750" fontAlgn="base">
              <a:buFontTx/>
              <a:buChar char="-"/>
            </a:pPr>
            <a:endParaRPr lang="fr-FR" dirty="0" smtClean="0"/>
          </a:p>
          <a:p>
            <a:pPr marL="285750" indent="-285750" fontAlgn="base">
              <a:buFontTx/>
              <a:buChar char="-"/>
            </a:pPr>
            <a:r>
              <a:rPr lang="fr-FR" dirty="0" smtClean="0"/>
              <a:t>La </a:t>
            </a:r>
            <a:r>
              <a:rPr lang="fr-FR" dirty="0"/>
              <a:t>structure basée sur les composants de </a:t>
            </a:r>
            <a:r>
              <a:rPr lang="fr-FR" dirty="0" err="1"/>
              <a:t>React</a:t>
            </a:r>
            <a:r>
              <a:rPr lang="fr-FR" dirty="0"/>
              <a:t> Native permet aux développeurs de créer des applications avec une approche de développement web plus agile que la plupart des </a:t>
            </a:r>
            <a:r>
              <a:rPr lang="fr-FR" dirty="0" err="1"/>
              <a:t>frameworks</a:t>
            </a:r>
            <a:r>
              <a:rPr lang="fr-FR" dirty="0"/>
              <a:t> hybrides, et sans aucun réseau</a:t>
            </a:r>
            <a:r>
              <a:rPr lang="fr-FR" dirty="0" smtClean="0"/>
              <a:t>.</a:t>
            </a:r>
          </a:p>
          <a:p>
            <a:pPr marL="285750" indent="-285750" fontAlgn="base">
              <a:buFontTx/>
              <a:buChar char="-"/>
            </a:pPr>
            <a:endParaRPr lang="fr-FR" dirty="0" smtClean="0"/>
          </a:p>
          <a:p>
            <a:pPr marL="285750" indent="-285750" fontAlgn="base">
              <a:buFontTx/>
              <a:buChar char="-"/>
            </a:pPr>
            <a:r>
              <a:rPr lang="fr-FR" dirty="0" smtClean="0"/>
              <a:t>Il </a:t>
            </a:r>
            <a:r>
              <a:rPr lang="fr-FR" dirty="0"/>
              <a:t>améliore la vitesse de débogage, facilitant ainsi la vie de votre développeur.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5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9256448" y="1462330"/>
            <a:ext cx="1249032" cy="1719618"/>
          </a:xfrm>
        </p:spPr>
        <p:txBody>
          <a:bodyPr>
            <a:noAutofit/>
          </a:bodyPr>
          <a:lstStyle/>
          <a:p>
            <a:r>
              <a:rPr lang="fr-FR" b="1" dirty="0"/>
              <a:t>6</a:t>
            </a:r>
            <a:r>
              <a:rPr lang="fr-FR" b="1" dirty="0" smtClean="0"/>
              <a:t>.0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264229" y="2501356"/>
            <a:ext cx="8691630" cy="733115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46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sz="5400" dirty="0" smtClean="0"/>
              <a:t>         Conclusion 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9382310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56220</TotalTime>
  <Words>387</Words>
  <Application>Microsoft Office PowerPoint</Application>
  <PresentationFormat>Personnalisé</PresentationFormat>
  <Paragraphs>82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Lato Light</vt:lpstr>
      <vt:lpstr>Lato Medium</vt:lpstr>
      <vt:lpstr>Lato Semibold</vt:lpstr>
      <vt:lpstr>Montserrat</vt:lpstr>
      <vt:lpstr>Times New Roman</vt:lpstr>
      <vt:lpstr>Titillium</vt:lpstr>
      <vt:lpstr>Thème Office</vt:lpstr>
      <vt:lpstr>Présentation PowerPoint</vt:lpstr>
      <vt:lpstr>SOMMAIRE</vt:lpstr>
      <vt:lpstr>Introduction</vt:lpstr>
      <vt:lpstr>Introduction</vt:lpstr>
      <vt:lpstr>React JS</vt:lpstr>
      <vt:lpstr>React</vt:lpstr>
      <vt:lpstr>React Native</vt:lpstr>
      <vt:lpstr>React Native</vt:lpstr>
      <vt:lpstr>6.0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Windows User</cp:lastModifiedBy>
  <cp:revision>1448</cp:revision>
  <cp:lastPrinted>2018-01-10T16:42:08Z</cp:lastPrinted>
  <dcterms:created xsi:type="dcterms:W3CDTF">2018-01-09T09:39:29Z</dcterms:created>
  <dcterms:modified xsi:type="dcterms:W3CDTF">2021-10-08T23:18:45Z</dcterms:modified>
  <cp:contentStatus/>
</cp:coreProperties>
</file>