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98" r:id="rId3"/>
    <p:sldId id="355" r:id="rId4"/>
    <p:sldId id="421" r:id="rId5"/>
    <p:sldId id="427" r:id="rId6"/>
    <p:sldId id="428" r:id="rId7"/>
    <p:sldId id="429" r:id="rId8"/>
    <p:sldId id="430" r:id="rId9"/>
    <p:sldId id="431" r:id="rId10"/>
    <p:sldId id="432" r:id="rId11"/>
    <p:sldId id="420" r:id="rId12"/>
    <p:sldId id="426" r:id="rId13"/>
    <p:sldId id="365" r:id="rId14"/>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545" autoAdjust="0"/>
  </p:normalViewPr>
  <p:slideViewPr>
    <p:cSldViewPr snapToGrid="0" snapToObjects="1">
      <p:cViewPr varScale="1">
        <p:scale>
          <a:sx n="89" d="100"/>
          <a:sy n="89" d="100"/>
        </p:scale>
        <p:origin x="461" y="53"/>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28/10/2021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28/10/2021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Notre plan de présentation s’articule au tour de </a:t>
            </a:r>
            <a:r>
              <a:rPr lang="fr-FR" dirty="0" smtClean="0"/>
              <a:t>6 </a:t>
            </a:r>
            <a:r>
              <a:rPr lang="fr-FR" dirty="0"/>
              <a:t>parties , je vais tout d’abord commencer </a:t>
            </a:r>
            <a:r>
              <a:rPr lang="fr-FR" dirty="0" smtClean="0"/>
              <a:t>par une introduction générale. </a:t>
            </a:r>
            <a:r>
              <a:rPr lang="fr-FR" dirty="0"/>
              <a:t>Par la suite </a:t>
            </a:r>
            <a:r>
              <a:rPr lang="fr-FR" dirty="0" smtClean="0"/>
              <a:t>faire une présentation de la société d’accueil </a:t>
            </a:r>
            <a:r>
              <a:rPr kumimoji="1" lang="fr-FR" sz="1200" b="0" i="0" u="none" strike="noStrike" kern="1200" dirty="0" smtClean="0">
                <a:solidFill>
                  <a:schemeClr val="tx1"/>
                </a:solidFill>
                <a:effectLst/>
                <a:latin typeface="+mn-lt"/>
                <a:ea typeface="+mn-ea"/>
                <a:cs typeface="+mn-cs"/>
              </a:rPr>
              <a:t>, </a:t>
            </a:r>
            <a:r>
              <a:rPr lang="fr-FR" dirty="0"/>
              <a:t>puis </a:t>
            </a:r>
            <a:r>
              <a:rPr kumimoji="1" lang="fr-FR" sz="1200" b="0" i="0" u="none" strike="noStrike" kern="1200" baseline="0" dirty="0">
                <a:solidFill>
                  <a:schemeClr val="tx1"/>
                </a:solidFill>
                <a:effectLst/>
                <a:latin typeface="+mn-lt"/>
                <a:ea typeface="+mn-ea"/>
                <a:cs typeface="+mn-cs"/>
              </a:rPr>
              <a:t>une </a:t>
            </a:r>
            <a:r>
              <a:rPr kumimoji="1" lang="fr-FR" sz="1200" b="0" i="0" u="none" strike="noStrike" kern="1200" dirty="0">
                <a:solidFill>
                  <a:schemeClr val="tx1"/>
                </a:solidFill>
                <a:effectLst/>
                <a:latin typeface="+mn-lt"/>
                <a:ea typeface="+mn-ea"/>
                <a:cs typeface="+mn-cs"/>
              </a:rPr>
              <a:t>étude de </a:t>
            </a:r>
            <a:r>
              <a:rPr kumimoji="1" lang="fr-FR" sz="1200" b="0" i="0" u="none" strike="noStrike" kern="1200" dirty="0" smtClean="0">
                <a:solidFill>
                  <a:schemeClr val="tx1"/>
                </a:solidFill>
                <a:effectLst/>
                <a:latin typeface="+mn-lt"/>
                <a:ea typeface="+mn-ea"/>
                <a:cs typeface="+mn-cs"/>
              </a:rPr>
              <a:t>besoin</a:t>
            </a:r>
            <a:r>
              <a:rPr kumimoji="1" lang="fr-FR" sz="1200" b="0" i="0" u="none" strike="noStrike" kern="1200" baseline="0" dirty="0" smtClean="0">
                <a:solidFill>
                  <a:schemeClr val="tx1"/>
                </a:solidFill>
                <a:effectLst/>
                <a:latin typeface="+mn-lt"/>
                <a:ea typeface="+mn-ea"/>
                <a:cs typeface="+mn-cs"/>
              </a:rPr>
              <a:t> du projet</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ensuite </a:t>
            </a:r>
            <a:r>
              <a:rPr kumimoji="1" lang="fr-FR" sz="1200" b="0" i="0" u="none" strike="noStrike" kern="1200" dirty="0" smtClean="0">
                <a:solidFill>
                  <a:schemeClr val="tx1"/>
                </a:solidFill>
                <a:effectLst/>
                <a:latin typeface="+mn-lt"/>
                <a:ea typeface="+mn-ea"/>
                <a:cs typeface="+mn-cs"/>
              </a:rPr>
              <a:t>cycle</a:t>
            </a:r>
            <a:r>
              <a:rPr kumimoji="1" lang="fr-FR" sz="1200" b="0" i="0" u="none" strike="noStrike" kern="1200" baseline="0" dirty="0" smtClean="0">
                <a:solidFill>
                  <a:schemeClr val="tx1"/>
                </a:solidFill>
                <a:effectLst/>
                <a:latin typeface="+mn-lt"/>
                <a:ea typeface="+mn-ea"/>
                <a:cs typeface="+mn-cs"/>
              </a:rPr>
              <a:t> de vie du projet</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de notre projet de fin d’étude </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puis </a:t>
            </a:r>
            <a:r>
              <a:rPr kumimoji="1" lang="fr-FR" sz="1200" b="0" i="0" u="none" strike="noStrike" kern="1200" dirty="0" smtClean="0">
                <a:solidFill>
                  <a:schemeClr val="tx1"/>
                </a:solidFill>
                <a:effectLst/>
                <a:latin typeface="+mn-lt"/>
                <a:ea typeface="+mn-ea"/>
                <a:cs typeface="+mn-cs"/>
              </a:rPr>
              <a:t>étayer l’introduction des phases et le cycle</a:t>
            </a:r>
            <a:r>
              <a:rPr kumimoji="1" lang="fr-FR" sz="1200" b="0" i="0" u="none" strike="noStrike" kern="1200" baseline="0" dirty="0" smtClean="0">
                <a:solidFill>
                  <a:schemeClr val="tx1"/>
                </a:solidFill>
                <a:effectLst/>
                <a:latin typeface="+mn-lt"/>
                <a:ea typeface="+mn-ea"/>
                <a:cs typeface="+mn-cs"/>
              </a:rPr>
              <a:t> de développement de l’application </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Après </a:t>
            </a:r>
            <a:r>
              <a:rPr kumimoji="1" lang="fr-FR" sz="1200" b="0" i="0" u="none" strike="noStrike" kern="1200" baseline="0" dirty="0">
                <a:solidFill>
                  <a:schemeClr val="tx1"/>
                </a:solidFill>
                <a:effectLst/>
                <a:latin typeface="+mn-lt"/>
                <a:ea typeface="+mn-ea"/>
                <a:cs typeface="+mn-cs"/>
              </a:rPr>
              <a:t>passons par la </a:t>
            </a:r>
            <a:r>
              <a:rPr kumimoji="1" lang="fr-FR" sz="1200" b="0" i="0" u="none" strike="noStrike" kern="1200" baseline="0" dirty="0" smtClean="0">
                <a:solidFill>
                  <a:schemeClr val="tx1"/>
                </a:solidFill>
                <a:effectLst/>
                <a:latin typeface="+mn-lt"/>
                <a:ea typeface="+mn-ea"/>
                <a:cs typeface="+mn-cs"/>
              </a:rPr>
              <a:t>validation </a:t>
            </a:r>
            <a:r>
              <a:rPr kumimoji="1" lang="fr-FR" sz="1200" b="0" i="0" u="none" strike="noStrike" kern="1200" dirty="0" smtClean="0">
                <a:solidFill>
                  <a:schemeClr val="tx1"/>
                </a:solidFill>
                <a:effectLst/>
                <a:latin typeface="+mn-lt"/>
                <a:ea typeface="+mn-ea"/>
                <a:cs typeface="+mn-cs"/>
              </a:rPr>
              <a:t>et </a:t>
            </a:r>
            <a:r>
              <a:rPr kumimoji="1" lang="fr-FR" sz="1200" b="0" i="0" u="none" strike="noStrike" kern="1200" dirty="0">
                <a:solidFill>
                  <a:schemeClr val="tx1"/>
                </a:solidFill>
                <a:effectLst/>
                <a:latin typeface="+mn-lt"/>
                <a:ea typeface="+mn-ea"/>
                <a:cs typeface="+mn-cs"/>
              </a:rPr>
              <a:t>enfin je vais</a:t>
            </a:r>
            <a:r>
              <a:rPr kumimoji="1" lang="fr-FR" sz="1200" b="0" i="0" u="none" strike="noStrike" kern="1200" baseline="0" dirty="0">
                <a:solidFill>
                  <a:schemeClr val="tx1"/>
                </a:solidFill>
                <a:effectLst/>
                <a:latin typeface="+mn-lt"/>
                <a:ea typeface="+mn-ea"/>
                <a:cs typeface="+mn-cs"/>
              </a:rPr>
              <a:t> clôturer ma présentation par une conclusion </a:t>
            </a:r>
            <a:r>
              <a:rPr kumimoji="1" lang="fr-FR" sz="1200" b="0" i="0" u="none" strike="noStrike" kern="1200" baseline="0" dirty="0" smtClean="0">
                <a:solidFill>
                  <a:schemeClr val="tx1"/>
                </a:solidFill>
                <a:effectLst/>
                <a:latin typeface="+mn-lt"/>
                <a:ea typeface="+mn-ea"/>
                <a:cs typeface="+mn-cs"/>
              </a:rPr>
              <a:t>générale.</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fr-FR"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5556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3</a:t>
            </a:fld>
            <a:endParaRPr lang="fr-FR" dirty="0"/>
          </a:p>
        </p:txBody>
      </p:sp>
    </p:spTree>
    <p:extLst>
      <p:ext uri="{BB962C8B-B14F-4D97-AF65-F5344CB8AC3E}">
        <p14:creationId xmlns:p14="http://schemas.microsoft.com/office/powerpoint/2010/main" val="362317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finir notre présentation par la dernière partie qui est </a:t>
            </a:r>
            <a:r>
              <a:rPr lang="fr-FR" dirty="0" smtClean="0"/>
              <a:t>conclusion,</a:t>
            </a: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11</a:t>
            </a:fld>
            <a:endParaRPr lang="fr-FR"/>
          </a:p>
        </p:txBody>
      </p:sp>
    </p:spTree>
    <p:extLst>
      <p:ext uri="{BB962C8B-B14F-4D97-AF65-F5344CB8AC3E}">
        <p14:creationId xmlns:p14="http://schemas.microsoft.com/office/powerpoint/2010/main" val="13482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giliste.fr/introduction-methodes-agi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agilemanifesto.org/iso/fr/manifesto.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12165"/>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646331"/>
          </a:xfrm>
          <a:prstGeom prst="rect">
            <a:avLst/>
          </a:prstGeom>
          <a:noFill/>
        </p:spPr>
        <p:txBody>
          <a:bodyPr wrap="square" rtlCol="0">
            <a:spAutoFit/>
          </a:bodyPr>
          <a:lstStyle/>
          <a:p>
            <a:pPr algn="ctr"/>
            <a:r>
              <a:rPr lang="fr-FR" sz="3600" b="1" dirty="0" smtClean="0">
                <a:solidFill>
                  <a:schemeClr val="bg1"/>
                </a:solidFill>
                <a:latin typeface="Lato" charset="0"/>
                <a:ea typeface="Lato" charset="0"/>
                <a:cs typeface="Lato" charset="0"/>
              </a:rPr>
              <a:t>La méthode Agile </a:t>
            </a: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1" y="196315"/>
            <a:ext cx="10286057" cy="6289943"/>
          </a:xfrm>
        </p:spPr>
        <p:txBody>
          <a:bodyPr/>
          <a:lstStyle/>
          <a:p>
            <a:r>
              <a:rPr lang="fr-FR" b="1" u="sng" dirty="0" smtClean="0"/>
              <a:t>Inconvénients:</a:t>
            </a:r>
          </a:p>
          <a:p>
            <a:r>
              <a:rPr lang="fr-FR" dirty="0"/>
              <a:t>Comme le dialogue est privilégié, la méthode Agile laisse </a:t>
            </a:r>
            <a:r>
              <a:rPr lang="fr-FR" b="1" dirty="0"/>
              <a:t>peu de place à la documentation</a:t>
            </a:r>
            <a:r>
              <a:rPr lang="fr-FR" dirty="0"/>
              <a:t>, ce qui peut poser problème en cas de changement d'équipe projet, par exemple.</a:t>
            </a:r>
          </a:p>
          <a:p>
            <a:r>
              <a:rPr lang="fr-FR" dirty="0"/>
              <a:t/>
            </a:r>
            <a:br>
              <a:rPr lang="fr-FR" dirty="0"/>
            </a:br>
            <a:r>
              <a:rPr lang="fr-FR" dirty="0"/>
              <a:t>Le client doit être disponible et s'intéresser à son projet afin de s'assurer qu'il répondra parfaitement à ses besoins. Tous les clients n'ont pas le temps, ni l'envie de s'impliquer pleinement dans la réalisation d'un projet.</a:t>
            </a:r>
          </a:p>
          <a:p>
            <a:r>
              <a:rPr lang="fr-FR" dirty="0"/>
              <a:t/>
            </a:r>
            <a:br>
              <a:rPr lang="fr-FR" dirty="0"/>
            </a:br>
            <a:r>
              <a:rPr lang="fr-FR" dirty="0"/>
              <a:t>La </a:t>
            </a:r>
            <a:r>
              <a:rPr lang="fr-FR" dirty="0">
                <a:hlinkClick r:id="rId2"/>
              </a:rPr>
              <a:t>méthode Agile</a:t>
            </a:r>
            <a:r>
              <a:rPr lang="fr-FR" dirty="0"/>
              <a:t> n'est pas adaptée pour les entreprises avec une structure hiérarchique très forte à cause de son fonctionnement collaboratif.</a:t>
            </a:r>
          </a:p>
          <a:p>
            <a:r>
              <a:rPr lang="fr-FR" dirty="0"/>
              <a:t/>
            </a:r>
            <a:br>
              <a:rPr lang="fr-FR" dirty="0"/>
            </a:br>
            <a:endParaRPr lang="en-US" dirty="0"/>
          </a:p>
          <a:p>
            <a:endParaRPr lang="en-US" dirty="0"/>
          </a:p>
        </p:txBody>
      </p:sp>
    </p:spTree>
    <p:extLst>
      <p:ext uri="{BB962C8B-B14F-4D97-AF65-F5344CB8AC3E}">
        <p14:creationId xmlns:p14="http://schemas.microsoft.com/office/powerpoint/2010/main" val="34802341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6</a:t>
            </a:r>
            <a:r>
              <a:rPr lang="fr-FR" b="1" dirty="0" smtClean="0"/>
              <a:t>.0</a:t>
            </a:r>
            <a:r>
              <a:rPr lang="fr-FR" b="1" dirty="0"/>
              <a:t/>
            </a:r>
            <a:br>
              <a:rPr lang="fr-FR" b="1" dirty="0"/>
            </a:br>
            <a:endParaRPr lang="fr-FR" dirty="0"/>
          </a:p>
        </p:txBody>
      </p:sp>
      <p:sp>
        <p:nvSpPr>
          <p:cNvPr id="4" name="Titre 1"/>
          <p:cNvSpPr txBox="1">
            <a:spLocks/>
          </p:cNvSpPr>
          <p:nvPr/>
        </p:nvSpPr>
        <p:spPr>
          <a:xfrm>
            <a:off x="226422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         Conclusion </a:t>
            </a:r>
            <a:endParaRPr lang="fr-FR" sz="5400" dirty="0"/>
          </a:p>
        </p:txBody>
      </p:sp>
    </p:spTree>
    <p:extLst>
      <p:ext uri="{BB962C8B-B14F-4D97-AF65-F5344CB8AC3E}">
        <p14:creationId xmlns:p14="http://schemas.microsoft.com/office/powerpoint/2010/main" val="1938231032"/>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9652" y="583075"/>
            <a:ext cx="9381694" cy="1867947"/>
          </a:xfrm>
          <a:prstGeom prst="rect">
            <a:avLst/>
          </a:prstGeom>
        </p:spPr>
        <p:txBody>
          <a:bodyPr wrap="square">
            <a:spAutoFit/>
          </a:bodyPr>
          <a:lstStyle/>
          <a:p>
            <a:r>
              <a:rPr lang="fr-FR" sz="2000" dirty="0">
                <a:latin typeface="Quicksand"/>
              </a:rPr>
              <a:t>Contrairement à la méthode traditionnelle </a:t>
            </a:r>
            <a:r>
              <a:rPr lang="fr-FR" sz="2000" dirty="0" err="1">
                <a:latin typeface="Quicksand"/>
              </a:rPr>
              <a:t>waterfall</a:t>
            </a:r>
            <a:r>
              <a:rPr lang="fr-FR" sz="2000" dirty="0">
                <a:latin typeface="Quicksand"/>
              </a:rPr>
              <a:t>, l'approche Agile offre une plus grande flexibilité et une meilleure visibilité dans la gestion du projet. A notre époque où la personnalisation est si importante, cette méthodologie fait de plus en plus d'adeptes.</a:t>
            </a:r>
          </a:p>
          <a:p>
            <a:r>
              <a:rPr lang="fr-FR" sz="1800" dirty="0"/>
              <a:t/>
            </a:r>
            <a:br>
              <a:rPr lang="fr-FR" sz="1800" dirty="0"/>
            </a:br>
            <a:endParaRPr lang="en-US" sz="1800" dirty="0"/>
          </a:p>
        </p:txBody>
      </p:sp>
    </p:spTree>
    <p:extLst>
      <p:ext uri="{BB962C8B-B14F-4D97-AF65-F5344CB8AC3E}">
        <p14:creationId xmlns:p14="http://schemas.microsoft.com/office/powerpoint/2010/main" val="400158366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p:cNvPicPr>
            <a:picLocks noChangeAspect="1"/>
          </p:cNvPicPr>
          <p:nvPr/>
        </p:nvPicPr>
        <p:blipFill rotWithShape="1">
          <a:blip r:embed="rId3">
            <a:alphaModFix/>
            <a:extLst>
              <a:ext uri="{28A0092B-C50C-407E-A947-70E740481C1C}">
                <a14:useLocalDpi xmlns:a14="http://schemas.microsoft.com/office/drawing/2010/main" val="0"/>
              </a:ext>
            </a:extLst>
          </a:blip>
          <a:srcRect r="2931"/>
          <a:stretch/>
        </p:blipFill>
        <p:spPr>
          <a:xfrm>
            <a:off x="-8046" y="0"/>
            <a:ext cx="11952044" cy="6840538"/>
          </a:xfrm>
          <a:prstGeom prst="rect">
            <a:avLst/>
          </a:prstGeom>
        </p:spPr>
      </p:pic>
      <p:sp>
        <p:nvSpPr>
          <p:cNvPr id="2" name="Rectangle 1"/>
          <p:cNvSpPr/>
          <p:nvPr/>
        </p:nvSpPr>
        <p:spPr>
          <a:xfrm>
            <a:off x="963954" y="0"/>
            <a:ext cx="10980044" cy="6840538"/>
          </a:xfrm>
          <a:prstGeom prst="rect">
            <a:avLst/>
          </a:prstGeom>
          <a:solidFill>
            <a:schemeClr val="bg1">
              <a:alpha val="9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mtClean="0">
                <a:latin typeface="Arial" pitchFamily="34" charset="0"/>
                <a:cs typeface="Arial" pitchFamily="34" charset="0"/>
              </a:rPr>
              <a:t>Architecture et Conception</a:t>
            </a:r>
            <a:endParaRPr lang="fr-FR" dirty="0"/>
          </a:p>
        </p:txBody>
      </p:sp>
      <p:sp>
        <p:nvSpPr>
          <p:cNvPr id="42" name="TextBox 25"/>
          <p:cNvSpPr txBox="1"/>
          <p:nvPr/>
        </p:nvSpPr>
        <p:spPr>
          <a:xfrm>
            <a:off x="2466448" y="1899979"/>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2.0</a:t>
            </a:r>
          </a:p>
        </p:txBody>
      </p:sp>
      <p:cxnSp>
        <p:nvCxnSpPr>
          <p:cNvPr id="43" name="Straight Connector 26"/>
          <p:cNvCxnSpPr>
            <a:cxnSpLocks/>
          </p:cNvCxnSpPr>
          <p:nvPr/>
        </p:nvCxnSpPr>
        <p:spPr>
          <a:xfrm>
            <a:off x="3182786" y="179572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cxnSp>
        <p:nvCxnSpPr>
          <p:cNvPr id="47" name="Straight Connector 35"/>
          <p:cNvCxnSpPr/>
          <p:nvPr/>
        </p:nvCxnSpPr>
        <p:spPr>
          <a:xfrm>
            <a:off x="3182786" y="3014056"/>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0" name="TextBox 39"/>
          <p:cNvSpPr txBox="1"/>
          <p:nvPr/>
        </p:nvSpPr>
        <p:spPr>
          <a:xfrm>
            <a:off x="2409934" y="3871150"/>
            <a:ext cx="601061"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3.1</a:t>
            </a:r>
            <a:endParaRPr lang="en-US" sz="2800" b="1" dirty="0">
              <a:solidFill>
                <a:srgbClr val="4A3851"/>
              </a:solidFill>
              <a:latin typeface="Lato Semibold" charset="0"/>
              <a:ea typeface="Lato Semibold" charset="0"/>
              <a:cs typeface="Lato Semibold" charset="0"/>
            </a:endParaRPr>
          </a:p>
        </p:txBody>
      </p:sp>
      <p:cxnSp>
        <p:nvCxnSpPr>
          <p:cNvPr id="51" name="Straight Connector 40"/>
          <p:cNvCxnSpPr/>
          <p:nvPr/>
        </p:nvCxnSpPr>
        <p:spPr>
          <a:xfrm>
            <a:off x="3182786" y="3766895"/>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64" name="Title 1"/>
          <p:cNvSpPr>
            <a:spLocks noGrp="1"/>
          </p:cNvSpPr>
          <p:nvPr>
            <p:ph type="title"/>
          </p:nvPr>
        </p:nvSpPr>
        <p:spPr>
          <a:xfrm>
            <a:off x="1699006" y="177164"/>
            <a:ext cx="3604513" cy="559075"/>
          </a:xfrm>
        </p:spPr>
        <p:txBody>
          <a:bodyPr/>
          <a:lstStyle/>
          <a:p>
            <a:r>
              <a:rPr lang="en-US" sz="3000" dirty="0">
                <a:solidFill>
                  <a:srgbClr val="4A3851"/>
                </a:solidFill>
                <a:latin typeface="Lato" charset="0"/>
                <a:ea typeface="Lato" charset="0"/>
                <a:cs typeface="Lato" charset="0"/>
              </a:rPr>
              <a:t>SOMMAIRE</a:t>
            </a:r>
          </a:p>
        </p:txBody>
      </p:sp>
      <p:sp>
        <p:nvSpPr>
          <p:cNvPr id="39" name="Rectangle 38"/>
          <p:cNvSpPr>
            <a:spLocks/>
          </p:cNvSpPr>
          <p:nvPr/>
        </p:nvSpPr>
        <p:spPr>
          <a:xfrm>
            <a:off x="-8046" y="8546"/>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4" name="ZoneTexte 3"/>
          <p:cNvSpPr txBox="1"/>
          <p:nvPr/>
        </p:nvSpPr>
        <p:spPr>
          <a:xfrm>
            <a:off x="3288731" y="1801873"/>
            <a:ext cx="6222737" cy="523220"/>
          </a:xfrm>
          <a:prstGeom prst="rect">
            <a:avLst/>
          </a:prstGeom>
          <a:noFill/>
        </p:spPr>
        <p:txBody>
          <a:bodyPr wrap="square" rtlCol="0">
            <a:spAutoFit/>
          </a:bodyPr>
          <a:lstStyle/>
          <a:p>
            <a:r>
              <a:rPr lang="fr-FR" sz="2800" dirty="0" smtClean="0"/>
              <a:t>Le manifeste Agile </a:t>
            </a:r>
            <a:endParaRPr lang="fr-FR" sz="2800" dirty="0"/>
          </a:p>
        </p:txBody>
      </p:sp>
      <p:sp>
        <p:nvSpPr>
          <p:cNvPr id="41" name="ZoneTexte 40"/>
          <p:cNvSpPr txBox="1"/>
          <p:nvPr/>
        </p:nvSpPr>
        <p:spPr>
          <a:xfrm>
            <a:off x="3288731" y="3722374"/>
            <a:ext cx="7440231" cy="523220"/>
          </a:xfrm>
          <a:prstGeom prst="rect">
            <a:avLst/>
          </a:prstGeom>
          <a:noFill/>
        </p:spPr>
        <p:txBody>
          <a:bodyPr wrap="square" rtlCol="0">
            <a:spAutoFit/>
          </a:bodyPr>
          <a:lstStyle/>
          <a:p>
            <a:r>
              <a:rPr lang="fr-FR" sz="2800" dirty="0"/>
              <a:t>Conclusion</a:t>
            </a:r>
          </a:p>
        </p:txBody>
      </p:sp>
      <p:sp>
        <p:nvSpPr>
          <p:cNvPr id="49" name="ZoneTexte 48"/>
          <p:cNvSpPr txBox="1"/>
          <p:nvPr/>
        </p:nvSpPr>
        <p:spPr>
          <a:xfrm>
            <a:off x="3288731" y="2995012"/>
            <a:ext cx="5377679" cy="523220"/>
          </a:xfrm>
          <a:prstGeom prst="rect">
            <a:avLst/>
          </a:prstGeom>
          <a:noFill/>
        </p:spPr>
        <p:txBody>
          <a:bodyPr wrap="square" rtlCol="0">
            <a:spAutoFit/>
          </a:bodyPr>
          <a:lstStyle/>
          <a:p>
            <a:r>
              <a:rPr lang="en-US" sz="2800" dirty="0" smtClean="0"/>
              <a:t>Les </a:t>
            </a:r>
            <a:r>
              <a:rPr lang="en-US" sz="2800" dirty="0" err="1" smtClean="0"/>
              <a:t>avantages</a:t>
            </a:r>
            <a:r>
              <a:rPr lang="en-US" sz="2800" dirty="0" smtClean="0"/>
              <a:t> et les </a:t>
            </a:r>
            <a:r>
              <a:rPr lang="en-US" sz="2800" dirty="0" err="1" smtClean="0"/>
              <a:t>inconvénents</a:t>
            </a:r>
            <a:endParaRPr lang="fr-FR" sz="2800" dirty="0"/>
          </a:p>
        </p:txBody>
      </p:sp>
      <p:cxnSp>
        <p:nvCxnSpPr>
          <p:cNvPr id="55" name="Connecteur droit 54"/>
          <p:cNvCxnSpPr/>
          <p:nvPr/>
        </p:nvCxnSpPr>
        <p:spPr>
          <a:xfrm flipH="1" flipV="1">
            <a:off x="1782240" y="798048"/>
            <a:ext cx="8229600" cy="35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rot="16200000">
            <a:off x="-1772445" y="3133270"/>
            <a:ext cx="4429418" cy="400110"/>
          </a:xfrm>
          <a:prstGeom prst="rect">
            <a:avLst/>
          </a:prstGeom>
          <a:noFill/>
        </p:spPr>
        <p:txBody>
          <a:bodyPr wrap="none" rtlCol="0">
            <a:spAutoFit/>
          </a:bodyPr>
          <a:lstStyle/>
          <a:p>
            <a:r>
              <a:rPr lang="fr-FR" sz="2000" dirty="0">
                <a:solidFill>
                  <a:schemeClr val="bg1"/>
                </a:solidFill>
                <a:latin typeface="Lato" charset="0"/>
                <a:ea typeface="Lato" charset="0"/>
                <a:cs typeface="Lato" charset="0"/>
              </a:rPr>
              <a:t>Présentation du projet de fin d’études</a:t>
            </a:r>
          </a:p>
        </p:txBody>
      </p:sp>
      <p:sp>
        <p:nvSpPr>
          <p:cNvPr id="40" name="ZoneTexte 39"/>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4" name="ZoneTexte 43"/>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6395" y="5517787"/>
            <a:ext cx="790575" cy="1400175"/>
          </a:xfrm>
          <a:prstGeom prst="rect">
            <a:avLst/>
          </a:prstGeom>
        </p:spPr>
      </p:pic>
      <p:sp>
        <p:nvSpPr>
          <p:cNvPr id="33" name="TextBox 25">
            <a:extLst>
              <a:ext uri="{FF2B5EF4-FFF2-40B4-BE49-F238E27FC236}">
                <a16:creationId xmlns:a16="http://schemas.microsoft.com/office/drawing/2014/main" xmlns="" id="{4060E822-7E60-4710-931A-84009D2CD510}"/>
              </a:ext>
            </a:extLst>
          </p:cNvPr>
          <p:cNvSpPr txBox="1"/>
          <p:nvPr/>
        </p:nvSpPr>
        <p:spPr>
          <a:xfrm>
            <a:off x="2456774" y="1246473"/>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1.0</a:t>
            </a:r>
          </a:p>
        </p:txBody>
      </p:sp>
      <p:cxnSp>
        <p:nvCxnSpPr>
          <p:cNvPr id="36" name="Straight Connector 26">
            <a:extLst>
              <a:ext uri="{FF2B5EF4-FFF2-40B4-BE49-F238E27FC236}">
                <a16:creationId xmlns:a16="http://schemas.microsoft.com/office/drawing/2014/main" xmlns="" id="{48FC2DEB-0EA0-42F3-9576-92492475D400}"/>
              </a:ext>
            </a:extLst>
          </p:cNvPr>
          <p:cNvCxnSpPr/>
          <p:nvPr/>
        </p:nvCxnSpPr>
        <p:spPr>
          <a:xfrm>
            <a:off x="3182786" y="117304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xmlns="" id="{9AC0A592-F6B8-4BB8-97DC-2B20B91E4ED3}"/>
              </a:ext>
            </a:extLst>
          </p:cNvPr>
          <p:cNvSpPr txBox="1"/>
          <p:nvPr/>
        </p:nvSpPr>
        <p:spPr>
          <a:xfrm>
            <a:off x="3249866" y="1127431"/>
            <a:ext cx="5622326" cy="523220"/>
          </a:xfrm>
          <a:prstGeom prst="rect">
            <a:avLst/>
          </a:prstGeom>
          <a:noFill/>
        </p:spPr>
        <p:txBody>
          <a:bodyPr wrap="square" rtlCol="0">
            <a:spAutoFit/>
          </a:bodyPr>
          <a:lstStyle/>
          <a:p>
            <a:r>
              <a:rPr lang="fr-FR" sz="2800" dirty="0"/>
              <a:t>Introduction</a:t>
            </a:r>
          </a:p>
        </p:txBody>
      </p:sp>
      <p:sp>
        <p:nvSpPr>
          <p:cNvPr id="23" name="ZoneTexte 22"/>
          <p:cNvSpPr txBox="1"/>
          <p:nvPr/>
        </p:nvSpPr>
        <p:spPr>
          <a:xfrm>
            <a:off x="3288731" y="2471792"/>
            <a:ext cx="5377679" cy="523220"/>
          </a:xfrm>
          <a:prstGeom prst="rect">
            <a:avLst/>
          </a:prstGeom>
          <a:noFill/>
        </p:spPr>
        <p:txBody>
          <a:bodyPr wrap="square" rtlCol="0">
            <a:spAutoFit/>
          </a:bodyPr>
          <a:lstStyle/>
          <a:p>
            <a:r>
              <a:rPr lang="en-US" sz="2800" dirty="0" err="1" smtClean="0"/>
              <a:t>Fonctionnement</a:t>
            </a:r>
            <a:endParaRPr lang="fr-FR" sz="2800" dirty="0"/>
          </a:p>
        </p:txBody>
      </p:sp>
      <p:cxnSp>
        <p:nvCxnSpPr>
          <p:cNvPr id="24" name="Straight Connector 35"/>
          <p:cNvCxnSpPr/>
          <p:nvPr/>
        </p:nvCxnSpPr>
        <p:spPr>
          <a:xfrm>
            <a:off x="3182786" y="2471792"/>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241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Introduction</a:t>
            </a:r>
            <a:endParaRPr lang="en-US" dirty="0"/>
          </a:p>
        </p:txBody>
      </p:sp>
      <p:sp>
        <p:nvSpPr>
          <p:cNvPr id="4" name="Rectangle 3"/>
          <p:cNvSpPr/>
          <p:nvPr/>
        </p:nvSpPr>
        <p:spPr>
          <a:xfrm>
            <a:off x="1216582" y="1331404"/>
            <a:ext cx="10286057" cy="1453603"/>
          </a:xfrm>
          <a:prstGeom prst="rect">
            <a:avLst/>
          </a:prstGeom>
        </p:spPr>
        <p:txBody>
          <a:bodyPr wrap="square">
            <a:spAutoFit/>
          </a:bodyPr>
          <a:lstStyle/>
          <a:p>
            <a:r>
              <a:rPr lang="fr-FR" dirty="0"/>
              <a:t>La méthodologie Agile s'oppose généralement à la méthodologie traditionnelle </a:t>
            </a:r>
            <a:r>
              <a:rPr lang="fr-FR" dirty="0" err="1"/>
              <a:t>waterfall</a:t>
            </a:r>
            <a:r>
              <a:rPr lang="fr-FR" dirty="0"/>
              <a:t>. Elle se veut plus souple et adaptée, et place les besoins du client au centre des priorités du projet.</a:t>
            </a:r>
          </a:p>
          <a:p>
            <a:r>
              <a:rPr lang="fr-FR" dirty="0"/>
              <a:t>A l'origine, cette approche a été créée pour les projets de développement web et informatique. Aujourd'hui, la méthode Agile est de plus en plus répandue car elle est adaptable à de nombreux types de projets, tous secteurs confondus.</a:t>
            </a:r>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529601"/>
            <a:ext cx="9977444" cy="4876855"/>
          </a:xfrm>
        </p:spPr>
        <p:txBody>
          <a:bodyPr/>
          <a:lstStyle/>
          <a:p>
            <a:r>
              <a:rPr lang="en-US" sz="2800" b="1" i="1" u="sng" dirty="0">
                <a:solidFill>
                  <a:srgbClr val="FF0000"/>
                </a:solidFill>
              </a:rPr>
              <a:t>Le </a:t>
            </a:r>
            <a:r>
              <a:rPr lang="en-US" sz="2800" b="1" i="1" u="sng" dirty="0" err="1">
                <a:solidFill>
                  <a:srgbClr val="FF0000"/>
                </a:solidFill>
              </a:rPr>
              <a:t>Manifeste</a:t>
            </a:r>
            <a:r>
              <a:rPr lang="en-US" sz="2800" b="1" i="1" u="sng" dirty="0">
                <a:solidFill>
                  <a:srgbClr val="FF0000"/>
                </a:solidFill>
              </a:rPr>
              <a:t> Agile</a:t>
            </a:r>
          </a:p>
          <a:p>
            <a:r>
              <a:rPr lang="en-US" sz="2000" dirty="0"/>
              <a:t/>
            </a:r>
            <a:br>
              <a:rPr lang="en-US" sz="2000" dirty="0"/>
            </a:br>
            <a:r>
              <a:rPr lang="fr-FR" sz="2000" dirty="0"/>
              <a:t>Suite à l'observation d'un taux d’échec élevé des projets dans les années 1990, 17 experts en développement logiciel se réunissent aux Etats-Unis en 2001 afin de mettre en commun leurs méthodes respectives. Le « Manifeste Agile » (</a:t>
            </a:r>
            <a:r>
              <a:rPr lang="fr-FR" sz="2000" i="1" dirty="0"/>
              <a:t>Agile </a:t>
            </a:r>
            <a:r>
              <a:rPr lang="fr-FR" sz="2000" i="1" dirty="0" err="1"/>
              <a:t>Manifesto</a:t>
            </a:r>
            <a:r>
              <a:rPr lang="fr-FR" sz="2000" dirty="0"/>
              <a:t> en anglais) naît de cette rencontre et détermine les valeurs et les principes fondamentaux de la méthode Agile.</a:t>
            </a:r>
          </a:p>
          <a:p>
            <a:r>
              <a:rPr lang="fr-FR" sz="2000" dirty="0"/>
              <a:t>Une plus grande implication du client et une meilleure réactivité des équipes face à ses demandes sont au cœur de la méthode Agile. Ce </a:t>
            </a:r>
            <a:r>
              <a:rPr lang="fr-FR" sz="2000" dirty="0">
                <a:hlinkClick r:id="rId2"/>
              </a:rPr>
              <a:t>manifeste</a:t>
            </a:r>
            <a:r>
              <a:rPr lang="fr-FR" sz="2000" dirty="0"/>
              <a:t> prône les 4 valeurs fondamentales de la méthodologie </a:t>
            </a:r>
            <a:r>
              <a:rPr lang="fr-FR" sz="2000" dirty="0" smtClean="0"/>
              <a:t>:</a:t>
            </a:r>
          </a:p>
          <a:p>
            <a:endParaRPr lang="fr-FR" sz="2000" dirty="0"/>
          </a:p>
          <a:p>
            <a:r>
              <a:rPr lang="fr-FR" sz="2000" b="1" dirty="0"/>
              <a:t>L'équipe</a:t>
            </a:r>
            <a:r>
              <a:rPr lang="fr-FR" sz="2000" dirty="0"/>
              <a:t>, soit des individus et des interactions plutôt que des processus et des outils ;</a:t>
            </a:r>
          </a:p>
          <a:p>
            <a:r>
              <a:rPr lang="fr-FR" sz="2000" b="1" dirty="0"/>
              <a:t>L’application</a:t>
            </a:r>
            <a:r>
              <a:rPr lang="fr-FR" sz="2000" dirty="0"/>
              <a:t>, c'est-à-dire des fonctionnalités opérationnelles plutôt que de la documentation exhaustive ;</a:t>
            </a:r>
          </a:p>
          <a:p>
            <a:r>
              <a:rPr lang="fr-FR" sz="2000" b="1" dirty="0"/>
              <a:t>La collaboration</a:t>
            </a:r>
            <a:r>
              <a:rPr lang="fr-FR" sz="2000" dirty="0"/>
              <a:t> avec le client plutôt que la contractualisation des relations ;</a:t>
            </a:r>
          </a:p>
          <a:p>
            <a:r>
              <a:rPr lang="fr-FR" sz="2000" b="1" dirty="0"/>
              <a:t>L’acceptation du changement</a:t>
            </a:r>
            <a:r>
              <a:rPr lang="fr-FR" sz="2000" dirty="0"/>
              <a:t> plutôt que le suivi d'un plan.</a:t>
            </a:r>
          </a:p>
          <a:p>
            <a:endParaRPr lang="en-US" sz="2000" dirty="0"/>
          </a:p>
        </p:txBody>
      </p:sp>
    </p:spTree>
    <p:extLst>
      <p:ext uri="{BB962C8B-B14F-4D97-AF65-F5344CB8AC3E}">
        <p14:creationId xmlns:p14="http://schemas.microsoft.com/office/powerpoint/2010/main" val="397898223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31124" y="333047"/>
            <a:ext cx="9977444" cy="6255760"/>
          </a:xfrm>
        </p:spPr>
        <p:txBody>
          <a:bodyPr/>
          <a:lstStyle/>
          <a:p>
            <a:r>
              <a:rPr lang="fr-FR" sz="2000" dirty="0"/>
              <a:t>De ces valeurs découlent les 12 principes généraux suivants </a:t>
            </a:r>
            <a:r>
              <a:rPr lang="fr-FR" sz="2000" dirty="0" smtClean="0"/>
              <a:t>:</a:t>
            </a:r>
          </a:p>
          <a:p>
            <a:endParaRPr lang="fr-FR" sz="2000" dirty="0" smtClean="0"/>
          </a:p>
          <a:p>
            <a:pPr marL="342900" indent="-342900">
              <a:buFont typeface="Wingdings" panose="05000000000000000000" pitchFamily="2" charset="2"/>
              <a:buChar char="Ø"/>
            </a:pPr>
            <a:r>
              <a:rPr lang="fr-FR" sz="2000" dirty="0" smtClean="0"/>
              <a:t>Satisfaire </a:t>
            </a:r>
            <a:r>
              <a:rPr lang="fr-FR" sz="2000" dirty="0"/>
              <a:t>le client en priorité</a:t>
            </a:r>
          </a:p>
          <a:p>
            <a:pPr marL="342900" indent="-342900">
              <a:buFont typeface="Wingdings" panose="05000000000000000000" pitchFamily="2" charset="2"/>
              <a:buChar char="Ø"/>
            </a:pPr>
            <a:r>
              <a:rPr lang="fr-FR" sz="2000" dirty="0"/>
              <a:t>Accueillir favorablement les demandes de changement</a:t>
            </a:r>
          </a:p>
          <a:p>
            <a:pPr marL="342900" indent="-342900">
              <a:buFont typeface="Wingdings" panose="05000000000000000000" pitchFamily="2" charset="2"/>
              <a:buChar char="Ø"/>
            </a:pPr>
            <a:r>
              <a:rPr lang="fr-FR" sz="2000" dirty="0"/>
              <a:t>Livrer le plus souvent possible des versions opérationnelles de l’application</a:t>
            </a:r>
          </a:p>
          <a:p>
            <a:pPr marL="342900" indent="-342900">
              <a:buFont typeface="Wingdings" panose="05000000000000000000" pitchFamily="2" charset="2"/>
              <a:buChar char="Ø"/>
            </a:pPr>
            <a:r>
              <a:rPr lang="fr-FR" sz="2000" dirty="0"/>
              <a:t>Assurer une coopération permanente entre le client et l’équipe projet</a:t>
            </a:r>
          </a:p>
          <a:p>
            <a:pPr marL="342900" indent="-342900">
              <a:buFont typeface="Wingdings" panose="05000000000000000000" pitchFamily="2" charset="2"/>
              <a:buChar char="Ø"/>
            </a:pPr>
            <a:r>
              <a:rPr lang="fr-FR" sz="2000" dirty="0"/>
              <a:t>Construire des projets autour de personnes motivées</a:t>
            </a:r>
          </a:p>
          <a:p>
            <a:pPr marL="342900" indent="-342900">
              <a:buFont typeface="Wingdings" panose="05000000000000000000" pitchFamily="2" charset="2"/>
              <a:buChar char="Ø"/>
            </a:pPr>
            <a:r>
              <a:rPr lang="fr-FR" sz="2000" dirty="0"/>
              <a:t>Privilégier la conversation en face à face</a:t>
            </a:r>
          </a:p>
          <a:p>
            <a:pPr marL="342900" indent="-342900">
              <a:buFont typeface="Wingdings" panose="05000000000000000000" pitchFamily="2" charset="2"/>
              <a:buChar char="Ø"/>
            </a:pPr>
            <a:r>
              <a:rPr lang="fr-FR" sz="2000" dirty="0"/>
              <a:t>Mesurer l’avancement du projet en matière de fonctionnalité de l’application</a:t>
            </a:r>
          </a:p>
          <a:p>
            <a:pPr marL="342900" indent="-342900">
              <a:buFont typeface="Wingdings" panose="05000000000000000000" pitchFamily="2" charset="2"/>
              <a:buChar char="Ø"/>
            </a:pPr>
            <a:r>
              <a:rPr lang="fr-FR" sz="2000" dirty="0"/>
              <a:t>Faire avancer le projet à un rythme soutenable et constant</a:t>
            </a:r>
          </a:p>
          <a:p>
            <a:pPr marL="342900" indent="-342900">
              <a:buFont typeface="Wingdings" panose="05000000000000000000" pitchFamily="2" charset="2"/>
              <a:buChar char="Ø"/>
            </a:pPr>
            <a:r>
              <a:rPr lang="fr-FR" sz="2000" dirty="0"/>
              <a:t>Porter une attention continue à l’excellence technique et à la conception</a:t>
            </a:r>
          </a:p>
          <a:p>
            <a:pPr marL="342900" indent="-342900">
              <a:buFont typeface="Wingdings" panose="05000000000000000000" pitchFamily="2" charset="2"/>
              <a:buChar char="Ø"/>
            </a:pPr>
            <a:r>
              <a:rPr lang="fr-FR" sz="2000" dirty="0"/>
              <a:t>Faire simple</a:t>
            </a:r>
          </a:p>
          <a:p>
            <a:pPr marL="342900" indent="-342900">
              <a:buFont typeface="Wingdings" panose="05000000000000000000" pitchFamily="2" charset="2"/>
              <a:buChar char="Ø"/>
            </a:pPr>
            <a:r>
              <a:rPr lang="fr-FR" sz="2000" dirty="0"/>
              <a:t>Responsabiliser les équipes</a:t>
            </a:r>
          </a:p>
          <a:p>
            <a:pPr marL="342900" indent="-342900">
              <a:buFont typeface="Wingdings" panose="05000000000000000000" pitchFamily="2" charset="2"/>
              <a:buChar char="Ø"/>
            </a:pPr>
            <a:r>
              <a:rPr lang="fr-FR" sz="2000" dirty="0"/>
              <a:t>Ajuster à intervalles réguliers son comportement et ses processus pour être plus efficace</a:t>
            </a:r>
          </a:p>
          <a:p>
            <a:endParaRPr lang="en-US" sz="2000" dirty="0"/>
          </a:p>
        </p:txBody>
      </p:sp>
    </p:spTree>
    <p:extLst>
      <p:ext uri="{BB962C8B-B14F-4D97-AF65-F5344CB8AC3E}">
        <p14:creationId xmlns:p14="http://schemas.microsoft.com/office/powerpoint/2010/main" val="280153855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054212" y="290319"/>
            <a:ext cx="10482610" cy="6298488"/>
          </a:xfrm>
        </p:spPr>
        <p:txBody>
          <a:bodyPr/>
          <a:lstStyle/>
          <a:p>
            <a:r>
              <a:rPr lang="en-US" sz="2400" b="1" u="sng" dirty="0" err="1" smtClean="0">
                <a:solidFill>
                  <a:srgbClr val="FF0000"/>
                </a:solidFill>
              </a:rPr>
              <a:t>Fonctionnement</a:t>
            </a:r>
            <a:r>
              <a:rPr lang="en-US" sz="2400" b="1" u="sng" dirty="0" smtClean="0">
                <a:solidFill>
                  <a:srgbClr val="FF0000"/>
                </a:solidFill>
              </a:rPr>
              <a:t>:</a:t>
            </a:r>
          </a:p>
          <a:p>
            <a:r>
              <a:rPr lang="fr-FR" sz="2400" dirty="0"/>
              <a:t>La méthodologie Agile se base sur ce principe simple : </a:t>
            </a:r>
            <a:r>
              <a:rPr lang="fr-FR" sz="2400" b="1" dirty="0"/>
              <a:t>planifier la totalité de votre projet dans les moindres détails avant de le développer est contre-productif</a:t>
            </a:r>
            <a:r>
              <a:rPr lang="fr-FR" sz="2400" dirty="0"/>
              <a:t>.</a:t>
            </a:r>
          </a:p>
          <a:p>
            <a:r>
              <a:rPr lang="fr-FR" sz="2400" dirty="0"/>
              <a:t>En effet, organiser tous les aspects de votre projet est une perte de temps car il est rare que tout se passe exactement comme prévu. Souvent, des aléas surviennent et vous forcent à revoir votre planification</a:t>
            </a:r>
            <a:r>
              <a:rPr lang="fr-FR" sz="2400" dirty="0" smtClean="0"/>
              <a:t>.</a:t>
            </a:r>
          </a:p>
          <a:p>
            <a:endParaRPr lang="fr-FR" sz="2400" dirty="0"/>
          </a:p>
          <a:p>
            <a:r>
              <a:rPr lang="fr-FR" sz="2400" dirty="0"/>
              <a:t>La méthode Agile recommande de se fixer des objectifs à court terme. Le projet est donc divisé en plusieurs sous-projets. Une fois l'objectif atteint, on passe au suivant jusqu'à l'accomplissement de l'objectif final. Cette approche est plus flexible. Puisqu'il est impossible de tout prévoir et de tout anticiper, elle laisse la place aux imprévus et aux changements.</a:t>
            </a:r>
          </a:p>
          <a:p>
            <a:r>
              <a:rPr lang="fr-FR" sz="2400" dirty="0"/>
              <a:t/>
            </a:r>
            <a:br>
              <a:rPr lang="fr-FR" sz="2400" dirty="0"/>
            </a:br>
            <a:endParaRPr lang="fr-FR" sz="2400" dirty="0"/>
          </a:p>
          <a:p>
            <a:endParaRPr lang="en-US" sz="2400" b="1" u="sng" dirty="0">
              <a:solidFill>
                <a:srgbClr val="FF0000"/>
              </a:solidFill>
            </a:endParaRPr>
          </a:p>
          <a:p>
            <a:endParaRPr lang="en-US" dirty="0"/>
          </a:p>
        </p:txBody>
      </p:sp>
    </p:spTree>
    <p:extLst>
      <p:ext uri="{BB962C8B-B14F-4D97-AF65-F5344CB8AC3E}">
        <p14:creationId xmlns:p14="http://schemas.microsoft.com/office/powerpoint/2010/main" val="425435180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230498"/>
            <a:ext cx="9977444" cy="4876855"/>
          </a:xfrm>
        </p:spPr>
        <p:txBody>
          <a:bodyPr/>
          <a:lstStyle/>
          <a:p>
            <a:r>
              <a:rPr lang="en-US" b="1" dirty="0"/>
              <a:t>Frameworks </a:t>
            </a:r>
            <a:r>
              <a:rPr lang="en-US" b="1" dirty="0" err="1" smtClean="0"/>
              <a:t>agiles</a:t>
            </a:r>
            <a:r>
              <a:rPr lang="en-US" b="1" dirty="0" smtClean="0"/>
              <a:t>:</a:t>
            </a:r>
            <a:endParaRPr lang="en-US" b="1" dirty="0"/>
          </a:p>
          <a:p>
            <a:r>
              <a:rPr lang="fr-FR" dirty="0"/>
              <a:t/>
            </a:r>
            <a:br>
              <a:rPr lang="fr-FR" dirty="0"/>
            </a:br>
            <a:r>
              <a:rPr lang="fr-FR" dirty="0"/>
              <a:t>Les </a:t>
            </a:r>
            <a:r>
              <a:rPr lang="fr-FR" dirty="0" err="1"/>
              <a:t>frameworks</a:t>
            </a:r>
            <a:r>
              <a:rPr lang="fr-FR" dirty="0"/>
              <a:t> agiles pour le développement logiciel, tels que </a:t>
            </a:r>
            <a:r>
              <a:rPr lang="fr-FR" dirty="0" err="1"/>
              <a:t>Scrum</a:t>
            </a:r>
            <a:r>
              <a:rPr lang="fr-FR" dirty="0"/>
              <a:t>, </a:t>
            </a:r>
            <a:r>
              <a:rPr lang="fr-FR" dirty="0" smtClean="0"/>
              <a:t>Kanban, </a:t>
            </a:r>
            <a:r>
              <a:rPr lang="fr-FR" dirty="0"/>
              <a:t>constituent la base des processus de développement logiciel les plus utilisés, comme la méthode </a:t>
            </a:r>
            <a:r>
              <a:rPr lang="fr-FR" dirty="0" err="1"/>
              <a:t>DevOps</a:t>
            </a:r>
            <a:r>
              <a:rPr lang="fr-FR" dirty="0"/>
              <a:t> ainsi que l'intégration continue et le déploiement </a:t>
            </a:r>
            <a:r>
              <a:rPr lang="fr-FR" dirty="0" smtClean="0"/>
              <a:t>continu.</a:t>
            </a:r>
            <a:endParaRPr lang="fr-FR" dirty="0"/>
          </a:p>
          <a:p>
            <a:r>
              <a:rPr lang="fr-FR" dirty="0"/>
              <a:t/>
            </a:r>
            <a:br>
              <a:rPr lang="fr-FR" dirty="0"/>
            </a:br>
            <a:r>
              <a:rPr lang="fr-FR" dirty="0" smtClean="0"/>
              <a:t>Le </a:t>
            </a:r>
            <a:r>
              <a:rPr lang="fr-FR" dirty="0" err="1" smtClean="0"/>
              <a:t>framework</a:t>
            </a:r>
            <a:r>
              <a:rPr lang="fr-FR" dirty="0" smtClean="0"/>
              <a:t> </a:t>
            </a:r>
            <a:r>
              <a:rPr lang="fr-FR" dirty="0" err="1"/>
              <a:t>Scrum</a:t>
            </a:r>
            <a:r>
              <a:rPr lang="fr-FR" dirty="0"/>
              <a:t> est peut-être le plus utilisé aujourd'hui, mais tous les </a:t>
            </a:r>
            <a:r>
              <a:rPr lang="fr-FR" dirty="0" err="1"/>
              <a:t>frameworks</a:t>
            </a:r>
            <a:r>
              <a:rPr lang="fr-FR" dirty="0"/>
              <a:t> agiles ne sont pas des structures </a:t>
            </a:r>
            <a:r>
              <a:rPr lang="fr-FR" dirty="0" err="1"/>
              <a:t>Scrum</a:t>
            </a:r>
            <a:r>
              <a:rPr lang="fr-FR" dirty="0"/>
              <a:t>, et inversement. </a:t>
            </a:r>
            <a:r>
              <a:rPr lang="fr-FR" dirty="0" err="1"/>
              <a:t>Scrum</a:t>
            </a:r>
            <a:r>
              <a:rPr lang="fr-FR" dirty="0"/>
              <a:t> permet de gérer des tâches conçues pour de petites équipes pluridisciplinaires de 5 à 9 personnes qui découpent leur travail en actions réalisables dans un délai cohérent appelé « sprint ». Les équipes </a:t>
            </a:r>
            <a:r>
              <a:rPr lang="fr-FR" dirty="0" err="1"/>
              <a:t>Scrum</a:t>
            </a:r>
            <a:r>
              <a:rPr lang="fr-FR" dirty="0"/>
              <a:t> sont composées de membres, d'un </a:t>
            </a:r>
            <a:r>
              <a:rPr lang="fr-FR" dirty="0" err="1"/>
              <a:t>Scrum</a:t>
            </a:r>
            <a:r>
              <a:rPr lang="fr-FR" dirty="0"/>
              <a:t> Master et d'un responsable produit. En général, ce </a:t>
            </a:r>
            <a:r>
              <a:rPr lang="fr-FR" dirty="0" err="1"/>
              <a:t>framework</a:t>
            </a:r>
            <a:r>
              <a:rPr lang="fr-FR" dirty="0"/>
              <a:t> est mis en œuvre lorsqu'un grand projet peut être réparti en sprints de 2 à 4 semaines</a:t>
            </a:r>
            <a:endParaRPr lang="en-US" dirty="0"/>
          </a:p>
        </p:txBody>
      </p:sp>
    </p:spTree>
    <p:extLst>
      <p:ext uri="{BB962C8B-B14F-4D97-AF65-F5344CB8AC3E}">
        <p14:creationId xmlns:p14="http://schemas.microsoft.com/office/powerpoint/2010/main" val="15731224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239044"/>
            <a:ext cx="9977444" cy="4876855"/>
          </a:xfrm>
        </p:spPr>
        <p:txBody>
          <a:bodyPr/>
          <a:lstStyle/>
          <a:p>
            <a:r>
              <a:rPr lang="en-US" sz="2400" b="1" i="1" u="sng" dirty="0" err="1">
                <a:solidFill>
                  <a:srgbClr val="FF0000"/>
                </a:solidFill>
              </a:rPr>
              <a:t>Avantages</a:t>
            </a:r>
            <a:r>
              <a:rPr lang="en-US" sz="2400" b="1" i="1" u="sng" dirty="0">
                <a:solidFill>
                  <a:srgbClr val="FF0000"/>
                </a:solidFill>
              </a:rPr>
              <a:t> et </a:t>
            </a:r>
            <a:r>
              <a:rPr lang="en-US" sz="2400" b="1" i="1" u="sng" dirty="0" err="1">
                <a:solidFill>
                  <a:srgbClr val="FF0000"/>
                </a:solidFill>
              </a:rPr>
              <a:t>inconvénients</a:t>
            </a:r>
            <a:endParaRPr lang="en-US" sz="2400" b="1" i="1" u="sng" dirty="0">
              <a:solidFill>
                <a:srgbClr val="FF0000"/>
              </a:solidFill>
            </a:endParaRPr>
          </a:p>
          <a:p>
            <a:r>
              <a:rPr lang="en-US" b="1" u="sng" dirty="0" err="1" smtClean="0"/>
              <a:t>Avantages</a:t>
            </a:r>
            <a:r>
              <a:rPr lang="en-US" b="1" u="sng" dirty="0" smtClean="0"/>
              <a:t>:</a:t>
            </a:r>
          </a:p>
          <a:p>
            <a:r>
              <a:rPr lang="fr-FR" dirty="0"/>
              <a:t>L'avantage majeur de l'approche Agile est sa </a:t>
            </a:r>
            <a:r>
              <a:rPr lang="fr-FR" b="1" dirty="0"/>
              <a:t>flexibilité</a:t>
            </a:r>
            <a:r>
              <a:rPr lang="fr-FR" dirty="0"/>
              <a:t>. Les changements du client et les imprévus sont pris en compte et l'équipe projet peut réagir rapidement.</a:t>
            </a:r>
          </a:p>
          <a:p>
            <a:r>
              <a:rPr lang="fr-FR" dirty="0"/>
              <a:t/>
            </a:r>
            <a:br>
              <a:rPr lang="fr-FR" dirty="0"/>
            </a:br>
            <a:r>
              <a:rPr lang="fr-FR" dirty="0"/>
              <a:t>Autre atout : la collaboration et la communication fréquente avec le client, ainsi que sa forte implication dans le projet. </a:t>
            </a:r>
            <a:r>
              <a:rPr lang="fr-FR" b="1" dirty="0"/>
              <a:t>Une</a:t>
            </a:r>
            <a:r>
              <a:rPr lang="fr-FR" dirty="0"/>
              <a:t> </a:t>
            </a:r>
            <a:r>
              <a:rPr lang="fr-FR" b="1" dirty="0"/>
              <a:t>relation de confiance se tisse entre le client et l'équipe projet</a:t>
            </a:r>
            <a:r>
              <a:rPr lang="fr-FR" dirty="0"/>
              <a:t>.</a:t>
            </a:r>
          </a:p>
          <a:p>
            <a:r>
              <a:rPr lang="fr-FR" dirty="0"/>
              <a:t/>
            </a:r>
            <a:br>
              <a:rPr lang="fr-FR" dirty="0"/>
            </a:br>
            <a:r>
              <a:rPr lang="fr-FR" dirty="0"/>
              <a:t>Le client dispose d'une meilleure visibilité sur l'avancement du projet et peut ainsi l'ajuster en fonction de ses besoins. Le contrôle qualité est permanent. Quant à l'équipe projet, elle peut réagir rapidement aux demandes du client.</a:t>
            </a:r>
          </a:p>
          <a:p>
            <a:r>
              <a:rPr lang="fr-FR" dirty="0"/>
              <a:t/>
            </a:r>
            <a:br>
              <a:rPr lang="fr-FR" dirty="0"/>
            </a:br>
            <a:endParaRPr lang="en-US" b="1" u="sng" dirty="0"/>
          </a:p>
          <a:p>
            <a:r>
              <a:rPr lang="en-US" dirty="0"/>
              <a:t/>
            </a:r>
            <a:br>
              <a:rPr lang="en-US" dirty="0"/>
            </a:br>
            <a:endParaRPr lang="en-US" dirty="0"/>
          </a:p>
        </p:txBody>
      </p:sp>
    </p:spTree>
    <p:extLst>
      <p:ext uri="{BB962C8B-B14F-4D97-AF65-F5344CB8AC3E}">
        <p14:creationId xmlns:p14="http://schemas.microsoft.com/office/powerpoint/2010/main" val="146431745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56484</TotalTime>
  <Words>383</Words>
  <Application>Microsoft Office PowerPoint</Application>
  <PresentationFormat>Personnalisé</PresentationFormat>
  <Paragraphs>86</Paragraphs>
  <Slides>13</Slides>
  <Notes>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13</vt:i4>
      </vt:variant>
    </vt:vector>
  </HeadingPairs>
  <TitlesOfParts>
    <vt:vector size="25" baseType="lpstr">
      <vt:lpstr>Arial</vt:lpstr>
      <vt:lpstr>Calibri</vt:lpstr>
      <vt:lpstr>Calibri Light</vt:lpstr>
      <vt:lpstr>Lato</vt:lpstr>
      <vt:lpstr>Lato Light</vt:lpstr>
      <vt:lpstr>Lato Medium</vt:lpstr>
      <vt:lpstr>Lato Semibold</vt:lpstr>
      <vt:lpstr>Quicksand</vt:lpstr>
      <vt:lpstr>Times New Roman</vt:lpstr>
      <vt:lpstr>Titillium</vt:lpstr>
      <vt:lpstr>Wingdings</vt:lpstr>
      <vt:lpstr>Thème Office</vt:lpstr>
      <vt:lpstr>Présentation PowerPoint</vt:lpstr>
      <vt:lpstr>SOMMAIRE</vt:lpstr>
      <vt:lpstr>Introduction</vt:lpstr>
      <vt:lpstr>Introduction</vt:lpstr>
      <vt:lpstr>Présentation PowerPoint</vt:lpstr>
      <vt:lpstr>Présentation PowerPoint</vt:lpstr>
      <vt:lpstr>Présentation PowerPoint</vt:lpstr>
      <vt:lpstr>Présentation PowerPoint</vt:lpstr>
      <vt:lpstr>Présentation PowerPoint</vt:lpstr>
      <vt:lpstr>Présentation PowerPoint</vt:lpstr>
      <vt:lpstr>6.0 </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Compte Microsoft</cp:lastModifiedBy>
  <cp:revision>1452</cp:revision>
  <cp:lastPrinted>2018-01-10T16:42:08Z</cp:lastPrinted>
  <dcterms:created xsi:type="dcterms:W3CDTF">2018-01-09T09:39:29Z</dcterms:created>
  <dcterms:modified xsi:type="dcterms:W3CDTF">2021-10-28T16:44:57Z</dcterms:modified>
  <cp:contentStatus/>
</cp:coreProperties>
</file>