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56" r:id="rId2"/>
    <p:sldId id="355" r:id="rId3"/>
    <p:sldId id="421" r:id="rId4"/>
    <p:sldId id="435" r:id="rId5"/>
    <p:sldId id="438" r:id="rId6"/>
    <p:sldId id="436" r:id="rId7"/>
    <p:sldId id="437" r:id="rId8"/>
    <p:sldId id="365" r:id="rId9"/>
  </p:sldIdLst>
  <p:sldSz cx="11879263" cy="6840538"/>
  <p:notesSz cx="6858000" cy="9144000"/>
  <p:defaultTextStyle>
    <a:defPPr>
      <a:defRPr lang="fr-FR"/>
    </a:defPPr>
    <a:lvl1pPr marL="0" algn="l" defTabSz="898489" rtl="0" eaLnBrk="1" latinLnBrk="0" hangingPunct="1">
      <a:defRPr sz="1769" kern="1200">
        <a:solidFill>
          <a:schemeClr val="tx1"/>
        </a:solidFill>
        <a:latin typeface="+mn-lt"/>
        <a:ea typeface="+mn-ea"/>
        <a:cs typeface="+mn-cs"/>
      </a:defRPr>
    </a:lvl1pPr>
    <a:lvl2pPr marL="449245" algn="l" defTabSz="898489" rtl="0" eaLnBrk="1" latinLnBrk="0" hangingPunct="1">
      <a:defRPr sz="1769" kern="1200">
        <a:solidFill>
          <a:schemeClr val="tx1"/>
        </a:solidFill>
        <a:latin typeface="+mn-lt"/>
        <a:ea typeface="+mn-ea"/>
        <a:cs typeface="+mn-cs"/>
      </a:defRPr>
    </a:lvl2pPr>
    <a:lvl3pPr marL="898489" algn="l" defTabSz="898489" rtl="0" eaLnBrk="1" latinLnBrk="0" hangingPunct="1">
      <a:defRPr sz="1769" kern="1200">
        <a:solidFill>
          <a:schemeClr val="tx1"/>
        </a:solidFill>
        <a:latin typeface="+mn-lt"/>
        <a:ea typeface="+mn-ea"/>
        <a:cs typeface="+mn-cs"/>
      </a:defRPr>
    </a:lvl3pPr>
    <a:lvl4pPr marL="1347734" algn="l" defTabSz="898489" rtl="0" eaLnBrk="1" latinLnBrk="0" hangingPunct="1">
      <a:defRPr sz="1769" kern="1200">
        <a:solidFill>
          <a:schemeClr val="tx1"/>
        </a:solidFill>
        <a:latin typeface="+mn-lt"/>
        <a:ea typeface="+mn-ea"/>
        <a:cs typeface="+mn-cs"/>
      </a:defRPr>
    </a:lvl4pPr>
    <a:lvl5pPr marL="1796979" algn="l" defTabSz="898489" rtl="0" eaLnBrk="1" latinLnBrk="0" hangingPunct="1">
      <a:defRPr sz="1769" kern="1200">
        <a:solidFill>
          <a:schemeClr val="tx1"/>
        </a:solidFill>
        <a:latin typeface="+mn-lt"/>
        <a:ea typeface="+mn-ea"/>
        <a:cs typeface="+mn-cs"/>
      </a:defRPr>
    </a:lvl5pPr>
    <a:lvl6pPr marL="2246224" algn="l" defTabSz="898489" rtl="0" eaLnBrk="1" latinLnBrk="0" hangingPunct="1">
      <a:defRPr sz="1769" kern="1200">
        <a:solidFill>
          <a:schemeClr val="tx1"/>
        </a:solidFill>
        <a:latin typeface="+mn-lt"/>
        <a:ea typeface="+mn-ea"/>
        <a:cs typeface="+mn-cs"/>
      </a:defRPr>
    </a:lvl6pPr>
    <a:lvl7pPr marL="2695468" algn="l" defTabSz="898489" rtl="0" eaLnBrk="1" latinLnBrk="0" hangingPunct="1">
      <a:defRPr sz="1769" kern="1200">
        <a:solidFill>
          <a:schemeClr val="tx1"/>
        </a:solidFill>
        <a:latin typeface="+mn-lt"/>
        <a:ea typeface="+mn-ea"/>
        <a:cs typeface="+mn-cs"/>
      </a:defRPr>
    </a:lvl7pPr>
    <a:lvl8pPr marL="3144713" algn="l" defTabSz="898489" rtl="0" eaLnBrk="1" latinLnBrk="0" hangingPunct="1">
      <a:defRPr sz="1769" kern="1200">
        <a:solidFill>
          <a:schemeClr val="tx1"/>
        </a:solidFill>
        <a:latin typeface="+mn-lt"/>
        <a:ea typeface="+mn-ea"/>
        <a:cs typeface="+mn-cs"/>
      </a:defRPr>
    </a:lvl8pPr>
    <a:lvl9pPr marL="3593958" algn="l" defTabSz="898489" rtl="0" eaLnBrk="1" latinLnBrk="0" hangingPunct="1">
      <a:defRPr sz="176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374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2" clrIdx="0">
    <p:extLst>
      <p:ext uri="{19B8F6BF-5375-455C-9EA6-DF929625EA0E}">
        <p15:presenceInfo xmlns:p15="http://schemas.microsoft.com/office/powerpoint/2012/main" userId="6a1f9c09957686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BE72F"/>
    <a:srgbClr val="BFDCEC"/>
    <a:srgbClr val="E22476"/>
    <a:srgbClr val="45A6DA"/>
    <a:srgbClr val="FF6699"/>
    <a:srgbClr val="352343"/>
    <a:srgbClr val="000000"/>
    <a:srgbClr val="FFFFFF"/>
    <a:srgbClr val="008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6545" autoAdjust="0"/>
  </p:normalViewPr>
  <p:slideViewPr>
    <p:cSldViewPr snapToGrid="0" snapToObjects="1">
      <p:cViewPr varScale="1">
        <p:scale>
          <a:sx n="89" d="100"/>
          <a:sy n="89" d="100"/>
        </p:scale>
        <p:origin x="461" y="58"/>
      </p:cViewPr>
      <p:guideLst>
        <p:guide orient="horz" pos="2154"/>
        <p:guide pos="3741"/>
      </p:guideLst>
    </p:cSldViewPr>
  </p:slideViewPr>
  <p:outlineViewPr>
    <p:cViewPr>
      <p:scale>
        <a:sx n="33" d="100"/>
        <a:sy n="33" d="100"/>
      </p:scale>
      <p:origin x="0" y="-3485"/>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346C39-BB33-3D44-8441-BE2AA9E55E99}" type="datetimeFigureOut">
              <a:rPr lang="fr-FR" smtClean="0"/>
              <a:t>30/10/2021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3CD55D-57CD-D245-8D84-F3B7880AFEAD}" type="slidenum">
              <a:rPr lang="fr-FR" smtClean="0"/>
              <a:t>‹N°›</a:t>
            </a:fld>
            <a:endParaRPr lang="fr-FR"/>
          </a:p>
        </p:txBody>
      </p:sp>
    </p:spTree>
    <p:extLst>
      <p:ext uri="{BB962C8B-B14F-4D97-AF65-F5344CB8AC3E}">
        <p14:creationId xmlns:p14="http://schemas.microsoft.com/office/powerpoint/2010/main" val="64614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884BA-DE6B-0E4C-87E8-434E1F337B69}" type="datetimeFigureOut">
              <a:rPr lang="fr-FR" smtClean="0"/>
              <a:t>30/10/2021</a:t>
            </a:fld>
            <a:endParaRPr lang="fr-FR"/>
          </a:p>
        </p:txBody>
      </p:sp>
      <p:sp>
        <p:nvSpPr>
          <p:cNvPr id="4" name="Espace réservé de l’image des diapositives 3"/>
          <p:cNvSpPr>
            <a:spLocks noGrp="1" noRot="1" noChangeAspect="1"/>
          </p:cNvSpPr>
          <p:nvPr>
            <p:ph type="sldImg" idx="2"/>
          </p:nvPr>
        </p:nvSpPr>
        <p:spPr>
          <a:xfrm>
            <a:off x="749300" y="1143000"/>
            <a:ext cx="5359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3C49B-1B03-0649-A43A-E2D03DB2D51F}" type="slidenum">
              <a:rPr lang="fr-FR" smtClean="0"/>
              <a:t>‹N°›</a:t>
            </a:fld>
            <a:endParaRPr lang="fr-FR"/>
          </a:p>
        </p:txBody>
      </p:sp>
    </p:spTree>
    <p:extLst>
      <p:ext uri="{BB962C8B-B14F-4D97-AF65-F5344CB8AC3E}">
        <p14:creationId xmlns:p14="http://schemas.microsoft.com/office/powerpoint/2010/main" val="8217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Bonjour tout le monde, Avant de commencer je voudrais bien remercier les membres du jury d’avoir accepter d’être présent avec nous aujourd’hui.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Je voudrais remercier aussi </a:t>
            </a:r>
            <a:r>
              <a:rPr lang="fr-FR" sz="1200" kern="1200" dirty="0" smtClean="0">
                <a:solidFill>
                  <a:schemeClr val="tx1"/>
                </a:solidFill>
                <a:effectLst/>
                <a:latin typeface="+mn-lt"/>
                <a:ea typeface="+mn-ea"/>
                <a:cs typeface="+mn-cs"/>
              </a:rPr>
              <a:t>mon encadreur </a:t>
            </a:r>
            <a:r>
              <a:rPr lang="fr-FR" sz="1200" kern="1200" dirty="0">
                <a:solidFill>
                  <a:schemeClr val="tx1"/>
                </a:solidFill>
                <a:effectLst/>
                <a:latin typeface="+mn-lt"/>
                <a:ea typeface="+mn-ea"/>
                <a:cs typeface="+mn-cs"/>
              </a:rPr>
              <a:t>pour leurs aides et leurs soutient, ainsi que tous ceux qui sont présents avec nous, pour me soutenir</a:t>
            </a:r>
            <a:r>
              <a:rPr lang="fr-FR"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a:t>
            </a:r>
            <a:r>
              <a:rPr lang="fr-FR" baseline="0" dirty="0" smtClean="0"/>
              <a:t> j’ai l’honneur de présenter devant vous aujourd’hui mon projet de fin d’études intitulé « </a:t>
            </a:r>
            <a:r>
              <a:rPr lang="fr-FR" sz="1400" b="1" baseline="0" dirty="0" smtClean="0">
                <a:solidFill>
                  <a:schemeClr val="accent6">
                    <a:lumMod val="75000"/>
                  </a:schemeClr>
                </a:solidFill>
                <a:latin typeface="Times New Roman" panose="02020603050405020304" pitchFamily="18" charset="0"/>
                <a:cs typeface="Times New Roman" panose="02020603050405020304" pitchFamily="18" charset="0"/>
              </a:rPr>
              <a:t>Développement d’une application mobile de transfert des fichiers à base de serveur Web http »</a:t>
            </a:r>
            <a:endParaRPr lang="fr-FR" altLang="ko-KR" sz="1400" b="1" dirty="0" smtClean="0">
              <a:solidFill>
                <a:schemeClr val="accent6">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Arial"/>
              </a:rPr>
              <a:t>Pour </a:t>
            </a:r>
            <a:r>
              <a:rPr lang="fr-FR" sz="1200" b="0" strike="noStrike" spc="-1" dirty="0">
                <a:solidFill>
                  <a:srgbClr val="000000"/>
                </a:solidFill>
                <a:latin typeface="Arial"/>
              </a:rPr>
              <a:t>cela je vais suivre le plan suivant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1" dirty="0">
              <a:solidFill>
                <a:schemeClr val="tx1"/>
              </a:solidFill>
              <a:effectLst/>
              <a:latin typeface="+mn-lt"/>
              <a:ea typeface="+mn-ea"/>
              <a:cs typeface="+mn-cs"/>
            </a:endParaRPr>
          </a:p>
          <a:p>
            <a:endParaRPr lang="fr-FR" sz="1200" b="0" strike="noStrike" spc="-1" dirty="0">
              <a:latin typeface="Arial"/>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43C49B-1B03-0649-A43A-E2D03DB2D51F}" type="slidenum">
              <a:rPr lang="fr-FR" smtClean="0"/>
              <a:t>1</a:t>
            </a:fld>
            <a:endParaRPr lang="fr-FR" dirty="0"/>
          </a:p>
        </p:txBody>
      </p:sp>
    </p:spTree>
    <p:extLst>
      <p:ext uri="{BB962C8B-B14F-4D97-AF65-F5344CB8AC3E}">
        <p14:creationId xmlns:p14="http://schemas.microsoft.com/office/powerpoint/2010/main" val="53036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fr-FR" sz="1200" b="0" i="0" u="none" strike="noStrike" kern="1200" dirty="0">
                <a:solidFill>
                  <a:schemeClr val="tx1"/>
                </a:solidFill>
                <a:effectLst/>
                <a:latin typeface="+mn-lt"/>
                <a:ea typeface="+mn-ea"/>
                <a:cs typeface="+mn-cs"/>
              </a:rPr>
              <a:t>On commence par mentionné le premier partie : </a:t>
            </a:r>
            <a:r>
              <a:rPr kumimoji="1" lang="fr-FR" sz="1200" b="0" i="0" u="none" strike="noStrike" kern="1200" dirty="0" smtClean="0">
                <a:solidFill>
                  <a:schemeClr val="tx1"/>
                </a:solidFill>
                <a:effectLst/>
                <a:latin typeface="+mn-lt"/>
                <a:ea typeface="+mn-ea"/>
                <a:cs typeface="+mn-cs"/>
              </a:rPr>
              <a:t>Introduction </a:t>
            </a:r>
            <a:endParaRPr lang="fr-FR" dirty="0"/>
          </a:p>
          <a:p>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2</a:t>
            </a:fld>
            <a:endParaRPr lang="fr-FR" dirty="0"/>
          </a:p>
        </p:txBody>
      </p:sp>
    </p:spTree>
    <p:extLst>
      <p:ext uri="{BB962C8B-B14F-4D97-AF65-F5344CB8AC3E}">
        <p14:creationId xmlns:p14="http://schemas.microsoft.com/office/powerpoint/2010/main" val="3623177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éparation titre">
    <p:spTree>
      <p:nvGrpSpPr>
        <p:cNvPr id="1" name=""/>
        <p:cNvGrpSpPr/>
        <p:nvPr/>
      </p:nvGrpSpPr>
      <p:grpSpPr>
        <a:xfrm>
          <a:off x="0" y="0"/>
          <a:ext cx="0" cy="0"/>
          <a:chOff x="0" y="0"/>
          <a:chExt cx="0" cy="0"/>
        </a:xfrm>
      </p:grpSpPr>
      <p:sp>
        <p:nvSpPr>
          <p:cNvPr id="8" name="Rectangle 7"/>
          <p:cNvSpPr/>
          <p:nvPr userDrawn="1"/>
        </p:nvSpPr>
        <p:spPr>
          <a:xfrm>
            <a:off x="0" y="0"/>
            <a:ext cx="11948746"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b="0" i="0">
                <a:solidFill>
                  <a:schemeClr val="bg1"/>
                </a:solidFill>
                <a:latin typeface="Lato Medium" charset="0"/>
                <a:ea typeface="Lato Medium" charset="0"/>
                <a:cs typeface="Lato Medium" charset="0"/>
              </a:defRPr>
            </a:lvl1pPr>
          </a:lstStyle>
          <a:p>
            <a:r>
              <a:rPr lang="fr-FR" dirty="0"/>
              <a:t>CLIQUEZ ET MODIFIEZ LE TITRE</a:t>
            </a:r>
            <a:endParaRPr lang="en-US" dirty="0"/>
          </a:p>
        </p:txBody>
      </p:sp>
      <p:cxnSp>
        <p:nvCxnSpPr>
          <p:cNvPr id="5" name="Connecteur droit 4"/>
          <p:cNvCxnSpPr/>
          <p:nvPr userDrawn="1"/>
        </p:nvCxnSpPr>
        <p:spPr>
          <a:xfrm flipH="1" flipV="1">
            <a:off x="3609965" y="3484847"/>
            <a:ext cx="6801323"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flipH="1" flipV="1">
            <a:off x="2164755" y="1084131"/>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905771"/>
      </p:ext>
    </p:extLst>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160061" y="456036"/>
            <a:ext cx="3831371"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1379093" y="463953"/>
            <a:ext cx="5529111"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7160061" y="2052161"/>
            <a:ext cx="3831371"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5" name="Rectangle 4"/>
          <p:cNvSpPr>
            <a:spLocks/>
          </p:cNvSpPr>
          <p:nvPr userDrawn="1"/>
        </p:nvSpPr>
        <p:spPr>
          <a:xfrm>
            <a:off x="0" y="-5255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1" name="ZoneTexte 10"/>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2" name="ZoneTexte 11"/>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15975" y="363538"/>
            <a:ext cx="10247313" cy="1322387"/>
          </a:xfrm>
          <a:prstGeom prst="rect">
            <a:avLst/>
          </a:prstGeom>
        </p:spPr>
        <p:txBody>
          <a:bodyPr/>
          <a:lstStyle/>
          <a:p>
            <a:r>
              <a:rPr lang="fr-FR"/>
              <a:t>Cliquez et modifiez le titre</a:t>
            </a:r>
          </a:p>
        </p:txBody>
      </p:sp>
      <p:sp>
        <p:nvSpPr>
          <p:cNvPr id="3" name="Rectangle 2"/>
          <p:cNvSpPr/>
          <p:nvPr userDrawn="1"/>
        </p:nvSpPr>
        <p:spPr>
          <a:xfrm>
            <a:off x="-1" y="0"/>
            <a:ext cx="11879263"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70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ntenu texte">
    <p:spTree>
      <p:nvGrpSpPr>
        <p:cNvPr id="1" name=""/>
        <p:cNvGrpSpPr/>
        <p:nvPr/>
      </p:nvGrpSpPr>
      <p:grpSpPr>
        <a:xfrm>
          <a:off x="0" y="0"/>
          <a:ext cx="0" cy="0"/>
          <a:chOff x="0" y="0"/>
          <a:chExt cx="0" cy="0"/>
        </a:xfrm>
      </p:grpSpPr>
      <p:sp>
        <p:nvSpPr>
          <p:cNvPr id="8" name="Rectangle 7"/>
          <p:cNvSpPr/>
          <p:nvPr userDrawn="1"/>
        </p:nvSpPr>
        <p:spPr>
          <a:xfrm>
            <a:off x="-88488" y="-4859"/>
            <a:ext cx="1194874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3" name="Subtitle 2"/>
          <p:cNvSpPr>
            <a:spLocks noGrp="1"/>
          </p:cNvSpPr>
          <p:nvPr>
            <p:ph type="subTitle" idx="1"/>
          </p:nvPr>
        </p:nvSpPr>
        <p:spPr>
          <a:xfrm>
            <a:off x="1216582" y="1435455"/>
            <a:ext cx="9977444" cy="4876855"/>
          </a:xfrm>
          <a:prstGeom prst="rect">
            <a:avLst/>
          </a:prstGeom>
        </p:spPr>
        <p:txBody>
          <a:bodyPr/>
          <a:lstStyle>
            <a:lvl1pPr marL="0" indent="0" algn="l">
              <a:buNone/>
              <a:defRPr sz="2338" b="0" i="0">
                <a:solidFill>
                  <a:schemeClr val="tx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1216582" y="324466"/>
            <a:ext cx="9977444" cy="781664"/>
          </a:xfrm>
          <a:prstGeom prst="rect">
            <a:avLst/>
          </a:prstGeom>
        </p:spPr>
        <p:txBody>
          <a:bodyPr anchor="b"/>
          <a:lstStyle>
            <a:lvl1pPr algn="l">
              <a:defRPr sz="4800">
                <a:solidFill>
                  <a:schemeClr val="tx1"/>
                </a:solidFill>
                <a:latin typeface="Lato" charset="0"/>
                <a:ea typeface="Lato" charset="0"/>
                <a:cs typeface="Lato" charset="0"/>
              </a:defRPr>
            </a:lvl1pPr>
          </a:lstStyle>
          <a:p>
            <a:r>
              <a:rPr lang="fr-FR" dirty="0"/>
              <a:t>CLIQUEZ ET MODIFIEZ LE TITR</a:t>
            </a:r>
            <a:endParaRPr lang="en-US" dirty="0"/>
          </a:p>
        </p:txBody>
      </p:sp>
      <p:pic>
        <p:nvPicPr>
          <p:cNvPr id="11" name="Image 10"/>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88488" y="36029"/>
            <a:ext cx="4873620" cy="6919308"/>
          </a:xfrm>
          <a:prstGeom prst="rect">
            <a:avLst/>
          </a:prstGeom>
        </p:spPr>
      </p:pic>
      <p:sp>
        <p:nvSpPr>
          <p:cNvPr id="9" name="Rectangle 8"/>
          <p:cNvSpPr>
            <a:spLocks/>
          </p:cNvSpPr>
          <p:nvPr userDrawn="1"/>
        </p:nvSpPr>
        <p:spPr>
          <a:xfrm>
            <a:off x="-89940" y="-15240"/>
            <a:ext cx="972000" cy="697057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userDrawn="1"/>
        </p:nvSpPr>
        <p:spPr>
          <a:xfrm rot="16200000">
            <a:off x="-1660787"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1" y="196293"/>
            <a:ext cx="754156" cy="587291"/>
          </a:xfrm>
          <a:prstGeom prst="rect">
            <a:avLst/>
          </a:prstGeom>
        </p:spPr>
      </p:pic>
      <p:sp>
        <p:nvSpPr>
          <p:cNvPr id="4" name="ZoneTexte 3"/>
          <p:cNvSpPr txBox="1"/>
          <p:nvPr userDrawn="1"/>
        </p:nvSpPr>
        <p:spPr>
          <a:xfrm>
            <a:off x="1602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5" name="ZoneTexte 4"/>
          <p:cNvSpPr txBox="1"/>
          <p:nvPr userDrawn="1"/>
        </p:nvSpPr>
        <p:spPr>
          <a:xfrm>
            <a:off x="83479"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9531177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éparation titre+sous titre">
    <p:spTree>
      <p:nvGrpSpPr>
        <p:cNvPr id="1" name=""/>
        <p:cNvGrpSpPr/>
        <p:nvPr/>
      </p:nvGrpSpPr>
      <p:grpSpPr>
        <a:xfrm>
          <a:off x="0" y="0"/>
          <a:ext cx="0" cy="0"/>
          <a:chOff x="0" y="0"/>
          <a:chExt cx="0" cy="0"/>
        </a:xfrm>
      </p:grpSpPr>
      <p:sp>
        <p:nvSpPr>
          <p:cNvPr id="8" name="Rectangle 7"/>
          <p:cNvSpPr/>
          <p:nvPr userDrawn="1"/>
        </p:nvSpPr>
        <p:spPr>
          <a:xfrm>
            <a:off x="0" y="0"/>
            <a:ext cx="11948746" cy="687600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3" name="Subtitle 2"/>
          <p:cNvSpPr>
            <a:spLocks noGrp="1"/>
          </p:cNvSpPr>
          <p:nvPr>
            <p:ph type="subTitle" idx="1"/>
          </p:nvPr>
        </p:nvSpPr>
        <p:spPr>
          <a:xfrm>
            <a:off x="4906108" y="3592866"/>
            <a:ext cx="5488247" cy="1651546"/>
          </a:xfrm>
          <a:prstGeom prst="rect">
            <a:avLst/>
          </a:prstGeom>
        </p:spPr>
        <p:txBody>
          <a:bodyPr/>
          <a:lstStyle>
            <a:lvl1pPr marL="0" indent="0" algn="l">
              <a:buNone/>
              <a:defRPr sz="2338" b="0" i="0">
                <a:solidFill>
                  <a:schemeClr val="bg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a:solidFill>
                  <a:schemeClr val="bg1"/>
                </a:solidFill>
                <a:latin typeface="Lato" charset="0"/>
                <a:ea typeface="Lato" charset="0"/>
                <a:cs typeface="Lato" charset="0"/>
              </a:defRPr>
            </a:lvl1pPr>
          </a:lstStyle>
          <a:p>
            <a:r>
              <a:rPr lang="fr-FR" dirty="0"/>
              <a:t>CLIQUEZ ET MODIFIEZ LE TITRE</a:t>
            </a:r>
            <a:endParaRPr lang="en-US" dirty="0"/>
          </a:p>
        </p:txBody>
      </p:sp>
      <p:pic>
        <p:nvPicPr>
          <p:cNvPr id="4" name="Image 3"/>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23750" y="0"/>
            <a:ext cx="4815340" cy="6876000"/>
          </a:xfrm>
          <a:prstGeom prst="rect">
            <a:avLst/>
          </a:prstGeom>
        </p:spPr>
      </p:pic>
    </p:spTree>
    <p:extLst>
      <p:ext uri="{BB962C8B-B14F-4D97-AF65-F5344CB8AC3E}">
        <p14:creationId xmlns:p14="http://schemas.microsoft.com/office/powerpoint/2010/main" val="104251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6"/>
            <a:ext cx="9845981" cy="1322188"/>
          </a:xfrm>
          <a:prstGeom prst="rect">
            <a:avLst/>
          </a:prstGeom>
        </p:spPr>
        <p:txBody>
          <a:bodyPr/>
          <a:lstStyle/>
          <a:p>
            <a:r>
              <a:rPr lang="fr-FR"/>
              <a:t>Cliquez et modifiez le titre</a:t>
            </a:r>
            <a:endParaRPr lang="en-US" dirty="0"/>
          </a:p>
        </p:txBody>
      </p:sp>
      <p:sp>
        <p:nvSpPr>
          <p:cNvPr id="3" name="Content Placeholder 2"/>
          <p:cNvSpPr>
            <a:spLocks noGrp="1"/>
          </p:cNvSpPr>
          <p:nvPr>
            <p:ph idx="1"/>
          </p:nvPr>
        </p:nvSpPr>
        <p:spPr>
          <a:xfrm>
            <a:off x="1216582" y="1820976"/>
            <a:ext cx="9845982" cy="4340259"/>
          </a:xfrm>
          <a:prstGeom prst="rect">
            <a:avLst/>
          </a:prstGeom>
        </p:spPr>
        <p:txBody>
          <a:bodyPr/>
          <a:lstStyle/>
          <a:p>
            <a:pPr lvl="0"/>
            <a:r>
              <a:rPr lang="fr-FR"/>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Rectangle 6"/>
          <p:cNvSpPr>
            <a:spLocks/>
          </p:cNvSpPr>
          <p:nvPr userDrawn="1"/>
        </p:nvSpPr>
        <p:spPr>
          <a:xfrm>
            <a:off x="0" y="1"/>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46983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81780" y="364196"/>
            <a:ext cx="9980784" cy="1322188"/>
          </a:xfrm>
          <a:prstGeom prst="rect">
            <a:avLst/>
          </a:prstGeom>
        </p:spPr>
        <p:txBody>
          <a:bodyPr/>
          <a:lstStyle/>
          <a:p>
            <a:r>
              <a:rPr lang="fr-FR"/>
              <a:t>Cliquez et modifiez le titre</a:t>
            </a:r>
            <a:endParaRPr lang="en-US" dirty="0"/>
          </a:p>
        </p:txBody>
      </p:sp>
      <p:sp>
        <p:nvSpPr>
          <p:cNvPr id="3" name="Content Placeholder 2"/>
          <p:cNvSpPr>
            <a:spLocks noGrp="1"/>
          </p:cNvSpPr>
          <p:nvPr>
            <p:ph sz="half" idx="1"/>
          </p:nvPr>
        </p:nvSpPr>
        <p:spPr>
          <a:xfrm>
            <a:off x="1081780" y="1820976"/>
            <a:ext cx="4783606" cy="4340259"/>
          </a:xfrm>
          <a:prstGeom prst="rect">
            <a:avLst/>
          </a:prstGeo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013877" y="1820976"/>
            <a:ext cx="5048687" cy="4340259"/>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Rectangle 7"/>
          <p:cNvSpPr>
            <a:spLocks/>
          </p:cNvSpPr>
          <p:nvPr userDrawn="1"/>
        </p:nvSpPr>
        <p:spPr>
          <a:xfrm>
            <a:off x="0" y="-10510"/>
            <a:ext cx="972000" cy="685104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61012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ide avec image de fond">
    <p:spTree>
      <p:nvGrpSpPr>
        <p:cNvPr id="1" name=""/>
        <p:cNvGrpSpPr/>
        <p:nvPr/>
      </p:nvGrpSpPr>
      <p:grpSpPr>
        <a:xfrm>
          <a:off x="0" y="0"/>
          <a:ext cx="0" cy="0"/>
          <a:chOff x="0" y="0"/>
          <a:chExt cx="0" cy="0"/>
        </a:xfrm>
      </p:grpSpPr>
      <p:sp>
        <p:nvSpPr>
          <p:cNvPr id="2" name="Title 1"/>
          <p:cNvSpPr>
            <a:spLocks noGrp="1"/>
          </p:cNvSpPr>
          <p:nvPr>
            <p:ph type="title"/>
          </p:nvPr>
        </p:nvSpPr>
        <p:spPr>
          <a:xfrm>
            <a:off x="818247" y="364196"/>
            <a:ext cx="10245864" cy="1322188"/>
          </a:xfrm>
          <a:prstGeom prst="rect">
            <a:avLst/>
          </a:prstGeom>
        </p:spPr>
        <p:txBody>
          <a:bodyPr/>
          <a:lstStyle/>
          <a:p>
            <a:r>
              <a:rPr lang="fr-FR"/>
              <a:t>Cliquez et modifiez le titre</a:t>
            </a:r>
            <a:endParaRPr lang="en-US" dirty="0"/>
          </a:p>
        </p:txBody>
      </p:sp>
      <p:sp>
        <p:nvSpPr>
          <p:cNvPr id="3" name="Text Placeholder 2"/>
          <p:cNvSpPr>
            <a:spLocks noGrp="1"/>
          </p:cNvSpPr>
          <p:nvPr>
            <p:ph type="body" idx="1"/>
          </p:nvPr>
        </p:nvSpPr>
        <p:spPr>
          <a:xfrm>
            <a:off x="818247" y="1676882"/>
            <a:ext cx="5025485"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4" name="Content Placeholder 3"/>
          <p:cNvSpPr>
            <a:spLocks noGrp="1"/>
          </p:cNvSpPr>
          <p:nvPr>
            <p:ph sz="half" idx="2"/>
          </p:nvPr>
        </p:nvSpPr>
        <p:spPr>
          <a:xfrm>
            <a:off x="818247" y="2498697"/>
            <a:ext cx="5025485"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13877" y="1676882"/>
            <a:ext cx="5050234"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6" name="Content Placeholder 5"/>
          <p:cNvSpPr>
            <a:spLocks noGrp="1"/>
          </p:cNvSpPr>
          <p:nvPr>
            <p:ph sz="quarter" idx="4"/>
          </p:nvPr>
        </p:nvSpPr>
        <p:spPr>
          <a:xfrm>
            <a:off x="6013877" y="2498697"/>
            <a:ext cx="5050234"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pic>
        <p:nvPicPr>
          <p:cNvPr id="10" name="Image 9"/>
          <p:cNvPicPr>
            <a:picLocks noChangeAspect="1"/>
          </p:cNvPicPr>
          <p:nvPr userDrawn="1"/>
        </p:nvPicPr>
        <p:blipFill rotWithShape="1">
          <a:blip r:embed="rId2"/>
          <a:srcRect l="1516" r="933"/>
          <a:stretch/>
        </p:blipFill>
        <p:spPr>
          <a:xfrm>
            <a:off x="0" y="-75632"/>
            <a:ext cx="11950700" cy="6942442"/>
          </a:xfrm>
          <a:prstGeom prst="rect">
            <a:avLst/>
          </a:prstGeom>
        </p:spPr>
      </p:pic>
      <p:sp>
        <p:nvSpPr>
          <p:cNvPr id="11" name="Rectangle 10"/>
          <p:cNvSpPr/>
          <p:nvPr userDrawn="1"/>
        </p:nvSpPr>
        <p:spPr>
          <a:xfrm>
            <a:off x="0" y="-75632"/>
            <a:ext cx="11948746" cy="6944559"/>
          </a:xfrm>
          <a:prstGeom prst="rect">
            <a:avLst/>
          </a:prstGeom>
          <a:solidFill>
            <a:srgbClr val="FFFFFF">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40039" y="5389659"/>
            <a:ext cx="1680250" cy="1527640"/>
          </a:xfrm>
          <a:prstGeom prst="rect">
            <a:avLst/>
          </a:prstGeom>
        </p:spPr>
      </p:pic>
      <p:sp>
        <p:nvSpPr>
          <p:cNvPr id="13" name="TextBox 6"/>
          <p:cNvSpPr txBox="1"/>
          <p:nvPr userDrawn="1"/>
        </p:nvSpPr>
        <p:spPr>
          <a:xfrm>
            <a:off x="11213699" y="6166261"/>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
        <p:nvSpPr>
          <p:cNvPr id="14" name="Rectangle 13"/>
          <p:cNvSpPr>
            <a:spLocks/>
          </p:cNvSpPr>
          <p:nvPr userDrawn="1"/>
        </p:nvSpPr>
        <p:spPr>
          <a:xfrm>
            <a:off x="-91440" y="-86141"/>
            <a:ext cx="972000" cy="699293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userDrawn="1"/>
        </p:nvSpPr>
        <p:spPr>
          <a:xfrm rot="16200000">
            <a:off x="-160853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8" name="Imag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215" y="196293"/>
            <a:ext cx="754156" cy="587291"/>
          </a:xfrm>
          <a:prstGeom prst="rect">
            <a:avLst/>
          </a:prstGeom>
        </p:spPr>
      </p:pic>
      <p:sp>
        <p:nvSpPr>
          <p:cNvPr id="19" name="ZoneTexte 18"/>
          <p:cNvSpPr txBox="1"/>
          <p:nvPr userDrawn="1"/>
        </p:nvSpPr>
        <p:spPr>
          <a:xfrm>
            <a:off x="21252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20" name="ZoneTexte 19"/>
          <p:cNvSpPr txBox="1"/>
          <p:nvPr userDrawn="1"/>
        </p:nvSpPr>
        <p:spPr>
          <a:xfrm>
            <a:off x="13573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79169892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image en bas">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5"/>
            <a:ext cx="9845982" cy="3190166"/>
          </a:xfrm>
          <a:prstGeom prst="rect">
            <a:avLst/>
          </a:prstGeom>
        </p:spPr>
        <p:txBody>
          <a:bodyPr/>
          <a:lstStyle/>
          <a:p>
            <a:r>
              <a:rPr lang="fr-FR" dirty="0"/>
              <a:t>Cliquez et modifiez le titre</a:t>
            </a:r>
            <a:endParaRPr lang="en-US" dirty="0"/>
          </a:p>
        </p:txBody>
      </p:sp>
      <p:sp>
        <p:nvSpPr>
          <p:cNvPr id="6" name="Picture Placeholder 2"/>
          <p:cNvSpPr>
            <a:spLocks noGrp="1" noChangeAspect="1"/>
          </p:cNvSpPr>
          <p:nvPr>
            <p:ph type="pic" idx="1"/>
          </p:nvPr>
        </p:nvSpPr>
        <p:spPr>
          <a:xfrm>
            <a:off x="1216582" y="3849328"/>
            <a:ext cx="9845982" cy="2315497"/>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dirty="0"/>
              <a:t>Faire glisser l'image vers l'espace réservé ou cliquer sur l'icône pour l'ajouter</a:t>
            </a:r>
            <a:endParaRPr lang="en-US" dirty="0"/>
          </a:p>
        </p:txBody>
      </p:sp>
      <p:sp>
        <p:nvSpPr>
          <p:cNvPr id="7" name="Rectangle 6"/>
          <p:cNvSpPr>
            <a:spLocks/>
          </p:cNvSpPr>
          <p:nvPr userDrawn="1"/>
        </p:nvSpPr>
        <p:spPr>
          <a:xfrm>
            <a:off x="0" y="0"/>
            <a:ext cx="972000" cy="685552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63170456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pageVide">
    <p:spTree>
      <p:nvGrpSpPr>
        <p:cNvPr id="1" name=""/>
        <p:cNvGrpSpPr/>
        <p:nvPr/>
      </p:nvGrpSpPr>
      <p:grpSpPr>
        <a:xfrm>
          <a:off x="0" y="0"/>
          <a:ext cx="0" cy="0"/>
          <a:chOff x="0" y="0"/>
          <a:chExt cx="0" cy="0"/>
        </a:xfrm>
      </p:grpSpPr>
      <p:sp>
        <p:nvSpPr>
          <p:cNvPr id="5" name="Rectangle 4"/>
          <p:cNvSpPr>
            <a:spLocks/>
          </p:cNvSpPr>
          <p:nvPr userDrawn="1"/>
        </p:nvSpPr>
        <p:spPr>
          <a:xfrm>
            <a:off x="858" y="-52552"/>
            <a:ext cx="972000" cy="6918999"/>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0" name="ZoneTexte 9"/>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1" name="ZoneTexte 10"/>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498777856"/>
      </p:ext>
    </p:extLst>
  </p:cSld>
  <p:clrMapOvr>
    <a:masterClrMapping/>
  </p:clrMapOvr>
  <p:transition spd="slow">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08519" y="456036"/>
            <a:ext cx="3833652"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5050234" y="456036"/>
            <a:ext cx="6013877"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108519" y="2052161"/>
            <a:ext cx="3840899"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8" name="Rectangle 7"/>
          <p:cNvSpPr>
            <a:spLocks/>
          </p:cNvSpPr>
          <p:nvPr userDrawn="1"/>
        </p:nvSpPr>
        <p:spPr>
          <a:xfrm>
            <a:off x="0" y="-4204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248723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13">
            <a:alphaModFix/>
            <a:extLst>
              <a:ext uri="{28A0092B-C50C-407E-A947-70E740481C1C}">
                <a14:useLocalDpi xmlns:a14="http://schemas.microsoft.com/office/drawing/2010/main" val="0"/>
              </a:ext>
            </a:extLst>
          </a:blip>
          <a:stretch>
            <a:fillRect/>
          </a:stretch>
        </p:blipFill>
        <p:spPr>
          <a:xfrm>
            <a:off x="11140039" y="5550483"/>
            <a:ext cx="1680250" cy="1527640"/>
          </a:xfrm>
          <a:prstGeom prst="rect">
            <a:avLst/>
          </a:prstGeom>
        </p:spPr>
      </p:pic>
      <p:sp>
        <p:nvSpPr>
          <p:cNvPr id="8" name="TextBox 6"/>
          <p:cNvSpPr txBox="1"/>
          <p:nvPr userDrawn="1"/>
        </p:nvSpPr>
        <p:spPr>
          <a:xfrm>
            <a:off x="11140039" y="6338366"/>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Tree>
    <p:extLst>
      <p:ext uri="{BB962C8B-B14F-4D97-AF65-F5344CB8AC3E}">
        <p14:creationId xmlns:p14="http://schemas.microsoft.com/office/powerpoint/2010/main" val="211473809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4" r:id="rId5"/>
    <p:sldLayoutId id="2147483665" r:id="rId6"/>
    <p:sldLayoutId id="2147483666" r:id="rId7"/>
    <p:sldLayoutId id="2147483667" r:id="rId8"/>
    <p:sldLayoutId id="2147483669" r:id="rId9"/>
    <p:sldLayoutId id="2147483674" r:id="rId10"/>
    <p:sldLayoutId id="2147483675" r:id="rId11"/>
  </p:sldLayoutIdLst>
  <p:txStyles>
    <p:titleStyle>
      <a:lvl1pPr algn="l" defTabSz="890900" rtl="0" eaLnBrk="1" latinLnBrk="0" hangingPunct="1">
        <a:lnSpc>
          <a:spcPct val="90000"/>
        </a:lnSpc>
        <a:spcBef>
          <a:spcPct val="0"/>
        </a:spcBef>
        <a:buNone/>
        <a:defRPr sz="4287" kern="1200">
          <a:solidFill>
            <a:schemeClr val="tx1"/>
          </a:solidFill>
          <a:latin typeface="+mj-lt"/>
          <a:ea typeface="+mj-ea"/>
          <a:cs typeface="+mj-cs"/>
        </a:defRPr>
      </a:lvl1pPr>
    </p:titleStyle>
    <p:bodyStyle>
      <a:lvl1pPr marL="222725" indent="-222725" algn="l" defTabSz="890900" rtl="0" eaLnBrk="1" latinLnBrk="0" hangingPunct="1">
        <a:lnSpc>
          <a:spcPct val="90000"/>
        </a:lnSpc>
        <a:spcBef>
          <a:spcPts val="974"/>
        </a:spcBef>
        <a:buFont typeface="Arial" panose="020B0604020202020204" pitchFamily="34" charset="0"/>
        <a:buChar char="•"/>
        <a:defRPr sz="2728" kern="1200">
          <a:solidFill>
            <a:schemeClr val="tx1"/>
          </a:solidFill>
          <a:latin typeface="+mn-lt"/>
          <a:ea typeface="+mn-ea"/>
          <a:cs typeface="+mn-cs"/>
        </a:defRPr>
      </a:lvl1pPr>
      <a:lvl2pPr marL="668175" indent="-222725" algn="l" defTabSz="890900" rtl="0" eaLnBrk="1" latinLnBrk="0" hangingPunct="1">
        <a:lnSpc>
          <a:spcPct val="90000"/>
        </a:lnSpc>
        <a:spcBef>
          <a:spcPts val="487"/>
        </a:spcBef>
        <a:buFont typeface="Arial" panose="020B0604020202020204" pitchFamily="34" charset="0"/>
        <a:buChar char="•"/>
        <a:defRPr sz="2338" kern="1200">
          <a:solidFill>
            <a:schemeClr val="tx1"/>
          </a:solidFill>
          <a:latin typeface="+mn-lt"/>
          <a:ea typeface="+mn-ea"/>
          <a:cs typeface="+mn-cs"/>
        </a:defRPr>
      </a:lvl2pPr>
      <a:lvl3pPr marL="1113625" indent="-222725" algn="l" defTabSz="890900" rtl="0" eaLnBrk="1" latinLnBrk="0" hangingPunct="1">
        <a:lnSpc>
          <a:spcPct val="90000"/>
        </a:lnSpc>
        <a:spcBef>
          <a:spcPts val="487"/>
        </a:spcBef>
        <a:buFont typeface="Arial" panose="020B0604020202020204" pitchFamily="34" charset="0"/>
        <a:buChar char="•"/>
        <a:defRPr sz="1949" kern="1200">
          <a:solidFill>
            <a:schemeClr val="tx1"/>
          </a:solidFill>
          <a:latin typeface="+mn-lt"/>
          <a:ea typeface="+mn-ea"/>
          <a:cs typeface="+mn-cs"/>
        </a:defRPr>
      </a:lvl3pPr>
      <a:lvl4pPr marL="15590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4pPr>
      <a:lvl5pPr marL="20045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5pPr>
      <a:lvl6pPr marL="24499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6pPr>
      <a:lvl7pPr marL="28954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7pPr>
      <a:lvl8pPr marL="33408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8pPr>
      <a:lvl9pPr marL="37863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9pPr>
    </p:bodyStyle>
    <p:otherStyle>
      <a:defPPr>
        <a:defRPr lang="en-US"/>
      </a:defPPr>
      <a:lvl1pPr marL="0" algn="l" defTabSz="890900" rtl="0" eaLnBrk="1" latinLnBrk="0" hangingPunct="1">
        <a:defRPr sz="1754" kern="1200">
          <a:solidFill>
            <a:schemeClr val="tx1"/>
          </a:solidFill>
          <a:latin typeface="+mn-lt"/>
          <a:ea typeface="+mn-ea"/>
          <a:cs typeface="+mn-cs"/>
        </a:defRPr>
      </a:lvl1pPr>
      <a:lvl2pPr marL="445450" algn="l" defTabSz="890900" rtl="0" eaLnBrk="1" latinLnBrk="0" hangingPunct="1">
        <a:defRPr sz="1754" kern="1200">
          <a:solidFill>
            <a:schemeClr val="tx1"/>
          </a:solidFill>
          <a:latin typeface="+mn-lt"/>
          <a:ea typeface="+mn-ea"/>
          <a:cs typeface="+mn-cs"/>
        </a:defRPr>
      </a:lvl2pPr>
      <a:lvl3pPr marL="890900" algn="l" defTabSz="890900" rtl="0" eaLnBrk="1" latinLnBrk="0" hangingPunct="1">
        <a:defRPr sz="1754" kern="1200">
          <a:solidFill>
            <a:schemeClr val="tx1"/>
          </a:solidFill>
          <a:latin typeface="+mn-lt"/>
          <a:ea typeface="+mn-ea"/>
          <a:cs typeface="+mn-cs"/>
        </a:defRPr>
      </a:lvl3pPr>
      <a:lvl4pPr marL="1336350" algn="l" defTabSz="890900" rtl="0" eaLnBrk="1" latinLnBrk="0" hangingPunct="1">
        <a:defRPr sz="1754" kern="1200">
          <a:solidFill>
            <a:schemeClr val="tx1"/>
          </a:solidFill>
          <a:latin typeface="+mn-lt"/>
          <a:ea typeface="+mn-ea"/>
          <a:cs typeface="+mn-cs"/>
        </a:defRPr>
      </a:lvl4pPr>
      <a:lvl5pPr marL="1781800" algn="l" defTabSz="890900" rtl="0" eaLnBrk="1" latinLnBrk="0" hangingPunct="1">
        <a:defRPr sz="1754" kern="1200">
          <a:solidFill>
            <a:schemeClr val="tx1"/>
          </a:solidFill>
          <a:latin typeface="+mn-lt"/>
          <a:ea typeface="+mn-ea"/>
          <a:cs typeface="+mn-cs"/>
        </a:defRPr>
      </a:lvl5pPr>
      <a:lvl6pPr marL="2227250" algn="l" defTabSz="890900" rtl="0" eaLnBrk="1" latinLnBrk="0" hangingPunct="1">
        <a:defRPr sz="1754" kern="1200">
          <a:solidFill>
            <a:schemeClr val="tx1"/>
          </a:solidFill>
          <a:latin typeface="+mn-lt"/>
          <a:ea typeface="+mn-ea"/>
          <a:cs typeface="+mn-cs"/>
        </a:defRPr>
      </a:lvl6pPr>
      <a:lvl7pPr marL="2672700" algn="l" defTabSz="890900" rtl="0" eaLnBrk="1" latinLnBrk="0" hangingPunct="1">
        <a:defRPr sz="1754" kern="1200">
          <a:solidFill>
            <a:schemeClr val="tx1"/>
          </a:solidFill>
          <a:latin typeface="+mn-lt"/>
          <a:ea typeface="+mn-ea"/>
          <a:cs typeface="+mn-cs"/>
        </a:defRPr>
      </a:lvl7pPr>
      <a:lvl8pPr marL="3118150" algn="l" defTabSz="890900" rtl="0" eaLnBrk="1" latinLnBrk="0" hangingPunct="1">
        <a:defRPr sz="1754" kern="1200">
          <a:solidFill>
            <a:schemeClr val="tx1"/>
          </a:solidFill>
          <a:latin typeface="+mn-lt"/>
          <a:ea typeface="+mn-ea"/>
          <a:cs typeface="+mn-cs"/>
        </a:defRPr>
      </a:lvl8pPr>
      <a:lvl9pPr marL="3563600" algn="l" defTabSz="890900" rtl="0" eaLnBrk="1" latinLnBrk="0" hangingPunct="1">
        <a:defRPr sz="17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dimeo.com/blog/sylius-le-framework-pour-votre-solution-e-commer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r="2931"/>
          <a:stretch/>
        </p:blipFill>
        <p:spPr>
          <a:xfrm>
            <a:off x="-5494" y="-220711"/>
            <a:ext cx="11879263" cy="7072631"/>
          </a:xfrm>
          <a:prstGeom prst="rect">
            <a:avLst/>
          </a:prstGeom>
        </p:spPr>
      </p:pic>
      <p:sp>
        <p:nvSpPr>
          <p:cNvPr id="9" name="Rectangle 8"/>
          <p:cNvSpPr/>
          <p:nvPr/>
        </p:nvSpPr>
        <p:spPr>
          <a:xfrm>
            <a:off x="-11717" y="-220711"/>
            <a:ext cx="11879263" cy="7092781"/>
          </a:xfrm>
          <a:prstGeom prst="rect">
            <a:avLst/>
          </a:prstGeom>
          <a:solidFill>
            <a:srgbClr val="33234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itre 1"/>
          <p:cNvSpPr txBox="1">
            <a:spLocks/>
          </p:cNvSpPr>
          <p:nvPr/>
        </p:nvSpPr>
        <p:spPr bwMode="blackWhite">
          <a:xfrm>
            <a:off x="2534806" y="1697335"/>
            <a:ext cx="6630797" cy="433330"/>
          </a:xfrm>
          <a:prstGeom prst="rect">
            <a:avLst/>
          </a:prstGeom>
          <a:noFill/>
          <a:ln w="38100" cap="sq">
            <a:no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FR" sz="1800" dirty="0">
                <a:solidFill>
                  <a:schemeClr val="bg1"/>
                </a:solidFill>
                <a:latin typeface="Lato" charset="0"/>
                <a:ea typeface="Lato" charset="0"/>
                <a:cs typeface="Lato" charset="0"/>
              </a:rPr>
              <a:t>Présentation du projet de fin d’études</a:t>
            </a:r>
          </a:p>
        </p:txBody>
      </p:sp>
      <p:sp>
        <p:nvSpPr>
          <p:cNvPr id="13" name="Sous-titre 2"/>
          <p:cNvSpPr txBox="1">
            <a:spLocks/>
          </p:cNvSpPr>
          <p:nvPr/>
        </p:nvSpPr>
        <p:spPr>
          <a:xfrm>
            <a:off x="6843001" y="4514035"/>
            <a:ext cx="5024545" cy="1682916"/>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fr-FR" sz="1800" b="1" dirty="0">
                <a:solidFill>
                  <a:schemeClr val="bg1"/>
                </a:solidFill>
                <a:latin typeface="Lato"/>
                <a:ea typeface="Lato Light" charset="0"/>
                <a:cs typeface="Lato Light" charset="0"/>
              </a:rPr>
              <a:t>Réalisé par :	</a:t>
            </a:r>
          </a:p>
          <a:p>
            <a:pPr algn="l"/>
            <a:r>
              <a:rPr lang="fr-FR" sz="1800" b="1" dirty="0">
                <a:solidFill>
                  <a:schemeClr val="bg1"/>
                </a:solidFill>
                <a:latin typeface="Lato"/>
                <a:ea typeface="Lato Light" charset="0"/>
                <a:cs typeface="Lato Light" charset="0"/>
              </a:rPr>
              <a:t>		 </a:t>
            </a:r>
            <a:r>
              <a:rPr lang="fr-FR" sz="1800" b="1" dirty="0" smtClean="0">
                <a:solidFill>
                  <a:schemeClr val="bg1"/>
                </a:solidFill>
                <a:latin typeface="Lato"/>
                <a:ea typeface="Lato Light" charset="0"/>
                <a:cs typeface="Lato Light" charset="0"/>
              </a:rPr>
              <a:t>ATTIA Salim</a:t>
            </a:r>
            <a:endParaRPr lang="fr-FR" sz="1800" b="1" dirty="0">
              <a:solidFill>
                <a:schemeClr val="bg1"/>
              </a:solidFill>
              <a:latin typeface="Lato"/>
              <a:ea typeface="Lato" charset="0"/>
              <a:cs typeface="Lato" charset="0"/>
            </a:endParaRPr>
          </a:p>
          <a:p>
            <a:pPr algn="l"/>
            <a:r>
              <a:rPr lang="fr-FR" sz="1800" b="1" dirty="0">
                <a:solidFill>
                  <a:schemeClr val="bg1"/>
                </a:solidFill>
                <a:latin typeface="Lato"/>
                <a:ea typeface="Lato" charset="0"/>
                <a:cs typeface="Lato" charset="0"/>
              </a:rPr>
              <a:t>Supervisé par </a:t>
            </a:r>
            <a:r>
              <a:rPr lang="fr-FR" sz="1800" b="1" dirty="0" smtClean="0">
                <a:solidFill>
                  <a:schemeClr val="bg1"/>
                </a:solidFill>
                <a:latin typeface="Lato"/>
                <a:ea typeface="Lato" charset="0"/>
                <a:cs typeface="Lato" charset="0"/>
              </a:rPr>
              <a:t>:</a:t>
            </a:r>
            <a:endParaRPr lang="fr-FR" sz="1800" b="1" dirty="0">
              <a:solidFill>
                <a:schemeClr val="bg1"/>
              </a:solidFill>
              <a:latin typeface="Lato"/>
              <a:ea typeface="Lato" charset="0"/>
              <a:cs typeface="Lato" charset="0"/>
            </a:endParaRPr>
          </a:p>
        </p:txBody>
      </p:sp>
      <p:sp>
        <p:nvSpPr>
          <p:cNvPr id="14" name="ZoneTexte 13"/>
          <p:cNvSpPr txBox="1"/>
          <p:nvPr/>
        </p:nvSpPr>
        <p:spPr>
          <a:xfrm>
            <a:off x="1876841" y="2605295"/>
            <a:ext cx="7922210" cy="2031325"/>
          </a:xfrm>
          <a:prstGeom prst="rect">
            <a:avLst/>
          </a:prstGeom>
          <a:noFill/>
        </p:spPr>
        <p:txBody>
          <a:bodyPr wrap="square" rtlCol="0">
            <a:spAutoFit/>
          </a:bodyPr>
          <a:lstStyle/>
          <a:p>
            <a:pPr algn="ctr"/>
            <a:r>
              <a:rPr lang="en-US" sz="5400" b="1" dirty="0">
                <a:solidFill>
                  <a:schemeClr val="bg1"/>
                </a:solidFill>
              </a:rPr>
              <a:t>Clean Architecture </a:t>
            </a:r>
          </a:p>
          <a:p>
            <a:r>
              <a:rPr lang="fr-FR" sz="3600" cap="all" dirty="0"/>
              <a:t/>
            </a:r>
            <a:br>
              <a:rPr lang="fr-FR" sz="3600" cap="all" dirty="0"/>
            </a:br>
            <a:endParaRPr lang="fr-FR" sz="3600" b="1" dirty="0">
              <a:solidFill>
                <a:schemeClr val="bg1"/>
              </a:solidFill>
              <a:latin typeface="Lato" charset="0"/>
              <a:ea typeface="Lato" charset="0"/>
              <a:cs typeface="Lato" charset="0"/>
            </a:endParaRPr>
          </a:p>
        </p:txBody>
      </p:sp>
      <p:cxnSp>
        <p:nvCxnSpPr>
          <p:cNvPr id="16" name="Connecteur droit 15"/>
          <p:cNvCxnSpPr/>
          <p:nvPr/>
        </p:nvCxnSpPr>
        <p:spPr>
          <a:xfrm flipH="1" flipV="1">
            <a:off x="1714503" y="2392384"/>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1773945" y="4396111"/>
            <a:ext cx="8229600" cy="38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370203" y="6275964"/>
            <a:ext cx="1507066" cy="646331"/>
          </a:xfrm>
          <a:prstGeom prst="rect">
            <a:avLst/>
          </a:prstGeom>
          <a:noFill/>
        </p:spPr>
        <p:txBody>
          <a:bodyPr wrap="square" rtlCol="0">
            <a:spAutoFit/>
          </a:bodyPr>
          <a:lstStyle/>
          <a:p>
            <a:r>
              <a:rPr lang="fr-FR" sz="1700" dirty="0" smtClean="0">
                <a:solidFill>
                  <a:schemeClr val="bg1"/>
                </a:solidFill>
                <a:latin typeface="Lato Light" charset="0"/>
                <a:ea typeface="Lato Light" charset="0"/>
                <a:cs typeface="Lato Light" charset="0"/>
              </a:rPr>
              <a:t>2021-2022</a:t>
            </a:r>
            <a:endParaRPr lang="fr-FR" sz="1700" dirty="0">
              <a:solidFill>
                <a:schemeClr val="bg1"/>
              </a:solidFill>
              <a:latin typeface="Lato Light" charset="0"/>
              <a:ea typeface="Lato Light" charset="0"/>
              <a:cs typeface="Lato Light" charset="0"/>
            </a:endParaRPr>
          </a:p>
          <a:p>
            <a:endParaRPr lang="fr-FR" dirty="0"/>
          </a:p>
        </p:txBody>
      </p:sp>
    </p:spTree>
    <p:extLst>
      <p:ext uri="{BB962C8B-B14F-4D97-AF65-F5344CB8AC3E}">
        <p14:creationId xmlns:p14="http://schemas.microsoft.com/office/powerpoint/2010/main" val="927612902"/>
      </p:ext>
    </p:extLst>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2598" y="2364895"/>
            <a:ext cx="5834877" cy="972977"/>
          </a:xfrm>
        </p:spPr>
        <p:txBody>
          <a:bodyPr/>
          <a:lstStyle/>
          <a:p>
            <a:r>
              <a:rPr lang="fr-FR" sz="6000" dirty="0"/>
              <a:t>Introduction</a:t>
            </a:r>
          </a:p>
        </p:txBody>
      </p:sp>
      <p:sp>
        <p:nvSpPr>
          <p:cNvPr id="3" name="Titre 1"/>
          <p:cNvSpPr txBox="1">
            <a:spLocks/>
          </p:cNvSpPr>
          <p:nvPr/>
        </p:nvSpPr>
        <p:spPr>
          <a:xfrm>
            <a:off x="9262412" y="1419806"/>
            <a:ext cx="1270126" cy="972978"/>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b="1" dirty="0"/>
              <a:t>1.0</a:t>
            </a:r>
          </a:p>
        </p:txBody>
      </p:sp>
    </p:spTree>
    <p:extLst>
      <p:ext uri="{BB962C8B-B14F-4D97-AF65-F5344CB8AC3E}">
        <p14:creationId xmlns:p14="http://schemas.microsoft.com/office/powerpoint/2010/main" val="100820599"/>
      </p:ext>
    </p:extLst>
  </p:cSld>
  <p:clrMapOvr>
    <a:masterClrMapping/>
  </p:clrMapOvr>
  <p:transition spd="slow">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smtClean="0"/>
              <a:t>Introduction</a:t>
            </a:r>
            <a:endParaRPr lang="en-US" dirty="0"/>
          </a:p>
        </p:txBody>
      </p:sp>
      <p:sp>
        <p:nvSpPr>
          <p:cNvPr id="4" name="Rectangle 3"/>
          <p:cNvSpPr/>
          <p:nvPr/>
        </p:nvSpPr>
        <p:spPr>
          <a:xfrm>
            <a:off x="1216582" y="1331404"/>
            <a:ext cx="10286057" cy="364587"/>
          </a:xfrm>
          <a:prstGeom prst="rect">
            <a:avLst/>
          </a:prstGeom>
        </p:spPr>
        <p:txBody>
          <a:bodyPr wrap="square">
            <a:spAutoFit/>
          </a:bodyPr>
          <a:lstStyle/>
          <a:p>
            <a:endParaRPr lang="fr-FR" dirty="0"/>
          </a:p>
        </p:txBody>
      </p:sp>
      <p:sp>
        <p:nvSpPr>
          <p:cNvPr id="2" name="Rectangle 1"/>
          <p:cNvSpPr/>
          <p:nvPr/>
        </p:nvSpPr>
        <p:spPr>
          <a:xfrm>
            <a:off x="1389242" y="1331404"/>
            <a:ext cx="9804784" cy="2814873"/>
          </a:xfrm>
          <a:prstGeom prst="rect">
            <a:avLst/>
          </a:prstGeom>
        </p:spPr>
        <p:txBody>
          <a:bodyPr wrap="square">
            <a:spAutoFit/>
          </a:bodyPr>
          <a:lstStyle/>
          <a:p>
            <a:r>
              <a:rPr lang="fr-FR" b="1" dirty="0">
                <a:solidFill>
                  <a:srgbClr val="DD1C4B"/>
                </a:solidFill>
                <a:latin typeface="Montserrat"/>
              </a:rPr>
              <a:t>Qu'est ce que la clean architecture </a:t>
            </a:r>
            <a:r>
              <a:rPr lang="fr-FR" b="1" dirty="0" smtClean="0">
                <a:solidFill>
                  <a:srgbClr val="DD1C4B"/>
                </a:solidFill>
                <a:latin typeface="Montserrat"/>
              </a:rPr>
              <a:t>?</a:t>
            </a:r>
          </a:p>
          <a:p>
            <a:endParaRPr lang="fr-FR" b="1" dirty="0">
              <a:solidFill>
                <a:srgbClr val="DD1C4B"/>
              </a:solidFill>
              <a:latin typeface="Montserrat"/>
            </a:endParaRPr>
          </a:p>
          <a:p>
            <a:r>
              <a:rPr lang="fr-FR" dirty="0"/>
              <a:t>La Clean Architecture vise à </a:t>
            </a:r>
            <a:r>
              <a:rPr lang="fr-FR" b="1" dirty="0"/>
              <a:t>réduire les dépendances</a:t>
            </a:r>
            <a:r>
              <a:rPr lang="fr-FR" dirty="0"/>
              <a:t> de votre logique métier avec les services que vous consommez (API, Base de données, Framework, </a:t>
            </a:r>
            <a:r>
              <a:rPr lang="fr-FR" dirty="0" smtClean="0"/>
              <a:t>Librairies,…), </a:t>
            </a:r>
            <a:r>
              <a:rPr lang="fr-FR" dirty="0"/>
              <a:t>pour maintenir une </a:t>
            </a:r>
            <a:r>
              <a:rPr lang="fr-FR" b="1" dirty="0"/>
              <a:t>application stable</a:t>
            </a:r>
            <a:r>
              <a:rPr lang="fr-FR" dirty="0"/>
              <a:t> au cours de ses évolutions, de ses tests mais également lors de changements ou mises à jour des ressources externes.</a:t>
            </a:r>
          </a:p>
          <a:p>
            <a:r>
              <a:rPr lang="fr-FR" dirty="0"/>
              <a:t/>
            </a:r>
            <a:br>
              <a:rPr lang="fr-FR" dirty="0"/>
            </a:br>
            <a:endParaRPr lang="fr-FR" b="1" dirty="0">
              <a:solidFill>
                <a:srgbClr val="DD1C4B"/>
              </a:solidFill>
              <a:latin typeface="Montserrat"/>
            </a:endParaRPr>
          </a:p>
          <a:p>
            <a:r>
              <a:rPr lang="fr-FR" dirty="0"/>
              <a:t/>
            </a:r>
            <a:br>
              <a:rPr lang="fr-FR" dirty="0"/>
            </a:br>
            <a:endParaRPr lang="en-US" dirty="0"/>
          </a:p>
        </p:txBody>
      </p:sp>
    </p:spTree>
    <p:extLst>
      <p:ext uri="{BB962C8B-B14F-4D97-AF65-F5344CB8AC3E}">
        <p14:creationId xmlns:p14="http://schemas.microsoft.com/office/powerpoint/2010/main" val="38885484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ean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133" y="477245"/>
            <a:ext cx="5817936" cy="41910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08882" y="4693957"/>
            <a:ext cx="10215948" cy="1725857"/>
          </a:xfrm>
          <a:prstGeom prst="rect">
            <a:avLst/>
          </a:prstGeom>
        </p:spPr>
        <p:txBody>
          <a:bodyPr wrap="square">
            <a:spAutoFit/>
          </a:bodyPr>
          <a:lstStyle/>
          <a:p>
            <a:r>
              <a:rPr lang="fr-FR" dirty="0">
                <a:solidFill>
                  <a:srgbClr val="4E4E4E"/>
                </a:solidFill>
                <a:latin typeface="Montserrat"/>
              </a:rPr>
              <a:t>Le schéma ci-dessus résume brièvement l’organisation et le fonctionnement d’une </a:t>
            </a:r>
            <a:r>
              <a:rPr lang="fr-FR" b="1" dirty="0">
                <a:solidFill>
                  <a:srgbClr val="4E4E4E"/>
                </a:solidFill>
                <a:latin typeface="Montserrat"/>
              </a:rPr>
              <a:t>clean architecture</a:t>
            </a:r>
            <a:r>
              <a:rPr lang="fr-FR" dirty="0">
                <a:solidFill>
                  <a:srgbClr val="4E4E4E"/>
                </a:solidFill>
                <a:latin typeface="Montserrat"/>
              </a:rPr>
              <a:t>. On distingue une découpe selon </a:t>
            </a:r>
            <a:r>
              <a:rPr lang="fr-FR" b="1" dirty="0">
                <a:solidFill>
                  <a:srgbClr val="4E4E4E"/>
                </a:solidFill>
                <a:latin typeface="Montserrat"/>
              </a:rPr>
              <a:t>différentes couches</a:t>
            </a:r>
            <a:r>
              <a:rPr lang="fr-FR" dirty="0">
                <a:solidFill>
                  <a:srgbClr val="4E4E4E"/>
                </a:solidFill>
                <a:latin typeface="Montserrat"/>
              </a:rPr>
              <a:t>.  Il faut comprendre que plus on s’approche du centre du cercle plus votre logiciel devient de haut niveau. Les couches internes ne doivent pas être conscientes des couches externes, afin de ne pas être impactées.</a:t>
            </a:r>
          </a:p>
          <a:p>
            <a:r>
              <a:rPr lang="fr-FR" dirty="0"/>
              <a:t/>
            </a:r>
            <a:br>
              <a:rPr lang="fr-FR" dirty="0"/>
            </a:br>
            <a:endParaRPr lang="en-US" dirty="0"/>
          </a:p>
        </p:txBody>
      </p:sp>
    </p:spTree>
    <p:extLst>
      <p:ext uri="{BB962C8B-B14F-4D97-AF65-F5344CB8AC3E}">
        <p14:creationId xmlns:p14="http://schemas.microsoft.com/office/powerpoint/2010/main" val="131927443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216582" y="640697"/>
            <a:ext cx="9977444" cy="4876855"/>
          </a:xfrm>
        </p:spPr>
        <p:txBody>
          <a:bodyPr/>
          <a:lstStyle/>
          <a:p>
            <a:r>
              <a:rPr lang="fr-FR" b="1" dirty="0"/>
              <a:t>Entités</a:t>
            </a:r>
            <a:r>
              <a:rPr lang="fr-FR" dirty="0"/>
              <a:t> : encapsulent les règles métier critiques à l'échelle de l'entreprise. Une entité peut être un objet avec des méthodes, ou un ensemble de structures de données et de fonctions</a:t>
            </a:r>
          </a:p>
          <a:p>
            <a:r>
              <a:rPr lang="fr-FR" b="1" dirty="0"/>
              <a:t>Cas d'utilisation:</a:t>
            </a:r>
            <a:r>
              <a:rPr lang="fr-FR" dirty="0"/>
              <a:t> orchestrez le flux de données vers et depuis les entités</a:t>
            </a:r>
          </a:p>
          <a:p>
            <a:r>
              <a:rPr lang="fr-FR" b="1" dirty="0"/>
              <a:t>Contrôleurs, passerelles, présentateurs</a:t>
            </a:r>
            <a:r>
              <a:rPr lang="fr-FR" dirty="0"/>
              <a:t> : ensemble d'adaptateurs qui convertissent les données du format des cas d'utilisation et des entités de la manière la plus pratique, afin de transmettre les données au niveau supérieur (généralement l'interface utilisateur)</a:t>
            </a:r>
          </a:p>
          <a:p>
            <a:r>
              <a:rPr lang="fr-FR" b="1" dirty="0"/>
              <a:t>UI, interfaces externes, base de données, Web, périphériques</a:t>
            </a:r>
            <a:r>
              <a:rPr lang="fr-FR" dirty="0"/>
              <a:t> : la couche la plus externe de l'architecture, généralement composée de </a:t>
            </a:r>
            <a:r>
              <a:rPr lang="fr-FR" dirty="0" err="1"/>
              <a:t>frameworks</a:t>
            </a:r>
            <a:r>
              <a:rPr lang="fr-FR" dirty="0"/>
              <a:t> tels que base de données et </a:t>
            </a:r>
            <a:r>
              <a:rPr lang="fr-FR" dirty="0" err="1"/>
              <a:t>frameworks</a:t>
            </a:r>
            <a:r>
              <a:rPr lang="fr-FR" dirty="0"/>
              <a:t> Web.</a:t>
            </a:r>
          </a:p>
          <a:p>
            <a:endParaRPr lang="en-US" dirty="0"/>
          </a:p>
        </p:txBody>
      </p:sp>
    </p:spTree>
    <p:extLst>
      <p:ext uri="{BB962C8B-B14F-4D97-AF65-F5344CB8AC3E}">
        <p14:creationId xmlns:p14="http://schemas.microsoft.com/office/powerpoint/2010/main" val="106702048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8505" y="649018"/>
            <a:ext cx="5937250" cy="909095"/>
          </a:xfrm>
          <a:prstGeom prst="rect">
            <a:avLst/>
          </a:prstGeom>
        </p:spPr>
        <p:txBody>
          <a:bodyPr>
            <a:spAutoFit/>
          </a:bodyPr>
          <a:lstStyle/>
          <a:p>
            <a:r>
              <a:rPr lang="fr-FR" b="1" dirty="0">
                <a:solidFill>
                  <a:srgbClr val="DD1C4B"/>
                </a:solidFill>
                <a:latin typeface="Montserrat"/>
              </a:rPr>
              <a:t>Pourquoi passer à une clean architecture ?</a:t>
            </a:r>
          </a:p>
          <a:p>
            <a:r>
              <a:rPr lang="fr-FR" dirty="0">
                <a:solidFill>
                  <a:srgbClr val="4E4E4E"/>
                </a:solidFill>
                <a:latin typeface="Montserrat"/>
              </a:rPr>
              <a:t/>
            </a:r>
            <a:br>
              <a:rPr lang="fr-FR" dirty="0">
                <a:solidFill>
                  <a:srgbClr val="4E4E4E"/>
                </a:solidFill>
                <a:latin typeface="Montserrat"/>
              </a:rPr>
            </a:br>
            <a:endParaRPr lang="en-US" dirty="0"/>
          </a:p>
        </p:txBody>
      </p:sp>
      <p:pic>
        <p:nvPicPr>
          <p:cNvPr id="2050" name="Picture 2" descr="mvc-clean-archite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745" y="447160"/>
            <a:ext cx="4610100" cy="2905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58504" y="1546895"/>
            <a:ext cx="6062691" cy="2270365"/>
          </a:xfrm>
          <a:prstGeom prst="rect">
            <a:avLst/>
          </a:prstGeom>
        </p:spPr>
        <p:txBody>
          <a:bodyPr wrap="square">
            <a:spAutoFit/>
          </a:bodyPr>
          <a:lstStyle/>
          <a:p>
            <a:r>
              <a:rPr lang="fr-FR" b="1" dirty="0" smtClean="0">
                <a:solidFill>
                  <a:srgbClr val="4E4E4E"/>
                </a:solidFill>
                <a:latin typeface="Montserrat"/>
              </a:rPr>
              <a:t>MVC </a:t>
            </a:r>
            <a:r>
              <a:rPr lang="fr-FR" b="1" dirty="0">
                <a:solidFill>
                  <a:srgbClr val="4E4E4E"/>
                </a:solidFill>
                <a:latin typeface="Montserrat"/>
              </a:rPr>
              <a:t>pour « Model », « </a:t>
            </a:r>
            <a:r>
              <a:rPr lang="fr-FR" b="1" dirty="0" err="1">
                <a:solidFill>
                  <a:srgbClr val="4E4E4E"/>
                </a:solidFill>
                <a:latin typeface="Montserrat"/>
              </a:rPr>
              <a:t>View</a:t>
            </a:r>
            <a:r>
              <a:rPr lang="fr-FR" b="1" dirty="0">
                <a:solidFill>
                  <a:srgbClr val="4E4E4E"/>
                </a:solidFill>
                <a:latin typeface="Montserrat"/>
              </a:rPr>
              <a:t> », « Controller »</a:t>
            </a:r>
            <a:r>
              <a:rPr lang="fr-FR" dirty="0">
                <a:solidFill>
                  <a:srgbClr val="4E4E4E"/>
                </a:solidFill>
                <a:latin typeface="Montserrat"/>
              </a:rPr>
              <a:t> est implémenté dans la plupart des projets, il n’est pas très complexe et permet tout de même de bien </a:t>
            </a:r>
            <a:r>
              <a:rPr lang="fr-FR" b="1" dirty="0">
                <a:solidFill>
                  <a:srgbClr val="4E4E4E"/>
                </a:solidFill>
                <a:latin typeface="Montserrat"/>
              </a:rPr>
              <a:t>segmenter les couches applicatives</a:t>
            </a:r>
            <a:r>
              <a:rPr lang="fr-FR" dirty="0">
                <a:solidFill>
                  <a:srgbClr val="4E4E4E"/>
                </a:solidFill>
                <a:latin typeface="Montserrat"/>
              </a:rPr>
              <a:t>. Le « Controller » est maître et se charge de capter la requête, la traiter tout en se servant des données fournies par le modèle, pour enfin injecter les données voulues dans la </a:t>
            </a:r>
            <a:r>
              <a:rPr lang="fr-FR" dirty="0" smtClean="0">
                <a:solidFill>
                  <a:srgbClr val="4E4E4E"/>
                </a:solidFill>
                <a:latin typeface="Montserrat"/>
              </a:rPr>
              <a:t>vue. </a:t>
            </a:r>
            <a:r>
              <a:rPr lang="fr-FR" dirty="0">
                <a:solidFill>
                  <a:srgbClr val="4E4E4E"/>
                </a:solidFill>
                <a:latin typeface="Montserrat"/>
              </a:rPr>
              <a:t>U</a:t>
            </a:r>
            <a:r>
              <a:rPr lang="fr-FR" dirty="0" smtClean="0">
                <a:solidFill>
                  <a:srgbClr val="4E4E4E"/>
                </a:solidFill>
                <a:latin typeface="Montserrat"/>
              </a:rPr>
              <a:t>ne</a:t>
            </a:r>
            <a:r>
              <a:rPr lang="fr-FR" dirty="0">
                <a:solidFill>
                  <a:srgbClr val="4E4E4E"/>
                </a:solidFill>
                <a:latin typeface="Montserrat"/>
              </a:rPr>
              <a:t> </a:t>
            </a:r>
            <a:r>
              <a:rPr lang="fr-FR" b="1" dirty="0">
                <a:solidFill>
                  <a:srgbClr val="4E4E4E"/>
                </a:solidFill>
                <a:latin typeface="Montserrat"/>
              </a:rPr>
              <a:t>architecture un peu plus segmentée et abstraite</a:t>
            </a:r>
            <a:r>
              <a:rPr lang="fr-FR" dirty="0">
                <a:solidFill>
                  <a:srgbClr val="4E4E4E"/>
                </a:solidFill>
                <a:latin typeface="Montserrat"/>
              </a:rPr>
              <a:t>.</a:t>
            </a:r>
            <a:endParaRPr lang="fr-FR" b="0" i="0" dirty="0">
              <a:solidFill>
                <a:srgbClr val="4E4E4E"/>
              </a:solidFill>
              <a:effectLst/>
              <a:latin typeface="Montserrat"/>
            </a:endParaRPr>
          </a:p>
        </p:txBody>
      </p:sp>
    </p:spTree>
    <p:extLst>
      <p:ext uri="{BB962C8B-B14F-4D97-AF65-F5344CB8AC3E}">
        <p14:creationId xmlns:p14="http://schemas.microsoft.com/office/powerpoint/2010/main" val="60560379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9420" y="427433"/>
            <a:ext cx="10062124" cy="4992905"/>
          </a:xfrm>
          <a:prstGeom prst="rect">
            <a:avLst/>
          </a:prstGeom>
        </p:spPr>
        <p:txBody>
          <a:bodyPr wrap="square">
            <a:spAutoFit/>
          </a:bodyPr>
          <a:lstStyle/>
          <a:p>
            <a:r>
              <a:rPr lang="fr-FR" b="1" dirty="0">
                <a:solidFill>
                  <a:srgbClr val="DD1C4B"/>
                </a:solidFill>
                <a:latin typeface="Montserrat"/>
              </a:rPr>
              <a:t>Les règles à suivre lorsque l’on implémente une clean </a:t>
            </a:r>
            <a:r>
              <a:rPr lang="fr-FR" b="1" dirty="0" smtClean="0">
                <a:solidFill>
                  <a:srgbClr val="DD1C4B"/>
                </a:solidFill>
                <a:latin typeface="Montserrat"/>
              </a:rPr>
              <a:t>architecture</a:t>
            </a:r>
          </a:p>
          <a:p>
            <a:endParaRPr lang="fr-FR" b="1" dirty="0" smtClean="0">
              <a:solidFill>
                <a:srgbClr val="DD1C4B"/>
              </a:solidFill>
              <a:latin typeface="Montserrat"/>
            </a:endParaRPr>
          </a:p>
          <a:p>
            <a:r>
              <a:rPr lang="fr-FR" dirty="0"/>
              <a:t>Lors de l’implémentation de cette architecture il existe des règles, ayant toutes pour maître-mot « l’</a:t>
            </a:r>
            <a:r>
              <a:rPr lang="fr-FR" b="1" dirty="0"/>
              <a:t>indépendance</a:t>
            </a:r>
            <a:r>
              <a:rPr lang="fr-FR" dirty="0"/>
              <a:t> ».</a:t>
            </a:r>
          </a:p>
          <a:p>
            <a:r>
              <a:rPr lang="fr-FR" dirty="0"/>
              <a:t>La logique que vous implémentez doit </a:t>
            </a:r>
            <a:r>
              <a:rPr lang="fr-FR" dirty="0" smtClean="0"/>
              <a:t>:</a:t>
            </a:r>
          </a:p>
          <a:p>
            <a:endParaRPr lang="fr-FR" dirty="0"/>
          </a:p>
          <a:p>
            <a:pPr marL="285750" indent="-285750">
              <a:buFont typeface="Arial" panose="020B0604020202020204" pitchFamily="34" charset="0"/>
              <a:buChar char="•"/>
            </a:pPr>
            <a:r>
              <a:rPr lang="fr-FR" dirty="0"/>
              <a:t>Être </a:t>
            </a:r>
            <a:r>
              <a:rPr lang="fr-FR" b="1" dirty="0"/>
              <a:t>indépendante des </a:t>
            </a:r>
            <a:r>
              <a:rPr lang="fr-FR" b="1" dirty="0" err="1">
                <a:hlinkClick r:id="rId2"/>
              </a:rPr>
              <a:t>frameworks</a:t>
            </a:r>
            <a:r>
              <a:rPr lang="fr-FR" dirty="0"/>
              <a:t> : les </a:t>
            </a:r>
            <a:r>
              <a:rPr lang="fr-FR" dirty="0" err="1"/>
              <a:t>frameworks</a:t>
            </a:r>
            <a:r>
              <a:rPr lang="fr-FR" dirty="0"/>
              <a:t> et librairies doivent être des outils, sans pour autant vous contraindre. </a:t>
            </a:r>
          </a:p>
          <a:p>
            <a:pPr marL="285750" indent="-285750">
              <a:buFont typeface="Arial" panose="020B0604020202020204" pitchFamily="34" charset="0"/>
              <a:buChar char="•"/>
            </a:pPr>
            <a:r>
              <a:rPr lang="fr-FR" dirty="0"/>
              <a:t>Être </a:t>
            </a:r>
            <a:r>
              <a:rPr lang="fr-FR" b="1" dirty="0"/>
              <a:t>testable</a:t>
            </a:r>
            <a:r>
              <a:rPr lang="fr-FR" dirty="0"/>
              <a:t> indépendamment : les tests doivent pouvoir être réalisés sans éléments externes (interface utilisateur, base de données ...)</a:t>
            </a:r>
          </a:p>
          <a:p>
            <a:pPr marL="285750" indent="-285750">
              <a:buFont typeface="Arial" panose="020B0604020202020204" pitchFamily="34" charset="0"/>
              <a:buChar char="•"/>
            </a:pPr>
            <a:r>
              <a:rPr lang="fr-FR" dirty="0"/>
              <a:t>Être </a:t>
            </a:r>
            <a:r>
              <a:rPr lang="fr-FR" b="1" dirty="0"/>
              <a:t>indépendante de l’interface utilisateur</a:t>
            </a:r>
            <a:r>
              <a:rPr lang="fr-FR" dirty="0"/>
              <a:t> : l’interface utilisateur doit pouvoir changer de forme (console, interface web ...)</a:t>
            </a:r>
          </a:p>
          <a:p>
            <a:pPr marL="285750" indent="-285750">
              <a:buFont typeface="Arial" panose="020B0604020202020204" pitchFamily="34" charset="0"/>
              <a:buChar char="•"/>
            </a:pPr>
            <a:r>
              <a:rPr lang="fr-FR" dirty="0"/>
              <a:t>Être </a:t>
            </a:r>
            <a:r>
              <a:rPr lang="fr-FR" b="1" dirty="0"/>
              <a:t>indépendante de la base de données</a:t>
            </a:r>
            <a:r>
              <a:rPr lang="fr-FR" dirty="0"/>
              <a:t> : il doit être possible de changer de SGBD.</a:t>
            </a:r>
          </a:p>
          <a:p>
            <a:pPr marL="285750" indent="-285750">
              <a:buFont typeface="Arial" panose="020B0604020202020204" pitchFamily="34" charset="0"/>
              <a:buChar char="•"/>
            </a:pPr>
            <a:r>
              <a:rPr lang="fr-FR" dirty="0"/>
              <a:t>Être </a:t>
            </a:r>
            <a:r>
              <a:rPr lang="fr-FR" b="1" dirty="0"/>
              <a:t>indépendante de tout service ou système externe</a:t>
            </a:r>
            <a:r>
              <a:rPr lang="fr-FR" dirty="0"/>
              <a:t> : en résumé elle ne doit pas avoir conscience de ce qui l’entoure.</a:t>
            </a:r>
          </a:p>
          <a:p>
            <a:endParaRPr lang="fr-FR" b="1" dirty="0">
              <a:solidFill>
                <a:srgbClr val="DD1C4B"/>
              </a:solidFill>
              <a:latin typeface="Montserrat"/>
            </a:endParaRPr>
          </a:p>
          <a:p>
            <a:r>
              <a:rPr lang="fr-FR" dirty="0"/>
              <a:t/>
            </a:r>
            <a:br>
              <a:rPr lang="fr-FR" dirty="0"/>
            </a:br>
            <a:endParaRPr lang="en-US" dirty="0"/>
          </a:p>
        </p:txBody>
      </p:sp>
    </p:spTree>
    <p:extLst>
      <p:ext uri="{BB962C8B-B14F-4D97-AF65-F5344CB8AC3E}">
        <p14:creationId xmlns:p14="http://schemas.microsoft.com/office/powerpoint/2010/main" val="145881771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 y="-16130"/>
            <a:ext cx="11879263" cy="6839576"/>
          </a:xfrm>
          <a:prstGeom prst="rect">
            <a:avLst/>
          </a:prstGeom>
        </p:spPr>
      </p:pic>
    </p:spTree>
    <p:extLst>
      <p:ext uri="{BB962C8B-B14F-4D97-AF65-F5344CB8AC3E}">
        <p14:creationId xmlns:p14="http://schemas.microsoft.com/office/powerpoint/2010/main" val="75721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Personnalisée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57006</TotalTime>
  <Words>156</Words>
  <Application>Microsoft Office PowerPoint</Application>
  <PresentationFormat>Personnalisé</PresentationFormat>
  <Paragraphs>47</Paragraphs>
  <Slides>8</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8</vt:i4>
      </vt:variant>
    </vt:vector>
  </HeadingPairs>
  <TitlesOfParts>
    <vt:vector size="18" baseType="lpstr">
      <vt:lpstr>Arial</vt:lpstr>
      <vt:lpstr>Calibri</vt:lpstr>
      <vt:lpstr>Calibri Light</vt:lpstr>
      <vt:lpstr>Lato</vt:lpstr>
      <vt:lpstr>Lato Light</vt:lpstr>
      <vt:lpstr>Lato Medium</vt:lpstr>
      <vt:lpstr>Montserrat</vt:lpstr>
      <vt:lpstr>Times New Roman</vt:lpstr>
      <vt:lpstr>Titillium</vt:lpstr>
      <vt:lpstr>Thème Office</vt:lpstr>
      <vt:lpstr>Présentation PowerPoint</vt:lpstr>
      <vt:lpstr>Introduction</vt:lpstr>
      <vt:lpstr>Introduction</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Compte Microsoft</cp:lastModifiedBy>
  <cp:revision>1463</cp:revision>
  <cp:lastPrinted>2018-01-10T16:42:08Z</cp:lastPrinted>
  <dcterms:created xsi:type="dcterms:W3CDTF">2018-01-09T09:39:29Z</dcterms:created>
  <dcterms:modified xsi:type="dcterms:W3CDTF">2021-10-30T15:37:57Z</dcterms:modified>
  <cp:contentStatus/>
</cp:coreProperties>
</file>