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8" r:id="rId3"/>
    <p:sldId id="355" r:id="rId4"/>
    <p:sldId id="421" r:id="rId5"/>
    <p:sldId id="427" r:id="rId6"/>
    <p:sldId id="428" r:id="rId7"/>
    <p:sldId id="432" r:id="rId8"/>
    <p:sldId id="431" r:id="rId9"/>
    <p:sldId id="429" r:id="rId10"/>
    <p:sldId id="433" r:id="rId11"/>
    <p:sldId id="430" r:id="rId12"/>
    <p:sldId id="434" r:id="rId13"/>
    <p:sldId id="365" r:id="rId14"/>
  </p:sldIdLst>
  <p:sldSz cx="11879263" cy="6840538"/>
  <p:notesSz cx="6858000" cy="9144000"/>
  <p:defaultTextStyle>
    <a:defPPr>
      <a:defRPr lang="fr-FR"/>
    </a:defPPr>
    <a:lvl1pPr marL="0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1pPr>
    <a:lvl2pPr marL="449245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2pPr>
    <a:lvl3pPr marL="89848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3pPr>
    <a:lvl4pPr marL="134773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4pPr>
    <a:lvl5pPr marL="1796979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5pPr>
    <a:lvl6pPr marL="2246224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6pPr>
    <a:lvl7pPr marL="269546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7pPr>
    <a:lvl8pPr marL="3144713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8pPr>
    <a:lvl9pPr marL="3593958" algn="l" defTabSz="898489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2" clrIdx="0">
    <p:extLst>
      <p:ext uri="{19B8F6BF-5375-455C-9EA6-DF929625EA0E}">
        <p15:presenceInfo xmlns:p15="http://schemas.microsoft.com/office/powerpoint/2012/main" userId="6a1f9c09957686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72F"/>
    <a:srgbClr val="BFDCEC"/>
    <a:srgbClr val="E22476"/>
    <a:srgbClr val="45A6DA"/>
    <a:srgbClr val="FF6699"/>
    <a:srgbClr val="352343"/>
    <a:srgbClr val="000000"/>
    <a:srgbClr val="FFFFFF"/>
    <a:srgbClr val="00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6545" autoAdjust="0"/>
  </p:normalViewPr>
  <p:slideViewPr>
    <p:cSldViewPr snapToGrid="0" snapToObjects="1">
      <p:cViewPr varScale="1">
        <p:scale>
          <a:sx n="89" d="100"/>
          <a:sy n="89" d="100"/>
        </p:scale>
        <p:origin x="461" y="58"/>
      </p:cViewPr>
      <p:guideLst>
        <p:guide orient="horz" pos="2154"/>
        <p:guide pos="3741"/>
      </p:guideLst>
    </p:cSldViewPr>
  </p:slideViewPr>
  <p:outlineViewPr>
    <p:cViewPr>
      <p:scale>
        <a:sx n="33" d="100"/>
        <a:sy n="33" d="100"/>
      </p:scale>
      <p:origin x="0" y="-34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46C39-BB33-3D44-8441-BE2AA9E55E99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CD55D-57CD-D245-8D84-F3B7880AF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1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884BA-DE6B-0E4C-87E8-434E1F337B69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3C49B-1B03-0649-A43A-E2D03DB2D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Bonjour tout le monde, Avant de commencer je voudrais bien remercier les membres du jury d’avoir accepter d’être présent avec nous aujourd’hui.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voudrais remercier aussi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encadreur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leurs aides et leurs soutient, ainsi que tous ceux qui sont présents avec nous, pour me soutenir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,</a:t>
            </a:r>
            <a:r>
              <a:rPr lang="fr-FR" baseline="0" dirty="0" smtClean="0"/>
              <a:t> j’ai l’honneur de présenter devant vous aujourd’hui mon projet de fin d’études intitulé « </a:t>
            </a:r>
            <a:r>
              <a:rPr lang="fr-FR" sz="1400" b="1" baseline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d’une application mobile de transfert des fichiers à base de serveur Web http »</a:t>
            </a:r>
            <a:endParaRPr lang="fr-FR" altLang="ko-KR" sz="14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rgbClr val="000000"/>
                </a:solidFill>
                <a:latin typeface="Arial"/>
              </a:rPr>
              <a:t>Pour 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cela je vais suivre le plan suivant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kern="1200" spc="-1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b="0" strike="noStrike" spc="-1" dirty="0">
              <a:latin typeface="Arial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Notre plan de présentation s’articule au tour de </a:t>
            </a:r>
            <a:r>
              <a:rPr lang="fr-FR" dirty="0" smtClean="0"/>
              <a:t>6 </a:t>
            </a:r>
            <a:r>
              <a:rPr lang="fr-FR" dirty="0"/>
              <a:t>parties , je vais tout d’abord commencer </a:t>
            </a:r>
            <a:r>
              <a:rPr lang="fr-FR" dirty="0" smtClean="0"/>
              <a:t>par une introduction générale. </a:t>
            </a:r>
            <a:r>
              <a:rPr lang="fr-FR" dirty="0"/>
              <a:t>Par la suite </a:t>
            </a:r>
            <a:r>
              <a:rPr lang="fr-FR" dirty="0" smtClean="0"/>
              <a:t>faire une présentation de la société d’accueil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dirty="0"/>
              <a:t>puis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étude 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besoin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ensuite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vie du projet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notre projet de fin d’étude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étayer l’introduction des phases et le cycle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développement de l’application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passons par la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enfin je vais</a:t>
            </a:r>
            <a:r>
              <a:rPr kumimoji="1" lang="fr-FR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clôturer ma présentation par une conclusion </a:t>
            </a:r>
            <a:r>
              <a:rPr kumimoji="1"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générale.</a:t>
            </a: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63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commence par mentionné le premier partie : </a:t>
            </a:r>
            <a:r>
              <a:rPr kumimoji="1"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3C49B-1B03-0649-A43A-E2D03DB2D51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17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ion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 b="0" i="0">
                <a:solidFill>
                  <a:schemeClr val="bg1"/>
                </a:solidFill>
                <a:latin typeface="Lato Medium" charset="0"/>
                <a:ea typeface="Lato Medium" charset="0"/>
                <a:cs typeface="Lato Medium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cxnSp>
        <p:nvCxnSpPr>
          <p:cNvPr id="5" name="Connecteur droit 4"/>
          <p:cNvCxnSpPr/>
          <p:nvPr userDrawn="1"/>
        </p:nvCxnSpPr>
        <p:spPr>
          <a:xfrm flipH="1" flipV="1">
            <a:off x="3609965" y="3484847"/>
            <a:ext cx="6801323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 flipH="1" flipV="1">
            <a:off x="2164755" y="1084131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061" y="456036"/>
            <a:ext cx="3831371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9093" y="463953"/>
            <a:ext cx="5529111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061" y="2052161"/>
            <a:ext cx="3831371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/>
          </p:cNvSpPr>
          <p:nvPr userDrawn="1"/>
        </p:nvSpPr>
        <p:spPr>
          <a:xfrm>
            <a:off x="0" y="-5255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975" y="363538"/>
            <a:ext cx="10247313" cy="132238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11879263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8488" y="-4859"/>
            <a:ext cx="11948746" cy="684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582" y="1435455"/>
            <a:ext cx="9977444" cy="4876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6582" y="324466"/>
            <a:ext cx="9977444" cy="781664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88" y="36029"/>
            <a:ext cx="4873620" cy="6919308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 userDrawn="1"/>
        </p:nvSpPr>
        <p:spPr>
          <a:xfrm>
            <a:off x="-89940" y="-15240"/>
            <a:ext cx="972000" cy="697057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 rot="16200000">
            <a:off x="-1660787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" y="196293"/>
            <a:ext cx="754156" cy="587291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1602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834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éparation titre+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948746" cy="687600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108" y="3592866"/>
            <a:ext cx="5488247" cy="16515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38" b="0" i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6108" y="1119505"/>
            <a:ext cx="5488247" cy="2381521"/>
          </a:xfrm>
          <a:prstGeom prst="rect">
            <a:avLst/>
          </a:prstGeom>
        </p:spPr>
        <p:txBody>
          <a:bodyPr anchor="b"/>
          <a:lstStyle>
            <a:lvl1pPr algn="l">
              <a:defRPr sz="5846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0" y="0"/>
            <a:ext cx="481534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6"/>
            <a:ext cx="9845981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82" y="1820976"/>
            <a:ext cx="9845982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1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80" y="364196"/>
            <a:ext cx="998078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780" y="1820976"/>
            <a:ext cx="4783606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10510"/>
            <a:ext cx="972000" cy="6851047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ide avec image de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/>
          <a:srcRect l="1516" r="933"/>
          <a:stretch/>
        </p:blipFill>
        <p:spPr>
          <a:xfrm>
            <a:off x="0" y="-75632"/>
            <a:ext cx="11950700" cy="694244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-75632"/>
            <a:ext cx="11948746" cy="6944559"/>
          </a:xfrm>
          <a:prstGeom prst="rect">
            <a:avLst/>
          </a:prstGeom>
          <a:solidFill>
            <a:srgbClr val="FFFFFF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389659"/>
            <a:ext cx="1680250" cy="1527640"/>
          </a:xfrm>
          <a:prstGeom prst="rect">
            <a:avLst/>
          </a:prstGeom>
        </p:spPr>
      </p:pic>
      <p:sp>
        <p:nvSpPr>
          <p:cNvPr id="13" name="TextBox 6"/>
          <p:cNvSpPr txBox="1"/>
          <p:nvPr userDrawn="1"/>
        </p:nvSpPr>
        <p:spPr>
          <a:xfrm>
            <a:off x="11213699" y="6166261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4" name="Rectangle 13"/>
          <p:cNvSpPr>
            <a:spLocks/>
          </p:cNvSpPr>
          <p:nvPr userDrawn="1"/>
        </p:nvSpPr>
        <p:spPr>
          <a:xfrm>
            <a:off x="-91440" y="-86141"/>
            <a:ext cx="972000" cy="6992930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160853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" y="196293"/>
            <a:ext cx="754156" cy="587291"/>
          </a:xfrm>
          <a:prstGeom prst="rect">
            <a:avLst/>
          </a:prstGeom>
        </p:spPr>
      </p:pic>
      <p:sp>
        <p:nvSpPr>
          <p:cNvPr id="19" name="ZoneTexte 18"/>
          <p:cNvSpPr txBox="1"/>
          <p:nvPr userDrawn="1"/>
        </p:nvSpPr>
        <p:spPr>
          <a:xfrm>
            <a:off x="21252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13573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 en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2" y="364195"/>
            <a:ext cx="9845982" cy="319016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6582" y="3849328"/>
            <a:ext cx="9845982" cy="23154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0"/>
            <a:ext cx="972000" cy="685552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 userDrawn="1"/>
        </p:nvSpPr>
        <p:spPr>
          <a:xfrm>
            <a:off x="858" y="-52552"/>
            <a:ext cx="972000" cy="6918999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19" y="456036"/>
            <a:ext cx="3833652" cy="1596126"/>
          </a:xfrm>
          <a:prstGeom prst="rect">
            <a:avLst/>
          </a:prstGeom>
        </p:spPr>
        <p:txBody>
          <a:bodyPr anchor="b"/>
          <a:lstStyle>
            <a:lvl1pPr>
              <a:defRPr sz="3118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456036"/>
            <a:ext cx="6013877" cy="539009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519" y="2052161"/>
            <a:ext cx="3840899" cy="3801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-42042"/>
            <a:ext cx="972000" cy="6914111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 rot="16200000">
            <a:off x="-1562813" y="3421674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" y="196293"/>
            <a:ext cx="754156" cy="587291"/>
          </a:xfrm>
          <a:prstGeom prst="rect">
            <a:avLst/>
          </a:prstGeom>
        </p:spPr>
      </p:pic>
      <p:sp>
        <p:nvSpPr>
          <p:cNvPr id="13" name="ZoneTexte 12"/>
          <p:cNvSpPr txBox="1"/>
          <p:nvPr userDrawn="1"/>
        </p:nvSpPr>
        <p:spPr>
          <a:xfrm>
            <a:off x="258245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81453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2k18</a:t>
            </a:r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9" y="5550483"/>
            <a:ext cx="1680250" cy="1527640"/>
          </a:xfrm>
          <a:prstGeom prst="rect">
            <a:avLst/>
          </a:prstGeom>
        </p:spPr>
      </p:pic>
      <p:sp>
        <p:nvSpPr>
          <p:cNvPr id="8" name="TextBox 6"/>
          <p:cNvSpPr txBox="1"/>
          <p:nvPr userDrawn="1"/>
        </p:nvSpPr>
        <p:spPr>
          <a:xfrm>
            <a:off x="11140039" y="6338366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000" b="1" i="0">
                <a:solidFill>
                  <a:schemeClr val="bg1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‹N°›</a:t>
            </a:fld>
            <a:endParaRPr lang="en-MY" sz="1000" b="1" i="0" dirty="0">
              <a:solidFill>
                <a:schemeClr val="bg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4" r:id="rId10"/>
    <p:sldLayoutId id="2147483675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futura-sciences.com/sciences/questions-reponses/reconversion-professionnelle-reconvertir-informatique-1303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test.com/programmation-orientee-objet-guide-ulti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tura-sciences.com/tech/actualites/intelligence-artificielle-nouvelle-interface-cerveau-machine-dessine-vos-pensees-8315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5494" y="-220711"/>
            <a:ext cx="11879263" cy="70726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1717" y="-220711"/>
            <a:ext cx="11879263" cy="7092781"/>
          </a:xfrm>
          <a:prstGeom prst="rect">
            <a:avLst/>
          </a:prstGeom>
          <a:solidFill>
            <a:srgbClr val="33234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itre 1"/>
          <p:cNvSpPr txBox="1">
            <a:spLocks/>
          </p:cNvSpPr>
          <p:nvPr/>
        </p:nvSpPr>
        <p:spPr bwMode="blackWhite">
          <a:xfrm>
            <a:off x="2534806" y="1697335"/>
            <a:ext cx="6630797" cy="433330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6843001" y="4514035"/>
            <a:ext cx="5024545" cy="16829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Réalisé par :	</a:t>
            </a: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		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 Light" charset="0"/>
                <a:cs typeface="Lato Light" charset="0"/>
              </a:rPr>
              <a:t>ATTIA Salim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Supervisé par </a:t>
            </a:r>
            <a:r>
              <a:rPr lang="fr-FR" sz="1800" b="1" dirty="0" smtClean="0">
                <a:solidFill>
                  <a:schemeClr val="bg1"/>
                </a:solidFill>
                <a:latin typeface="Lato"/>
                <a:ea typeface="Lato" charset="0"/>
                <a:cs typeface="Lato" charset="0"/>
              </a:rPr>
              <a:t>:</a:t>
            </a:r>
            <a:endParaRPr lang="fr-FR" sz="1800" b="1" dirty="0">
              <a:solidFill>
                <a:schemeClr val="bg1"/>
              </a:solidFill>
              <a:latin typeface="Lato"/>
              <a:ea typeface="Lato" charset="0"/>
              <a:cs typeface="Lato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76841" y="2605295"/>
            <a:ext cx="7922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Programmation orientée objet </a:t>
            </a:r>
          </a:p>
          <a:p>
            <a:r>
              <a:rPr lang="fr-FR" sz="3600" cap="all" dirty="0"/>
              <a:t/>
            </a:r>
            <a:br>
              <a:rPr lang="fr-FR" sz="3600" cap="all" dirty="0"/>
            </a:br>
            <a:endParaRPr lang="fr-FR" sz="3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 flipV="1">
            <a:off x="1714503" y="2392384"/>
            <a:ext cx="8229600" cy="3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1773945" y="4396111"/>
            <a:ext cx="8229600" cy="38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70203" y="6275964"/>
            <a:ext cx="150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2021-2022</a:t>
            </a:r>
            <a:endParaRPr lang="fr-FR" sz="17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7966" y="282760"/>
            <a:ext cx="10147582" cy="635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L’</a:t>
            </a:r>
            <a:r>
              <a:rPr lang="fr-FR" b="1" u="sng" dirty="0" err="1">
                <a:solidFill>
                  <a:srgbClr val="FF0000"/>
                </a:solidFill>
              </a:rPr>
              <a:t>héritage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: le concept d’</a:t>
            </a:r>
            <a:r>
              <a:rPr lang="fr-FR" dirty="0" err="1"/>
              <a:t>héritage</a:t>
            </a:r>
            <a:r>
              <a:rPr lang="fr-FR" dirty="0"/>
              <a:t> signifie qu’une classe B va </a:t>
            </a:r>
            <a:r>
              <a:rPr lang="fr-FR" dirty="0" err="1"/>
              <a:t>hériter</a:t>
            </a:r>
            <a:r>
              <a:rPr lang="fr-FR" dirty="0"/>
              <a:t> des </a:t>
            </a:r>
            <a:r>
              <a:rPr lang="fr-FR" dirty="0" err="1"/>
              <a:t>mêmes</a:t>
            </a:r>
            <a:r>
              <a:rPr lang="fr-FR" dirty="0"/>
              <a:t> attributs et </a:t>
            </a:r>
            <a:r>
              <a:rPr lang="fr-FR" dirty="0" err="1"/>
              <a:t>méthodes</a:t>
            </a:r>
            <a:r>
              <a:rPr lang="fr-FR" dirty="0"/>
              <a:t> qu’une classe A. Lorsqu’une instance de la classe B est </a:t>
            </a:r>
            <a:r>
              <a:rPr lang="fr-FR" dirty="0" err="1"/>
              <a:t>créée</a:t>
            </a:r>
            <a:r>
              <a:rPr lang="fr-FR" dirty="0"/>
              <a:t>, on peut alors appeler les </a:t>
            </a:r>
            <a:r>
              <a:rPr lang="fr-FR" dirty="0" err="1"/>
              <a:t>méthodes</a:t>
            </a:r>
            <a:r>
              <a:rPr lang="fr-FR" dirty="0"/>
              <a:t> </a:t>
            </a:r>
            <a:r>
              <a:rPr lang="fr-FR" dirty="0" err="1"/>
              <a:t>présentes</a:t>
            </a:r>
            <a:r>
              <a:rPr lang="fr-FR" dirty="0"/>
              <a:t> dans la classe A par la classe B. Cela va permettre de faire gagner du temps au </a:t>
            </a:r>
            <a:r>
              <a:rPr lang="fr-FR" dirty="0">
                <a:hlinkClick r:id="rId2" tooltip="Comment se reconvertir dans l’informatique ?"/>
              </a:rPr>
              <a:t>programmeur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S</a:t>
            </a:r>
            <a:r>
              <a:rPr lang="fr-FR" dirty="0"/>
              <a:t>oient deux classes A et </a:t>
            </a:r>
            <a:r>
              <a:rPr lang="fr-FR" dirty="0" smtClean="0"/>
              <a:t>B				</a:t>
            </a:r>
            <a:endParaRPr lang="fr-FR" dirty="0"/>
          </a:p>
          <a:p>
            <a:r>
              <a:rPr lang="fr-FR" dirty="0"/>
              <a:t>Relation d’héritage : Classe B « étend la  » Classe A</a:t>
            </a:r>
          </a:p>
          <a:p>
            <a:r>
              <a:rPr lang="fr-FR" dirty="0"/>
              <a:t>A est la </a:t>
            </a:r>
            <a:r>
              <a:rPr lang="fr-FR" dirty="0" err="1"/>
              <a:t>super-classe</a:t>
            </a:r>
            <a:r>
              <a:rPr lang="fr-FR" dirty="0"/>
              <a:t> ou classe mère/parent de B</a:t>
            </a:r>
          </a:p>
          <a:p>
            <a:r>
              <a:rPr lang="fr-FR" dirty="0"/>
              <a:t>B est la sous-classe ou classe fille de A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 Java </a:t>
            </a:r>
            <a:r>
              <a:rPr lang="fr-FR" dirty="0" err="1" smtClean="0"/>
              <a:t>k’héritage</a:t>
            </a:r>
            <a:r>
              <a:rPr lang="fr-FR" dirty="0" smtClean="0"/>
              <a:t> est défini par le mot </a:t>
            </a:r>
            <a:r>
              <a:rPr lang="fr-FR" b="1" dirty="0" err="1" smtClean="0"/>
              <a:t>extends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10" y="2515491"/>
            <a:ext cx="6501631" cy="316746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253" y="5986601"/>
            <a:ext cx="4257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8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148216" y="90973"/>
            <a:ext cx="9713489" cy="4566485"/>
          </a:xfrm>
        </p:spPr>
        <p:txBody>
          <a:bodyPr/>
          <a:lstStyle/>
          <a:p>
            <a:endParaRPr lang="fr-FR" dirty="0" smtClean="0"/>
          </a:p>
          <a:p>
            <a:r>
              <a:rPr lang="fr-FR" b="1" u="sng" dirty="0">
                <a:solidFill>
                  <a:srgbClr val="FF0000"/>
                </a:solidFill>
              </a:rPr>
              <a:t>Le polymorphisme </a:t>
            </a:r>
            <a:r>
              <a:rPr lang="fr-FR" dirty="0"/>
              <a:t>: lorsqu'une classe </a:t>
            </a:r>
            <a:r>
              <a:rPr lang="fr-FR" dirty="0" err="1"/>
              <a:t>hérite</a:t>
            </a:r>
            <a:r>
              <a:rPr lang="fr-FR" dirty="0"/>
              <a:t> des </a:t>
            </a:r>
            <a:r>
              <a:rPr lang="fr-FR" dirty="0" err="1"/>
              <a:t>méthodes</a:t>
            </a:r>
            <a:r>
              <a:rPr lang="fr-FR" dirty="0"/>
              <a:t> d’une classe parent, il est possible de surcharger une </a:t>
            </a:r>
            <a:r>
              <a:rPr lang="fr-FR" dirty="0" err="1"/>
              <a:t>méthode</a:t>
            </a:r>
            <a:r>
              <a:rPr lang="fr-FR" dirty="0"/>
              <a:t>, qui consiste à </a:t>
            </a:r>
            <a:r>
              <a:rPr lang="fr-FR" dirty="0" err="1"/>
              <a:t>redéfinir</a:t>
            </a:r>
            <a:r>
              <a:rPr lang="fr-FR" dirty="0"/>
              <a:t> la </a:t>
            </a:r>
            <a:r>
              <a:rPr lang="fr-FR" dirty="0" err="1"/>
              <a:t>méthode</a:t>
            </a:r>
            <a:r>
              <a:rPr lang="fr-FR" dirty="0"/>
              <a:t> de la classe parent pour que les deux classes ne fassent pas les </a:t>
            </a:r>
            <a:r>
              <a:rPr lang="fr-FR" dirty="0" err="1"/>
              <a:t>mêmes</a:t>
            </a:r>
            <a:r>
              <a:rPr lang="fr-FR" dirty="0"/>
              <a:t> </a:t>
            </a:r>
            <a:r>
              <a:rPr lang="fr-FR" dirty="0" err="1"/>
              <a:t>tâches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Veihicule</a:t>
            </a:r>
            <a:r>
              <a:rPr lang="fr-FR" dirty="0" smtClean="0"/>
              <a:t> tab [] = { new Voiture(), new Avion()};</a:t>
            </a:r>
          </a:p>
          <a:p>
            <a:r>
              <a:rPr lang="fr-FR" dirty="0" smtClean="0"/>
              <a:t>for(i=0; i&lt;2; i++){</a:t>
            </a:r>
          </a:p>
          <a:p>
            <a:r>
              <a:rPr lang="fr-FR" dirty="0" err="1" smtClean="0"/>
              <a:t>Vehicule</a:t>
            </a:r>
            <a:r>
              <a:rPr lang="fr-FR" dirty="0" smtClean="0"/>
              <a:t> var = tab[i];			 i=0			 i=1</a:t>
            </a:r>
          </a:p>
          <a:p>
            <a:r>
              <a:rPr lang="fr-FR" dirty="0" err="1" smtClean="0"/>
              <a:t>var.acceler</a:t>
            </a:r>
            <a:r>
              <a:rPr lang="fr-FR" dirty="0" smtClean="0"/>
              <a:t>();		</a:t>
            </a:r>
            <a:endParaRPr lang="fr-FR" dirty="0"/>
          </a:p>
          <a:p>
            <a:r>
              <a:rPr lang="fr-FR" dirty="0" smtClean="0"/>
              <a:t>}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8280875" y="2597921"/>
            <a:ext cx="68366" cy="171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280316" y="3589233"/>
            <a:ext cx="3034742" cy="36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voitue</a:t>
            </a:r>
            <a:r>
              <a:rPr lang="fr-FR" dirty="0" smtClean="0"/>
              <a:t> est entrain d’</a:t>
            </a:r>
            <a:r>
              <a:rPr lang="fr-FR" dirty="0" err="1" smtClean="0"/>
              <a:t>acceleré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8548034" y="3589232"/>
            <a:ext cx="2807500" cy="36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L’avion est entrain d’</a:t>
            </a:r>
            <a:r>
              <a:rPr lang="fr-FR" dirty="0" err="1" smtClean="0"/>
              <a:t>acceleré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04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148216" y="427052"/>
            <a:ext cx="9977444" cy="4876855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L’abstraction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: le concept d’abstraction consiste à cacher les </a:t>
            </a:r>
            <a:r>
              <a:rPr lang="fr-FR" dirty="0" err="1"/>
              <a:t>détails</a:t>
            </a:r>
            <a:r>
              <a:rPr lang="fr-FR" dirty="0"/>
              <a:t> inutiles à l’utilisateur final d’une classe. Il va ainsi pouvoir utiliser une classe dans son code de programmation tout en ne sachant pas comment celle-ci a </a:t>
            </a:r>
            <a:r>
              <a:rPr lang="fr-FR" dirty="0" err="1"/>
              <a:t>éte</a:t>
            </a:r>
            <a:r>
              <a:rPr lang="fr-FR" dirty="0"/>
              <a:t>́ </a:t>
            </a:r>
            <a:r>
              <a:rPr lang="fr-FR" dirty="0" err="1"/>
              <a:t>développée</a:t>
            </a:r>
            <a:r>
              <a:rPr lang="fr-F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94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0" y="-16130"/>
            <a:ext cx="11879263" cy="68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"/>
          <a:stretch/>
        </p:blipFill>
        <p:spPr>
          <a:xfrm>
            <a:off x="-8046" y="0"/>
            <a:ext cx="11952044" cy="68405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440" y="31387"/>
            <a:ext cx="10980044" cy="684053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smtClean="0">
                <a:latin typeface="Arial" pitchFamily="34" charset="0"/>
                <a:cs typeface="Arial" pitchFamily="34" charset="0"/>
              </a:rPr>
              <a:t>Architecture et Conception</a:t>
            </a:r>
            <a:endParaRPr lang="fr-FR" dirty="0"/>
          </a:p>
        </p:txBody>
      </p:sp>
      <p:sp>
        <p:nvSpPr>
          <p:cNvPr id="42" name="TextBox 25"/>
          <p:cNvSpPr txBox="1"/>
          <p:nvPr/>
        </p:nvSpPr>
        <p:spPr>
          <a:xfrm>
            <a:off x="2466448" y="1899979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2.0</a:t>
            </a:r>
          </a:p>
        </p:txBody>
      </p:sp>
      <p:cxnSp>
        <p:nvCxnSpPr>
          <p:cNvPr id="43" name="Straight Connector 26"/>
          <p:cNvCxnSpPr>
            <a:cxnSpLocks/>
          </p:cNvCxnSpPr>
          <p:nvPr/>
        </p:nvCxnSpPr>
        <p:spPr>
          <a:xfrm>
            <a:off x="3182786" y="179572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4"/>
          <p:cNvSpPr txBox="1"/>
          <p:nvPr/>
        </p:nvSpPr>
        <p:spPr>
          <a:xfrm>
            <a:off x="2466448" y="2605612"/>
            <a:ext cx="540846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3.0</a:t>
            </a:r>
          </a:p>
        </p:txBody>
      </p:sp>
      <p:cxnSp>
        <p:nvCxnSpPr>
          <p:cNvPr id="47" name="Straight Connector 35"/>
          <p:cNvCxnSpPr/>
          <p:nvPr/>
        </p:nvCxnSpPr>
        <p:spPr>
          <a:xfrm>
            <a:off x="3182786" y="2553484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699006" y="177164"/>
            <a:ext cx="3604513" cy="559075"/>
          </a:xfrm>
        </p:spPr>
        <p:txBody>
          <a:bodyPr/>
          <a:lstStyle/>
          <a:p>
            <a:r>
              <a:rPr lang="en-US" sz="3000" dirty="0">
                <a:solidFill>
                  <a:srgbClr val="4A3851"/>
                </a:solidFill>
                <a:latin typeface="Lato" charset="0"/>
                <a:ea typeface="Lato" charset="0"/>
                <a:cs typeface="Lato" charset="0"/>
              </a:rPr>
              <a:t>SOMMAIRE</a:t>
            </a:r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-8046" y="8546"/>
            <a:ext cx="972000" cy="6840538"/>
          </a:xfrm>
          <a:prstGeom prst="rect">
            <a:avLst/>
          </a:prstGeom>
          <a:solidFill>
            <a:srgbClr val="35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52343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49866" y="1767635"/>
            <a:ext cx="6222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POO</a:t>
            </a:r>
          </a:p>
          <a:p>
            <a:endParaRPr lang="fr-FR" sz="28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279136" y="2539765"/>
            <a:ext cx="5377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La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L’objet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L’</a:t>
            </a:r>
            <a:r>
              <a:rPr lang="fr-FR" sz="2800" dirty="0" err="1" smtClean="0"/>
              <a:t>ecapsulation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L’héritage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 polymorphisme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L’</a:t>
            </a:r>
            <a:r>
              <a:rPr lang="fr-FR" sz="2800" dirty="0" err="1" smtClean="0"/>
              <a:t>abstration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1782240" y="798048"/>
            <a:ext cx="8229600" cy="3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16200000">
            <a:off x="-1772445" y="3133270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Présentation du projet de fin d’études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40171" y="6497905"/>
            <a:ext cx="61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PFE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3379" y="6298147"/>
            <a:ext cx="64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2k21</a:t>
            </a:r>
            <a:endParaRPr lang="fr-FR" sz="1400" b="1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95" y="5517787"/>
            <a:ext cx="790575" cy="1400175"/>
          </a:xfrm>
          <a:prstGeom prst="rect">
            <a:avLst/>
          </a:prstGeom>
        </p:spPr>
      </p:pic>
      <p:sp>
        <p:nvSpPr>
          <p:cNvPr id="33" name="TextBox 25">
            <a:extLst>
              <a:ext uri="{FF2B5EF4-FFF2-40B4-BE49-F238E27FC236}">
                <a16:creationId xmlns="" xmlns:a16="http://schemas.microsoft.com/office/drawing/2014/main" id="{4060E822-7E60-4710-931A-84009D2CD510}"/>
              </a:ext>
            </a:extLst>
          </p:cNvPr>
          <p:cNvSpPr txBox="1"/>
          <p:nvPr/>
        </p:nvSpPr>
        <p:spPr>
          <a:xfrm>
            <a:off x="2456774" y="1246473"/>
            <a:ext cx="544547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4A3851"/>
                </a:solidFill>
                <a:latin typeface="Lato Semibold" charset="0"/>
                <a:ea typeface="Lato Semibold" charset="0"/>
                <a:cs typeface="Lato Semibold" charset="0"/>
              </a:rPr>
              <a:t>1.0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48FC2DEB-0EA0-42F3-9576-92492475D400}"/>
              </a:ext>
            </a:extLst>
          </p:cNvPr>
          <p:cNvCxnSpPr/>
          <p:nvPr/>
        </p:nvCxnSpPr>
        <p:spPr>
          <a:xfrm>
            <a:off x="3182786" y="1173041"/>
            <a:ext cx="0" cy="448965"/>
          </a:xfrm>
          <a:prstGeom prst="line">
            <a:avLst/>
          </a:prstGeom>
          <a:ln w="25400">
            <a:solidFill>
              <a:srgbClr val="EE66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9AC0A592-F6B8-4BB8-97DC-2B20B91E4ED3}"/>
              </a:ext>
            </a:extLst>
          </p:cNvPr>
          <p:cNvSpPr txBox="1"/>
          <p:nvPr/>
        </p:nvSpPr>
        <p:spPr>
          <a:xfrm>
            <a:off x="3249866" y="1127431"/>
            <a:ext cx="562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2598" y="2364895"/>
            <a:ext cx="5834877" cy="972977"/>
          </a:xfrm>
        </p:spPr>
        <p:txBody>
          <a:bodyPr/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262412" y="1419806"/>
            <a:ext cx="1270126" cy="972978"/>
          </a:xfrm>
          <a:prstGeom prst="rect">
            <a:avLst/>
          </a:prstGeom>
        </p:spPr>
        <p:txBody>
          <a:bodyPr anchor="b"/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46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fr-FR" b="1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008205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6582" y="1331404"/>
            <a:ext cx="10286057" cy="417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programmation </a:t>
            </a:r>
            <a:r>
              <a:rPr lang="fr-FR" dirty="0" err="1"/>
              <a:t>orientée</a:t>
            </a:r>
            <a:r>
              <a:rPr lang="fr-FR" dirty="0"/>
              <a:t> objet est une </a:t>
            </a:r>
            <a:r>
              <a:rPr lang="fr-FR" dirty="0" err="1"/>
              <a:t>méthode</a:t>
            </a:r>
            <a:r>
              <a:rPr lang="fr-FR" dirty="0"/>
              <a:t> de programmation informatique de plus en plus </a:t>
            </a:r>
            <a:r>
              <a:rPr lang="fr-FR" dirty="0" err="1"/>
              <a:t>plébiscitée</a:t>
            </a:r>
            <a:r>
              <a:rPr lang="fr-FR" dirty="0"/>
              <a:t>, que ce soit dans le </a:t>
            </a:r>
            <a:r>
              <a:rPr lang="fr-FR" dirty="0" err="1"/>
              <a:t>développement</a:t>
            </a:r>
            <a:r>
              <a:rPr lang="fr-FR" dirty="0"/>
              <a:t> logiciel ou la data science. </a:t>
            </a:r>
            <a:r>
              <a:rPr lang="fr-FR" dirty="0" err="1"/>
              <a:t>Organisée</a:t>
            </a:r>
            <a:r>
              <a:rPr lang="fr-FR" dirty="0"/>
              <a:t> autour des objets, ou </a:t>
            </a:r>
            <a:r>
              <a:rPr lang="fr-FR" dirty="0" err="1"/>
              <a:t>données</a:t>
            </a:r>
            <a:r>
              <a:rPr lang="fr-FR" dirty="0"/>
              <a:t>, la programmation </a:t>
            </a:r>
            <a:r>
              <a:rPr lang="fr-FR" dirty="0" err="1"/>
              <a:t>orientée</a:t>
            </a:r>
            <a:r>
              <a:rPr lang="fr-FR" dirty="0"/>
              <a:t> objet offre de nombreux avantages.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endParaRPr lang="fr-FR" dirty="0"/>
          </a:p>
          <a:p>
            <a:r>
              <a:rPr lang="fr-FR" dirty="0">
                <a:hlinkClick r:id="rId2"/>
              </a:rPr>
              <a:t>La programmation </a:t>
            </a:r>
            <a:r>
              <a:rPr lang="fr-FR" dirty="0" err="1">
                <a:hlinkClick r:id="rId2"/>
              </a:rPr>
              <a:t>orientée</a:t>
            </a:r>
            <a:r>
              <a:rPr lang="fr-FR" dirty="0">
                <a:hlinkClick r:id="rId2"/>
              </a:rPr>
              <a:t> objet</a:t>
            </a:r>
            <a:r>
              <a:rPr lang="fr-FR" dirty="0"/>
              <a:t> (POO) est un paradigme informatique consistant à </a:t>
            </a:r>
            <a:r>
              <a:rPr lang="fr-FR" dirty="0" err="1"/>
              <a:t>définir</a:t>
            </a:r>
            <a:r>
              <a:rPr lang="fr-FR" dirty="0"/>
              <a:t> et à faire interagir des objets </a:t>
            </a:r>
            <a:r>
              <a:rPr lang="fr-FR" dirty="0" err="1"/>
              <a:t>grâce</a:t>
            </a:r>
            <a:r>
              <a:rPr lang="fr-FR" dirty="0"/>
              <a:t> à </a:t>
            </a:r>
            <a:r>
              <a:rPr lang="fr-FR" dirty="0" err="1"/>
              <a:t>différentes</a:t>
            </a:r>
            <a:r>
              <a:rPr lang="fr-FR" dirty="0"/>
              <a:t> technologies, notamment les langages de programmation (Python, Java, C++, Ruby, Visual Basic.NET, Simula...). On appelle objet, un ensemble de variables complexes et de fonctions, comme par exemple un bouton ou une </a:t>
            </a:r>
            <a:r>
              <a:rPr lang="fr-FR" dirty="0" err="1"/>
              <a:t>fenêtre</a:t>
            </a:r>
            <a:r>
              <a:rPr lang="fr-FR" dirty="0"/>
              <a:t> sur l’ordinateur, des personnes (avec les noms, adresse...), une musique, une voiture... Presque tout peut </a:t>
            </a:r>
            <a:r>
              <a:rPr lang="fr-FR" dirty="0" err="1"/>
              <a:t>être</a:t>
            </a:r>
            <a:r>
              <a:rPr lang="fr-FR" dirty="0"/>
              <a:t> </a:t>
            </a:r>
            <a:r>
              <a:rPr lang="fr-FR" dirty="0" err="1"/>
              <a:t>considére</a:t>
            </a:r>
            <a:r>
              <a:rPr lang="fr-FR" dirty="0"/>
              <a:t>́ comme un objet. L’objectif de la programmation </a:t>
            </a:r>
            <a:r>
              <a:rPr lang="fr-FR" dirty="0" err="1"/>
              <a:t>orientée</a:t>
            </a:r>
            <a:r>
              <a:rPr lang="fr-FR" dirty="0"/>
              <a:t> objet est de se concentrer sur l’objet </a:t>
            </a:r>
            <a:r>
              <a:rPr lang="fr-FR" dirty="0" err="1"/>
              <a:t>lui-même</a:t>
            </a:r>
            <a:r>
              <a:rPr lang="fr-FR" dirty="0"/>
              <a:t> et les </a:t>
            </a:r>
            <a:r>
              <a:rPr lang="fr-FR" dirty="0" err="1"/>
              <a:t>données</a:t>
            </a:r>
            <a:r>
              <a:rPr lang="fr-FR" dirty="0"/>
              <a:t>, </a:t>
            </a:r>
            <a:r>
              <a:rPr lang="fr-FR" dirty="0" err="1"/>
              <a:t>plutôt</a:t>
            </a:r>
            <a:r>
              <a:rPr lang="fr-FR" dirty="0"/>
              <a:t> que sur la logique </a:t>
            </a:r>
            <a:r>
              <a:rPr lang="fr-FR" dirty="0" err="1"/>
              <a:t>nécessaire</a:t>
            </a:r>
            <a:r>
              <a:rPr lang="fr-FR" dirty="0"/>
              <a:t> et les actions à mener pour faire cette manipulation.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148215" y="1106130"/>
            <a:ext cx="10371515" cy="5662139"/>
          </a:xfrm>
        </p:spPr>
        <p:txBody>
          <a:bodyPr/>
          <a:lstStyle/>
          <a:p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La programmation </a:t>
            </a:r>
            <a:r>
              <a:rPr lang="fr-FR" sz="2000" dirty="0" err="1"/>
              <a:t>orientée</a:t>
            </a:r>
            <a:r>
              <a:rPr lang="fr-FR" sz="2000" dirty="0"/>
              <a:t> objet se </a:t>
            </a:r>
            <a:r>
              <a:rPr lang="fr-FR" sz="2000" dirty="0" err="1"/>
              <a:t>déroule</a:t>
            </a:r>
            <a:r>
              <a:rPr lang="fr-FR" sz="2000" dirty="0"/>
              <a:t> en plusieurs </a:t>
            </a:r>
            <a:r>
              <a:rPr lang="fr-FR" sz="2000" dirty="0" err="1"/>
              <a:t>étapes</a:t>
            </a:r>
            <a:r>
              <a:rPr lang="fr-FR" sz="2000" dirty="0"/>
              <a:t>. La </a:t>
            </a:r>
            <a:r>
              <a:rPr lang="fr-FR" sz="2000" dirty="0" err="1"/>
              <a:t>première</a:t>
            </a:r>
            <a:r>
              <a:rPr lang="fr-FR" sz="2000" dirty="0"/>
              <a:t> consiste à </a:t>
            </a:r>
            <a:r>
              <a:rPr lang="fr-FR" sz="2000" dirty="0" err="1"/>
              <a:t>modéliser</a:t>
            </a:r>
            <a:r>
              <a:rPr lang="fr-FR" sz="2000" dirty="0"/>
              <a:t> les </a:t>
            </a:r>
            <a:r>
              <a:rPr lang="fr-FR" sz="2000" dirty="0" err="1"/>
              <a:t>données</a:t>
            </a:r>
            <a:r>
              <a:rPr lang="fr-FR" sz="2000" dirty="0"/>
              <a:t> en identifiant les objets que le programmeur souhaite manipuler ainsi que leurs interactions. Une fois que les objets ont </a:t>
            </a:r>
            <a:r>
              <a:rPr lang="fr-FR" sz="2000" dirty="0" err="1"/>
              <a:t>éte</a:t>
            </a:r>
            <a:r>
              <a:rPr lang="fr-FR" sz="2000" dirty="0"/>
              <a:t>́ </a:t>
            </a:r>
            <a:r>
              <a:rPr lang="fr-FR" sz="2000" dirty="0" err="1"/>
              <a:t>modélisés</a:t>
            </a:r>
            <a:r>
              <a:rPr lang="fr-FR" sz="2000" dirty="0"/>
              <a:t>, ils sont ensuite </a:t>
            </a:r>
            <a:r>
              <a:rPr lang="fr-FR" sz="2000" dirty="0" err="1"/>
              <a:t>conceptualisés</a:t>
            </a:r>
            <a:r>
              <a:rPr lang="fr-FR" sz="2000" dirty="0"/>
              <a:t> dans une classe d’objets, qui aura des attributs et des </a:t>
            </a:r>
            <a:r>
              <a:rPr lang="fr-FR" sz="2000" dirty="0" err="1"/>
              <a:t>méthodes</a:t>
            </a:r>
            <a:r>
              <a:rPr lang="fr-FR" sz="2000" dirty="0"/>
              <a:t>. Les attributs correspondent aux </a:t>
            </a:r>
            <a:r>
              <a:rPr lang="fr-FR" sz="2000" dirty="0" err="1"/>
              <a:t>caractéristiques</a:t>
            </a:r>
            <a:r>
              <a:rPr lang="fr-FR" sz="2000" dirty="0"/>
              <a:t> de l’objet et les </a:t>
            </a:r>
            <a:r>
              <a:rPr lang="fr-FR" sz="2000" dirty="0" err="1"/>
              <a:t>méthodes</a:t>
            </a:r>
            <a:r>
              <a:rPr lang="fr-FR" sz="2000" dirty="0"/>
              <a:t> aux actions que peut faire cet objet. Une fois l’objet </a:t>
            </a:r>
            <a:r>
              <a:rPr lang="fr-FR" sz="2000" dirty="0" err="1"/>
              <a:t>crée</a:t>
            </a:r>
            <a:r>
              <a:rPr lang="fr-FR" sz="2000" dirty="0"/>
              <a:t>́, il communique avec une </a:t>
            </a:r>
            <a:r>
              <a:rPr lang="fr-FR" sz="2000" dirty="0">
                <a:hlinkClick r:id="rId2" tooltip="Une nouvelle interface cerveau-machine dessine vos pensées"/>
              </a:rPr>
              <a:t>interface</a:t>
            </a:r>
            <a:r>
              <a:rPr lang="fr-FR" sz="2000" dirty="0"/>
              <a:t> bien </a:t>
            </a:r>
            <a:r>
              <a:rPr lang="fr-FR" sz="2000" dirty="0" err="1"/>
              <a:t>définie</a:t>
            </a:r>
            <a:r>
              <a:rPr lang="fr-FR" sz="2000" dirty="0"/>
              <a:t> </a:t>
            </a:r>
            <a:r>
              <a:rPr lang="fr-FR" sz="2000" dirty="0" err="1"/>
              <a:t>appelée</a:t>
            </a:r>
            <a:r>
              <a:rPr lang="fr-FR" sz="2000" dirty="0"/>
              <a:t> message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/>
              <a:t>En masquant les fonctions et variables de l’objet, le programmeur </a:t>
            </a:r>
            <a:r>
              <a:rPr lang="fr-FR" sz="2000" dirty="0" err="1"/>
              <a:t>crée</a:t>
            </a:r>
            <a:r>
              <a:rPr lang="fr-FR" sz="2000" dirty="0"/>
              <a:t> un code source parfois complexe mais facilement utilisable, tout en </a:t>
            </a:r>
            <a:r>
              <a:rPr lang="fr-FR" sz="2000" dirty="0" err="1"/>
              <a:t>renforçant</a:t>
            </a:r>
            <a:r>
              <a:rPr lang="fr-FR" sz="2000" dirty="0"/>
              <a:t> la </a:t>
            </a:r>
            <a:r>
              <a:rPr lang="fr-FR" sz="2000" dirty="0" err="1"/>
              <a:t>sécurite</a:t>
            </a:r>
            <a:r>
              <a:rPr lang="fr-FR" sz="2000" dirty="0"/>
              <a:t>́ du </a:t>
            </a:r>
            <a:r>
              <a:rPr lang="fr-FR" sz="2000" dirty="0" err="1"/>
              <a:t>système</a:t>
            </a:r>
            <a:r>
              <a:rPr lang="fr-FR" sz="2000" dirty="0"/>
              <a:t> et en </a:t>
            </a:r>
            <a:r>
              <a:rPr lang="fr-FR" sz="2000" dirty="0" err="1"/>
              <a:t>évitant</a:t>
            </a:r>
            <a:r>
              <a:rPr lang="fr-FR" sz="2000" dirty="0"/>
              <a:t> la corruption accidentelle de </a:t>
            </a:r>
            <a:r>
              <a:rPr lang="fr-FR" sz="2000" dirty="0" err="1"/>
              <a:t>données</a:t>
            </a:r>
            <a:r>
              <a:rPr lang="fr-FR" sz="2000" dirty="0"/>
              <a:t>. </a:t>
            </a:r>
            <a:r>
              <a:rPr lang="fr-FR" sz="2000" dirty="0" err="1"/>
              <a:t>Grâce</a:t>
            </a:r>
            <a:r>
              <a:rPr lang="fr-FR" sz="2000" dirty="0"/>
              <a:t> à ses </a:t>
            </a:r>
            <a:r>
              <a:rPr lang="fr-FR" sz="2000" dirty="0" err="1"/>
              <a:t>propriétés</a:t>
            </a:r>
            <a:r>
              <a:rPr lang="fr-FR" sz="2000" dirty="0"/>
              <a:t> d’</a:t>
            </a:r>
            <a:r>
              <a:rPr lang="fr-FR" sz="2000" dirty="0" err="1"/>
              <a:t>héritage</a:t>
            </a:r>
            <a:r>
              <a:rPr lang="fr-FR" sz="2000" dirty="0"/>
              <a:t> et de polymorphisme, une classe est </a:t>
            </a:r>
            <a:r>
              <a:rPr lang="fr-FR" sz="2000" dirty="0" err="1"/>
              <a:t>réutilisable</a:t>
            </a:r>
            <a:r>
              <a:rPr lang="fr-FR" sz="2000" dirty="0"/>
              <a:t> par le programme pour lequel elle a </a:t>
            </a:r>
            <a:r>
              <a:rPr lang="fr-FR" sz="2000" dirty="0" err="1"/>
              <a:t>éte</a:t>
            </a:r>
            <a:r>
              <a:rPr lang="fr-FR" sz="2000" dirty="0"/>
              <a:t>́ </a:t>
            </a:r>
            <a:r>
              <a:rPr lang="fr-FR" sz="2000" dirty="0" err="1"/>
              <a:t>créée</a:t>
            </a:r>
            <a:r>
              <a:rPr lang="fr-FR" sz="2000" dirty="0"/>
              <a:t>, mais aussi par d’autres programmes </a:t>
            </a:r>
            <a:r>
              <a:rPr lang="fr-FR" sz="2000" dirty="0" err="1"/>
              <a:t>orientés</a:t>
            </a:r>
            <a:r>
              <a:rPr lang="fr-FR" sz="2000" dirty="0"/>
              <a:t> objet.</a:t>
            </a:r>
          </a:p>
          <a:p>
            <a:endParaRPr lang="en-US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POO : une programmation en plusieurs </a:t>
            </a:r>
            <a:r>
              <a:rPr lang="fr-FR" sz="2800" dirty="0" err="1"/>
              <a:t>étapes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78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139670" y="324466"/>
            <a:ext cx="10431336" cy="6307070"/>
          </a:xfrm>
        </p:spPr>
        <p:txBody>
          <a:bodyPr/>
          <a:lstStyle/>
          <a:p>
            <a:r>
              <a:rPr lang="fr-FR" sz="2400" b="1" dirty="0"/>
              <a:t>Les concepts </a:t>
            </a:r>
            <a:r>
              <a:rPr lang="fr-FR" sz="2400" b="1" dirty="0" err="1"/>
              <a:t>clés</a:t>
            </a:r>
            <a:r>
              <a:rPr lang="fr-FR" sz="2400" b="1" dirty="0"/>
              <a:t> de la </a:t>
            </a:r>
            <a:r>
              <a:rPr lang="fr-FR" sz="2400" b="1" dirty="0" smtClean="0"/>
              <a:t>POO:</a:t>
            </a:r>
          </a:p>
          <a:p>
            <a:r>
              <a:rPr lang="fr-FR" sz="2000" b="1" u="sng" dirty="0">
                <a:solidFill>
                  <a:srgbClr val="FF0000"/>
                </a:solidFill>
              </a:rPr>
              <a:t>La classe </a:t>
            </a:r>
            <a:r>
              <a:rPr lang="fr-FR" sz="2000" dirty="0"/>
              <a:t>: une classe est un ensemble de code contenant des variables et des fonctions permettant de </a:t>
            </a:r>
            <a:r>
              <a:rPr lang="fr-FR" sz="2000" dirty="0" err="1"/>
              <a:t>créer</a:t>
            </a:r>
            <a:r>
              <a:rPr lang="fr-FR" sz="2000" dirty="0"/>
              <a:t> des objets. Une classe peut contenir plusieurs objets</a:t>
            </a:r>
            <a:r>
              <a:rPr lang="fr-FR" sz="2000" dirty="0" smtClean="0"/>
              <a:t>.</a:t>
            </a:r>
            <a:r>
              <a:rPr lang="fr-FR" sz="2000" dirty="0"/>
              <a:t> La classe est finalement une sorte de moule, de modèle. Toutes les instances de classe s’appellent des </a:t>
            </a:r>
            <a:r>
              <a:rPr lang="fr-FR" sz="2000" b="1" i="1" dirty="0"/>
              <a:t>objets</a:t>
            </a:r>
            <a:r>
              <a:rPr lang="fr-FR" sz="2000" dirty="0"/>
              <a:t>. Les objets sont construits à partir de la classe, par un processus appelé </a:t>
            </a:r>
            <a:r>
              <a:rPr lang="fr-FR" sz="2000" b="1" dirty="0"/>
              <a:t>instanciation</a:t>
            </a:r>
            <a:r>
              <a:rPr lang="fr-FR" sz="2000" dirty="0"/>
              <a:t>. De ce fait, tout objet est une instance de classe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algn="ctr"/>
            <a:r>
              <a:rPr lang="fr-FR" sz="2000" dirty="0"/>
              <a:t>exemple de classe Voiture. La classe est une structure abstraite qui décrit un objet du monde réel </a:t>
            </a:r>
            <a:endParaRPr lang="fr-FR" sz="2000" b="1" dirty="0"/>
          </a:p>
          <a:p>
            <a:endParaRPr lang="fr-FR" sz="2000" dirty="0" smtClean="0"/>
          </a:p>
          <a:p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endParaRPr lang="fr-FR" sz="2400" dirty="0"/>
          </a:p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86" y="2221770"/>
            <a:ext cx="6253679" cy="34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3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93" y="837488"/>
            <a:ext cx="4705350" cy="501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1012" y="271792"/>
            <a:ext cx="5673669" cy="364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858"/>
                </a:solidFill>
                <a:latin typeface="Arial" panose="020B0604020202020204" pitchFamily="34" charset="0"/>
              </a:rPr>
              <a:t>Implémentons complètement la classe Voiture en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8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9419" y="534050"/>
            <a:ext cx="96861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u="sng" dirty="0">
                <a:solidFill>
                  <a:srgbClr val="FF0000"/>
                </a:solidFill>
              </a:rPr>
              <a:t>Les objets </a:t>
            </a:r>
            <a:r>
              <a:rPr lang="fr-FR" sz="1800" dirty="0"/>
              <a:t>: un objet est un bloc de code </a:t>
            </a:r>
            <a:r>
              <a:rPr lang="fr-FR" sz="1800" dirty="0" err="1"/>
              <a:t>mêlant</a:t>
            </a:r>
            <a:r>
              <a:rPr lang="fr-FR" sz="1800" dirty="0"/>
              <a:t> des variables et des fonctions, </a:t>
            </a:r>
            <a:r>
              <a:rPr lang="fr-FR" sz="1800" dirty="0" err="1"/>
              <a:t>appelées</a:t>
            </a:r>
            <a:r>
              <a:rPr lang="fr-FR" sz="1800" dirty="0"/>
              <a:t> respectivement attributs et </a:t>
            </a:r>
            <a:r>
              <a:rPr lang="fr-FR" sz="1800" dirty="0" err="1"/>
              <a:t>méthodes</a:t>
            </a:r>
            <a:r>
              <a:rPr lang="fr-FR" sz="1800" dirty="0"/>
              <a:t>. Les attributs </a:t>
            </a:r>
            <a:r>
              <a:rPr lang="fr-FR" sz="1800" dirty="0" err="1"/>
              <a:t>définissent</a:t>
            </a:r>
            <a:r>
              <a:rPr lang="fr-FR" sz="1800" dirty="0"/>
              <a:t> les </a:t>
            </a:r>
            <a:r>
              <a:rPr lang="fr-FR" sz="1800" dirty="0" err="1"/>
              <a:t>caractéristiques</a:t>
            </a:r>
            <a:r>
              <a:rPr lang="fr-FR" sz="1800" dirty="0"/>
              <a:t> d’un objet d’une classe, les </a:t>
            </a:r>
            <a:r>
              <a:rPr lang="fr-FR" sz="1800" dirty="0" err="1"/>
              <a:t>méthodes</a:t>
            </a:r>
            <a:r>
              <a:rPr lang="fr-FR" sz="1800" dirty="0"/>
              <a:t> </a:t>
            </a:r>
            <a:r>
              <a:rPr lang="fr-FR" sz="1800" dirty="0" err="1"/>
              <a:t>définissent</a:t>
            </a:r>
            <a:r>
              <a:rPr lang="fr-FR" sz="1800" dirty="0"/>
              <a:t> quant à elles les fonctions propres aux instances d’une classe</a:t>
            </a:r>
            <a:r>
              <a:rPr lang="fr-FR" sz="1800" dirty="0" smtClean="0"/>
              <a:t>.</a:t>
            </a:r>
          </a:p>
          <a:p>
            <a:endParaRPr lang="fr-FR" sz="1800" dirty="0" smtClean="0"/>
          </a:p>
          <a:p>
            <a:r>
              <a:rPr lang="fr-FR" sz="1800" dirty="0"/>
              <a:t>Techniquement, un objet est caractérisé par 3 choses :</a:t>
            </a:r>
            <a:endParaRPr lang="fr-FR" sz="1800" dirty="0" smtClean="0"/>
          </a:p>
          <a:p>
            <a:r>
              <a:rPr lang="fr-FR" sz="1800" b="1" dirty="0"/>
              <a:t>une identité : </a:t>
            </a:r>
            <a:r>
              <a:rPr lang="fr-FR" sz="1800" dirty="0"/>
              <a:t>l’identité doit permettre d’identifier sans ambiguïté l’objet (adresse/ référence ou nom)</a:t>
            </a:r>
          </a:p>
          <a:p>
            <a:r>
              <a:rPr lang="fr-FR" sz="1800" b="1" dirty="0"/>
              <a:t>des états : </a:t>
            </a:r>
            <a:r>
              <a:rPr lang="fr-FR" sz="1800" dirty="0"/>
              <a:t>chaque objet a une valeur par défaut (lorsqu’elle est indiqué à l’instanciation) pour chacune de ses propriétés. On appelle ces valeurs, des états de l’objet.</a:t>
            </a:r>
          </a:p>
          <a:p>
            <a:r>
              <a:rPr lang="fr-FR" sz="1800" b="1" dirty="0"/>
              <a:t>des méthodes</a:t>
            </a:r>
            <a:r>
              <a:rPr lang="fr-FR" sz="1800" dirty="0"/>
              <a:t> :  chaque objet est capable d’exécuter les actions ou le comportement défini dans la classe. Ces actions sont traduites en POO concrètement sous forme de </a:t>
            </a:r>
            <a:r>
              <a:rPr lang="fr-FR" sz="1800" b="1" i="1" dirty="0"/>
              <a:t>méthodes</a:t>
            </a:r>
            <a:r>
              <a:rPr lang="fr-FR" sz="1800" dirty="0"/>
              <a:t>. Les actions possibles sur un objet sont déclenchées par des appels de ces méthodes ou par des messages envoyées par d’autres objets.</a:t>
            </a:r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04" y="3969148"/>
            <a:ext cx="4524100" cy="26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39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082928" y="232371"/>
            <a:ext cx="10214612" cy="6202612"/>
          </a:xfrm>
        </p:spPr>
        <p:txBody>
          <a:bodyPr/>
          <a:lstStyle/>
          <a:p>
            <a:r>
              <a:rPr lang="fr-FR" b="1" u="sng" dirty="0" smtClean="0">
                <a:solidFill>
                  <a:srgbClr val="FF0000"/>
                </a:solidFill>
              </a:rPr>
              <a:t>L’encapsulation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l'encapsulation permet d’enfermer dans une capsule les </a:t>
            </a:r>
            <a:r>
              <a:rPr lang="fr-FR" dirty="0" err="1" smtClean="0"/>
              <a:t>données</a:t>
            </a:r>
            <a:r>
              <a:rPr lang="fr-FR" dirty="0" smtClean="0"/>
              <a:t> brutes afin d’</a:t>
            </a:r>
            <a:r>
              <a:rPr lang="fr-FR" dirty="0" err="1" smtClean="0"/>
              <a:t>éviter</a:t>
            </a:r>
            <a:r>
              <a:rPr lang="fr-FR" dirty="0" smtClean="0"/>
              <a:t> des erreurs de manipulation ou de corruptions des </a:t>
            </a:r>
            <a:r>
              <a:rPr lang="fr-FR" dirty="0" err="1" smtClean="0"/>
              <a:t>données</a:t>
            </a:r>
            <a:r>
              <a:rPr lang="fr-FR" dirty="0" smtClean="0"/>
              <a:t>. L’encapsulation permet ainsi de cacher des </a:t>
            </a:r>
            <a:r>
              <a:rPr lang="fr-FR" dirty="0" err="1" smtClean="0"/>
              <a:t>méthodes</a:t>
            </a:r>
            <a:r>
              <a:rPr lang="fr-FR" dirty="0" smtClean="0"/>
              <a:t> et des attributs à l’</a:t>
            </a:r>
            <a:r>
              <a:rPr lang="fr-FR" dirty="0" err="1" smtClean="0"/>
              <a:t>extérieur</a:t>
            </a:r>
            <a:r>
              <a:rPr lang="fr-FR" dirty="0" smtClean="0"/>
              <a:t> de la classe.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endParaRPr lang="fr-FR" sz="1400" i="1" dirty="0" smtClean="0"/>
          </a:p>
          <a:p>
            <a:pPr algn="ctr"/>
            <a:r>
              <a:rPr lang="fr-FR" sz="1400" i="1" dirty="0" smtClean="0"/>
              <a:t>Figure </a:t>
            </a:r>
            <a:r>
              <a:rPr lang="fr-FR" sz="1400" i="1" dirty="0"/>
              <a:t>: </a:t>
            </a:r>
            <a:r>
              <a:rPr lang="fr-FR" sz="1400" dirty="0"/>
              <a:t>l’encapsulation est comme un mécanisme de boîte noire qui empêche l’utilisateur d’utiliser un objet au delà des méthodes qui lui sont proposées.</a:t>
            </a:r>
            <a:br>
              <a:rPr lang="fr-FR" sz="1400" dirty="0"/>
            </a:br>
            <a:endParaRPr lang="fr-FR" sz="1400" dirty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58" y="1991168"/>
            <a:ext cx="3775351" cy="22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1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56488</TotalTime>
  <Words>588</Words>
  <Application>Microsoft Office PowerPoint</Application>
  <PresentationFormat>Personnalisé</PresentationFormat>
  <Paragraphs>115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Light</vt:lpstr>
      <vt:lpstr>Lato Medium</vt:lpstr>
      <vt:lpstr>Lato Semibold</vt:lpstr>
      <vt:lpstr>Times New Roman</vt:lpstr>
      <vt:lpstr>Titillium</vt:lpstr>
      <vt:lpstr>Thème Office</vt:lpstr>
      <vt:lpstr>Présentation PowerPoint</vt:lpstr>
      <vt:lpstr>SOMMAIRE</vt:lpstr>
      <vt:lpstr>Introduction</vt:lpstr>
      <vt:lpstr>Introduction</vt:lpstr>
      <vt:lpstr>POO : une programmation en plusieurs étapes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Compte Microsoft</cp:lastModifiedBy>
  <cp:revision>1458</cp:revision>
  <cp:lastPrinted>2018-01-10T16:42:08Z</cp:lastPrinted>
  <dcterms:created xsi:type="dcterms:W3CDTF">2018-01-09T09:39:29Z</dcterms:created>
  <dcterms:modified xsi:type="dcterms:W3CDTF">2021-10-27T17:28:24Z</dcterms:modified>
  <cp:contentStatus/>
</cp:coreProperties>
</file>