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593ZVH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1F41-CE16-46A8-898E-B5156861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9900"/>
                </a:solidFill>
              </a:rPr>
              <a:t>Crypto-</a:t>
            </a:r>
            <a:r>
              <a:rPr lang="en-US" sz="6000" b="1" dirty="0" err="1">
                <a:solidFill>
                  <a:srgbClr val="FF9900"/>
                </a:solidFill>
              </a:rPr>
              <a:t>psy</a:t>
            </a:r>
            <a:endParaRPr lang="en-US" sz="6000" b="1" dirty="0">
              <a:solidFill>
                <a:srgbClr val="FF99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71B8D-84C0-46D3-85D8-7DC6C6657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8791575" cy="1655762"/>
          </a:xfrm>
        </p:spPr>
        <p:txBody>
          <a:bodyPr/>
          <a:lstStyle/>
          <a:p>
            <a:r>
              <a:rPr lang="en-US" dirty="0"/>
              <a:t>An attempt to use deep learning to predict crypto-currency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A1DEC-FB08-42CC-949F-DC156E22F426}"/>
              </a:ext>
            </a:extLst>
          </p:cNvPr>
          <p:cNvSpPr txBox="1"/>
          <p:nvPr/>
        </p:nvSpPr>
        <p:spPr>
          <a:xfrm>
            <a:off x="2333625" y="5362575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= [Ahmed, Dewesh, Matt, Karthik, </a:t>
            </a:r>
            <a:r>
              <a:rPr lang="en-US" dirty="0" err="1"/>
              <a:t>Kihoon</a:t>
            </a:r>
            <a:r>
              <a:rPr lang="en-US" dirty="0"/>
              <a:t> ];</a:t>
            </a:r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5" name="3D Model 4" descr="Bitcoin">
                <a:extLst>
                  <a:ext uri="{FF2B5EF4-FFF2-40B4-BE49-F238E27FC236}">
                    <a16:creationId xmlns:a16="http://schemas.microsoft.com/office/drawing/2014/main" id="{0D9FD1BA-2E78-44C1-ABC1-8916D0D8A7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32656"/>
                  </p:ext>
                </p:extLst>
              </p:nvPr>
            </p:nvGraphicFramePr>
            <p:xfrm>
              <a:off x="7483312" y="203399"/>
              <a:ext cx="2352153" cy="235227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52153" cy="2352276"/>
                    </a:xfrm>
                    <a:prstGeom prst="rect">
                      <a:avLst/>
                    </a:prstGeom>
                  </am3d:spPr>
                  <am3d:camera>
                    <am3d:pos x="0" y="0" z="667895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590555" d="1000000"/>
                    <am3d:preTrans dx="-1" dy="-2284101" dz="-15289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4906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Bitcoin">
                <a:extLst>
                  <a:ext uri="{FF2B5EF4-FFF2-40B4-BE49-F238E27FC236}">
                    <a16:creationId xmlns:a16="http://schemas.microsoft.com/office/drawing/2014/main" id="{0D9FD1BA-2E78-44C1-ABC1-8916D0D8A7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3312" y="203399"/>
                <a:ext cx="2352153" cy="23522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128" accel="20000" de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9BEEA3B-85B2-4CC1-AAC8-B56E580C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68286"/>
            <a:ext cx="6112382" cy="33159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1DF2-EE21-46E8-A5E4-80BD8F7B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616" y="808057"/>
            <a:ext cx="3281004" cy="868343"/>
          </a:xfrm>
        </p:spPr>
        <p:txBody>
          <a:bodyPr>
            <a:normAutofit/>
          </a:bodyPr>
          <a:lstStyle/>
          <a:p>
            <a:r>
              <a:rPr lang="en-US" sz="1800" dirty="0"/>
              <a:t>Lets zoom in the last 30 days to take a closer look: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C27EDED-F6B9-4A38-8085-8DA7B711735B}"/>
              </a:ext>
            </a:extLst>
          </p:cNvPr>
          <p:cNvSpPr txBox="1">
            <a:spLocks/>
          </p:cNvSpPr>
          <p:nvPr/>
        </p:nvSpPr>
        <p:spPr>
          <a:xfrm>
            <a:off x="7868660" y="2208595"/>
            <a:ext cx="3615765" cy="1254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“The prediction seems to be a shifted version of the actual price, To be specific it is shifted by a day”</a:t>
            </a:r>
          </a:p>
        </p:txBody>
      </p:sp>
    </p:spTree>
    <p:extLst>
      <p:ext uri="{BB962C8B-B14F-4D97-AF65-F5344CB8AC3E}">
        <p14:creationId xmlns:p14="http://schemas.microsoft.com/office/powerpoint/2010/main" val="34351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60BC-225F-4A43-A1AC-511338B5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6750"/>
            <a:ext cx="9905999" cy="5124451"/>
          </a:xfrm>
        </p:spPr>
        <p:txBody>
          <a:bodyPr/>
          <a:lstStyle/>
          <a:p>
            <a:r>
              <a:rPr lang="en-US" dirty="0"/>
              <a:t>If we shift the prediction by a day the observation becomes more clear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86CB7E5-AB8A-47A7-A7A3-90C717F5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91" y="1316176"/>
            <a:ext cx="9743440" cy="5209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6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FC4B-7E6A-4CD9-BBA9-E482315E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721360"/>
            <a:ext cx="10102531" cy="5069841"/>
          </a:xfrm>
        </p:spPr>
        <p:txBody>
          <a:bodyPr/>
          <a:lstStyle/>
          <a:p>
            <a:r>
              <a:rPr lang="en-US" dirty="0"/>
              <a:t>Lets compare the correlation of the original prediction vs a 1-day shifted prediction 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86CBBD-00CD-4BE9-96C4-163C0C4A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566150"/>
            <a:ext cx="9530080" cy="48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AD00-AD6B-4057-9E17-B4B9B74A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A49B-6ACB-4D54-A30A-43246E1B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4145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LSTM was able to learn but it ended up using a strategy which predicts a value very close to the previous day which is successful in minimizing the mean absolute error.</a:t>
            </a:r>
          </a:p>
          <a:p>
            <a:r>
              <a:rPr lang="en-US" dirty="0">
                <a:latin typeface="medium-content-serif-font"/>
              </a:rPr>
              <a:t>However, no matter how accurate the predictions are in terms of the loss error — in practice, the results of single-point prediction models based on </a:t>
            </a:r>
            <a:r>
              <a:rPr lang="en-US" i="1" dirty="0">
                <a:latin typeface="medium-content-serif-font"/>
              </a:rPr>
              <a:t>historic price data alone</a:t>
            </a:r>
            <a:r>
              <a:rPr lang="en-US" dirty="0">
                <a:latin typeface="medium-content-serif-font"/>
              </a:rPr>
              <a:t>, as the one showcased here, remain hard to accomplish and are not particularly useful for trading.</a:t>
            </a:r>
          </a:p>
          <a:p>
            <a:r>
              <a:rPr lang="en-US" dirty="0">
                <a:solidFill>
                  <a:srgbClr val="FFC000"/>
                </a:solidFill>
              </a:rPr>
              <a:t>“past performance is not an indicator for future outcomes”</a:t>
            </a:r>
          </a:p>
        </p:txBody>
      </p:sp>
    </p:spTree>
    <p:extLst>
      <p:ext uri="{BB962C8B-B14F-4D97-AF65-F5344CB8AC3E}">
        <p14:creationId xmlns:p14="http://schemas.microsoft.com/office/powerpoint/2010/main" val="26780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7646-BC2E-7C4D-826F-F8BDF104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938-13F9-6843-8F28-FC60362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</a:t>
            </a:r>
            <a:r>
              <a:rPr lang="en-US" dirty="0" err="1"/>
              <a:t>Tabpy</a:t>
            </a:r>
            <a:r>
              <a:rPr lang="en-US" dirty="0"/>
              <a:t> to integrate python functionalities with tableau.</a:t>
            </a:r>
          </a:p>
          <a:p>
            <a:r>
              <a:rPr lang="en-US" dirty="0"/>
              <a:t>Create interactive dash boards to present the findings in tableau.</a:t>
            </a:r>
          </a:p>
          <a:p>
            <a:r>
              <a:rPr lang="en-US" dirty="0"/>
              <a:t>Predict prices for at least one more day accurately.</a:t>
            </a:r>
          </a:p>
          <a:p>
            <a:pPr lvl="1"/>
            <a:r>
              <a:rPr lang="en-US" dirty="0"/>
              <a:t>Requires additional data to train the model.</a:t>
            </a:r>
          </a:p>
          <a:p>
            <a:pPr lvl="1"/>
            <a:r>
              <a:rPr lang="en-US" dirty="0"/>
              <a:t>Need to incorporate more algorithms </a:t>
            </a:r>
          </a:p>
        </p:txBody>
      </p:sp>
    </p:spTree>
    <p:extLst>
      <p:ext uri="{BB962C8B-B14F-4D97-AF65-F5344CB8AC3E}">
        <p14:creationId xmlns:p14="http://schemas.microsoft.com/office/powerpoint/2010/main" val="22002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5CA7-0D5B-B94A-ADAD-6025B719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- 1 : Tableau Year on Year Monthly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95CAE-B05B-C04D-82FC-E3BD569E8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8112"/>
            <a:ext cx="8087932" cy="4443920"/>
          </a:xfrm>
        </p:spPr>
      </p:pic>
    </p:spTree>
    <p:extLst>
      <p:ext uri="{BB962C8B-B14F-4D97-AF65-F5344CB8AC3E}">
        <p14:creationId xmlns:p14="http://schemas.microsoft.com/office/powerpoint/2010/main" val="6289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AD5-1DD1-2548-ADB4-1A01F106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- 2: Price variations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FB420-97F4-4E40-A73A-E76815CAE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743456"/>
            <a:ext cx="8058912" cy="4657344"/>
          </a:xfrm>
        </p:spPr>
      </p:pic>
    </p:spTree>
    <p:extLst>
      <p:ext uri="{BB962C8B-B14F-4D97-AF65-F5344CB8AC3E}">
        <p14:creationId xmlns:p14="http://schemas.microsoft.com/office/powerpoint/2010/main" val="22413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CBAE-9A48-465A-9A64-5747D74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Can this make us rich?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460127A-84BE-4BC6-8932-65F78169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D64DCA-706D-46D0-80B2-CF2EB193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We have used a deep neural network to predict the price of a Bitcoin but we aren’t millionaires yet…Here is what we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870B-0328-4539-AEB5-B0386002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04D3-5331-4324-8A1F-3580D05F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Python-Pandas</a:t>
            </a:r>
          </a:p>
          <a:p>
            <a:r>
              <a:rPr lang="en-US" dirty="0"/>
              <a:t>Python-Matplotlib</a:t>
            </a:r>
          </a:p>
          <a:p>
            <a:r>
              <a:rPr lang="en-US" dirty="0" err="1"/>
              <a:t>Keras</a:t>
            </a:r>
            <a:r>
              <a:rPr lang="en-US" dirty="0"/>
              <a:t> (neural-network library)</a:t>
            </a:r>
          </a:p>
          <a:p>
            <a:r>
              <a:rPr lang="en-US" dirty="0"/>
              <a:t>TensorFlow (Dataflow library)</a:t>
            </a:r>
          </a:p>
          <a:p>
            <a:r>
              <a:rPr lang="en-US" dirty="0" err="1"/>
              <a:t>scikit</a:t>
            </a:r>
            <a:r>
              <a:rPr lang="en-US" dirty="0"/>
              <a:t>-learn (machine learning library)</a:t>
            </a:r>
          </a:p>
          <a:p>
            <a:endParaRPr lang="en-US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D204DF58-05C1-4439-BA00-A8B19A16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1" y="528927"/>
            <a:ext cx="5715000" cy="2428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55195C8-0CBB-456A-B55B-98FEAF4E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7" y="3589583"/>
            <a:ext cx="3824287" cy="20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7D95-7381-4ADD-94AD-9501987D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LSTM wait..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C288-B338-4333-B538-22A30B6B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LSTM: Long Short Term Memory: is an artificial recurrent neural network (RNN) architecture particularly suitable for time series problems.</a:t>
            </a:r>
          </a:p>
          <a:p>
            <a:r>
              <a:rPr lang="en-US" dirty="0"/>
              <a:t>Simply put, LSTM networks have some internal </a:t>
            </a:r>
            <a:r>
              <a:rPr lang="en-US" b="1" dirty="0"/>
              <a:t>contextual state cells </a:t>
            </a:r>
            <a:r>
              <a:rPr lang="en-US" dirty="0"/>
              <a:t>that act as long-term or short-term memory cells.</a:t>
            </a:r>
            <a:br>
              <a:rPr lang="en-US" dirty="0"/>
            </a:br>
            <a:r>
              <a:rPr lang="en-US" dirty="0"/>
              <a:t>The output of the LSTM network is </a:t>
            </a:r>
            <a:r>
              <a:rPr lang="en-US" b="1" dirty="0"/>
              <a:t>modulated</a:t>
            </a:r>
            <a:r>
              <a:rPr lang="en-US" dirty="0"/>
              <a:t> by the state of these cells. This is a very important property when we need the prediction of the neural network to depend on the </a:t>
            </a:r>
            <a:r>
              <a:rPr lang="en-US" b="1" dirty="0"/>
              <a:t>historical context</a:t>
            </a:r>
            <a:r>
              <a:rPr lang="en-US" dirty="0"/>
              <a:t> of inputs, rather than only on the very last input.</a:t>
            </a:r>
          </a:p>
        </p:txBody>
      </p:sp>
    </p:spTree>
    <p:extLst>
      <p:ext uri="{BB962C8B-B14F-4D97-AF65-F5344CB8AC3E}">
        <p14:creationId xmlns:p14="http://schemas.microsoft.com/office/powerpoint/2010/main" val="40415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EB7A-3100-407A-87CD-CB446173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1C2E-7180-4F92-A7F0-0CDE495D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1-Finding the data: Using a single API call we fetched historic data for Bitcoin prices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962609-5DB7-4A49-B62D-3ED7511E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58" y="2811739"/>
            <a:ext cx="4724643" cy="1600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22F6B-A882-4B39-9EAB-738135CB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79" y="4653866"/>
            <a:ext cx="4635738" cy="194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36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EAB3-5E60-47A6-8BDC-F6FF26C5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252" y="400367"/>
            <a:ext cx="9905999" cy="3541714"/>
          </a:xfrm>
        </p:spPr>
        <p:txBody>
          <a:bodyPr/>
          <a:lstStyle/>
          <a:p>
            <a:r>
              <a:rPr lang="en-US" dirty="0"/>
              <a:t>2-Train-Test Split: We split the data into a training and a test </a:t>
            </a:r>
            <a:r>
              <a:rPr lang="en-US" dirty="0" err="1"/>
              <a:t>sets.The</a:t>
            </a:r>
            <a:r>
              <a:rPr lang="en-US" dirty="0"/>
              <a:t> last 10% of the data is the test set.</a:t>
            </a:r>
          </a:p>
          <a:p>
            <a:r>
              <a:rPr lang="en-US" dirty="0"/>
              <a:t>We are focused on the closing price so here is a plot of this column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4244EA3-D67F-404C-8692-C072AF67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52" y="2074974"/>
            <a:ext cx="6343976" cy="4000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61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EF1D-F5AD-4C41-9F4C-3EE3001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BC72-0E1F-473D-A0F9-ED24E43E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3-Normalizing the data</a:t>
            </a:r>
          </a:p>
          <a:p>
            <a:pPr marL="0" indent="0">
              <a:buNone/>
            </a:pPr>
            <a:r>
              <a:rPr lang="en-US" dirty="0"/>
              <a:t>the data was split into windows of 7 days and within each window we normalized the data to zero base, i.e. the first entry of each window is 0 and all other values represent the change with respect to the first value. Hence, we are predicting price changes, rather than absolute price.</a:t>
            </a:r>
          </a:p>
        </p:txBody>
      </p:sp>
    </p:spTree>
    <p:extLst>
      <p:ext uri="{BB962C8B-B14F-4D97-AF65-F5344CB8AC3E}">
        <p14:creationId xmlns:p14="http://schemas.microsoft.com/office/powerpoint/2010/main" val="35294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ACB2-D339-49B1-A085-81ABBA9B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90EE-22CA-4265-8162-868D401A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LSTM layer consisting of 20 neurons, a dropout factor of 0.25, and a Dense layer with a single linear activation function. In addition, We used Mean Absolute Error (MAE) as loss function and the Adam optimizer trained the network for 50 epochs with a batch size of 4</a:t>
            </a:r>
          </a:p>
        </p:txBody>
      </p:sp>
    </p:spTree>
    <p:extLst>
      <p:ext uri="{BB962C8B-B14F-4D97-AF65-F5344CB8AC3E}">
        <p14:creationId xmlns:p14="http://schemas.microsoft.com/office/powerpoint/2010/main" val="38043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7DB6-598C-40C8-BEC5-CE95EE1D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The result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7B87F-EE9A-43F7-A03D-F3CADD4D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13" y="1771017"/>
            <a:ext cx="6112382" cy="33159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13C5-7F23-44B2-8781-544D2983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Using the trained model to predict the Bitcoin price Then graphed the prediction against actual value:</a:t>
            </a:r>
          </a:p>
        </p:txBody>
      </p:sp>
    </p:spTree>
    <p:extLst>
      <p:ext uri="{BB962C8B-B14F-4D97-AF65-F5344CB8AC3E}">
        <p14:creationId xmlns:p14="http://schemas.microsoft.com/office/powerpoint/2010/main" val="888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486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medium-content-serif-font</vt:lpstr>
      <vt:lpstr>Arial</vt:lpstr>
      <vt:lpstr>Trebuchet MS</vt:lpstr>
      <vt:lpstr>Tw Cen MT</vt:lpstr>
      <vt:lpstr>Circuit</vt:lpstr>
      <vt:lpstr>Crypto-psy</vt:lpstr>
      <vt:lpstr>Can this make us rich?</vt:lpstr>
      <vt:lpstr>Tech stack</vt:lpstr>
      <vt:lpstr>USING LSTM wait.. what?</vt:lpstr>
      <vt:lpstr>The approach</vt:lpstr>
      <vt:lpstr>PowerPoint Presentation</vt:lpstr>
      <vt:lpstr>PowerPoint Presentation</vt:lpstr>
      <vt:lpstr>The Neural Network: </vt:lpstr>
      <vt:lpstr>The result</vt:lpstr>
      <vt:lpstr>PowerPoint Presentation</vt:lpstr>
      <vt:lpstr>PowerPoint Presentation</vt:lpstr>
      <vt:lpstr>PowerPoint Presentation</vt:lpstr>
      <vt:lpstr>Conclusion</vt:lpstr>
      <vt:lpstr>Next Steps</vt:lpstr>
      <vt:lpstr>Appendix - 1 : Tableau Year on Year Monthly Performance</vt:lpstr>
      <vt:lpstr>APPENDIX - 2: Price variations over the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Crypto-psy</dc:title>
  <dc:creator>Ahmed Ibrahim</dc:creator>
  <cp:lastModifiedBy>김기훈</cp:lastModifiedBy>
  <cp:revision>12</cp:revision>
  <dcterms:created xsi:type="dcterms:W3CDTF">2019-06-29T15:22:55Z</dcterms:created>
  <dcterms:modified xsi:type="dcterms:W3CDTF">2019-07-02T22:09:56Z</dcterms:modified>
</cp:coreProperties>
</file>