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395" r:id="rId8"/>
    <p:sldId id="396" r:id="rId9"/>
    <p:sldId id="397" r:id="rId10"/>
    <p:sldId id="398" r:id="rId11"/>
    <p:sldId id="399" r:id="rId12"/>
    <p:sldId id="400" r:id="rId13"/>
    <p:sldId id="401" r:id="rId14"/>
    <p:sldId id="402" r:id="rId15"/>
    <p:sldId id="263" r:id="rId16"/>
    <p:sldId id="264" r:id="rId17"/>
    <p:sldId id="265" r:id="rId18"/>
    <p:sldId id="348" r:id="rId19"/>
    <p:sldId id="349" r:id="rId20"/>
    <p:sldId id="350" r:id="rId21"/>
    <p:sldId id="351" r:id="rId22"/>
    <p:sldId id="358" r:id="rId23"/>
    <p:sldId id="359" r:id="rId24"/>
    <p:sldId id="360" r:id="rId25"/>
    <p:sldId id="361" r:id="rId26"/>
    <p:sldId id="362" r:id="rId27"/>
    <p:sldId id="364" r:id="rId28"/>
    <p:sldId id="365" r:id="rId29"/>
    <p:sldId id="363"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277" r:id="rId66"/>
    <p:sldId id="266" r:id="rId67"/>
    <p:sldId id="267" r:id="rId68"/>
    <p:sldId id="268" r:id="rId69"/>
    <p:sldId id="269" r:id="rId70"/>
    <p:sldId id="270" r:id="rId71"/>
    <p:sldId id="271" r:id="rId72"/>
    <p:sldId id="272" r:id="rId73"/>
    <p:sldId id="276" r:id="rId74"/>
    <p:sldId id="273" r:id="rId75"/>
    <p:sldId id="274" r:id="rId76"/>
    <p:sldId id="275" r:id="rId77"/>
    <p:sldId id="278" r:id="rId78"/>
    <p:sldId id="279" r:id="rId79"/>
    <p:sldId id="280" r:id="rId80"/>
    <p:sldId id="281" r:id="rId81"/>
    <p:sldId id="282" r:id="rId82"/>
    <p:sldId id="283" r:id="rId83"/>
    <p:sldId id="284" r:id="rId84"/>
    <p:sldId id="285" r:id="rId85"/>
    <p:sldId id="286" r:id="rId86"/>
    <p:sldId id="287" r:id="rId87"/>
    <p:sldId id="288" r:id="rId88"/>
    <p:sldId id="289" r:id="rId89"/>
    <p:sldId id="384" r:id="rId90"/>
    <p:sldId id="380" r:id="rId91"/>
    <p:sldId id="381" r:id="rId92"/>
    <p:sldId id="382" r:id="rId93"/>
    <p:sldId id="383" r:id="rId94"/>
    <p:sldId id="385" r:id="rId95"/>
    <p:sldId id="386" r:id="rId96"/>
    <p:sldId id="387" r:id="rId97"/>
    <p:sldId id="388" r:id="rId98"/>
    <p:sldId id="389" r:id="rId99"/>
    <p:sldId id="390" r:id="rId100"/>
    <p:sldId id="391" r:id="rId101"/>
    <p:sldId id="392" r:id="rId102"/>
    <p:sldId id="393" r:id="rId103"/>
    <p:sldId id="394" r:id="rId104"/>
    <p:sldId id="324" r:id="rId105"/>
    <p:sldId id="311" r:id="rId106"/>
    <p:sldId id="312" r:id="rId107"/>
    <p:sldId id="313" r:id="rId108"/>
    <p:sldId id="314" r:id="rId109"/>
    <p:sldId id="315" r:id="rId110"/>
    <p:sldId id="316" r:id="rId111"/>
    <p:sldId id="317" r:id="rId112"/>
    <p:sldId id="318" r:id="rId113"/>
    <p:sldId id="319" r:id="rId114"/>
    <p:sldId id="320" r:id="rId115"/>
    <p:sldId id="321" r:id="rId116"/>
    <p:sldId id="322" r:id="rId117"/>
    <p:sldId id="323" r:id="rId118"/>
    <p:sldId id="325" r:id="rId119"/>
    <p:sldId id="326" r:id="rId120"/>
    <p:sldId id="327" r:id="rId121"/>
    <p:sldId id="328" r:id="rId122"/>
    <p:sldId id="329" r:id="rId123"/>
    <p:sldId id="330" r:id="rId124"/>
    <p:sldId id="331" r:id="rId125"/>
    <p:sldId id="332"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46" r:id="rId140"/>
    <p:sldId id="347" r:id="rId141"/>
    <p:sldId id="352" r:id="rId142"/>
    <p:sldId id="353" r:id="rId143"/>
    <p:sldId id="354" r:id="rId144"/>
    <p:sldId id="355" r:id="rId145"/>
    <p:sldId id="356" r:id="rId146"/>
    <p:sldId id="357"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114" d="100"/>
          <a:sy n="114" d="100"/>
        </p:scale>
        <p:origin x="41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F647A3-6490-4089-8B03-001AAA9E4EA3}" type="datetimeFigureOut">
              <a:rPr lang="en-US" smtClean="0"/>
              <a:t>12/7/2022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14270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92758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32959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935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3715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647A3-6490-4089-8B03-001AAA9E4EA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111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647A3-6490-4089-8B03-001AAA9E4EA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4031874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144138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2036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647A3-6490-4089-8B03-001AAA9E4EA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238005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647A3-6490-4089-8B03-001AAA9E4EA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92949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31672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647A3-6490-4089-8B03-001AAA9E4EA3}"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63416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647A3-6490-4089-8B03-001AAA9E4EA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344445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647A3-6490-4089-8B03-001AAA9E4EA3}"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48014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109561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647A3-6490-4089-8B03-001AAA9E4EA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906-3892-4734-86FB-EEEED157CCDE}" type="slidenum">
              <a:rPr lang="en-US" smtClean="0"/>
              <a:t>‹#›</a:t>
            </a:fld>
            <a:endParaRPr lang="en-US"/>
          </a:p>
        </p:txBody>
      </p:sp>
    </p:spTree>
    <p:extLst>
      <p:ext uri="{BB962C8B-B14F-4D97-AF65-F5344CB8AC3E}">
        <p14:creationId xmlns:p14="http://schemas.microsoft.com/office/powerpoint/2010/main" val="40433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F647A3-6490-4089-8B03-001AAA9E4EA3}" type="datetimeFigureOut">
              <a:rPr lang="en-US" smtClean="0"/>
              <a:t>12/7/2022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9B5906-3892-4734-86FB-EEEED157CCDE}" type="slidenum">
              <a:rPr lang="en-US" smtClean="0"/>
              <a:t>‹#›</a:t>
            </a:fld>
            <a:endParaRPr lang="en-US"/>
          </a:p>
        </p:txBody>
      </p:sp>
    </p:spTree>
    <p:extLst>
      <p:ext uri="{BB962C8B-B14F-4D97-AF65-F5344CB8AC3E}">
        <p14:creationId xmlns:p14="http://schemas.microsoft.com/office/powerpoint/2010/main" val="86239226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python/python_variables.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5EB3-4E76-428E-8459-095DDC1DF978}"/>
              </a:ext>
            </a:extLst>
          </p:cNvPr>
          <p:cNvSpPr>
            <a:spLocks noGrp="1"/>
          </p:cNvSpPr>
          <p:nvPr>
            <p:ph type="ctrTitle"/>
          </p:nvPr>
        </p:nvSpPr>
        <p:spPr>
          <a:xfrm>
            <a:off x="1488177" y="1268137"/>
            <a:ext cx="9215645" cy="2387600"/>
          </a:xfrm>
        </p:spPr>
        <p:txBody>
          <a:bodyPr anchor="ctr">
            <a:normAutofit/>
          </a:bodyPr>
          <a:lstStyle/>
          <a:p>
            <a:pPr algn="ctr"/>
            <a:r>
              <a:rPr lang="en-US" altLang="zh-TW" sz="5400" dirty="0">
                <a:latin typeface="Algerian" panose="04020705040A02060702" pitchFamily="82" charset="0"/>
              </a:rPr>
              <a:t>My Journal to Python</a:t>
            </a:r>
            <a:endParaRPr lang="en-US" sz="5400" dirty="0">
              <a:latin typeface="Algerian" panose="04020705040A02060702" pitchFamily="82" charset="0"/>
            </a:endParaRPr>
          </a:p>
        </p:txBody>
      </p:sp>
      <p:sp>
        <p:nvSpPr>
          <p:cNvPr id="3" name="Subtitle 2">
            <a:extLst>
              <a:ext uri="{FF2B5EF4-FFF2-40B4-BE49-F238E27FC236}">
                <a16:creationId xmlns:a16="http://schemas.microsoft.com/office/drawing/2014/main" id="{72ABEBA8-025D-48E7-BAF5-5944E7101583}"/>
              </a:ext>
            </a:extLst>
          </p:cNvPr>
          <p:cNvSpPr>
            <a:spLocks noGrp="1"/>
          </p:cNvSpPr>
          <p:nvPr>
            <p:ph type="subTitle" idx="1"/>
          </p:nvPr>
        </p:nvSpPr>
        <p:spPr>
          <a:xfrm>
            <a:off x="1488177" y="3655737"/>
            <a:ext cx="9215646" cy="2133599"/>
          </a:xfrm>
        </p:spPr>
        <p:txBody>
          <a:bodyPr>
            <a:normAutofit/>
          </a:bodyPr>
          <a:lstStyle/>
          <a:p>
            <a:r>
              <a:rPr lang="en-US" sz="2400" dirty="0"/>
              <a:t>name: mark jay p. </a:t>
            </a:r>
            <a:r>
              <a:rPr lang="en-US" sz="2400" dirty="0" err="1"/>
              <a:t>pecjo</a:t>
            </a:r>
            <a:endParaRPr lang="en-US" sz="2400" dirty="0"/>
          </a:p>
          <a:p>
            <a:r>
              <a:rPr lang="en-US" sz="2400" dirty="0"/>
              <a:t>Sid: 4110e228</a:t>
            </a:r>
          </a:p>
          <a:p>
            <a:r>
              <a:rPr lang="en-US" sz="2400" dirty="0"/>
              <a:t>Teacher: </a:t>
            </a:r>
            <a:r>
              <a:rPr lang="en-US" sz="2400" dirty="0" err="1"/>
              <a:t>mydeargreatteacher</a:t>
            </a:r>
            <a:endParaRPr lang="en-US" sz="2400" dirty="0"/>
          </a:p>
        </p:txBody>
      </p:sp>
    </p:spTree>
    <p:extLst>
      <p:ext uri="{BB962C8B-B14F-4D97-AF65-F5344CB8AC3E}">
        <p14:creationId xmlns:p14="http://schemas.microsoft.com/office/powerpoint/2010/main" val="89573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255134" y="1714499"/>
            <a:ext cx="11671821" cy="1066800"/>
          </a:xfrm>
        </p:spPr>
        <p:txBody>
          <a:bodyPr>
            <a:noAutofit/>
          </a:bodyPr>
          <a:lstStyle/>
          <a:p>
            <a:pPr marL="0" indent="0">
              <a:buNone/>
            </a:pPr>
            <a:r>
              <a:rPr lang="en-US" altLang="zh-TW" sz="2000" dirty="0">
                <a:latin typeface="Verdana" panose="020B0604030504040204" pitchFamily="34" charset="0"/>
                <a:ea typeface="Verdana" panose="020B0604030504040204" pitchFamily="34" charset="0"/>
              </a:rPr>
              <a:t>Indentation refers to the spaces at the beginning of a code line.</a:t>
            </a:r>
          </a:p>
          <a:p>
            <a:pPr marL="0" indent="0">
              <a:buNone/>
            </a:pPr>
            <a:r>
              <a:rPr lang="en-US" altLang="zh-TW" sz="2000" dirty="0">
                <a:latin typeface="Verdana" panose="020B0604030504040204" pitchFamily="34" charset="0"/>
                <a:ea typeface="Verdana" panose="020B0604030504040204" pitchFamily="34" charset="0"/>
              </a:rPr>
              <a:t>Where in other programming languages the indentation in code is for readability only, the indentation in Python is very important.</a:t>
            </a:r>
          </a:p>
          <a:p>
            <a:pPr marL="0" indent="0">
              <a:buNone/>
            </a:pPr>
            <a:r>
              <a:rPr lang="en-US" altLang="zh-TW" sz="2000" dirty="0">
                <a:latin typeface="Verdana" panose="020B0604030504040204" pitchFamily="34" charset="0"/>
                <a:ea typeface="Verdana" panose="020B0604030504040204" pitchFamily="34" charset="0"/>
              </a:rPr>
              <a:t>Python uses indentation to indicate a block of code.</a:t>
            </a: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a:t>
            </a:r>
            <a:r>
              <a:rPr lang="en-US" altLang="zh-TW" sz="5400" dirty="0" err="1">
                <a:latin typeface="Algerian" panose="04020705040A02060702" pitchFamily="82" charset="0"/>
              </a:rPr>
              <a:t>identation</a:t>
            </a:r>
            <a:endParaRPr lang="en-US" sz="5400" dirty="0">
              <a:latin typeface="Algerian" panose="04020705040A02060702" pitchFamily="82" charset="0"/>
            </a:endParaRPr>
          </a:p>
        </p:txBody>
      </p:sp>
      <p:pic>
        <p:nvPicPr>
          <p:cNvPr id="4" name="圖片 3">
            <a:extLst>
              <a:ext uri="{FF2B5EF4-FFF2-40B4-BE49-F238E27FC236}">
                <a16:creationId xmlns:a16="http://schemas.microsoft.com/office/drawing/2014/main" id="{B87B3952-2858-41D0-9D1D-4F1B24F5112E}"/>
              </a:ext>
            </a:extLst>
          </p:cNvPr>
          <p:cNvPicPr>
            <a:picLocks noChangeAspect="1"/>
          </p:cNvPicPr>
          <p:nvPr/>
        </p:nvPicPr>
        <p:blipFill>
          <a:blip r:embed="rId2"/>
          <a:stretch>
            <a:fillRect/>
          </a:stretch>
        </p:blipFill>
        <p:spPr>
          <a:xfrm>
            <a:off x="661105" y="4076702"/>
            <a:ext cx="10859877" cy="1428310"/>
          </a:xfrm>
          <a:prstGeom prst="rect">
            <a:avLst/>
          </a:prstGeom>
        </p:spPr>
      </p:pic>
    </p:spTree>
    <p:extLst>
      <p:ext uri="{BB962C8B-B14F-4D97-AF65-F5344CB8AC3E}">
        <p14:creationId xmlns:p14="http://schemas.microsoft.com/office/powerpoint/2010/main" val="1138381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Logical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554275" y="2019395"/>
            <a:ext cx="10180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Logical operators are used to combine conditional statements:</a:t>
            </a:r>
          </a:p>
        </p:txBody>
      </p:sp>
      <p:pic>
        <p:nvPicPr>
          <p:cNvPr id="6" name="圖片 5">
            <a:extLst>
              <a:ext uri="{FF2B5EF4-FFF2-40B4-BE49-F238E27FC236}">
                <a16:creationId xmlns:a16="http://schemas.microsoft.com/office/drawing/2014/main" id="{87E04ED0-27A1-4C84-B601-2A803EE2015D}"/>
              </a:ext>
            </a:extLst>
          </p:cNvPr>
          <p:cNvPicPr>
            <a:picLocks noChangeAspect="1"/>
          </p:cNvPicPr>
          <p:nvPr/>
        </p:nvPicPr>
        <p:blipFill>
          <a:blip r:embed="rId2"/>
          <a:stretch>
            <a:fillRect/>
          </a:stretch>
        </p:blipFill>
        <p:spPr>
          <a:xfrm>
            <a:off x="312964" y="3273655"/>
            <a:ext cx="11566071" cy="1597524"/>
          </a:xfrm>
          <a:prstGeom prst="rect">
            <a:avLst/>
          </a:prstGeom>
        </p:spPr>
      </p:pic>
    </p:spTree>
    <p:extLst>
      <p:ext uri="{BB962C8B-B14F-4D97-AF65-F5344CB8AC3E}">
        <p14:creationId xmlns:p14="http://schemas.microsoft.com/office/powerpoint/2010/main" val="922237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Identity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312964" y="2015826"/>
            <a:ext cx="113726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Identity operators are used to compare the objects, not if they are equal, but if they are actually the same object, with the same memory location:</a:t>
            </a:r>
          </a:p>
        </p:txBody>
      </p:sp>
      <p:pic>
        <p:nvPicPr>
          <p:cNvPr id="5" name="圖片 4">
            <a:extLst>
              <a:ext uri="{FF2B5EF4-FFF2-40B4-BE49-F238E27FC236}">
                <a16:creationId xmlns:a16="http://schemas.microsoft.com/office/drawing/2014/main" id="{91E3DD70-FC2A-46F7-B802-DD6B98283C6D}"/>
              </a:ext>
            </a:extLst>
          </p:cNvPr>
          <p:cNvPicPr>
            <a:picLocks noChangeAspect="1"/>
          </p:cNvPicPr>
          <p:nvPr/>
        </p:nvPicPr>
        <p:blipFill>
          <a:blip r:embed="rId2"/>
          <a:stretch>
            <a:fillRect/>
          </a:stretch>
        </p:blipFill>
        <p:spPr>
          <a:xfrm>
            <a:off x="227608" y="3867688"/>
            <a:ext cx="11543392" cy="1178083"/>
          </a:xfrm>
          <a:prstGeom prst="rect">
            <a:avLst/>
          </a:prstGeom>
        </p:spPr>
      </p:pic>
    </p:spTree>
    <p:extLst>
      <p:ext uri="{BB962C8B-B14F-4D97-AF65-F5344CB8AC3E}">
        <p14:creationId xmlns:p14="http://schemas.microsoft.com/office/powerpoint/2010/main" val="38215142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Membership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312964" y="2201681"/>
            <a:ext cx="113726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Membership operators are used to test if a sequence is presented in an object:</a:t>
            </a:r>
          </a:p>
        </p:txBody>
      </p:sp>
      <p:pic>
        <p:nvPicPr>
          <p:cNvPr id="6" name="圖片 5">
            <a:extLst>
              <a:ext uri="{FF2B5EF4-FFF2-40B4-BE49-F238E27FC236}">
                <a16:creationId xmlns:a16="http://schemas.microsoft.com/office/drawing/2014/main" id="{6741FC12-F6D0-4401-9011-388E4310622B}"/>
              </a:ext>
            </a:extLst>
          </p:cNvPr>
          <p:cNvPicPr>
            <a:picLocks noChangeAspect="1"/>
          </p:cNvPicPr>
          <p:nvPr/>
        </p:nvPicPr>
        <p:blipFill>
          <a:blip r:embed="rId2"/>
          <a:stretch>
            <a:fillRect/>
          </a:stretch>
        </p:blipFill>
        <p:spPr>
          <a:xfrm>
            <a:off x="364213" y="3318394"/>
            <a:ext cx="11270182" cy="1508045"/>
          </a:xfrm>
          <a:prstGeom prst="rect">
            <a:avLst/>
          </a:prstGeom>
        </p:spPr>
      </p:pic>
    </p:spTree>
    <p:extLst>
      <p:ext uri="{BB962C8B-B14F-4D97-AF65-F5344CB8AC3E}">
        <p14:creationId xmlns:p14="http://schemas.microsoft.com/office/powerpoint/2010/main" val="2710408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Bitwise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312964" y="2386347"/>
            <a:ext cx="11372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Bitwise operators are used to compare (binary) numbers:</a:t>
            </a:r>
          </a:p>
        </p:txBody>
      </p:sp>
      <p:pic>
        <p:nvPicPr>
          <p:cNvPr id="5" name="圖片 4">
            <a:extLst>
              <a:ext uri="{FF2B5EF4-FFF2-40B4-BE49-F238E27FC236}">
                <a16:creationId xmlns:a16="http://schemas.microsoft.com/office/drawing/2014/main" id="{269004C9-4EC8-4B21-95AC-882380636144}"/>
              </a:ext>
            </a:extLst>
          </p:cNvPr>
          <p:cNvPicPr>
            <a:picLocks noChangeAspect="1"/>
          </p:cNvPicPr>
          <p:nvPr/>
        </p:nvPicPr>
        <p:blipFill>
          <a:blip r:embed="rId2"/>
          <a:stretch>
            <a:fillRect/>
          </a:stretch>
        </p:blipFill>
        <p:spPr>
          <a:xfrm>
            <a:off x="827074" y="2902932"/>
            <a:ext cx="10537851" cy="2338970"/>
          </a:xfrm>
          <a:prstGeom prst="rect">
            <a:avLst/>
          </a:prstGeom>
        </p:spPr>
      </p:pic>
    </p:spTree>
    <p:extLst>
      <p:ext uri="{BB962C8B-B14F-4D97-AF65-F5344CB8AC3E}">
        <p14:creationId xmlns:p14="http://schemas.microsoft.com/office/powerpoint/2010/main" val="4151104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52453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Python Conditions and If statements</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2015826"/>
            <a:ext cx="6261652" cy="3416320"/>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Python supports the usual logical conditions from mathematics:</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Equals: a ==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Not Equals: a !=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Less than: a &lt;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Less than or equal to: a &lt;=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Greater than: a &gt; b</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Greater than or equal to: a &gt;= b</a:t>
            </a:r>
          </a:p>
        </p:txBody>
      </p:sp>
    </p:spTree>
    <p:extLst>
      <p:ext uri="{BB962C8B-B14F-4D97-AF65-F5344CB8AC3E}">
        <p14:creationId xmlns:p14="http://schemas.microsoft.com/office/powerpoint/2010/main" val="23301265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Python - IF</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2015826"/>
            <a:ext cx="10919794" cy="830997"/>
          </a:xfrm>
          <a:prstGeom prst="rect">
            <a:avLst/>
          </a:prstGeom>
          <a:noFill/>
        </p:spPr>
        <p:txBody>
          <a:bodyPr wrap="square">
            <a:spAutoFit/>
          </a:bodyPr>
          <a:lstStyle/>
          <a:p>
            <a:r>
              <a:rPr lang="en-US" sz="2400" b="0" i="0" dirty="0">
                <a:effectLst/>
                <a:latin typeface="Verdana" panose="020B0604030504040204" pitchFamily="34" charset="0"/>
              </a:rPr>
              <a:t>These conditions can be used in several ways, most commonly in "if statements" and loops.</a:t>
            </a:r>
            <a:endParaRPr lang="en-US"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6E3D80A-5B0C-47DD-9F9E-823517A29790}"/>
              </a:ext>
            </a:extLst>
          </p:cNvPr>
          <p:cNvSpPr txBox="1"/>
          <p:nvPr/>
        </p:nvSpPr>
        <p:spPr>
          <a:xfrm>
            <a:off x="636102" y="2800564"/>
            <a:ext cx="9899375"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An "if statement" is written by using the if keyword.</a:t>
            </a:r>
          </a:p>
        </p:txBody>
      </p:sp>
      <p:sp>
        <p:nvSpPr>
          <p:cNvPr id="9" name="TextBox 8">
            <a:extLst>
              <a:ext uri="{FF2B5EF4-FFF2-40B4-BE49-F238E27FC236}">
                <a16:creationId xmlns:a16="http://schemas.microsoft.com/office/drawing/2014/main" id="{5AEB0A83-E9C7-4E6A-A7D5-4ECACCF35E6C}"/>
              </a:ext>
            </a:extLst>
          </p:cNvPr>
          <p:cNvSpPr txBox="1"/>
          <p:nvPr/>
        </p:nvSpPr>
        <p:spPr>
          <a:xfrm>
            <a:off x="858729" y="5283747"/>
            <a:ext cx="9454119" cy="923330"/>
          </a:xfrm>
          <a:prstGeom prst="rect">
            <a:avLst/>
          </a:prstGeom>
          <a:noFill/>
        </p:spPr>
        <p:txBody>
          <a:bodyPr wrap="square">
            <a:spAutoFit/>
          </a:bodyPr>
          <a:lstStyle/>
          <a:p>
            <a:r>
              <a:rPr lang="en-US" dirty="0"/>
              <a:t>In this example we use two variables, a and b, which are used as part of the if statement to test whether b is greater than a. As a is 33, and b is 200, we know that 200 is greater than 33, and so we print to screen that "b is greater than a".</a:t>
            </a:r>
          </a:p>
        </p:txBody>
      </p:sp>
      <p:pic>
        <p:nvPicPr>
          <p:cNvPr id="11" name="Picture 10">
            <a:extLst>
              <a:ext uri="{FF2B5EF4-FFF2-40B4-BE49-F238E27FC236}">
                <a16:creationId xmlns:a16="http://schemas.microsoft.com/office/drawing/2014/main" id="{9D7B107B-A514-43DF-9B8B-1991AC61A5C1}"/>
              </a:ext>
            </a:extLst>
          </p:cNvPr>
          <p:cNvPicPr>
            <a:picLocks noChangeAspect="1"/>
          </p:cNvPicPr>
          <p:nvPr/>
        </p:nvPicPr>
        <p:blipFill>
          <a:blip r:embed="rId2"/>
          <a:stretch>
            <a:fillRect/>
          </a:stretch>
        </p:blipFill>
        <p:spPr>
          <a:xfrm>
            <a:off x="858729" y="3629712"/>
            <a:ext cx="9454119" cy="1654035"/>
          </a:xfrm>
          <a:prstGeom prst="rect">
            <a:avLst/>
          </a:prstGeom>
        </p:spPr>
      </p:pic>
    </p:spTree>
    <p:extLst>
      <p:ext uri="{BB962C8B-B14F-4D97-AF65-F5344CB8AC3E}">
        <p14:creationId xmlns:p14="http://schemas.microsoft.com/office/powerpoint/2010/main" val="19101371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Indentation</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800023"/>
            <a:ext cx="10919794" cy="1200329"/>
          </a:xfrm>
          <a:prstGeom prst="rect">
            <a:avLst/>
          </a:prstGeom>
          <a:noFill/>
        </p:spPr>
        <p:txBody>
          <a:bodyPr wrap="square">
            <a:spAutoFit/>
          </a:bodyPr>
          <a:lstStyle/>
          <a:p>
            <a:r>
              <a:rPr lang="en-US" sz="2400" b="0" i="0" dirty="0">
                <a:effectLst/>
                <a:latin typeface="Verdana" panose="020B0604030504040204" pitchFamily="34" charset="0"/>
              </a:rPr>
              <a:t>Python relies on indentation (whitespace at the beginning of a line) to define scope in the code. Other programming languages often use curly-brackets for this purpose.</a:t>
            </a:r>
            <a:endParaRPr lang="en-US" sz="24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33EE67FA-34F1-4E74-97D0-D32F65ED6C87}"/>
              </a:ext>
            </a:extLst>
          </p:cNvPr>
          <p:cNvSpPr txBox="1"/>
          <p:nvPr/>
        </p:nvSpPr>
        <p:spPr>
          <a:xfrm>
            <a:off x="636103" y="3429000"/>
            <a:ext cx="1054873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If statement, without indentation (will raise an error):</a:t>
            </a:r>
          </a:p>
        </p:txBody>
      </p:sp>
      <p:pic>
        <p:nvPicPr>
          <p:cNvPr id="12" name="Picture 11">
            <a:extLst>
              <a:ext uri="{FF2B5EF4-FFF2-40B4-BE49-F238E27FC236}">
                <a16:creationId xmlns:a16="http://schemas.microsoft.com/office/drawing/2014/main" id="{31F18024-AB84-4893-B924-4D138A3DD7CA}"/>
              </a:ext>
            </a:extLst>
          </p:cNvPr>
          <p:cNvPicPr>
            <a:picLocks noChangeAspect="1"/>
          </p:cNvPicPr>
          <p:nvPr/>
        </p:nvPicPr>
        <p:blipFill>
          <a:blip r:embed="rId2"/>
          <a:stretch>
            <a:fillRect/>
          </a:stretch>
        </p:blipFill>
        <p:spPr>
          <a:xfrm>
            <a:off x="636103" y="4072417"/>
            <a:ext cx="9370763" cy="1575494"/>
          </a:xfrm>
          <a:prstGeom prst="rect">
            <a:avLst/>
          </a:prstGeom>
        </p:spPr>
      </p:pic>
    </p:spTree>
    <p:extLst>
      <p:ext uri="{BB962C8B-B14F-4D97-AF65-F5344CB8AC3E}">
        <p14:creationId xmlns:p14="http://schemas.microsoft.com/office/powerpoint/2010/main" val="3888726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ELIF</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807428"/>
            <a:ext cx="1091979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err="1">
                <a:effectLst/>
                <a:latin typeface="Consolas" panose="020B0609020204030204" pitchFamily="49" charset="0"/>
              </a:rPr>
              <a:t>elif</a:t>
            </a:r>
            <a:r>
              <a:rPr lang="en-US" sz="2400" b="0" i="0" dirty="0">
                <a:effectLst/>
                <a:latin typeface="Verdana" panose="020B0604030504040204" pitchFamily="34" charset="0"/>
              </a:rPr>
              <a:t> keyword is pythons way of saying "if the previous conditions were not true, then try this condition".</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9484598A-827F-41CD-8A9D-174096A6C44B}"/>
              </a:ext>
            </a:extLst>
          </p:cNvPr>
          <p:cNvPicPr>
            <a:picLocks noChangeAspect="1"/>
          </p:cNvPicPr>
          <p:nvPr/>
        </p:nvPicPr>
        <p:blipFill>
          <a:blip r:embed="rId2"/>
          <a:stretch>
            <a:fillRect/>
          </a:stretch>
        </p:blipFill>
        <p:spPr>
          <a:xfrm>
            <a:off x="1069675" y="3539765"/>
            <a:ext cx="10052650" cy="1833930"/>
          </a:xfrm>
          <a:prstGeom prst="rect">
            <a:avLst/>
          </a:prstGeom>
        </p:spPr>
      </p:pic>
      <p:sp>
        <p:nvSpPr>
          <p:cNvPr id="11" name="TextBox 10">
            <a:extLst>
              <a:ext uri="{FF2B5EF4-FFF2-40B4-BE49-F238E27FC236}">
                <a16:creationId xmlns:a16="http://schemas.microsoft.com/office/drawing/2014/main" id="{6FD447C7-FF40-462E-AD63-C40AB12228EE}"/>
              </a:ext>
            </a:extLst>
          </p:cNvPr>
          <p:cNvSpPr txBox="1"/>
          <p:nvPr/>
        </p:nvSpPr>
        <p:spPr>
          <a:xfrm>
            <a:off x="1069675" y="5522034"/>
            <a:ext cx="10052650" cy="923330"/>
          </a:xfrm>
          <a:prstGeom prst="rect">
            <a:avLst/>
          </a:prstGeom>
          <a:noFill/>
        </p:spPr>
        <p:txBody>
          <a:bodyPr wrap="square">
            <a:spAutoFit/>
          </a:bodyPr>
          <a:lstStyle/>
          <a:p>
            <a:r>
              <a:rPr lang="en-US" dirty="0"/>
              <a:t>In this example a is equal to b, so the first condition is not true, but the </a:t>
            </a:r>
            <a:r>
              <a:rPr lang="en-US" dirty="0" err="1"/>
              <a:t>elif</a:t>
            </a:r>
            <a:r>
              <a:rPr lang="en-US" dirty="0"/>
              <a:t> condition is true, so we print to screen that "a and b are equal".</a:t>
            </a:r>
          </a:p>
          <a:p>
            <a:endParaRPr lang="en-US" dirty="0"/>
          </a:p>
        </p:txBody>
      </p:sp>
    </p:spTree>
    <p:extLst>
      <p:ext uri="{BB962C8B-B14F-4D97-AF65-F5344CB8AC3E}">
        <p14:creationId xmlns:p14="http://schemas.microsoft.com/office/powerpoint/2010/main" val="3588261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2B261BD-7F0B-4DF2-961A-2A5163C9EF29}"/>
              </a:ext>
            </a:extLst>
          </p:cNvPr>
          <p:cNvSpPr txBox="1"/>
          <p:nvPr/>
        </p:nvSpPr>
        <p:spPr>
          <a:xfrm>
            <a:off x="636103" y="1940142"/>
            <a:ext cx="1091979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a:effectLst/>
                <a:latin typeface="Consolas" panose="020B0609020204030204" pitchFamily="49" charset="0"/>
              </a:rPr>
              <a:t>else</a:t>
            </a:r>
            <a:r>
              <a:rPr lang="en-US" sz="2400" b="0" i="0" dirty="0">
                <a:effectLst/>
                <a:latin typeface="Verdana" panose="020B0604030504040204" pitchFamily="34" charset="0"/>
              </a:rPr>
              <a:t> keyword catches anything which isn't caught by the preceding conditions.</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6FD447C7-FF40-462E-AD63-C40AB12228EE}"/>
              </a:ext>
            </a:extLst>
          </p:cNvPr>
          <p:cNvSpPr txBox="1"/>
          <p:nvPr/>
        </p:nvSpPr>
        <p:spPr>
          <a:xfrm>
            <a:off x="1069675" y="5522034"/>
            <a:ext cx="10052650" cy="923330"/>
          </a:xfrm>
          <a:prstGeom prst="rect">
            <a:avLst/>
          </a:prstGeom>
          <a:noFill/>
        </p:spPr>
        <p:txBody>
          <a:bodyPr wrap="square">
            <a:spAutoFit/>
          </a:bodyPr>
          <a:lstStyle/>
          <a:p>
            <a:r>
              <a:rPr lang="en-US" b="0" i="0" dirty="0">
                <a:effectLst/>
                <a:latin typeface="Verdana" panose="020B0604030504040204" pitchFamily="34" charset="0"/>
              </a:rPr>
              <a:t>In this example </a:t>
            </a:r>
            <a:r>
              <a:rPr lang="en-US" b="0" i="0" dirty="0">
                <a:effectLst/>
                <a:latin typeface="Consolas" panose="020B0609020204030204" pitchFamily="49" charset="0"/>
              </a:rPr>
              <a:t>a</a:t>
            </a:r>
            <a:r>
              <a:rPr lang="en-US" b="0" i="0" dirty="0">
                <a:effectLst/>
                <a:latin typeface="Verdana" panose="020B0604030504040204" pitchFamily="34" charset="0"/>
              </a:rPr>
              <a:t> is greater than </a:t>
            </a:r>
            <a:r>
              <a:rPr lang="en-US" b="0" i="0" dirty="0">
                <a:effectLst/>
                <a:latin typeface="Consolas" panose="020B0609020204030204" pitchFamily="49" charset="0"/>
              </a:rPr>
              <a:t>b</a:t>
            </a:r>
            <a:r>
              <a:rPr lang="en-US" b="0" i="0" dirty="0">
                <a:effectLst/>
                <a:latin typeface="Verdana" panose="020B0604030504040204" pitchFamily="34" charset="0"/>
              </a:rPr>
              <a:t>, so the first condition is not true, also the </a:t>
            </a:r>
            <a:r>
              <a:rPr lang="en-US" b="0" i="0" dirty="0" err="1">
                <a:effectLst/>
                <a:latin typeface="Consolas" panose="020B0609020204030204" pitchFamily="49" charset="0"/>
              </a:rPr>
              <a:t>elif</a:t>
            </a:r>
            <a:r>
              <a:rPr lang="en-US" b="0" i="0" dirty="0">
                <a:effectLst/>
                <a:latin typeface="Verdana" panose="020B0604030504040204" pitchFamily="34" charset="0"/>
              </a:rPr>
              <a:t> condition is not true, so we go to the </a:t>
            </a:r>
            <a:r>
              <a:rPr lang="en-US" b="0" i="0" dirty="0">
                <a:effectLst/>
                <a:latin typeface="Consolas" panose="020B0609020204030204" pitchFamily="49" charset="0"/>
              </a:rPr>
              <a:t>else</a:t>
            </a:r>
            <a:r>
              <a:rPr lang="en-US" b="0" i="0" dirty="0">
                <a:effectLst/>
                <a:latin typeface="Verdana" panose="020B0604030504040204" pitchFamily="34" charset="0"/>
              </a:rPr>
              <a:t> condition and print to screen that "a is greater than b".</a:t>
            </a:r>
            <a:endParaRPr lang="en-US" dirty="0"/>
          </a:p>
        </p:txBody>
      </p:sp>
      <p:pic>
        <p:nvPicPr>
          <p:cNvPr id="7" name="Picture 6">
            <a:extLst>
              <a:ext uri="{FF2B5EF4-FFF2-40B4-BE49-F238E27FC236}">
                <a16:creationId xmlns:a16="http://schemas.microsoft.com/office/drawing/2014/main" id="{440408C2-A9D5-44C8-A9AD-AC136C9D81AF}"/>
              </a:ext>
            </a:extLst>
          </p:cNvPr>
          <p:cNvPicPr>
            <a:picLocks noChangeAspect="1"/>
          </p:cNvPicPr>
          <p:nvPr/>
        </p:nvPicPr>
        <p:blipFill>
          <a:blip r:embed="rId2"/>
          <a:stretch>
            <a:fillRect/>
          </a:stretch>
        </p:blipFill>
        <p:spPr>
          <a:xfrm>
            <a:off x="1769759" y="3027644"/>
            <a:ext cx="8652481" cy="2089545"/>
          </a:xfrm>
          <a:prstGeom prst="rect">
            <a:avLst/>
          </a:prstGeom>
        </p:spPr>
      </p:pic>
    </p:spTree>
    <p:extLst>
      <p:ext uri="{BB962C8B-B14F-4D97-AF65-F5344CB8AC3E}">
        <p14:creationId xmlns:p14="http://schemas.microsoft.com/office/powerpoint/2010/main" val="78207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255132" y="1962322"/>
            <a:ext cx="11671821" cy="818976"/>
          </a:xfrm>
        </p:spPr>
        <p:txBody>
          <a:bodyPr>
            <a:noAutofit/>
          </a:bodyPr>
          <a:lstStyle/>
          <a:p>
            <a:pPr marL="0" indent="0">
              <a:buNone/>
            </a:pPr>
            <a:r>
              <a:rPr lang="en-US" altLang="zh-TW" dirty="0">
                <a:latin typeface="Verdana" panose="020B0604030504040204" pitchFamily="34" charset="0"/>
                <a:ea typeface="Verdana" panose="020B0604030504040204" pitchFamily="34" charset="0"/>
              </a:rPr>
              <a:t>Python will give you an error if you skip the indentation:</a:t>
            </a:r>
            <a:endParaRPr lang="en-US" altLang="zh-TW" sz="20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a:t>
            </a:r>
            <a:r>
              <a:rPr lang="en-US" altLang="zh-TW" sz="5400" dirty="0" err="1">
                <a:latin typeface="Algerian" panose="04020705040A02060702" pitchFamily="82" charset="0"/>
              </a:rPr>
              <a:t>identation</a:t>
            </a:r>
            <a:endParaRPr lang="en-US" sz="5400" dirty="0">
              <a:latin typeface="Algerian" panose="04020705040A02060702" pitchFamily="82" charset="0"/>
            </a:endParaRPr>
          </a:p>
        </p:txBody>
      </p:sp>
      <p:pic>
        <p:nvPicPr>
          <p:cNvPr id="5" name="圖片 4">
            <a:extLst>
              <a:ext uri="{FF2B5EF4-FFF2-40B4-BE49-F238E27FC236}">
                <a16:creationId xmlns:a16="http://schemas.microsoft.com/office/drawing/2014/main" id="{54D2585B-832E-4070-9556-E2CDE1E03FDA}"/>
              </a:ext>
            </a:extLst>
          </p:cNvPr>
          <p:cNvPicPr>
            <a:picLocks noChangeAspect="1"/>
          </p:cNvPicPr>
          <p:nvPr/>
        </p:nvPicPr>
        <p:blipFill>
          <a:blip r:embed="rId2"/>
          <a:stretch>
            <a:fillRect/>
          </a:stretch>
        </p:blipFill>
        <p:spPr>
          <a:xfrm>
            <a:off x="705064" y="3429000"/>
            <a:ext cx="10781872" cy="1683744"/>
          </a:xfrm>
          <a:prstGeom prst="rect">
            <a:avLst/>
          </a:prstGeom>
        </p:spPr>
      </p:pic>
      <p:sp>
        <p:nvSpPr>
          <p:cNvPr id="7" name="矩形 6">
            <a:extLst>
              <a:ext uri="{FF2B5EF4-FFF2-40B4-BE49-F238E27FC236}">
                <a16:creationId xmlns:a16="http://schemas.microsoft.com/office/drawing/2014/main" id="{C6F01D05-BCF8-45DF-83C3-3D1CAA8ABFCC}"/>
              </a:ext>
            </a:extLst>
          </p:cNvPr>
          <p:cNvSpPr/>
          <p:nvPr/>
        </p:nvSpPr>
        <p:spPr>
          <a:xfrm>
            <a:off x="705064" y="3200397"/>
            <a:ext cx="1149674" cy="261610"/>
          </a:xfrm>
          <a:prstGeom prst="rect">
            <a:avLst/>
          </a:prstGeom>
        </p:spPr>
        <p:txBody>
          <a:bodyPr wrap="none">
            <a:spAutoFit/>
          </a:bodyPr>
          <a:lstStyle/>
          <a:p>
            <a:r>
              <a:rPr lang="en-US" altLang="zh-TW" sz="1100" dirty="0">
                <a:latin typeface="Verdana" panose="020B0604030504040204" pitchFamily="34" charset="0"/>
              </a:rPr>
              <a:t>Syntax Error:</a:t>
            </a:r>
            <a:endParaRPr lang="zh-TW" altLang="en-US" sz="1100" dirty="0"/>
          </a:p>
        </p:txBody>
      </p:sp>
    </p:spTree>
    <p:extLst>
      <p:ext uri="{BB962C8B-B14F-4D97-AF65-F5344CB8AC3E}">
        <p14:creationId xmlns:p14="http://schemas.microsoft.com/office/powerpoint/2010/main" val="5457484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780553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also have an else without the </a:t>
            </a:r>
            <a:r>
              <a:rPr lang="en-US" sz="2400" dirty="0" err="1">
                <a:latin typeface="Verdana" panose="020B0604030504040204" pitchFamily="34" charset="0"/>
                <a:ea typeface="Verdana" panose="020B0604030504040204" pitchFamily="34" charset="0"/>
              </a:rPr>
              <a:t>elif</a:t>
            </a:r>
            <a:r>
              <a:rPr lang="en-US" sz="2400" dirty="0">
                <a:latin typeface="Verdana" panose="020B0604030504040204" pitchFamily="34" charset="0"/>
                <a:ea typeface="Verdana" panose="020B0604030504040204" pitchFamily="34" charset="0"/>
              </a:rPr>
              <a:t>:</a:t>
            </a:r>
          </a:p>
        </p:txBody>
      </p:sp>
      <p:pic>
        <p:nvPicPr>
          <p:cNvPr id="12" name="Picture 11">
            <a:extLst>
              <a:ext uri="{FF2B5EF4-FFF2-40B4-BE49-F238E27FC236}">
                <a16:creationId xmlns:a16="http://schemas.microsoft.com/office/drawing/2014/main" id="{4B27FA91-BBEA-44F6-ABB9-078AFBF549A6}"/>
              </a:ext>
            </a:extLst>
          </p:cNvPr>
          <p:cNvPicPr>
            <a:picLocks noChangeAspect="1"/>
          </p:cNvPicPr>
          <p:nvPr/>
        </p:nvPicPr>
        <p:blipFill>
          <a:blip r:embed="rId2"/>
          <a:stretch>
            <a:fillRect/>
          </a:stretch>
        </p:blipFill>
        <p:spPr>
          <a:xfrm>
            <a:off x="1409945" y="3078790"/>
            <a:ext cx="9372109" cy="1989518"/>
          </a:xfrm>
          <a:prstGeom prst="rect">
            <a:avLst/>
          </a:prstGeom>
        </p:spPr>
      </p:pic>
    </p:spTree>
    <p:extLst>
      <p:ext uri="{BB962C8B-B14F-4D97-AF65-F5344CB8AC3E}">
        <p14:creationId xmlns:p14="http://schemas.microsoft.com/office/powerpoint/2010/main" val="13602137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SHORT HAND IF</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11171584" cy="830997"/>
          </a:xfrm>
          <a:prstGeom prst="rect">
            <a:avLst/>
          </a:prstGeom>
          <a:noFill/>
        </p:spPr>
        <p:txBody>
          <a:bodyPr wrap="square">
            <a:spAutoFit/>
          </a:bodyPr>
          <a:lstStyle/>
          <a:p>
            <a:r>
              <a:rPr lang="en-US" sz="2400" b="0" i="0" dirty="0">
                <a:effectLst/>
                <a:latin typeface="Verdana" panose="020B0604030504040204" pitchFamily="34" charset="0"/>
              </a:rPr>
              <a:t>If you have only one statement to execute, you can put it on the same line as the if statement.</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BD1BECA3-5CDF-46A2-A540-8C057347DA4F}"/>
              </a:ext>
            </a:extLst>
          </p:cNvPr>
          <p:cNvPicPr>
            <a:picLocks noChangeAspect="1"/>
          </p:cNvPicPr>
          <p:nvPr/>
        </p:nvPicPr>
        <p:blipFill>
          <a:blip r:embed="rId2"/>
          <a:stretch>
            <a:fillRect/>
          </a:stretch>
        </p:blipFill>
        <p:spPr>
          <a:xfrm>
            <a:off x="1659479" y="4072417"/>
            <a:ext cx="8873042" cy="1378491"/>
          </a:xfrm>
          <a:prstGeom prst="rect">
            <a:avLst/>
          </a:prstGeom>
        </p:spPr>
      </p:pic>
      <p:sp>
        <p:nvSpPr>
          <p:cNvPr id="11" name="TextBox 10">
            <a:extLst>
              <a:ext uri="{FF2B5EF4-FFF2-40B4-BE49-F238E27FC236}">
                <a16:creationId xmlns:a16="http://schemas.microsoft.com/office/drawing/2014/main" id="{0725F376-C750-48A8-AD1E-220E03ABD12D}"/>
              </a:ext>
            </a:extLst>
          </p:cNvPr>
          <p:cNvSpPr txBox="1"/>
          <p:nvPr/>
        </p:nvSpPr>
        <p:spPr>
          <a:xfrm>
            <a:off x="636103" y="3109486"/>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One line if statement:</a:t>
            </a:r>
          </a:p>
        </p:txBody>
      </p:sp>
    </p:spTree>
    <p:extLst>
      <p:ext uri="{BB962C8B-B14F-4D97-AF65-F5344CB8AC3E}">
        <p14:creationId xmlns:p14="http://schemas.microsoft.com/office/powerpoint/2010/main" val="19825878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SHORT HAND IF .. ELSE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2082157"/>
            <a:ext cx="11171584" cy="830997"/>
          </a:xfrm>
          <a:prstGeom prst="rect">
            <a:avLst/>
          </a:prstGeom>
          <a:noFill/>
        </p:spPr>
        <p:txBody>
          <a:bodyPr wrap="square">
            <a:spAutoFit/>
          </a:bodyPr>
          <a:lstStyle/>
          <a:p>
            <a:r>
              <a:rPr lang="en-US" sz="2400" b="0" i="0" dirty="0">
                <a:effectLst/>
                <a:latin typeface="Verdana" panose="020B0604030504040204" pitchFamily="34" charset="0"/>
              </a:rPr>
              <a:t>If you have only one statement to execute, one for if, and one for else, you can put it all on the same line:</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36103" y="3109486"/>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One line if statement:</a:t>
            </a:r>
          </a:p>
        </p:txBody>
      </p:sp>
      <p:pic>
        <p:nvPicPr>
          <p:cNvPr id="7" name="Picture 6">
            <a:extLst>
              <a:ext uri="{FF2B5EF4-FFF2-40B4-BE49-F238E27FC236}">
                <a16:creationId xmlns:a16="http://schemas.microsoft.com/office/drawing/2014/main" id="{C169B19C-3067-4889-9451-16C187E2E5D6}"/>
              </a:ext>
            </a:extLst>
          </p:cNvPr>
          <p:cNvPicPr>
            <a:picLocks noChangeAspect="1"/>
          </p:cNvPicPr>
          <p:nvPr/>
        </p:nvPicPr>
        <p:blipFill>
          <a:blip r:embed="rId2"/>
          <a:stretch>
            <a:fillRect/>
          </a:stretch>
        </p:blipFill>
        <p:spPr>
          <a:xfrm>
            <a:off x="1510747" y="3767483"/>
            <a:ext cx="7703626" cy="1736935"/>
          </a:xfrm>
          <a:prstGeom prst="rect">
            <a:avLst/>
          </a:prstGeom>
        </p:spPr>
      </p:pic>
    </p:spTree>
    <p:extLst>
      <p:ext uri="{BB962C8B-B14F-4D97-AF65-F5344CB8AC3E}">
        <p14:creationId xmlns:p14="http://schemas.microsoft.com/office/powerpoint/2010/main" val="3679353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1837457"/>
          </a:xfrm>
        </p:spPr>
        <p:txBody>
          <a:bodyPr>
            <a:noAutofit/>
          </a:bodyPr>
          <a:lstStyle/>
          <a:p>
            <a:pPr marL="0" indent="0" algn="l">
              <a:buNone/>
            </a:pPr>
            <a:r>
              <a:rPr lang="en-US" sz="4400" dirty="0">
                <a:latin typeface="+mj-lt"/>
                <a:ea typeface="Verdana" panose="020B0604030504040204" pitchFamily="34" charset="0"/>
              </a:rPr>
              <a:t>Python – </a:t>
            </a:r>
            <a:r>
              <a:rPr lang="en-US" sz="4400" b="0" i="0" dirty="0">
                <a:effectLst/>
                <a:latin typeface="+mj-lt"/>
                <a:ea typeface="Verdana" panose="020B0604030504040204" pitchFamily="34" charset="0"/>
              </a:rPr>
              <a:t>This technique is known as </a:t>
            </a:r>
            <a:r>
              <a:rPr lang="en-US" sz="4400" b="1" i="0" dirty="0">
                <a:effectLst/>
                <a:latin typeface="+mj-lt"/>
                <a:ea typeface="Verdana" panose="020B0604030504040204" pitchFamily="34" charset="0"/>
              </a:rPr>
              <a:t>Ternary Operators</a:t>
            </a:r>
            <a:r>
              <a:rPr lang="en-US" sz="4400" b="0" i="0" dirty="0">
                <a:effectLst/>
                <a:latin typeface="+mj-lt"/>
                <a:ea typeface="Verdana" panose="020B0604030504040204" pitchFamily="34" charset="0"/>
              </a:rPr>
              <a:t>, or </a:t>
            </a:r>
            <a:r>
              <a:rPr lang="en-US" sz="4400" b="1" i="0" dirty="0">
                <a:effectLst/>
                <a:latin typeface="+mj-lt"/>
                <a:ea typeface="Verdana" panose="020B0604030504040204" pitchFamily="34" charset="0"/>
              </a:rPr>
              <a:t>Conditional Expressions</a:t>
            </a:r>
            <a:r>
              <a:rPr lang="en-US" sz="4400" b="0" i="0" dirty="0">
                <a:effectLst/>
                <a:latin typeface="+mj-lt"/>
                <a:ea typeface="Verdana" panose="020B0604030504040204" pitchFamily="34" charset="0"/>
              </a:rPr>
              <a:t>.</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95737" y="2708231"/>
            <a:ext cx="11171584" cy="461665"/>
          </a:xfrm>
          <a:prstGeom prst="rect">
            <a:avLst/>
          </a:prstGeom>
          <a:noFill/>
        </p:spPr>
        <p:txBody>
          <a:bodyPr wrap="square">
            <a:spAutoFit/>
          </a:bodyPr>
          <a:lstStyle/>
          <a:p>
            <a:r>
              <a:rPr lang="en-US" sz="2400" b="0" i="0" dirty="0">
                <a:effectLst/>
                <a:latin typeface="Verdana" panose="020B0604030504040204" pitchFamily="34" charset="0"/>
              </a:rPr>
              <a:t>You can also have multiple else statements on the same line:</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95737" y="3239009"/>
            <a:ext cx="8796131" cy="461665"/>
          </a:xfrm>
          <a:prstGeom prst="rect">
            <a:avLst/>
          </a:prstGeom>
          <a:noFill/>
        </p:spPr>
        <p:txBody>
          <a:bodyPr wrap="square">
            <a:spAutoFit/>
          </a:bodyPr>
          <a:lstStyle/>
          <a:p>
            <a:r>
              <a:rPr lang="en-US" sz="2400" b="0" i="0" dirty="0">
                <a:effectLst/>
                <a:latin typeface="Verdana" panose="020B0604030504040204" pitchFamily="34" charset="0"/>
              </a:rPr>
              <a:t>One line if else statement, with 3 conditions:</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60722F3F-2C7F-4222-AF8C-A07B9EB5F782}"/>
              </a:ext>
            </a:extLst>
          </p:cNvPr>
          <p:cNvPicPr>
            <a:picLocks noChangeAspect="1"/>
          </p:cNvPicPr>
          <p:nvPr/>
        </p:nvPicPr>
        <p:blipFill>
          <a:blip r:embed="rId2"/>
          <a:stretch>
            <a:fillRect/>
          </a:stretch>
        </p:blipFill>
        <p:spPr>
          <a:xfrm>
            <a:off x="2531069" y="4072417"/>
            <a:ext cx="7129862" cy="2223739"/>
          </a:xfrm>
          <a:prstGeom prst="rect">
            <a:avLst/>
          </a:prstGeom>
        </p:spPr>
      </p:pic>
    </p:spTree>
    <p:extLst>
      <p:ext uri="{BB962C8B-B14F-4D97-AF65-F5344CB8AC3E}">
        <p14:creationId xmlns:p14="http://schemas.microsoft.com/office/powerpoint/2010/main" val="42542460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3816627" cy="1116747"/>
          </a:xfrm>
        </p:spPr>
        <p:txBody>
          <a:bodyPr>
            <a:noAutofit/>
          </a:bodyPr>
          <a:lstStyle/>
          <a:p>
            <a:pPr marL="0" indent="0" algn="l">
              <a:buNone/>
            </a:pPr>
            <a:r>
              <a:rPr lang="en-US" sz="4400" dirty="0">
                <a:latin typeface="+mj-lt"/>
                <a:ea typeface="Verdana" panose="020B0604030504040204" pitchFamily="34" charset="0"/>
              </a:rPr>
              <a:t>Python – AND</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6AA5858-52B7-4F00-9716-88449E61CF87}"/>
              </a:ext>
            </a:extLst>
          </p:cNvPr>
          <p:cNvSpPr txBox="1"/>
          <p:nvPr/>
        </p:nvSpPr>
        <p:spPr>
          <a:xfrm>
            <a:off x="636103" y="1936980"/>
            <a:ext cx="11171584" cy="830997"/>
          </a:xfrm>
          <a:prstGeom prst="rect">
            <a:avLst/>
          </a:prstGeom>
          <a:noFill/>
        </p:spPr>
        <p:txBody>
          <a:bodyPr wrap="square">
            <a:spAutoFit/>
          </a:bodyPr>
          <a:lstStyle/>
          <a:p>
            <a:r>
              <a:rPr lang="en-US" sz="2400" b="0" i="0" dirty="0">
                <a:effectLst/>
                <a:latin typeface="Verdana" panose="020B0604030504040204" pitchFamily="34" charset="0"/>
              </a:rPr>
              <a:t>The </a:t>
            </a:r>
            <a:r>
              <a:rPr lang="en-US" sz="2400" b="0" i="0" dirty="0">
                <a:effectLst/>
                <a:latin typeface="Consolas" panose="020B0609020204030204" pitchFamily="49" charset="0"/>
              </a:rPr>
              <a:t>and</a:t>
            </a:r>
            <a:r>
              <a:rPr lang="en-US" sz="2400" b="0" i="0" dirty="0">
                <a:effectLst/>
                <a:latin typeface="Verdana" panose="020B0604030504040204" pitchFamily="34" charset="0"/>
              </a:rPr>
              <a:t> keyword is a logical operator, and is used to combine conditional statements:</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725F376-C750-48A8-AD1E-220E03ABD12D}"/>
              </a:ext>
            </a:extLst>
          </p:cNvPr>
          <p:cNvSpPr txBox="1"/>
          <p:nvPr/>
        </p:nvSpPr>
        <p:spPr>
          <a:xfrm>
            <a:off x="636103" y="3226439"/>
            <a:ext cx="8796131" cy="461665"/>
          </a:xfrm>
          <a:prstGeom prst="rect">
            <a:avLst/>
          </a:prstGeom>
          <a:noFill/>
        </p:spPr>
        <p:txBody>
          <a:bodyPr wrap="square">
            <a:spAutoFit/>
          </a:bodyPr>
          <a:lstStyle/>
          <a:p>
            <a:r>
              <a:rPr lang="en-US" sz="2400" b="0" i="0" dirty="0">
                <a:effectLst/>
                <a:latin typeface="Verdana" panose="020B0604030504040204" pitchFamily="34" charset="0"/>
              </a:rPr>
              <a:t>One line if else statement, with 3 conditions:</a:t>
            </a:r>
            <a:endParaRPr lang="en-US" sz="2400" dirty="0">
              <a:latin typeface="Verdana" panose="020B0604030504040204" pitchFamily="34" charset="0"/>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F9FE0CE-5F66-41A1-9A77-B6AFB215ED40}"/>
              </a:ext>
            </a:extLst>
          </p:cNvPr>
          <p:cNvPicPr>
            <a:picLocks noChangeAspect="1"/>
          </p:cNvPicPr>
          <p:nvPr/>
        </p:nvPicPr>
        <p:blipFill>
          <a:blip r:embed="rId2"/>
          <a:stretch>
            <a:fillRect/>
          </a:stretch>
        </p:blipFill>
        <p:spPr>
          <a:xfrm>
            <a:off x="1935578" y="3860815"/>
            <a:ext cx="8572634" cy="1768730"/>
          </a:xfrm>
          <a:prstGeom prst="rect">
            <a:avLst/>
          </a:prstGeom>
        </p:spPr>
      </p:pic>
    </p:spTree>
    <p:extLst>
      <p:ext uri="{BB962C8B-B14F-4D97-AF65-F5344CB8AC3E}">
        <p14:creationId xmlns:p14="http://schemas.microsoft.com/office/powerpoint/2010/main" val="14003817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3816627" cy="1116747"/>
          </a:xfrm>
        </p:spPr>
        <p:txBody>
          <a:bodyPr>
            <a:noAutofit/>
          </a:bodyPr>
          <a:lstStyle/>
          <a:p>
            <a:pPr marL="0" indent="0" algn="l">
              <a:buNone/>
            </a:pPr>
            <a:r>
              <a:rPr lang="en-US" sz="4400" dirty="0">
                <a:latin typeface="+mj-lt"/>
                <a:ea typeface="Verdana" panose="020B0604030504040204" pitchFamily="34" charset="0"/>
              </a:rPr>
              <a:t>Python – OR</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8BFCC9E-1135-4143-AE1A-9AEDA0936AE2}"/>
              </a:ext>
            </a:extLst>
          </p:cNvPr>
          <p:cNvSpPr txBox="1"/>
          <p:nvPr/>
        </p:nvSpPr>
        <p:spPr>
          <a:xfrm>
            <a:off x="636103" y="1936980"/>
            <a:ext cx="1091979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The or keyword is a logical operator, and is used to combine conditional statements:</a:t>
            </a:r>
          </a:p>
        </p:txBody>
      </p:sp>
      <p:sp>
        <p:nvSpPr>
          <p:cNvPr id="14" name="TextBox 13">
            <a:extLst>
              <a:ext uri="{FF2B5EF4-FFF2-40B4-BE49-F238E27FC236}">
                <a16:creationId xmlns:a16="http://schemas.microsoft.com/office/drawing/2014/main" id="{E64B2A09-DF4F-4710-BCB7-5034A5441D4D}"/>
              </a:ext>
            </a:extLst>
          </p:cNvPr>
          <p:cNvSpPr txBox="1"/>
          <p:nvPr/>
        </p:nvSpPr>
        <p:spPr>
          <a:xfrm>
            <a:off x="793473" y="3226439"/>
            <a:ext cx="8668579"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Test if a is greater than b, OR if a is greater than c:</a:t>
            </a:r>
          </a:p>
        </p:txBody>
      </p:sp>
      <p:pic>
        <p:nvPicPr>
          <p:cNvPr id="16" name="Picture 15">
            <a:extLst>
              <a:ext uri="{FF2B5EF4-FFF2-40B4-BE49-F238E27FC236}">
                <a16:creationId xmlns:a16="http://schemas.microsoft.com/office/drawing/2014/main" id="{D1F8B42C-501D-4656-AE2F-C87B4ABB6108}"/>
              </a:ext>
            </a:extLst>
          </p:cNvPr>
          <p:cNvPicPr>
            <a:picLocks noChangeAspect="1"/>
          </p:cNvPicPr>
          <p:nvPr/>
        </p:nvPicPr>
        <p:blipFill>
          <a:blip r:embed="rId2"/>
          <a:stretch>
            <a:fillRect/>
          </a:stretch>
        </p:blipFill>
        <p:spPr>
          <a:xfrm>
            <a:off x="1177467" y="4146566"/>
            <a:ext cx="9717798" cy="1952502"/>
          </a:xfrm>
          <a:prstGeom prst="rect">
            <a:avLst/>
          </a:prstGeom>
        </p:spPr>
      </p:pic>
    </p:spTree>
    <p:extLst>
      <p:ext uri="{BB962C8B-B14F-4D97-AF65-F5344CB8AC3E}">
        <p14:creationId xmlns:p14="http://schemas.microsoft.com/office/powerpoint/2010/main" val="1964659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6241775" cy="1116747"/>
          </a:xfrm>
        </p:spPr>
        <p:txBody>
          <a:bodyPr>
            <a:noAutofit/>
          </a:bodyPr>
          <a:lstStyle/>
          <a:p>
            <a:pPr marL="0" indent="0" algn="l">
              <a:buNone/>
            </a:pPr>
            <a:r>
              <a:rPr lang="en-US" sz="4400" dirty="0">
                <a:latin typeface="+mj-lt"/>
                <a:ea typeface="Verdana" panose="020B0604030504040204" pitchFamily="34" charset="0"/>
              </a:rPr>
              <a:t>Python – NESTED IF</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892696E-FD25-4066-A036-720334CD660F}"/>
              </a:ext>
            </a:extLst>
          </p:cNvPr>
          <p:cNvSpPr txBox="1"/>
          <p:nvPr/>
        </p:nvSpPr>
        <p:spPr>
          <a:xfrm>
            <a:off x="636103" y="1936980"/>
            <a:ext cx="10947953"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have if statements inside if statements, this is called nested if statements.</a:t>
            </a:r>
          </a:p>
        </p:txBody>
      </p:sp>
      <p:pic>
        <p:nvPicPr>
          <p:cNvPr id="9" name="Picture 8">
            <a:extLst>
              <a:ext uri="{FF2B5EF4-FFF2-40B4-BE49-F238E27FC236}">
                <a16:creationId xmlns:a16="http://schemas.microsoft.com/office/drawing/2014/main" id="{2370F072-A946-4DA0-BC75-20E4A6A8D9DC}"/>
              </a:ext>
            </a:extLst>
          </p:cNvPr>
          <p:cNvPicPr>
            <a:picLocks noChangeAspect="1"/>
          </p:cNvPicPr>
          <p:nvPr/>
        </p:nvPicPr>
        <p:blipFill>
          <a:blip r:embed="rId2"/>
          <a:stretch>
            <a:fillRect/>
          </a:stretch>
        </p:blipFill>
        <p:spPr>
          <a:xfrm>
            <a:off x="1253832" y="3426822"/>
            <a:ext cx="9684336" cy="2627133"/>
          </a:xfrm>
          <a:prstGeom prst="rect">
            <a:avLst/>
          </a:prstGeom>
        </p:spPr>
      </p:pic>
    </p:spTree>
    <p:extLst>
      <p:ext uri="{BB962C8B-B14F-4D97-AF65-F5344CB8AC3E}">
        <p14:creationId xmlns:p14="http://schemas.microsoft.com/office/powerpoint/2010/main" val="7883028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if .. else</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PASS STATEMENT</a:t>
            </a:r>
            <a:endParaRPr lang="en-US" sz="4400" b="0" i="0" dirty="0">
              <a:effectLst/>
              <a:latin typeface="+mj-lt"/>
              <a:ea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941356"/>
            <a:ext cx="10919794" cy="1200329"/>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if statements cannot be empty, but if you for some reason have an if statement with no content, put in the pass statement to avoid getting an error.</a:t>
            </a:r>
          </a:p>
        </p:txBody>
      </p:sp>
      <p:pic>
        <p:nvPicPr>
          <p:cNvPr id="13" name="Picture 12">
            <a:extLst>
              <a:ext uri="{FF2B5EF4-FFF2-40B4-BE49-F238E27FC236}">
                <a16:creationId xmlns:a16="http://schemas.microsoft.com/office/drawing/2014/main" id="{1E29241E-0AAA-4CC7-8A49-B7FB9AC398B9}"/>
              </a:ext>
            </a:extLst>
          </p:cNvPr>
          <p:cNvPicPr>
            <a:picLocks noChangeAspect="1"/>
          </p:cNvPicPr>
          <p:nvPr/>
        </p:nvPicPr>
        <p:blipFill>
          <a:blip r:embed="rId2"/>
          <a:stretch>
            <a:fillRect/>
          </a:stretch>
        </p:blipFill>
        <p:spPr>
          <a:xfrm>
            <a:off x="1776436" y="3615541"/>
            <a:ext cx="8519860" cy="2129965"/>
          </a:xfrm>
          <a:prstGeom prst="rect">
            <a:avLst/>
          </a:prstGeom>
        </p:spPr>
      </p:pic>
    </p:spTree>
    <p:extLst>
      <p:ext uri="{BB962C8B-B14F-4D97-AF65-F5344CB8AC3E}">
        <p14:creationId xmlns:p14="http://schemas.microsoft.com/office/powerpoint/2010/main" val="7720355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7807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LOOPS</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552218"/>
            <a:ext cx="10919794" cy="1569660"/>
          </a:xfrm>
          <a:prstGeom prst="rect">
            <a:avLst/>
          </a:prstGeom>
          <a:noFill/>
        </p:spPr>
        <p:txBody>
          <a:bodyPr wrap="square">
            <a:spAutoFit/>
          </a:bodyPr>
          <a:lstStyle/>
          <a:p>
            <a:r>
              <a:rPr lang="en-US" sz="2400" b="0" i="0" dirty="0">
                <a:effectLst/>
                <a:latin typeface="Verdana" panose="020B0604030504040204" pitchFamily="34" charset="0"/>
              </a:rPr>
              <a:t>Python has two primitive loop commands:</a:t>
            </a:r>
          </a:p>
          <a:p>
            <a:endParaRPr lang="en-US" sz="2400" b="0" i="0" dirty="0">
              <a:effectLst/>
              <a:latin typeface="Verdana" panose="020B0604030504040204" pitchFamily="34" charset="0"/>
            </a:endParaRPr>
          </a:p>
          <a:p>
            <a:pPr algn="l">
              <a:buFont typeface="Arial" panose="020B0604020202020204" pitchFamily="34" charset="0"/>
              <a:buChar char="•"/>
            </a:pPr>
            <a:r>
              <a:rPr lang="en-US" sz="2400" b="0" i="0" dirty="0">
                <a:effectLst/>
                <a:latin typeface="Consolas" panose="020B0609020204030204" pitchFamily="49" charset="0"/>
              </a:rPr>
              <a:t> for</a:t>
            </a:r>
            <a:r>
              <a:rPr lang="en-US" sz="2400" b="0" i="0" dirty="0">
                <a:effectLst/>
                <a:latin typeface="Verdana" panose="020B0604030504040204" pitchFamily="34" charset="0"/>
              </a:rPr>
              <a:t> loops</a:t>
            </a:r>
          </a:p>
          <a:p>
            <a:pPr algn="l">
              <a:buFont typeface="Arial" panose="020B0604020202020204" pitchFamily="34" charset="0"/>
              <a:buChar char="•"/>
            </a:pPr>
            <a:r>
              <a:rPr lang="en-US" sz="2400" b="0" i="0" dirty="0">
                <a:effectLst/>
                <a:latin typeface="Consolas" panose="020B0609020204030204" pitchFamily="49" charset="0"/>
              </a:rPr>
              <a:t> while</a:t>
            </a:r>
            <a:r>
              <a:rPr lang="en-US" sz="2400" b="0" i="0" dirty="0">
                <a:effectLst/>
                <a:latin typeface="Verdana" panose="020B0604030504040204" pitchFamily="34" charset="0"/>
              </a:rPr>
              <a:t> loops</a:t>
            </a:r>
          </a:p>
        </p:txBody>
      </p:sp>
    </p:spTree>
    <p:extLst>
      <p:ext uri="{BB962C8B-B14F-4D97-AF65-F5344CB8AC3E}">
        <p14:creationId xmlns:p14="http://schemas.microsoft.com/office/powerpoint/2010/main" val="23483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255132" y="1962322"/>
            <a:ext cx="11671821" cy="818976"/>
          </a:xfrm>
        </p:spPr>
        <p:txBody>
          <a:bodyPr>
            <a:noAutofit/>
          </a:bodyPr>
          <a:lstStyle/>
          <a:p>
            <a:pPr marL="0" indent="0">
              <a:buNone/>
            </a:pPr>
            <a:r>
              <a:rPr lang="en-US" altLang="zh-TW" dirty="0">
                <a:latin typeface="Verdana" panose="020B0604030504040204" pitchFamily="34" charset="0"/>
                <a:ea typeface="Verdana" panose="020B0604030504040204" pitchFamily="34" charset="0"/>
              </a:rPr>
              <a:t>The number of spaces is up to you as a programmer, the most common use is four, but it has to be at least one.</a:t>
            </a:r>
            <a:endParaRPr lang="en-US" altLang="zh-TW" sz="20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a:t>
            </a:r>
            <a:r>
              <a:rPr lang="en-US" altLang="zh-TW" sz="5400" dirty="0" err="1">
                <a:latin typeface="Algerian" panose="04020705040A02060702" pitchFamily="82" charset="0"/>
              </a:rPr>
              <a:t>identation</a:t>
            </a:r>
            <a:endParaRPr lang="en-US" sz="5400" dirty="0">
              <a:latin typeface="Algerian" panose="04020705040A02060702" pitchFamily="82" charset="0"/>
            </a:endParaRPr>
          </a:p>
        </p:txBody>
      </p:sp>
      <p:pic>
        <p:nvPicPr>
          <p:cNvPr id="4" name="圖片 3">
            <a:extLst>
              <a:ext uri="{FF2B5EF4-FFF2-40B4-BE49-F238E27FC236}">
                <a16:creationId xmlns:a16="http://schemas.microsoft.com/office/drawing/2014/main" id="{90E6C415-95E4-42E7-968B-F7456F6D53C2}"/>
              </a:ext>
            </a:extLst>
          </p:cNvPr>
          <p:cNvPicPr>
            <a:picLocks noChangeAspect="1"/>
          </p:cNvPicPr>
          <p:nvPr/>
        </p:nvPicPr>
        <p:blipFill>
          <a:blip r:embed="rId2"/>
          <a:stretch>
            <a:fillRect/>
          </a:stretch>
        </p:blipFill>
        <p:spPr>
          <a:xfrm>
            <a:off x="498522" y="3429000"/>
            <a:ext cx="11194956" cy="1897641"/>
          </a:xfrm>
          <a:prstGeom prst="rect">
            <a:avLst/>
          </a:prstGeom>
        </p:spPr>
      </p:pic>
    </p:spTree>
    <p:extLst>
      <p:ext uri="{BB962C8B-B14F-4D97-AF65-F5344CB8AC3E}">
        <p14:creationId xmlns:p14="http://schemas.microsoft.com/office/powerpoint/2010/main" val="22914634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WHILE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133600"/>
            <a:ext cx="10919794" cy="830997"/>
          </a:xfrm>
          <a:prstGeom prst="rect">
            <a:avLst/>
          </a:prstGeom>
          <a:noFill/>
        </p:spPr>
        <p:txBody>
          <a:bodyPr wrap="square">
            <a:spAutoFit/>
          </a:bodyPr>
          <a:lstStyle/>
          <a:p>
            <a:r>
              <a:rPr lang="en-US" sz="2400" b="0" i="0" dirty="0">
                <a:effectLst/>
                <a:latin typeface="Verdana" panose="020B0604030504040204" pitchFamily="34" charset="0"/>
              </a:rPr>
              <a:t>With the </a:t>
            </a:r>
            <a:r>
              <a:rPr lang="en-US" sz="2400" b="0" i="0" dirty="0">
                <a:effectLst/>
                <a:latin typeface="Consolas" panose="020B0609020204030204" pitchFamily="49" charset="0"/>
              </a:rPr>
              <a:t>while</a:t>
            </a:r>
            <a:r>
              <a:rPr lang="en-US" sz="2400" b="0" i="0" dirty="0">
                <a:effectLst/>
                <a:latin typeface="Verdana" panose="020B0604030504040204" pitchFamily="34" charset="0"/>
              </a:rPr>
              <a:t> loop we can execute a set of statements as long as a condition is true.</a:t>
            </a:r>
          </a:p>
        </p:txBody>
      </p:sp>
      <p:sp>
        <p:nvSpPr>
          <p:cNvPr id="7" name="TextBox 6">
            <a:extLst>
              <a:ext uri="{FF2B5EF4-FFF2-40B4-BE49-F238E27FC236}">
                <a16:creationId xmlns:a16="http://schemas.microsoft.com/office/drawing/2014/main" id="{DB3484A9-6692-4BED-B851-D1858D6D9248}"/>
              </a:ext>
            </a:extLst>
          </p:cNvPr>
          <p:cNvSpPr txBox="1"/>
          <p:nvPr/>
        </p:nvSpPr>
        <p:spPr>
          <a:xfrm>
            <a:off x="636103" y="3431739"/>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Print </a:t>
            </a:r>
            <a:r>
              <a:rPr lang="en-US" sz="2400" dirty="0" err="1">
                <a:latin typeface="Verdana" panose="020B0604030504040204" pitchFamily="34" charset="0"/>
                <a:ea typeface="Verdana" panose="020B0604030504040204" pitchFamily="34" charset="0"/>
              </a:rPr>
              <a:t>i</a:t>
            </a:r>
            <a:r>
              <a:rPr lang="en-US" sz="2400" dirty="0">
                <a:latin typeface="Verdana" panose="020B0604030504040204" pitchFamily="34" charset="0"/>
                <a:ea typeface="Verdana" panose="020B0604030504040204" pitchFamily="34" charset="0"/>
              </a:rPr>
              <a:t> as long as i is less than 6:</a:t>
            </a:r>
          </a:p>
        </p:txBody>
      </p:sp>
      <p:pic>
        <p:nvPicPr>
          <p:cNvPr id="8" name="Picture 7">
            <a:extLst>
              <a:ext uri="{FF2B5EF4-FFF2-40B4-BE49-F238E27FC236}">
                <a16:creationId xmlns:a16="http://schemas.microsoft.com/office/drawing/2014/main" id="{0718440E-3514-4941-B388-6186C30CDDB9}"/>
              </a:ext>
            </a:extLst>
          </p:cNvPr>
          <p:cNvPicPr>
            <a:picLocks noChangeAspect="1"/>
          </p:cNvPicPr>
          <p:nvPr/>
        </p:nvPicPr>
        <p:blipFill>
          <a:blip r:embed="rId2"/>
          <a:stretch>
            <a:fillRect/>
          </a:stretch>
        </p:blipFill>
        <p:spPr>
          <a:xfrm>
            <a:off x="1360982" y="4081344"/>
            <a:ext cx="7164156" cy="1953860"/>
          </a:xfrm>
          <a:prstGeom prst="rect">
            <a:avLst/>
          </a:prstGeom>
        </p:spPr>
      </p:pic>
    </p:spTree>
    <p:extLst>
      <p:ext uri="{BB962C8B-B14F-4D97-AF65-F5344CB8AC3E}">
        <p14:creationId xmlns:p14="http://schemas.microsoft.com/office/powerpoint/2010/main" val="21843396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BREAK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133600"/>
            <a:ext cx="10919794" cy="830997"/>
          </a:xfrm>
          <a:prstGeom prst="rect">
            <a:avLst/>
          </a:prstGeom>
          <a:noFill/>
        </p:spPr>
        <p:txBody>
          <a:bodyPr wrap="square">
            <a:spAutoFit/>
          </a:bodyPr>
          <a:lstStyle/>
          <a:p>
            <a:r>
              <a:rPr lang="en-US" sz="2400" b="0" i="0" dirty="0">
                <a:effectLst/>
                <a:latin typeface="Verdana" panose="020B0604030504040204" pitchFamily="34" charset="0"/>
              </a:rPr>
              <a:t>With the </a:t>
            </a:r>
            <a:r>
              <a:rPr lang="en-US" sz="2400" b="0" i="0" dirty="0">
                <a:effectLst/>
                <a:latin typeface="Consolas" panose="020B0609020204030204" pitchFamily="49" charset="0"/>
              </a:rPr>
              <a:t>break</a:t>
            </a:r>
            <a:r>
              <a:rPr lang="en-US" sz="2400" b="0" i="0" dirty="0">
                <a:effectLst/>
                <a:latin typeface="Verdana" panose="020B0604030504040204" pitchFamily="34" charset="0"/>
              </a:rPr>
              <a:t> statement we can stop the loop even if the while condition is true:</a:t>
            </a:r>
          </a:p>
        </p:txBody>
      </p:sp>
      <p:pic>
        <p:nvPicPr>
          <p:cNvPr id="6" name="Picture 5">
            <a:extLst>
              <a:ext uri="{FF2B5EF4-FFF2-40B4-BE49-F238E27FC236}">
                <a16:creationId xmlns:a16="http://schemas.microsoft.com/office/drawing/2014/main" id="{B55D629E-5F8D-4D2A-ACC7-90348537E13B}"/>
              </a:ext>
            </a:extLst>
          </p:cNvPr>
          <p:cNvPicPr>
            <a:picLocks noChangeAspect="1"/>
          </p:cNvPicPr>
          <p:nvPr/>
        </p:nvPicPr>
        <p:blipFill>
          <a:blip r:embed="rId2"/>
          <a:stretch>
            <a:fillRect/>
          </a:stretch>
        </p:blipFill>
        <p:spPr>
          <a:xfrm>
            <a:off x="1737480" y="3429000"/>
            <a:ext cx="8597771" cy="2198072"/>
          </a:xfrm>
          <a:prstGeom prst="rect">
            <a:avLst/>
          </a:prstGeom>
        </p:spPr>
      </p:pic>
    </p:spTree>
    <p:extLst>
      <p:ext uri="{BB962C8B-B14F-4D97-AF65-F5344CB8AC3E}">
        <p14:creationId xmlns:p14="http://schemas.microsoft.com/office/powerpoint/2010/main" val="27138335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CONTINUE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033705"/>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continue</a:t>
            </a:r>
            <a:r>
              <a:rPr lang="en-US" sz="2400" b="0" i="0" dirty="0">
                <a:effectLst/>
                <a:latin typeface="Verdana" panose="020B0604030504040204" pitchFamily="34" charset="0"/>
              </a:rPr>
              <a:t> statement we can stop the current iteration, and continue with the next:</a:t>
            </a:r>
          </a:p>
        </p:txBody>
      </p:sp>
      <p:sp>
        <p:nvSpPr>
          <p:cNvPr id="8" name="TextBox 7">
            <a:extLst>
              <a:ext uri="{FF2B5EF4-FFF2-40B4-BE49-F238E27FC236}">
                <a16:creationId xmlns:a16="http://schemas.microsoft.com/office/drawing/2014/main" id="{D8125532-A657-4A47-B588-E56C0EA7A07C}"/>
              </a:ext>
            </a:extLst>
          </p:cNvPr>
          <p:cNvSpPr txBox="1"/>
          <p:nvPr/>
        </p:nvSpPr>
        <p:spPr>
          <a:xfrm>
            <a:off x="636103" y="3342608"/>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Continue to the next iteration if </a:t>
            </a:r>
            <a:r>
              <a:rPr lang="en-US" sz="2400" dirty="0" err="1">
                <a:latin typeface="Verdana" panose="020B0604030504040204" pitchFamily="34" charset="0"/>
                <a:ea typeface="Verdana" panose="020B0604030504040204" pitchFamily="34" charset="0"/>
              </a:rPr>
              <a:t>i</a:t>
            </a:r>
            <a:r>
              <a:rPr lang="en-US" sz="2400" dirty="0">
                <a:latin typeface="Verdana" panose="020B0604030504040204" pitchFamily="34" charset="0"/>
                <a:ea typeface="Verdana" panose="020B0604030504040204" pitchFamily="34" charset="0"/>
              </a:rPr>
              <a:t> is 3:</a:t>
            </a:r>
          </a:p>
        </p:txBody>
      </p:sp>
      <p:pic>
        <p:nvPicPr>
          <p:cNvPr id="9" name="Picture 8">
            <a:extLst>
              <a:ext uri="{FF2B5EF4-FFF2-40B4-BE49-F238E27FC236}">
                <a16:creationId xmlns:a16="http://schemas.microsoft.com/office/drawing/2014/main" id="{C82D6335-198F-4943-9EE5-1C656632F830}"/>
              </a:ext>
            </a:extLst>
          </p:cNvPr>
          <p:cNvPicPr>
            <a:picLocks noChangeAspect="1"/>
          </p:cNvPicPr>
          <p:nvPr/>
        </p:nvPicPr>
        <p:blipFill>
          <a:blip r:embed="rId2"/>
          <a:stretch>
            <a:fillRect/>
          </a:stretch>
        </p:blipFill>
        <p:spPr>
          <a:xfrm>
            <a:off x="1613554" y="3993299"/>
            <a:ext cx="7636463" cy="2177698"/>
          </a:xfrm>
          <a:prstGeom prst="rect">
            <a:avLst/>
          </a:prstGeom>
        </p:spPr>
      </p:pic>
    </p:spTree>
    <p:extLst>
      <p:ext uri="{BB962C8B-B14F-4D97-AF65-F5344CB8AC3E}">
        <p14:creationId xmlns:p14="http://schemas.microsoft.com/office/powerpoint/2010/main" val="3766353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WHILE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THE ELSE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2033705"/>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else</a:t>
            </a:r>
            <a:r>
              <a:rPr lang="en-US" sz="2400" b="0" i="0" dirty="0">
                <a:effectLst/>
                <a:latin typeface="Verdana" panose="020B0604030504040204" pitchFamily="34" charset="0"/>
              </a:rPr>
              <a:t> statement we can run a block of code once when the condition no longer is true:</a:t>
            </a:r>
          </a:p>
        </p:txBody>
      </p:sp>
      <p:sp>
        <p:nvSpPr>
          <p:cNvPr id="8" name="TextBox 7">
            <a:extLst>
              <a:ext uri="{FF2B5EF4-FFF2-40B4-BE49-F238E27FC236}">
                <a16:creationId xmlns:a16="http://schemas.microsoft.com/office/drawing/2014/main" id="{D8125532-A657-4A47-B588-E56C0EA7A07C}"/>
              </a:ext>
            </a:extLst>
          </p:cNvPr>
          <p:cNvSpPr txBox="1"/>
          <p:nvPr/>
        </p:nvSpPr>
        <p:spPr>
          <a:xfrm>
            <a:off x="636103" y="3342608"/>
            <a:ext cx="8097080" cy="461665"/>
          </a:xfrm>
          <a:prstGeom prst="rect">
            <a:avLst/>
          </a:prstGeom>
          <a:noFill/>
        </p:spPr>
        <p:txBody>
          <a:bodyPr wrap="square">
            <a:spAutoFit/>
          </a:bodyPr>
          <a:lstStyle/>
          <a:p>
            <a:r>
              <a:rPr lang="en-US" sz="2400" b="0" i="0" dirty="0">
                <a:effectLst/>
                <a:latin typeface="Verdana" panose="020B0604030504040204" pitchFamily="34" charset="0"/>
              </a:rPr>
              <a:t>Print a message once the condition is false:</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04B0072C-2FE6-471D-B52F-CE9CB459B42C}"/>
              </a:ext>
            </a:extLst>
          </p:cNvPr>
          <p:cNvPicPr>
            <a:picLocks noChangeAspect="1"/>
          </p:cNvPicPr>
          <p:nvPr/>
        </p:nvPicPr>
        <p:blipFill>
          <a:blip r:embed="rId2"/>
          <a:stretch>
            <a:fillRect/>
          </a:stretch>
        </p:blipFill>
        <p:spPr>
          <a:xfrm>
            <a:off x="1116907" y="3993299"/>
            <a:ext cx="9206537" cy="2192031"/>
          </a:xfrm>
          <a:prstGeom prst="rect">
            <a:avLst/>
          </a:prstGeom>
        </p:spPr>
      </p:pic>
    </p:spTree>
    <p:extLst>
      <p:ext uri="{BB962C8B-B14F-4D97-AF65-F5344CB8AC3E}">
        <p14:creationId xmlns:p14="http://schemas.microsoft.com/office/powerpoint/2010/main" val="12353568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82946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8613914" cy="1116747"/>
          </a:xfrm>
        </p:spPr>
        <p:txBody>
          <a:bodyPr>
            <a:noAutofit/>
          </a:bodyPr>
          <a:lstStyle/>
          <a:p>
            <a:pPr marL="0" indent="0" algn="l">
              <a:buNone/>
            </a:pPr>
            <a:r>
              <a:rPr lang="en-US" sz="4400" dirty="0">
                <a:latin typeface="+mj-lt"/>
                <a:ea typeface="Verdana" panose="020B0604030504040204" pitchFamily="34" charset="0"/>
              </a:rPr>
              <a:t>Python – FOR LOOPS</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2677656"/>
          </a:xfrm>
          <a:prstGeom prst="rect">
            <a:avLst/>
          </a:prstGeom>
          <a:noFill/>
        </p:spPr>
        <p:txBody>
          <a:bodyPr wrap="square">
            <a:spAutoFit/>
          </a:bodyPr>
          <a:lstStyle/>
          <a:p>
            <a:pPr algn="l"/>
            <a:r>
              <a:rPr lang="en-US" sz="2400" b="0" i="0" dirty="0">
                <a:effectLst/>
                <a:latin typeface="Verdana" panose="020B0604030504040204" pitchFamily="34" charset="0"/>
              </a:rPr>
              <a:t>A </a:t>
            </a:r>
            <a:r>
              <a:rPr lang="en-US" sz="2400" b="0" i="0" dirty="0">
                <a:effectLst/>
                <a:latin typeface="Consolas" panose="020B0609020204030204" pitchFamily="49" charset="0"/>
              </a:rPr>
              <a:t>for</a:t>
            </a:r>
            <a:r>
              <a:rPr lang="en-US" sz="2400" b="0" i="0" dirty="0">
                <a:effectLst/>
                <a:latin typeface="Verdana" panose="020B0604030504040204" pitchFamily="34" charset="0"/>
              </a:rPr>
              <a:t> loop is used for iterating over a sequence (that is either a list, a tuple, a dictionary, a set, or a string).</a:t>
            </a:r>
          </a:p>
          <a:p>
            <a:pPr algn="l"/>
            <a:r>
              <a:rPr lang="en-US" sz="2400" b="0" i="0" dirty="0">
                <a:effectLst/>
                <a:latin typeface="Verdana" panose="020B0604030504040204" pitchFamily="34" charset="0"/>
              </a:rPr>
              <a:t>This is less like the </a:t>
            </a:r>
            <a:r>
              <a:rPr lang="en-US" sz="2400" b="0" i="0" dirty="0">
                <a:effectLst/>
                <a:latin typeface="Consolas" panose="020B0609020204030204" pitchFamily="49" charset="0"/>
              </a:rPr>
              <a:t>for</a:t>
            </a:r>
            <a:r>
              <a:rPr lang="en-US" sz="2400" b="0" i="0" dirty="0">
                <a:effectLst/>
                <a:latin typeface="Verdana" panose="020B0604030504040204" pitchFamily="34" charset="0"/>
              </a:rPr>
              <a:t> keyword in other programming languages, and works more like an iterator method as found in other object-orientated programming languages.</a:t>
            </a:r>
          </a:p>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for</a:t>
            </a:r>
            <a:r>
              <a:rPr lang="en-US" sz="2400" b="0" i="0" dirty="0">
                <a:effectLst/>
                <a:latin typeface="Verdana" panose="020B0604030504040204" pitchFamily="34" charset="0"/>
              </a:rPr>
              <a:t> loop we can execute a set of statements, once for each item in a list, tuple, set etc.</a:t>
            </a:r>
          </a:p>
        </p:txBody>
      </p:sp>
      <p:sp>
        <p:nvSpPr>
          <p:cNvPr id="9" name="TextBox 8">
            <a:extLst>
              <a:ext uri="{FF2B5EF4-FFF2-40B4-BE49-F238E27FC236}">
                <a16:creationId xmlns:a16="http://schemas.microsoft.com/office/drawing/2014/main" id="{B2ED429B-9638-471B-9CC1-7A041CFE2C25}"/>
              </a:ext>
            </a:extLst>
          </p:cNvPr>
          <p:cNvSpPr txBox="1"/>
          <p:nvPr/>
        </p:nvSpPr>
        <p:spPr>
          <a:xfrm>
            <a:off x="636103" y="4493568"/>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Print each fruit in a fruit list:</a:t>
            </a:r>
          </a:p>
        </p:txBody>
      </p:sp>
      <p:pic>
        <p:nvPicPr>
          <p:cNvPr id="13" name="Picture 12">
            <a:extLst>
              <a:ext uri="{FF2B5EF4-FFF2-40B4-BE49-F238E27FC236}">
                <a16:creationId xmlns:a16="http://schemas.microsoft.com/office/drawing/2014/main" id="{2065403F-4C2A-4836-A00C-8452B19B96E1}"/>
              </a:ext>
            </a:extLst>
          </p:cNvPr>
          <p:cNvPicPr>
            <a:picLocks noChangeAspect="1"/>
          </p:cNvPicPr>
          <p:nvPr/>
        </p:nvPicPr>
        <p:blipFill>
          <a:blip r:embed="rId2"/>
          <a:stretch>
            <a:fillRect/>
          </a:stretch>
        </p:blipFill>
        <p:spPr>
          <a:xfrm>
            <a:off x="1267510" y="4955233"/>
            <a:ext cx="7982507" cy="1702152"/>
          </a:xfrm>
          <a:prstGeom prst="rect">
            <a:avLst/>
          </a:prstGeom>
        </p:spPr>
      </p:pic>
    </p:spTree>
    <p:extLst>
      <p:ext uri="{BB962C8B-B14F-4D97-AF65-F5344CB8AC3E}">
        <p14:creationId xmlns:p14="http://schemas.microsoft.com/office/powerpoint/2010/main" val="10351253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LOOPING THROUGH A STRING</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Even strings are </a:t>
            </a:r>
            <a:r>
              <a:rPr lang="en-US" sz="2400" b="0" i="0" dirty="0" err="1">
                <a:effectLst/>
                <a:latin typeface="Verdana" panose="020B0604030504040204" pitchFamily="34" charset="0"/>
              </a:rPr>
              <a:t>iterable</a:t>
            </a:r>
            <a:r>
              <a:rPr lang="en-US" sz="2400" b="0" i="0" dirty="0">
                <a:effectLst/>
                <a:latin typeface="Verdana" panose="020B0604030504040204" pitchFamily="34" charset="0"/>
              </a:rPr>
              <a:t> objects, they contain a sequence of characters:</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2642621"/>
            <a:ext cx="8093765"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Loop through the letters in the word “Taiwan":</a:t>
            </a:r>
          </a:p>
        </p:txBody>
      </p:sp>
      <p:pic>
        <p:nvPicPr>
          <p:cNvPr id="6" name="Picture 5">
            <a:extLst>
              <a:ext uri="{FF2B5EF4-FFF2-40B4-BE49-F238E27FC236}">
                <a16:creationId xmlns:a16="http://schemas.microsoft.com/office/drawing/2014/main" id="{B706CAD4-CE52-4DBE-8EE2-376CD9C09103}"/>
              </a:ext>
            </a:extLst>
          </p:cNvPr>
          <p:cNvPicPr>
            <a:picLocks noChangeAspect="1"/>
          </p:cNvPicPr>
          <p:nvPr/>
        </p:nvPicPr>
        <p:blipFill>
          <a:blip r:embed="rId2"/>
          <a:stretch>
            <a:fillRect/>
          </a:stretch>
        </p:blipFill>
        <p:spPr>
          <a:xfrm>
            <a:off x="1295456" y="3899600"/>
            <a:ext cx="9601087" cy="2088939"/>
          </a:xfrm>
          <a:prstGeom prst="rect">
            <a:avLst/>
          </a:prstGeom>
        </p:spPr>
      </p:pic>
    </p:spTree>
    <p:extLst>
      <p:ext uri="{BB962C8B-B14F-4D97-AF65-F5344CB8AC3E}">
        <p14:creationId xmlns:p14="http://schemas.microsoft.com/office/powerpoint/2010/main" val="22637298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BREAK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830997"/>
          </a:xfrm>
          <a:prstGeom prst="rect">
            <a:avLst/>
          </a:prstGeom>
          <a:noFill/>
        </p:spPr>
        <p:txBody>
          <a:bodyPr wrap="square">
            <a:spAutoFit/>
          </a:bodyPr>
          <a:lstStyle/>
          <a:p>
            <a:pPr algn="l"/>
            <a:r>
              <a:rPr lang="en-US" sz="2400" b="0" i="0" dirty="0">
                <a:effectLst/>
                <a:latin typeface="Verdana" panose="020B0604030504040204" pitchFamily="34" charset="0"/>
              </a:rPr>
              <a:t>With the </a:t>
            </a:r>
            <a:r>
              <a:rPr lang="en-US" sz="2400" b="0" i="0" dirty="0">
                <a:effectLst/>
                <a:latin typeface="Consolas" panose="020B0609020204030204" pitchFamily="49" charset="0"/>
              </a:rPr>
              <a:t>break</a:t>
            </a:r>
            <a:r>
              <a:rPr lang="en-US" sz="2400" b="0" i="0" dirty="0">
                <a:effectLst/>
                <a:latin typeface="Verdana" panose="020B0604030504040204" pitchFamily="34" charset="0"/>
              </a:rPr>
              <a:t> statement we can stop the loop before it has looped through all the items:</a:t>
            </a:r>
          </a:p>
        </p:txBody>
      </p:sp>
      <p:sp>
        <p:nvSpPr>
          <p:cNvPr id="11" name="TextBox 10">
            <a:extLst>
              <a:ext uri="{FF2B5EF4-FFF2-40B4-BE49-F238E27FC236}">
                <a16:creationId xmlns:a16="http://schemas.microsoft.com/office/drawing/2014/main" id="{1581A187-65C2-4CEC-8428-7F42017CAED4}"/>
              </a:ext>
            </a:extLst>
          </p:cNvPr>
          <p:cNvSpPr txBox="1"/>
          <p:nvPr/>
        </p:nvSpPr>
        <p:spPr>
          <a:xfrm>
            <a:off x="636102" y="2642621"/>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Exit the loop when x is "banana":</a:t>
            </a:r>
          </a:p>
        </p:txBody>
      </p:sp>
      <p:pic>
        <p:nvPicPr>
          <p:cNvPr id="9" name="Picture 8">
            <a:extLst>
              <a:ext uri="{FF2B5EF4-FFF2-40B4-BE49-F238E27FC236}">
                <a16:creationId xmlns:a16="http://schemas.microsoft.com/office/drawing/2014/main" id="{348AF930-00BB-4FD3-9A57-B3D5BE5E3BF4}"/>
              </a:ext>
            </a:extLst>
          </p:cNvPr>
          <p:cNvPicPr>
            <a:picLocks noChangeAspect="1"/>
          </p:cNvPicPr>
          <p:nvPr/>
        </p:nvPicPr>
        <p:blipFill>
          <a:blip r:embed="rId2"/>
          <a:stretch>
            <a:fillRect/>
          </a:stretch>
        </p:blipFill>
        <p:spPr>
          <a:xfrm>
            <a:off x="6036366" y="2642621"/>
            <a:ext cx="5411934" cy="1413824"/>
          </a:xfrm>
          <a:prstGeom prst="rect">
            <a:avLst/>
          </a:prstGeom>
        </p:spPr>
      </p:pic>
      <p:sp>
        <p:nvSpPr>
          <p:cNvPr id="14" name="TextBox 13">
            <a:extLst>
              <a:ext uri="{FF2B5EF4-FFF2-40B4-BE49-F238E27FC236}">
                <a16:creationId xmlns:a16="http://schemas.microsoft.com/office/drawing/2014/main" id="{C061C10E-470F-4060-B8DE-BB5066CF7536}"/>
              </a:ext>
            </a:extLst>
          </p:cNvPr>
          <p:cNvSpPr txBox="1"/>
          <p:nvPr/>
        </p:nvSpPr>
        <p:spPr>
          <a:xfrm>
            <a:off x="636102" y="4308902"/>
            <a:ext cx="11244469"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Exit the loop when x is "banana", but this time the break comes before the print:</a:t>
            </a:r>
          </a:p>
        </p:txBody>
      </p:sp>
      <p:pic>
        <p:nvPicPr>
          <p:cNvPr id="18" name="Picture 17">
            <a:extLst>
              <a:ext uri="{FF2B5EF4-FFF2-40B4-BE49-F238E27FC236}">
                <a16:creationId xmlns:a16="http://schemas.microsoft.com/office/drawing/2014/main" id="{ED2CE2FA-ACF5-47F4-B30C-1A9B258BA19F}"/>
              </a:ext>
            </a:extLst>
          </p:cNvPr>
          <p:cNvPicPr>
            <a:picLocks noChangeAspect="1"/>
          </p:cNvPicPr>
          <p:nvPr/>
        </p:nvPicPr>
        <p:blipFill>
          <a:blip r:embed="rId3"/>
          <a:stretch>
            <a:fillRect/>
          </a:stretch>
        </p:blipFill>
        <p:spPr>
          <a:xfrm>
            <a:off x="6036367" y="4926879"/>
            <a:ext cx="5411934" cy="1330964"/>
          </a:xfrm>
          <a:prstGeom prst="rect">
            <a:avLst/>
          </a:prstGeom>
        </p:spPr>
      </p:pic>
    </p:spTree>
    <p:extLst>
      <p:ext uri="{BB962C8B-B14F-4D97-AF65-F5344CB8AC3E}">
        <p14:creationId xmlns:p14="http://schemas.microsoft.com/office/powerpoint/2010/main" val="26160780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938992"/>
          </a:xfrm>
          <a:prstGeom prst="rect">
            <a:avLst/>
          </a:prstGeom>
          <a:noFill/>
        </p:spPr>
        <p:txBody>
          <a:bodyPr wrap="square">
            <a:spAutoFit/>
          </a:bodyPr>
          <a:lstStyle/>
          <a:p>
            <a:pPr algn="l"/>
            <a:r>
              <a:rPr lang="en-US" sz="2400" b="0" i="0" dirty="0">
                <a:effectLst/>
                <a:latin typeface="Verdana" panose="020B0604030504040204" pitchFamily="34" charset="0"/>
              </a:rPr>
              <a:t>To loop through a set of code a specified number of times, we can use 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a:t>
            </a:r>
          </a:p>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returns a sequence of numbers, starting from 0 by default, and increments by 1 (by default), and ends at a specified number.</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894814"/>
            <a:ext cx="8093765" cy="461665"/>
          </a:xfrm>
          <a:prstGeom prst="rect">
            <a:avLst/>
          </a:prstGeom>
          <a:noFill/>
        </p:spPr>
        <p:txBody>
          <a:bodyPr wrap="square">
            <a:spAutoFit/>
          </a:bodyPr>
          <a:lstStyle/>
          <a:p>
            <a:r>
              <a:rPr lang="en-US" sz="2400" b="0" i="0" dirty="0">
                <a:effectLst/>
                <a:latin typeface="Verdana" panose="020B0604030504040204" pitchFamily="34" charset="0"/>
              </a:rPr>
              <a:t>Using the range() function:</a:t>
            </a:r>
            <a:endParaRPr lang="en-US" sz="240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AB5AEAA8-7433-4AD8-8AFB-13CF2241F07F}"/>
              </a:ext>
            </a:extLst>
          </p:cNvPr>
          <p:cNvPicPr>
            <a:picLocks noChangeAspect="1"/>
          </p:cNvPicPr>
          <p:nvPr/>
        </p:nvPicPr>
        <p:blipFill>
          <a:blip r:embed="rId2"/>
          <a:stretch>
            <a:fillRect/>
          </a:stretch>
        </p:blipFill>
        <p:spPr>
          <a:xfrm>
            <a:off x="5055704" y="3894814"/>
            <a:ext cx="5466522" cy="2315366"/>
          </a:xfrm>
          <a:prstGeom prst="rect">
            <a:avLst/>
          </a:prstGeom>
        </p:spPr>
      </p:pic>
    </p:spTree>
    <p:extLst>
      <p:ext uri="{BB962C8B-B14F-4D97-AF65-F5344CB8AC3E}">
        <p14:creationId xmlns:p14="http://schemas.microsoft.com/office/powerpoint/2010/main" val="5973632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569660"/>
          </a:xfrm>
          <a:prstGeom prst="rect">
            <a:avLst/>
          </a:prstGeom>
          <a:noFill/>
        </p:spPr>
        <p:txBody>
          <a:bodyPr wrap="square">
            <a:spAutoFit/>
          </a:bodyPr>
          <a:lstStyle/>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defaults to 0 as a starting value, however it is possible to specify the starting value by adding a parameter: </a:t>
            </a:r>
            <a:r>
              <a:rPr lang="en-US" sz="2400" b="0" i="0" dirty="0">
                <a:effectLst/>
                <a:latin typeface="Consolas" panose="020B0609020204030204" pitchFamily="49" charset="0"/>
              </a:rPr>
              <a:t>range(2, 6)</a:t>
            </a:r>
            <a:r>
              <a:rPr lang="en-US" sz="2400" b="0" i="0" dirty="0">
                <a:effectLst/>
                <a:latin typeface="Verdana" panose="020B0604030504040204" pitchFamily="34" charset="0"/>
              </a:rPr>
              <a:t>, which means values from 2 to 6 (but not including 6):</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894814"/>
            <a:ext cx="8093765" cy="461665"/>
          </a:xfrm>
          <a:prstGeom prst="rect">
            <a:avLst/>
          </a:prstGeom>
          <a:noFill/>
        </p:spPr>
        <p:txBody>
          <a:bodyPr wrap="square">
            <a:spAutoFit/>
          </a:bodyPr>
          <a:lstStyle/>
          <a:p>
            <a:r>
              <a:rPr lang="en-US" sz="2400" b="0" i="0" dirty="0">
                <a:effectLst/>
                <a:latin typeface="Verdana" panose="020B0604030504040204" pitchFamily="34" charset="0"/>
              </a:rPr>
              <a:t>Using the start parameter:</a:t>
            </a:r>
            <a:endParaRPr lang="en-US" sz="24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2BC77A2B-9838-4B5C-8C90-919EE5A5093C}"/>
              </a:ext>
            </a:extLst>
          </p:cNvPr>
          <p:cNvPicPr>
            <a:picLocks noChangeAspect="1"/>
          </p:cNvPicPr>
          <p:nvPr/>
        </p:nvPicPr>
        <p:blipFill>
          <a:blip r:embed="rId2"/>
          <a:stretch>
            <a:fillRect/>
          </a:stretch>
        </p:blipFill>
        <p:spPr>
          <a:xfrm>
            <a:off x="4972825" y="3896842"/>
            <a:ext cx="7027019" cy="1946333"/>
          </a:xfrm>
          <a:prstGeom prst="rect">
            <a:avLst/>
          </a:prstGeom>
        </p:spPr>
      </p:pic>
      <p:sp>
        <p:nvSpPr>
          <p:cNvPr id="11" name="TextBox 10">
            <a:extLst>
              <a:ext uri="{FF2B5EF4-FFF2-40B4-BE49-F238E27FC236}">
                <a16:creationId xmlns:a16="http://schemas.microsoft.com/office/drawing/2014/main" id="{B4EEC96E-549B-4F64-8A3F-EDF466D7F5F4}"/>
              </a:ext>
            </a:extLst>
          </p:cNvPr>
          <p:cNvSpPr txBox="1"/>
          <p:nvPr/>
        </p:nvSpPr>
        <p:spPr>
          <a:xfrm>
            <a:off x="4972825" y="5856744"/>
            <a:ext cx="6261652" cy="646331"/>
          </a:xfrm>
          <a:prstGeom prst="rect">
            <a:avLst/>
          </a:prstGeom>
          <a:noFill/>
        </p:spPr>
        <p:txBody>
          <a:bodyPr wrap="square">
            <a:spAutoFit/>
          </a:bodyPr>
          <a:lstStyle/>
          <a:p>
            <a:r>
              <a:rPr lang="en-US" dirty="0"/>
              <a:t>Note that range(6) is not the values of 0 to 6, but the values 0 to 5.</a:t>
            </a:r>
          </a:p>
        </p:txBody>
      </p:sp>
    </p:spTree>
    <p:extLst>
      <p:ext uri="{BB962C8B-B14F-4D97-AF65-F5344CB8AC3E}">
        <p14:creationId xmlns:p14="http://schemas.microsoft.com/office/powerpoint/2010/main" val="298084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255132" y="1962322"/>
            <a:ext cx="11671821" cy="818976"/>
          </a:xfrm>
        </p:spPr>
        <p:txBody>
          <a:bodyPr>
            <a:noAutofit/>
          </a:bodyPr>
          <a:lstStyle/>
          <a:p>
            <a:pPr marL="0" indent="0">
              <a:buNone/>
            </a:pPr>
            <a:r>
              <a:rPr lang="en-US" altLang="zh-TW" dirty="0">
                <a:latin typeface="Verdana" panose="020B0604030504040204" pitchFamily="34" charset="0"/>
                <a:ea typeface="Verdana" panose="020B0604030504040204" pitchFamily="34" charset="0"/>
              </a:rPr>
              <a:t>In Python, variables are created when you assign a value to it:</a:t>
            </a:r>
            <a:endParaRPr lang="en-US" altLang="zh-TW" sz="20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variables</a:t>
            </a:r>
            <a:endParaRPr lang="en-US" sz="5400" dirty="0">
              <a:latin typeface="Algerian" panose="04020705040A02060702" pitchFamily="82" charset="0"/>
            </a:endParaRPr>
          </a:p>
        </p:txBody>
      </p:sp>
      <p:sp>
        <p:nvSpPr>
          <p:cNvPr id="5" name="矩形 4">
            <a:extLst>
              <a:ext uri="{FF2B5EF4-FFF2-40B4-BE49-F238E27FC236}">
                <a16:creationId xmlns:a16="http://schemas.microsoft.com/office/drawing/2014/main" id="{04A05CDF-FAC1-4065-A48F-C4AEF58B3810}"/>
              </a:ext>
            </a:extLst>
          </p:cNvPr>
          <p:cNvSpPr/>
          <p:nvPr/>
        </p:nvSpPr>
        <p:spPr>
          <a:xfrm>
            <a:off x="656077" y="3298195"/>
            <a:ext cx="1305165" cy="261610"/>
          </a:xfrm>
          <a:prstGeom prst="rect">
            <a:avLst/>
          </a:prstGeom>
        </p:spPr>
        <p:txBody>
          <a:bodyPr wrap="none">
            <a:spAutoFit/>
          </a:bodyPr>
          <a:lstStyle/>
          <a:p>
            <a:r>
              <a:rPr lang="en-US" altLang="zh-TW" sz="1100" dirty="0"/>
              <a:t>Variables in Python:</a:t>
            </a:r>
            <a:endParaRPr lang="zh-TW" altLang="en-US" sz="1100" dirty="0"/>
          </a:p>
        </p:txBody>
      </p:sp>
      <p:pic>
        <p:nvPicPr>
          <p:cNvPr id="8" name="圖片 7">
            <a:extLst>
              <a:ext uri="{FF2B5EF4-FFF2-40B4-BE49-F238E27FC236}">
                <a16:creationId xmlns:a16="http://schemas.microsoft.com/office/drawing/2014/main" id="{DE7ED3D1-CA35-4BC3-9285-5E0E027A2F71}"/>
              </a:ext>
            </a:extLst>
          </p:cNvPr>
          <p:cNvPicPr>
            <a:picLocks noChangeAspect="1"/>
          </p:cNvPicPr>
          <p:nvPr/>
        </p:nvPicPr>
        <p:blipFill>
          <a:blip r:embed="rId2"/>
          <a:stretch>
            <a:fillRect/>
          </a:stretch>
        </p:blipFill>
        <p:spPr>
          <a:xfrm>
            <a:off x="656077" y="3559805"/>
            <a:ext cx="10315316" cy="1854314"/>
          </a:xfrm>
          <a:prstGeom prst="rect">
            <a:avLst/>
          </a:prstGeom>
        </p:spPr>
      </p:pic>
      <p:sp>
        <p:nvSpPr>
          <p:cNvPr id="9" name="矩形 8">
            <a:extLst>
              <a:ext uri="{FF2B5EF4-FFF2-40B4-BE49-F238E27FC236}">
                <a16:creationId xmlns:a16="http://schemas.microsoft.com/office/drawing/2014/main" id="{3FBA5687-2C5E-43B7-91FD-118A7FA1EB64}"/>
              </a:ext>
            </a:extLst>
          </p:cNvPr>
          <p:cNvSpPr/>
          <p:nvPr/>
        </p:nvSpPr>
        <p:spPr>
          <a:xfrm>
            <a:off x="656077" y="5460285"/>
            <a:ext cx="6096000" cy="430887"/>
          </a:xfrm>
          <a:prstGeom prst="rect">
            <a:avLst/>
          </a:prstGeom>
        </p:spPr>
        <p:txBody>
          <a:bodyPr>
            <a:spAutoFit/>
          </a:bodyPr>
          <a:lstStyle/>
          <a:p>
            <a:r>
              <a:rPr lang="en-US" altLang="zh-TW" sz="1100" dirty="0">
                <a:latin typeface="Verdana" panose="020B0604030504040204" pitchFamily="34" charset="0"/>
              </a:rPr>
              <a:t>Python has no command for declaring a variable.</a:t>
            </a:r>
          </a:p>
          <a:p>
            <a:r>
              <a:rPr lang="en-US" altLang="zh-TW" sz="1100" dirty="0">
                <a:latin typeface="Verdana" panose="020B0604030504040204" pitchFamily="34" charset="0"/>
              </a:rPr>
              <a:t>You will learn more about variables in the </a:t>
            </a:r>
            <a:r>
              <a:rPr lang="en-US" altLang="zh-TW" sz="1100" dirty="0">
                <a:latin typeface="Verdana" panose="020B0604030504040204" pitchFamily="34" charset="0"/>
                <a:hlinkClick r:id="rId3">
                  <a:extLst>
                    <a:ext uri="{A12FA001-AC4F-418D-AE19-62706E023703}">
                      <ahyp:hlinkClr xmlns:ahyp="http://schemas.microsoft.com/office/drawing/2018/hyperlinkcolor" val="tx"/>
                    </a:ext>
                  </a:extLst>
                </a:hlinkClick>
              </a:rPr>
              <a:t>Python Variables</a:t>
            </a:r>
            <a:r>
              <a:rPr lang="en-US" altLang="zh-TW" sz="1100" dirty="0">
                <a:latin typeface="Verdana" panose="020B0604030504040204" pitchFamily="34" charset="0"/>
              </a:rPr>
              <a:t> chapter.</a:t>
            </a:r>
            <a:endParaRPr lang="en-US" altLang="zh-TW" sz="1100" b="0" i="0" dirty="0">
              <a:effectLst/>
              <a:latin typeface="Verdana" panose="020B0604030504040204" pitchFamily="34" charset="0"/>
            </a:endParaRPr>
          </a:p>
        </p:txBody>
      </p:sp>
    </p:spTree>
    <p:extLst>
      <p:ext uri="{BB962C8B-B14F-4D97-AF65-F5344CB8AC3E}">
        <p14:creationId xmlns:p14="http://schemas.microsoft.com/office/powerpoint/2010/main" val="63968844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RANGE () FUNCTION</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3B7016-D610-49BB-A7E5-DEE9B16CF18E}"/>
              </a:ext>
            </a:extLst>
          </p:cNvPr>
          <p:cNvSpPr txBox="1"/>
          <p:nvPr/>
        </p:nvSpPr>
        <p:spPr>
          <a:xfrm>
            <a:off x="636103" y="1811624"/>
            <a:ext cx="10919794" cy="1200329"/>
          </a:xfrm>
          <a:prstGeom prst="rect">
            <a:avLst/>
          </a:prstGeom>
          <a:noFill/>
        </p:spPr>
        <p:txBody>
          <a:bodyPr wrap="square">
            <a:spAutoFit/>
          </a:bodyPr>
          <a:lstStyle/>
          <a:p>
            <a:pPr algn="l"/>
            <a:r>
              <a:rPr lang="en-US" sz="2400" b="0" i="0" dirty="0">
                <a:effectLst/>
                <a:latin typeface="Verdana" panose="020B0604030504040204" pitchFamily="34" charset="0"/>
              </a:rPr>
              <a:t>The </a:t>
            </a:r>
            <a:r>
              <a:rPr lang="en-US" sz="2400" b="0" i="0" dirty="0">
                <a:effectLst/>
                <a:latin typeface="Consolas" panose="020B0609020204030204" pitchFamily="49" charset="0"/>
              </a:rPr>
              <a:t>range()</a:t>
            </a:r>
            <a:r>
              <a:rPr lang="en-US" sz="2400" b="0" i="0" dirty="0">
                <a:effectLst/>
                <a:latin typeface="Verdana" panose="020B0604030504040204" pitchFamily="34" charset="0"/>
              </a:rPr>
              <a:t> function defaults to increment the sequence by 1, however it is possible to specify the increment value by adding a third parameter: </a:t>
            </a:r>
            <a:r>
              <a:rPr lang="en-US" sz="2400" b="0" i="0" dirty="0">
                <a:effectLst/>
                <a:latin typeface="Consolas" panose="020B0609020204030204" pitchFamily="49" charset="0"/>
              </a:rPr>
              <a:t>range(2, 30, </a:t>
            </a:r>
            <a:r>
              <a:rPr lang="en-US" sz="2400" b="1" i="0" dirty="0">
                <a:effectLst/>
                <a:latin typeface="Consolas" panose="020B0609020204030204" pitchFamily="49" charset="0"/>
              </a:rPr>
              <a:t>3</a:t>
            </a:r>
            <a:r>
              <a:rPr lang="en-US" sz="2400" b="0" i="0" dirty="0">
                <a:effectLst/>
                <a:latin typeface="Consolas" panose="020B0609020204030204" pitchFamily="49" charset="0"/>
              </a:rPr>
              <a:t>)</a:t>
            </a:r>
            <a:r>
              <a:rPr lang="en-US" sz="2400" b="0" i="0" dirty="0">
                <a:effectLst/>
                <a:latin typeface="Verdana" panose="020B0604030504040204" pitchFamily="34" charset="0"/>
              </a:rPr>
              <a:t>:</a:t>
            </a: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392253"/>
            <a:ext cx="8093765" cy="461665"/>
          </a:xfrm>
          <a:prstGeom prst="rect">
            <a:avLst/>
          </a:prstGeom>
          <a:noFill/>
        </p:spPr>
        <p:txBody>
          <a:bodyPr wrap="square">
            <a:spAutoFit/>
          </a:bodyPr>
          <a:lstStyle/>
          <a:p>
            <a:r>
              <a:rPr lang="en-US" sz="2400" b="0" i="0" dirty="0">
                <a:effectLst/>
                <a:latin typeface="Verdana" panose="020B0604030504040204" pitchFamily="34" charset="0"/>
              </a:rPr>
              <a:t>Increment the sequence with 3 (default is 1):</a:t>
            </a:r>
            <a:endParaRPr lang="en-US" sz="24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9D27A5B-ACD6-4826-BE83-5CEECB475542}"/>
              </a:ext>
            </a:extLst>
          </p:cNvPr>
          <p:cNvPicPr>
            <a:picLocks noChangeAspect="1"/>
          </p:cNvPicPr>
          <p:nvPr/>
        </p:nvPicPr>
        <p:blipFill>
          <a:blip r:embed="rId2"/>
          <a:stretch>
            <a:fillRect/>
          </a:stretch>
        </p:blipFill>
        <p:spPr>
          <a:xfrm>
            <a:off x="3286105" y="3853918"/>
            <a:ext cx="5619785" cy="2607580"/>
          </a:xfrm>
          <a:prstGeom prst="rect">
            <a:avLst/>
          </a:prstGeom>
        </p:spPr>
      </p:pic>
    </p:spTree>
    <p:extLst>
      <p:ext uri="{BB962C8B-B14F-4D97-AF65-F5344CB8AC3E}">
        <p14:creationId xmlns:p14="http://schemas.microsoft.com/office/powerpoint/2010/main" val="9046422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ELSE IN FOR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370BFCD-7DAA-4209-AD0B-00D82D163EA5}"/>
              </a:ext>
            </a:extLst>
          </p:cNvPr>
          <p:cNvSpPr txBox="1"/>
          <p:nvPr/>
        </p:nvSpPr>
        <p:spPr>
          <a:xfrm>
            <a:off x="636102" y="3111508"/>
            <a:ext cx="8093765" cy="830997"/>
          </a:xfrm>
          <a:prstGeom prst="rect">
            <a:avLst/>
          </a:prstGeom>
          <a:noFill/>
        </p:spPr>
        <p:txBody>
          <a:bodyPr wrap="square">
            <a:spAutoFit/>
          </a:bodyPr>
          <a:lstStyle/>
          <a:p>
            <a:r>
              <a:rPr lang="en-US" sz="2400" b="0" i="0" dirty="0">
                <a:effectLst/>
                <a:latin typeface="Verdana" panose="020B0604030504040204" pitchFamily="34" charset="0"/>
              </a:rPr>
              <a:t>Print all numbers from 0 to 5, and print a message when the loop has ended:</a:t>
            </a:r>
            <a:endParaRPr lang="en-US" sz="24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AB1E27B4-5A8F-4079-8832-79B1B8B5C527}"/>
              </a:ext>
            </a:extLst>
          </p:cNvPr>
          <p:cNvSpPr txBox="1"/>
          <p:nvPr/>
        </p:nvSpPr>
        <p:spPr>
          <a:xfrm>
            <a:off x="636103" y="1860007"/>
            <a:ext cx="10919792"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The else keyword in a for loop specifies a block of code to be executed when the loop is finished:</a:t>
            </a:r>
          </a:p>
        </p:txBody>
      </p:sp>
      <p:pic>
        <p:nvPicPr>
          <p:cNvPr id="13" name="Picture 12">
            <a:extLst>
              <a:ext uri="{FF2B5EF4-FFF2-40B4-BE49-F238E27FC236}">
                <a16:creationId xmlns:a16="http://schemas.microsoft.com/office/drawing/2014/main" id="{378442D9-33A4-4BFA-B5DD-B6DD6D372C53}"/>
              </a:ext>
            </a:extLst>
          </p:cNvPr>
          <p:cNvPicPr>
            <a:picLocks noChangeAspect="1"/>
          </p:cNvPicPr>
          <p:nvPr/>
        </p:nvPicPr>
        <p:blipFill>
          <a:blip r:embed="rId2"/>
          <a:stretch>
            <a:fillRect/>
          </a:stretch>
        </p:blipFill>
        <p:spPr>
          <a:xfrm>
            <a:off x="2420739" y="4166997"/>
            <a:ext cx="7350518" cy="2256501"/>
          </a:xfrm>
          <a:prstGeom prst="rect">
            <a:avLst/>
          </a:prstGeom>
        </p:spPr>
      </p:pic>
    </p:spTree>
    <p:extLst>
      <p:ext uri="{BB962C8B-B14F-4D97-AF65-F5344CB8AC3E}">
        <p14:creationId xmlns:p14="http://schemas.microsoft.com/office/powerpoint/2010/main" val="25573122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ELSE IN FOR LOOP</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2B7A49B-DD82-4BD0-BC16-D90544D13330}"/>
              </a:ext>
            </a:extLst>
          </p:cNvPr>
          <p:cNvSpPr txBox="1"/>
          <p:nvPr/>
        </p:nvSpPr>
        <p:spPr>
          <a:xfrm>
            <a:off x="636102" y="2133600"/>
            <a:ext cx="1117158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Note: The else block will NOT be executed if the loop is stopped by a break statement.</a:t>
            </a:r>
          </a:p>
        </p:txBody>
      </p:sp>
      <p:sp>
        <p:nvSpPr>
          <p:cNvPr id="14" name="TextBox 13">
            <a:extLst>
              <a:ext uri="{FF2B5EF4-FFF2-40B4-BE49-F238E27FC236}">
                <a16:creationId xmlns:a16="http://schemas.microsoft.com/office/drawing/2014/main" id="{DF3E4A1E-D474-4CB2-AB89-E6333AC0DEAF}"/>
              </a:ext>
            </a:extLst>
          </p:cNvPr>
          <p:cNvSpPr txBox="1"/>
          <p:nvPr/>
        </p:nvSpPr>
        <p:spPr>
          <a:xfrm>
            <a:off x="636102" y="3256263"/>
            <a:ext cx="11171584"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Break the loop when x is 3, and see what happens with the else block:</a:t>
            </a:r>
          </a:p>
        </p:txBody>
      </p:sp>
      <p:pic>
        <p:nvPicPr>
          <p:cNvPr id="9" name="Picture 8">
            <a:extLst>
              <a:ext uri="{FF2B5EF4-FFF2-40B4-BE49-F238E27FC236}">
                <a16:creationId xmlns:a16="http://schemas.microsoft.com/office/drawing/2014/main" id="{560BF672-C80A-46FA-8FBE-EDBA4FD2771D}"/>
              </a:ext>
            </a:extLst>
          </p:cNvPr>
          <p:cNvPicPr>
            <a:picLocks noChangeAspect="1"/>
          </p:cNvPicPr>
          <p:nvPr/>
        </p:nvPicPr>
        <p:blipFill>
          <a:blip r:embed="rId2"/>
          <a:stretch>
            <a:fillRect/>
          </a:stretch>
        </p:blipFill>
        <p:spPr>
          <a:xfrm>
            <a:off x="2005976" y="4009594"/>
            <a:ext cx="8431835" cy="2448446"/>
          </a:xfrm>
          <a:prstGeom prst="rect">
            <a:avLst/>
          </a:prstGeom>
        </p:spPr>
      </p:pic>
    </p:spTree>
    <p:extLst>
      <p:ext uri="{BB962C8B-B14F-4D97-AF65-F5344CB8AC3E}">
        <p14:creationId xmlns:p14="http://schemas.microsoft.com/office/powerpoint/2010/main" val="25087146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FOR LOOPS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2" y="1016853"/>
            <a:ext cx="10919793" cy="1116747"/>
          </a:xfrm>
        </p:spPr>
        <p:txBody>
          <a:bodyPr>
            <a:noAutofit/>
          </a:bodyPr>
          <a:lstStyle/>
          <a:p>
            <a:pPr marL="0" indent="0" algn="l">
              <a:buNone/>
            </a:pPr>
            <a:r>
              <a:rPr lang="en-US" sz="4400" dirty="0">
                <a:latin typeface="+mj-lt"/>
                <a:ea typeface="Verdana" panose="020B0604030504040204" pitchFamily="34" charset="0"/>
              </a:rPr>
              <a:t>Python – THE PASS STATEMENT</a:t>
            </a:r>
            <a:endParaRPr lang="en-US" sz="4400" b="0" i="0" dirty="0">
              <a:effectLst/>
              <a:latin typeface="+mj-lt"/>
              <a:ea typeface="Verdana" panose="020B0604030504040204" pitchFamily="34" charset="0"/>
            </a:endParaRPr>
          </a:p>
        </p:txBody>
      </p:sp>
      <p:sp>
        <p:nvSpPr>
          <p:cNvPr id="5" name="Rectangle 1">
            <a:extLst>
              <a:ext uri="{FF2B5EF4-FFF2-40B4-BE49-F238E27FC236}">
                <a16:creationId xmlns:a16="http://schemas.microsoft.com/office/drawing/2014/main" id="{A3F54103-C0BE-4BD0-99DA-7736468019DA}"/>
              </a:ext>
            </a:extLst>
          </p:cNvPr>
          <p:cNvSpPr>
            <a:spLocks noChangeArrowheads="1"/>
          </p:cNvSpPr>
          <p:nvPr/>
        </p:nvSpPr>
        <p:spPr bwMode="auto">
          <a:xfrm>
            <a:off x="-59634" y="-4726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Test if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b</a:t>
            </a:r>
            <a:r>
              <a:rPr kumimoji="0" lang="en-US" altLang="en-US" sz="1100" b="0" i="0" u="none" strike="noStrike" cap="none" normalizeH="0" baseline="0">
                <a:ln>
                  <a:noFill/>
                </a:ln>
                <a:solidFill>
                  <a:srgbClr val="000000"/>
                </a:solidFill>
                <a:effectLst/>
                <a:latin typeface="Verdana" panose="020B0604030504040204" pitchFamily="34" charset="0"/>
              </a:rPr>
              <a:t>, AND if </a:t>
            </a:r>
            <a:r>
              <a:rPr kumimoji="0" lang="en-US" altLang="en-US" sz="1100" b="0" i="0" u="none" strike="noStrike" cap="none" normalizeH="0" baseline="0">
                <a:ln>
                  <a:noFill/>
                </a:ln>
                <a:solidFill>
                  <a:srgbClr val="DC143C"/>
                </a:solidFill>
                <a:effectLst/>
                <a:latin typeface="Consolas" panose="020B0609020204030204" pitchFamily="49" charset="0"/>
              </a:rPr>
              <a:t>c</a:t>
            </a:r>
            <a:r>
              <a:rPr kumimoji="0" lang="en-US" altLang="en-US" sz="1100" b="0" i="0" u="none" strike="noStrike" cap="none" normalizeH="0" baseline="0">
                <a:ln>
                  <a:noFill/>
                </a:ln>
                <a:solidFill>
                  <a:srgbClr val="000000"/>
                </a:solidFill>
                <a:effectLst/>
                <a:latin typeface="Verdana" panose="020B0604030504040204" pitchFamily="34" charset="0"/>
              </a:rPr>
              <a:t> is greater than </a:t>
            </a:r>
            <a:r>
              <a:rPr kumimoji="0" lang="en-US" altLang="en-US" sz="1100" b="0" i="0" u="none" strike="noStrike" cap="none" normalizeH="0" baseline="0">
                <a:ln>
                  <a:noFill/>
                </a:ln>
                <a:solidFill>
                  <a:srgbClr val="DC143C"/>
                </a:solidFill>
                <a:effectLst/>
                <a:latin typeface="Consolas" panose="020B0609020204030204" pitchFamily="49" charset="0"/>
              </a:rPr>
              <a:t>a</a:t>
            </a:r>
            <a:r>
              <a:rPr kumimoji="0" lang="en-US" altLang="en-US" sz="1100" b="0" i="0" u="none" strike="noStrike" cap="none" normalizeH="0" baseline="0">
                <a:ln>
                  <a:noFill/>
                </a:ln>
                <a:solidFill>
                  <a:srgbClr val="000000"/>
                </a:solidFill>
                <a:effectLst/>
                <a:latin typeface="Verdana" panose="020B060403050404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58806510-6A44-4A13-96FA-930F467A5739}"/>
              </a:ext>
            </a:extLst>
          </p:cNvPr>
          <p:cNvSpPr txBox="1"/>
          <p:nvPr/>
        </p:nvSpPr>
        <p:spPr>
          <a:xfrm>
            <a:off x="636102" y="1935315"/>
            <a:ext cx="11171583"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for loops cannot be empty, but if you for some reason have a for loop with no content, put in the pass statement to avoid getting an error.</a:t>
            </a:r>
          </a:p>
        </p:txBody>
      </p:sp>
      <p:pic>
        <p:nvPicPr>
          <p:cNvPr id="11" name="Picture 10">
            <a:extLst>
              <a:ext uri="{FF2B5EF4-FFF2-40B4-BE49-F238E27FC236}">
                <a16:creationId xmlns:a16="http://schemas.microsoft.com/office/drawing/2014/main" id="{44FBD3F4-F342-4523-8AAE-CE666BC0FC00}"/>
              </a:ext>
            </a:extLst>
          </p:cNvPr>
          <p:cNvPicPr>
            <a:picLocks noChangeAspect="1"/>
          </p:cNvPicPr>
          <p:nvPr/>
        </p:nvPicPr>
        <p:blipFill>
          <a:blip r:embed="rId2"/>
          <a:stretch>
            <a:fillRect/>
          </a:stretch>
        </p:blipFill>
        <p:spPr>
          <a:xfrm>
            <a:off x="1869113" y="3283383"/>
            <a:ext cx="8705560" cy="2516329"/>
          </a:xfrm>
          <a:prstGeom prst="rect">
            <a:avLst/>
          </a:prstGeom>
        </p:spPr>
      </p:pic>
    </p:spTree>
    <p:extLst>
      <p:ext uri="{BB962C8B-B14F-4D97-AF65-F5344CB8AC3E}">
        <p14:creationId xmlns:p14="http://schemas.microsoft.com/office/powerpoint/2010/main" val="36831266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822173" y="2153044"/>
            <a:ext cx="8547653" cy="1016852"/>
          </a:xfrm>
        </p:spPr>
        <p:txBody>
          <a:bodyPr anchor="ctr">
            <a:normAutofit/>
          </a:bodyPr>
          <a:lstStyle/>
          <a:p>
            <a:pPr algn="ctr"/>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27389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636103" y="2918255"/>
            <a:ext cx="10614991"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A function is a block of code which only runs when it is called.</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You can pass data, known as parameters, into a function.</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A function can return data as a result.</a:t>
            </a:r>
          </a:p>
          <a:p>
            <a:pPr marL="285750" indent="-28575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118925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CREATING A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636103" y="2918255"/>
            <a:ext cx="10614991" cy="461665"/>
          </a:xfrm>
          <a:prstGeom prst="rect">
            <a:avLst/>
          </a:prstGeom>
          <a:noFill/>
        </p:spPr>
        <p:txBody>
          <a:bodyPr wrap="square">
            <a:spAutoFit/>
          </a:bodyPr>
          <a:lstStyle/>
          <a:p>
            <a:r>
              <a:rPr lang="en-US" sz="2400" b="0" i="0" dirty="0">
                <a:effectLst/>
                <a:latin typeface="Verdana" panose="020B0604030504040204" pitchFamily="34" charset="0"/>
              </a:rPr>
              <a:t>In Python a function is defined using the </a:t>
            </a:r>
            <a:r>
              <a:rPr lang="en-US" sz="2400" b="0" i="0" dirty="0">
                <a:effectLst/>
                <a:latin typeface="Consolas" panose="020B0609020204030204" pitchFamily="49" charset="0"/>
              </a:rPr>
              <a:t>def</a:t>
            </a:r>
            <a:r>
              <a:rPr lang="en-US" sz="2400" b="0" i="0" dirty="0">
                <a:effectLst/>
                <a:latin typeface="Verdana" panose="020B0604030504040204" pitchFamily="34" charset="0"/>
              </a:rPr>
              <a:t> keyword:</a:t>
            </a:r>
            <a:endParaRPr lang="en-US" sz="24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2FA9E7F-D27B-400A-A76F-22781D703009}"/>
              </a:ext>
            </a:extLst>
          </p:cNvPr>
          <p:cNvPicPr>
            <a:picLocks noChangeAspect="1"/>
          </p:cNvPicPr>
          <p:nvPr/>
        </p:nvPicPr>
        <p:blipFill>
          <a:blip r:embed="rId2"/>
          <a:stretch>
            <a:fillRect/>
          </a:stretch>
        </p:blipFill>
        <p:spPr>
          <a:xfrm>
            <a:off x="2073252" y="3688104"/>
            <a:ext cx="5673354" cy="1907562"/>
          </a:xfrm>
          <a:prstGeom prst="rect">
            <a:avLst/>
          </a:prstGeom>
        </p:spPr>
      </p:pic>
    </p:spTree>
    <p:extLst>
      <p:ext uri="{BB962C8B-B14F-4D97-AF65-F5344CB8AC3E}">
        <p14:creationId xmlns:p14="http://schemas.microsoft.com/office/powerpoint/2010/main" val="34363957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636103" y="1844052"/>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CALLING A FUNCTION</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2967335"/>
            <a:ext cx="10614991" cy="461665"/>
          </a:xfrm>
          <a:prstGeom prst="rect">
            <a:avLst/>
          </a:prstGeom>
          <a:noFill/>
        </p:spPr>
        <p:txBody>
          <a:bodyPr wrap="square">
            <a:spAutoFit/>
          </a:bodyPr>
          <a:lstStyle/>
          <a:p>
            <a:r>
              <a:rPr lang="en-US" sz="2400" b="0" i="0" dirty="0">
                <a:effectLst/>
                <a:latin typeface="Verdana" panose="020B0604030504040204" pitchFamily="34" charset="0"/>
              </a:rPr>
              <a:t>To call a function, use the function name followed by parenthesis:</a:t>
            </a:r>
            <a:endParaRPr lang="en-US" sz="2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A7C80DF-7FE9-4AD9-907E-AC73BD8B8C4A}"/>
              </a:ext>
            </a:extLst>
          </p:cNvPr>
          <p:cNvPicPr>
            <a:picLocks noChangeAspect="1"/>
          </p:cNvPicPr>
          <p:nvPr/>
        </p:nvPicPr>
        <p:blipFill>
          <a:blip r:embed="rId2"/>
          <a:stretch>
            <a:fillRect/>
          </a:stretch>
        </p:blipFill>
        <p:spPr>
          <a:xfrm>
            <a:off x="1261146" y="3688104"/>
            <a:ext cx="9669707" cy="2085294"/>
          </a:xfrm>
          <a:prstGeom prst="rect">
            <a:avLst/>
          </a:prstGeom>
        </p:spPr>
      </p:pic>
    </p:spTree>
    <p:extLst>
      <p:ext uri="{BB962C8B-B14F-4D97-AF65-F5344CB8AC3E}">
        <p14:creationId xmlns:p14="http://schemas.microsoft.com/office/powerpoint/2010/main" val="20325185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2677656"/>
          </a:xfrm>
          <a:prstGeom prst="rect">
            <a:avLst/>
          </a:prstGeom>
          <a:noFill/>
        </p:spPr>
        <p:txBody>
          <a:bodyPr wrap="square">
            <a:spAutoFit/>
          </a:bodyPr>
          <a:lstStyle/>
          <a:p>
            <a:pPr algn="l"/>
            <a:r>
              <a:rPr lang="en-US" sz="2400" b="0" i="0" dirty="0">
                <a:effectLst/>
                <a:latin typeface="Verdana" panose="020B0604030504040204" pitchFamily="34" charset="0"/>
              </a:rPr>
              <a:t>Information can be passed into functions as arguments.</a:t>
            </a:r>
          </a:p>
          <a:p>
            <a:pPr algn="l"/>
            <a:r>
              <a:rPr lang="en-US" sz="2400" b="0" i="0" dirty="0">
                <a:effectLst/>
                <a:latin typeface="Verdana" panose="020B0604030504040204" pitchFamily="34" charset="0"/>
              </a:rPr>
              <a:t>Arguments are specified after the function name, inside the parentheses. You can add as many arguments as you want, just separate them with a comma.</a:t>
            </a:r>
          </a:p>
          <a:p>
            <a:pPr algn="l"/>
            <a:r>
              <a:rPr lang="en-US" sz="2400" b="0" i="0" dirty="0">
                <a:effectLst/>
                <a:latin typeface="Verdana" panose="020B0604030504040204" pitchFamily="34" charset="0"/>
              </a:rPr>
              <a:t>The following example has a function with one argument (</a:t>
            </a:r>
            <a:r>
              <a:rPr lang="en-US" sz="2400" b="0" i="0" dirty="0" err="1">
                <a:effectLst/>
                <a:latin typeface="Verdana" panose="020B0604030504040204" pitchFamily="34" charset="0"/>
              </a:rPr>
              <a:t>fname</a:t>
            </a:r>
            <a:r>
              <a:rPr lang="en-US" sz="2400" b="0" i="0" dirty="0">
                <a:effectLst/>
                <a:latin typeface="Verdana" panose="020B0604030504040204" pitchFamily="34" charset="0"/>
              </a:rPr>
              <a:t>). When the function is called, we pass along a first name, which is used inside the function to print the full name:</a:t>
            </a:r>
          </a:p>
        </p:txBody>
      </p:sp>
      <p:pic>
        <p:nvPicPr>
          <p:cNvPr id="7" name="Picture 6">
            <a:extLst>
              <a:ext uri="{FF2B5EF4-FFF2-40B4-BE49-F238E27FC236}">
                <a16:creationId xmlns:a16="http://schemas.microsoft.com/office/drawing/2014/main" id="{E4887624-11FB-4A91-82D2-3248FAFA45B9}"/>
              </a:ext>
            </a:extLst>
          </p:cNvPr>
          <p:cNvPicPr>
            <a:picLocks noChangeAspect="1"/>
          </p:cNvPicPr>
          <p:nvPr/>
        </p:nvPicPr>
        <p:blipFill>
          <a:blip r:embed="rId2"/>
          <a:stretch>
            <a:fillRect/>
          </a:stretch>
        </p:blipFill>
        <p:spPr>
          <a:xfrm>
            <a:off x="2553324" y="4574985"/>
            <a:ext cx="7085351" cy="2031828"/>
          </a:xfrm>
          <a:prstGeom prst="rect">
            <a:avLst/>
          </a:prstGeom>
        </p:spPr>
      </p:pic>
      <p:sp>
        <p:nvSpPr>
          <p:cNvPr id="10" name="TextBox 9">
            <a:extLst>
              <a:ext uri="{FF2B5EF4-FFF2-40B4-BE49-F238E27FC236}">
                <a16:creationId xmlns:a16="http://schemas.microsoft.com/office/drawing/2014/main" id="{7DB97814-F2D2-4A5C-8A3E-9E614125B1C5}"/>
              </a:ext>
            </a:extLst>
          </p:cNvPr>
          <p:cNvSpPr txBox="1"/>
          <p:nvPr/>
        </p:nvSpPr>
        <p:spPr>
          <a:xfrm>
            <a:off x="2553324" y="6504547"/>
            <a:ext cx="6261652" cy="369332"/>
          </a:xfrm>
          <a:prstGeom prst="rect">
            <a:avLst/>
          </a:prstGeom>
          <a:noFill/>
        </p:spPr>
        <p:txBody>
          <a:bodyPr wrap="square">
            <a:spAutoFit/>
          </a:bodyPr>
          <a:lstStyle/>
          <a:p>
            <a:r>
              <a:rPr lang="en-US" dirty="0"/>
              <a:t>Arguments are often shortened to </a:t>
            </a:r>
            <a:r>
              <a:rPr lang="en-US" i="1" dirty="0" err="1"/>
              <a:t>args</a:t>
            </a:r>
            <a:r>
              <a:rPr lang="en-US" dirty="0"/>
              <a:t> in Python documentations.</a:t>
            </a:r>
          </a:p>
        </p:txBody>
      </p:sp>
    </p:spTree>
    <p:extLst>
      <p:ext uri="{BB962C8B-B14F-4D97-AF65-F5344CB8AC3E}">
        <p14:creationId xmlns:p14="http://schemas.microsoft.com/office/powerpoint/2010/main" val="30578546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PARAMETERS OR 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830997"/>
          </a:xfrm>
          <a:prstGeom prst="rect">
            <a:avLst/>
          </a:prstGeom>
          <a:noFill/>
        </p:spPr>
        <p:txBody>
          <a:bodyPr wrap="square">
            <a:spAutoFit/>
          </a:bodyPr>
          <a:lstStyle/>
          <a:p>
            <a:pPr algn="l"/>
            <a:r>
              <a:rPr lang="en-US" sz="2400" b="0" i="0" dirty="0">
                <a:effectLst/>
                <a:latin typeface="Verdana" panose="020B0604030504040204" pitchFamily="34" charset="0"/>
              </a:rPr>
              <a:t>The terms </a:t>
            </a:r>
            <a:r>
              <a:rPr lang="en-US" sz="2400" b="0" i="1" dirty="0">
                <a:effectLst/>
                <a:latin typeface="Verdana" panose="020B0604030504040204" pitchFamily="34" charset="0"/>
              </a:rPr>
              <a:t>parameter</a:t>
            </a:r>
            <a:r>
              <a:rPr lang="en-US" sz="2400" b="0" i="0" dirty="0">
                <a:effectLst/>
                <a:latin typeface="Verdana" panose="020B0604030504040204" pitchFamily="34" charset="0"/>
              </a:rPr>
              <a:t> and </a:t>
            </a:r>
            <a:r>
              <a:rPr lang="en-US" sz="2400" b="0" i="1" dirty="0">
                <a:effectLst/>
                <a:latin typeface="Verdana" panose="020B0604030504040204" pitchFamily="34" charset="0"/>
              </a:rPr>
              <a:t>argument</a:t>
            </a:r>
            <a:r>
              <a:rPr lang="en-US" sz="2400" b="0" i="0" dirty="0">
                <a:effectLst/>
                <a:latin typeface="Verdana" panose="020B0604030504040204" pitchFamily="34" charset="0"/>
              </a:rPr>
              <a:t> can be used for the same thing: information that are passed into a function.</a:t>
            </a:r>
          </a:p>
        </p:txBody>
      </p:sp>
      <p:sp>
        <p:nvSpPr>
          <p:cNvPr id="9" name="TextBox 8">
            <a:extLst>
              <a:ext uri="{FF2B5EF4-FFF2-40B4-BE49-F238E27FC236}">
                <a16:creationId xmlns:a16="http://schemas.microsoft.com/office/drawing/2014/main" id="{5C86F30C-A8EB-4973-8154-56E87195DF5F}"/>
              </a:ext>
            </a:extLst>
          </p:cNvPr>
          <p:cNvSpPr txBox="1"/>
          <p:nvPr/>
        </p:nvSpPr>
        <p:spPr>
          <a:xfrm>
            <a:off x="1249018" y="2933236"/>
            <a:ext cx="6261652" cy="3046988"/>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From a function's perspective:</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 parameter is the variable listed inside the parentheses in the function definition.</a:t>
            </a:r>
          </a:p>
          <a:p>
            <a:pPr marL="342900" indent="-34290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An argument is the value that is sent to the function when it is called.</a:t>
            </a:r>
          </a:p>
        </p:txBody>
      </p:sp>
    </p:spTree>
    <p:extLst>
      <p:ext uri="{BB962C8B-B14F-4D97-AF65-F5344CB8AC3E}">
        <p14:creationId xmlns:p14="http://schemas.microsoft.com/office/powerpoint/2010/main" val="400302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255132" y="1962322"/>
            <a:ext cx="11671821" cy="818976"/>
          </a:xfrm>
        </p:spPr>
        <p:txBody>
          <a:bodyPr>
            <a:noAutofit/>
          </a:bodyPr>
          <a:lstStyle/>
          <a:p>
            <a:pPr marL="0" indent="0">
              <a:buNone/>
            </a:pPr>
            <a:r>
              <a:rPr lang="en-US" altLang="zh-TW" sz="2000" dirty="0">
                <a:latin typeface="Verdana" panose="020B0604030504040204" pitchFamily="34" charset="0"/>
                <a:ea typeface="Verdana" panose="020B0604030504040204" pitchFamily="34" charset="0"/>
              </a:rPr>
              <a:t>Python has commenting capability for the purpose of in-code documentation.</a:t>
            </a:r>
          </a:p>
          <a:p>
            <a:pPr marL="0" indent="0">
              <a:buNone/>
            </a:pPr>
            <a:r>
              <a:rPr lang="en-US" altLang="zh-TW" sz="2000" dirty="0">
                <a:latin typeface="Verdana" panose="020B0604030504040204" pitchFamily="34" charset="0"/>
                <a:ea typeface="Verdana" panose="020B0604030504040204" pitchFamily="34" charset="0"/>
              </a:rPr>
              <a:t>Comments start with a #, and Python will render the rest of the line as a comment:</a:t>
            </a: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Comments</a:t>
            </a:r>
            <a:endParaRPr lang="en-US" sz="5400" dirty="0">
              <a:latin typeface="Algerian" panose="04020705040A02060702" pitchFamily="82" charset="0"/>
            </a:endParaRPr>
          </a:p>
        </p:txBody>
      </p:sp>
      <p:pic>
        <p:nvPicPr>
          <p:cNvPr id="4" name="圖片 3">
            <a:extLst>
              <a:ext uri="{FF2B5EF4-FFF2-40B4-BE49-F238E27FC236}">
                <a16:creationId xmlns:a16="http://schemas.microsoft.com/office/drawing/2014/main" id="{081F81F1-450B-4E31-99F0-ECEF2BDBB9D2}"/>
              </a:ext>
            </a:extLst>
          </p:cNvPr>
          <p:cNvPicPr>
            <a:picLocks noChangeAspect="1"/>
          </p:cNvPicPr>
          <p:nvPr/>
        </p:nvPicPr>
        <p:blipFill>
          <a:blip r:embed="rId2"/>
          <a:stretch>
            <a:fillRect/>
          </a:stretch>
        </p:blipFill>
        <p:spPr>
          <a:xfrm>
            <a:off x="1337014" y="3429000"/>
            <a:ext cx="9517971" cy="1893469"/>
          </a:xfrm>
          <a:prstGeom prst="rect">
            <a:avLst/>
          </a:prstGeom>
        </p:spPr>
      </p:pic>
    </p:spTree>
    <p:extLst>
      <p:ext uri="{BB962C8B-B14F-4D97-AF65-F5344CB8AC3E}">
        <p14:creationId xmlns:p14="http://schemas.microsoft.com/office/powerpoint/2010/main" val="38711298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PARAMETERS OR ARGUMENTS?</a:t>
            </a:r>
            <a:endParaRPr lang="en-US" sz="5400" dirty="0">
              <a:latin typeface="Algerian" panose="04020705040A02060702" pitchFamily="82" charset="0"/>
            </a:endParaRPr>
          </a:p>
        </p:txBody>
      </p:sp>
      <p:sp>
        <p:nvSpPr>
          <p:cNvPr id="6" name="TextBox 5">
            <a:extLst>
              <a:ext uri="{FF2B5EF4-FFF2-40B4-BE49-F238E27FC236}">
                <a16:creationId xmlns:a16="http://schemas.microsoft.com/office/drawing/2014/main" id="{C56DAA75-7EE1-470A-9290-D3936582D11F}"/>
              </a:ext>
            </a:extLst>
          </p:cNvPr>
          <p:cNvSpPr txBox="1"/>
          <p:nvPr/>
        </p:nvSpPr>
        <p:spPr>
          <a:xfrm>
            <a:off x="596346" y="1831068"/>
            <a:ext cx="10614991" cy="830997"/>
          </a:xfrm>
          <a:prstGeom prst="rect">
            <a:avLst/>
          </a:prstGeom>
          <a:noFill/>
        </p:spPr>
        <p:txBody>
          <a:bodyPr wrap="square">
            <a:spAutoFit/>
          </a:bodyPr>
          <a:lstStyle/>
          <a:p>
            <a:pPr algn="l"/>
            <a:r>
              <a:rPr lang="en-US" sz="2400" b="0" i="0" dirty="0">
                <a:effectLst/>
                <a:latin typeface="Verdana" panose="020B0604030504040204" pitchFamily="34" charset="0"/>
              </a:rPr>
              <a:t>The terms </a:t>
            </a:r>
            <a:r>
              <a:rPr lang="en-US" sz="2400" b="0" i="1" dirty="0">
                <a:effectLst/>
                <a:latin typeface="Verdana" panose="020B0604030504040204" pitchFamily="34" charset="0"/>
              </a:rPr>
              <a:t>parameter</a:t>
            </a:r>
            <a:r>
              <a:rPr lang="en-US" sz="2400" b="0" i="0" dirty="0">
                <a:effectLst/>
                <a:latin typeface="Verdana" panose="020B0604030504040204" pitchFamily="34" charset="0"/>
              </a:rPr>
              <a:t> and </a:t>
            </a:r>
            <a:r>
              <a:rPr lang="en-US" sz="2400" b="0" i="1" dirty="0">
                <a:effectLst/>
                <a:latin typeface="Verdana" panose="020B0604030504040204" pitchFamily="34" charset="0"/>
              </a:rPr>
              <a:t>argument</a:t>
            </a:r>
            <a:r>
              <a:rPr lang="en-US" sz="2400" b="0" i="0" dirty="0">
                <a:effectLst/>
                <a:latin typeface="Verdana" panose="020B0604030504040204" pitchFamily="34" charset="0"/>
              </a:rPr>
              <a:t> can be used for the same thing: information that are passed into a function.</a:t>
            </a:r>
          </a:p>
        </p:txBody>
      </p:sp>
      <p:sp>
        <p:nvSpPr>
          <p:cNvPr id="9" name="TextBox 8">
            <a:extLst>
              <a:ext uri="{FF2B5EF4-FFF2-40B4-BE49-F238E27FC236}">
                <a16:creationId xmlns:a16="http://schemas.microsoft.com/office/drawing/2014/main" id="{5C86F30C-A8EB-4973-8154-56E87195DF5F}"/>
              </a:ext>
            </a:extLst>
          </p:cNvPr>
          <p:cNvSpPr txBox="1"/>
          <p:nvPr/>
        </p:nvSpPr>
        <p:spPr>
          <a:xfrm>
            <a:off x="1249018" y="2933236"/>
            <a:ext cx="6261652" cy="3046988"/>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From a function's perspective:</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 parameter is the variable listed inside the parentheses in the function definition.</a:t>
            </a:r>
          </a:p>
          <a:p>
            <a:pPr marL="342900" indent="-342900">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An argument is the value that is sent to the function when it is called.</a:t>
            </a:r>
          </a:p>
        </p:txBody>
      </p:sp>
    </p:spTree>
    <p:extLst>
      <p:ext uri="{BB962C8B-B14F-4D97-AF65-F5344CB8AC3E}">
        <p14:creationId xmlns:p14="http://schemas.microsoft.com/office/powerpoint/2010/main" val="5360173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161182"/>
          </a:xfrm>
          <a:prstGeom prst="rect">
            <a:avLst/>
          </a:prstGeom>
          <a:noFill/>
        </p:spPr>
        <p:txBody>
          <a:bodyPr wrap="square">
            <a:spAutoFit/>
          </a:bodyPr>
          <a:lstStyle/>
          <a:p>
            <a:pPr algn="l"/>
            <a:r>
              <a:rPr lang="en-US" sz="2000" b="0" i="0" dirty="0">
                <a:effectLst/>
                <a:latin typeface="Verdana" panose="020B0604030504040204" pitchFamily="34" charset="0"/>
              </a:rPr>
              <a:t>Python also accepts function recursion, which means a defined function can call itself.</a:t>
            </a:r>
          </a:p>
          <a:p>
            <a:pPr algn="l"/>
            <a:r>
              <a:rPr lang="en-US" sz="2000" b="0" i="0" dirty="0">
                <a:effectLst/>
                <a:latin typeface="Verdana" panose="020B0604030504040204" pitchFamily="34" charset="0"/>
              </a:rPr>
              <a:t>Recursion is a common mathematical and programming concept. It means that a function calls itself. This has the benefit of meaning that you can loop through data to reach a result.</a:t>
            </a:r>
          </a:p>
          <a:p>
            <a:pPr algn="l"/>
            <a:r>
              <a:rPr lang="en-US" sz="2000" b="0" i="0" dirty="0">
                <a:effectLst/>
                <a:latin typeface="Verdana" panose="020B0604030504040204" pitchFamily="34" charset="0"/>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lgn="l"/>
            <a:r>
              <a:rPr lang="en-US" sz="2000" b="0" i="0" dirty="0">
                <a:effectLst/>
                <a:latin typeface="Verdana" panose="020B0604030504040204" pitchFamily="34" charset="0"/>
              </a:rPr>
              <a:t>In this example, </a:t>
            </a:r>
            <a:r>
              <a:rPr lang="en-US" sz="2000" b="0" i="0" dirty="0" err="1">
                <a:effectLst/>
                <a:latin typeface="Consolas" panose="020B0609020204030204" pitchFamily="49" charset="0"/>
              </a:rPr>
              <a:t>tri_recursion</a:t>
            </a:r>
            <a:r>
              <a:rPr lang="en-US" sz="2000" b="0" i="0" dirty="0">
                <a:effectLst/>
                <a:latin typeface="Consolas" panose="020B0609020204030204" pitchFamily="49" charset="0"/>
              </a:rPr>
              <a:t>()</a:t>
            </a:r>
            <a:r>
              <a:rPr lang="en-US" sz="2000" b="0" i="0" dirty="0">
                <a:effectLst/>
                <a:latin typeface="Verdana" panose="020B0604030504040204" pitchFamily="34" charset="0"/>
              </a:rPr>
              <a:t> is a function that we have defined to call itself ("recurse"). We use the </a:t>
            </a:r>
            <a:r>
              <a:rPr lang="en-US" sz="2000" b="0" i="0" dirty="0">
                <a:effectLst/>
                <a:latin typeface="Consolas" panose="020B0609020204030204" pitchFamily="49" charset="0"/>
              </a:rPr>
              <a:t>k</a:t>
            </a:r>
            <a:r>
              <a:rPr lang="en-US" sz="2000" b="0" i="0" dirty="0">
                <a:effectLst/>
                <a:latin typeface="Verdana" panose="020B0604030504040204" pitchFamily="34" charset="0"/>
              </a:rPr>
              <a:t> variable as the data, which decrements (</a:t>
            </a:r>
            <a:r>
              <a:rPr lang="en-US" sz="2000" b="0" i="0" dirty="0">
                <a:effectLst/>
                <a:latin typeface="Consolas" panose="020B0609020204030204" pitchFamily="49" charset="0"/>
              </a:rPr>
              <a:t>-1</a:t>
            </a:r>
            <a:r>
              <a:rPr lang="en-US" sz="2000" b="0" i="0" dirty="0">
                <a:effectLst/>
                <a:latin typeface="Verdana" panose="020B0604030504040204" pitchFamily="34" charset="0"/>
              </a:rPr>
              <a:t>) every time we recurse. The recursion ends when the condition is not greater than 0 (i.e. when it is 0).</a:t>
            </a:r>
          </a:p>
        </p:txBody>
      </p:sp>
    </p:spTree>
    <p:extLst>
      <p:ext uri="{BB962C8B-B14F-4D97-AF65-F5344CB8AC3E}">
        <p14:creationId xmlns:p14="http://schemas.microsoft.com/office/powerpoint/2010/main" val="5890860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708981"/>
          </a:xfrm>
          <a:prstGeom prst="rect">
            <a:avLst/>
          </a:prstGeom>
          <a:noFill/>
        </p:spPr>
        <p:txBody>
          <a:bodyPr wrap="square">
            <a:spAutoFit/>
          </a:bodyPr>
          <a:lstStyle/>
          <a:p>
            <a:pPr algn="l"/>
            <a:r>
              <a:rPr lang="en-US" sz="2000" b="0" i="0" dirty="0">
                <a:effectLst/>
                <a:latin typeface="Verdana" panose="020B0604030504040204" pitchFamily="34" charset="0"/>
              </a:rPr>
              <a:t>Python also accepts function recursion, which means a defined function can call itself.</a:t>
            </a:r>
          </a:p>
          <a:p>
            <a:pPr algn="l"/>
            <a:r>
              <a:rPr lang="en-US" sz="2000" b="0" i="0" dirty="0">
                <a:effectLst/>
                <a:latin typeface="Verdana" panose="020B0604030504040204" pitchFamily="34" charset="0"/>
              </a:rPr>
              <a:t>Recursion is a common mathematical and programming concept. It means that a function calls itself. This has the benefit of meaning that you can loop through data to reach a result.</a:t>
            </a:r>
          </a:p>
          <a:p>
            <a:pPr algn="l"/>
            <a:r>
              <a:rPr lang="en-US" sz="2000" b="0" i="0" dirty="0">
                <a:effectLst/>
                <a:latin typeface="Verdana" panose="020B0604030504040204" pitchFamily="34" charset="0"/>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lgn="l"/>
            <a:r>
              <a:rPr lang="en-US" sz="2000" b="0" i="0" dirty="0">
                <a:effectLst/>
                <a:latin typeface="Verdana" panose="020B0604030504040204" pitchFamily="34" charset="0"/>
              </a:rPr>
              <a:t>In this example, </a:t>
            </a:r>
            <a:r>
              <a:rPr lang="en-US" sz="2000" b="0" i="0" dirty="0" err="1">
                <a:effectLst/>
                <a:latin typeface="Consolas" panose="020B0609020204030204" pitchFamily="49" charset="0"/>
              </a:rPr>
              <a:t>tri_recursion</a:t>
            </a:r>
            <a:r>
              <a:rPr lang="en-US" sz="2000" b="0" i="0" dirty="0">
                <a:effectLst/>
                <a:latin typeface="Consolas" panose="020B0609020204030204" pitchFamily="49" charset="0"/>
              </a:rPr>
              <a:t>()</a:t>
            </a:r>
            <a:r>
              <a:rPr lang="en-US" sz="2000" b="0" i="0" dirty="0">
                <a:effectLst/>
                <a:latin typeface="Verdana" panose="020B0604030504040204" pitchFamily="34" charset="0"/>
              </a:rPr>
              <a:t> is a function that we have defined to call itself ("recurse"). We use the </a:t>
            </a:r>
            <a:r>
              <a:rPr lang="en-US" sz="2000" b="0" i="0" dirty="0">
                <a:effectLst/>
                <a:latin typeface="Consolas" panose="020B0609020204030204" pitchFamily="49" charset="0"/>
              </a:rPr>
              <a:t>k</a:t>
            </a:r>
            <a:r>
              <a:rPr lang="en-US" sz="2000" b="0" i="0" dirty="0">
                <a:effectLst/>
                <a:latin typeface="Verdana" panose="020B0604030504040204" pitchFamily="34" charset="0"/>
              </a:rPr>
              <a:t> variable as the data, which decrements (</a:t>
            </a:r>
            <a:r>
              <a:rPr lang="en-US" sz="2000" b="0" i="0" dirty="0">
                <a:effectLst/>
                <a:latin typeface="Consolas" panose="020B0609020204030204" pitchFamily="49" charset="0"/>
              </a:rPr>
              <a:t>-1</a:t>
            </a:r>
            <a:r>
              <a:rPr lang="en-US" sz="2000" b="0" i="0" dirty="0">
                <a:effectLst/>
                <a:latin typeface="Verdana" panose="020B0604030504040204" pitchFamily="34" charset="0"/>
              </a:rPr>
              <a:t>) every time we recurse. The recursion ends when the condition is not greater than 0 (i.e. when it is 0). </a:t>
            </a:r>
          </a:p>
          <a:p>
            <a:pPr algn="l"/>
            <a:r>
              <a:rPr lang="en-US" sz="2000" b="0" i="0" dirty="0">
                <a:effectLst/>
                <a:latin typeface="Verdana" panose="020B0604030504040204" pitchFamily="34" charset="0"/>
              </a:rPr>
              <a:t>To a new developer it can take some time to work out how exactly this works, best way to find out is by testing and modifying it.</a:t>
            </a:r>
          </a:p>
        </p:txBody>
      </p:sp>
    </p:spTree>
    <p:extLst>
      <p:ext uri="{BB962C8B-B14F-4D97-AF65-F5344CB8AC3E}">
        <p14:creationId xmlns:p14="http://schemas.microsoft.com/office/powerpoint/2010/main" val="30487582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recursion</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00110"/>
          </a:xfrm>
          <a:prstGeom prst="rect">
            <a:avLst/>
          </a:prstGeom>
          <a:noFill/>
        </p:spPr>
        <p:txBody>
          <a:bodyPr wrap="square">
            <a:spAutoFit/>
          </a:bodyPr>
          <a:lstStyle/>
          <a:p>
            <a:pPr algn="l"/>
            <a:r>
              <a:rPr lang="en-US" sz="2000" b="0" i="0" dirty="0">
                <a:effectLst/>
                <a:latin typeface="Verdana" panose="020B0604030504040204" pitchFamily="34" charset="0"/>
              </a:rPr>
              <a:t>Recursion Example:</a:t>
            </a:r>
          </a:p>
        </p:txBody>
      </p:sp>
      <p:pic>
        <p:nvPicPr>
          <p:cNvPr id="6" name="Picture 5">
            <a:extLst>
              <a:ext uri="{FF2B5EF4-FFF2-40B4-BE49-F238E27FC236}">
                <a16:creationId xmlns:a16="http://schemas.microsoft.com/office/drawing/2014/main" id="{E8C40CEE-9BF6-4BD4-988E-ACC5CBB5AA5A}"/>
              </a:ext>
            </a:extLst>
          </p:cNvPr>
          <p:cNvPicPr>
            <a:picLocks noChangeAspect="1"/>
          </p:cNvPicPr>
          <p:nvPr/>
        </p:nvPicPr>
        <p:blipFill>
          <a:blip r:embed="rId2"/>
          <a:stretch>
            <a:fillRect/>
          </a:stretch>
        </p:blipFill>
        <p:spPr>
          <a:xfrm>
            <a:off x="1375819" y="2482817"/>
            <a:ext cx="9440362" cy="2410574"/>
          </a:xfrm>
          <a:prstGeom prst="rect">
            <a:avLst/>
          </a:prstGeom>
        </p:spPr>
      </p:pic>
    </p:spTree>
    <p:extLst>
      <p:ext uri="{BB962C8B-B14F-4D97-AF65-F5344CB8AC3E}">
        <p14:creationId xmlns:p14="http://schemas.microsoft.com/office/powerpoint/2010/main" val="44625083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1015663"/>
          </a:xfrm>
          <a:prstGeom prst="rect">
            <a:avLst/>
          </a:prstGeom>
          <a:noFill/>
        </p:spPr>
        <p:txBody>
          <a:bodyPr wrap="square">
            <a:spAutoFit/>
          </a:bodyPr>
          <a:lstStyle/>
          <a:p>
            <a:pPr marL="342900" indent="-342900" algn="l">
              <a:buFont typeface="Arial" panose="020B0604020202020204" pitchFamily="34" charset="0"/>
              <a:buChar char="•"/>
            </a:pPr>
            <a:r>
              <a:rPr lang="en-US" sz="2000" b="0" i="0" dirty="0">
                <a:effectLst/>
                <a:latin typeface="Verdana" panose="020B0604030504040204" pitchFamily="34" charset="0"/>
              </a:rPr>
              <a:t>A lambda function is a small anonymous function.</a:t>
            </a:r>
          </a:p>
          <a:p>
            <a:pPr marL="342900" indent="-342900" algn="l">
              <a:buFont typeface="Arial" panose="020B0604020202020204" pitchFamily="34" charset="0"/>
              <a:buChar char="•"/>
            </a:pPr>
            <a:r>
              <a:rPr lang="en-US" sz="2000" b="0" i="0" dirty="0">
                <a:effectLst/>
                <a:latin typeface="Verdana" panose="020B0604030504040204" pitchFamily="34" charset="0"/>
              </a:rPr>
              <a:t>A lambda function can take any number of arguments, but can only have one expression.</a:t>
            </a:r>
          </a:p>
        </p:txBody>
      </p:sp>
      <p:sp>
        <p:nvSpPr>
          <p:cNvPr id="7" name="TextBox 6">
            <a:extLst>
              <a:ext uri="{FF2B5EF4-FFF2-40B4-BE49-F238E27FC236}">
                <a16:creationId xmlns:a16="http://schemas.microsoft.com/office/drawing/2014/main" id="{7641CE8C-9970-472D-A7DA-9C0B31355FC7}"/>
              </a:ext>
            </a:extLst>
          </p:cNvPr>
          <p:cNvSpPr txBox="1"/>
          <p:nvPr/>
        </p:nvSpPr>
        <p:spPr>
          <a:xfrm>
            <a:off x="0" y="2967334"/>
            <a:ext cx="6261652" cy="369332"/>
          </a:xfrm>
          <a:prstGeom prst="rect">
            <a:avLst/>
          </a:prstGeom>
          <a:noFill/>
        </p:spPr>
        <p:txBody>
          <a:bodyPr wrap="square">
            <a:spAutoFit/>
          </a:bodyPr>
          <a:lstStyle/>
          <a:p>
            <a:r>
              <a:rPr lang="en-US" b="1" dirty="0">
                <a:latin typeface="Verdana" panose="020B0604030504040204" pitchFamily="34" charset="0"/>
                <a:ea typeface="Verdana" panose="020B0604030504040204" pitchFamily="34" charset="0"/>
              </a:rPr>
              <a:t>Syntax</a:t>
            </a:r>
          </a:p>
        </p:txBody>
      </p:sp>
      <p:sp>
        <p:nvSpPr>
          <p:cNvPr id="10" name="TextBox 9">
            <a:extLst>
              <a:ext uri="{FF2B5EF4-FFF2-40B4-BE49-F238E27FC236}">
                <a16:creationId xmlns:a16="http://schemas.microsoft.com/office/drawing/2014/main" id="{ADDA30D0-20E7-491F-BD7D-4FA9D46AA7B2}"/>
              </a:ext>
            </a:extLst>
          </p:cNvPr>
          <p:cNvSpPr txBox="1"/>
          <p:nvPr/>
        </p:nvSpPr>
        <p:spPr>
          <a:xfrm>
            <a:off x="-14258" y="4877261"/>
            <a:ext cx="6261652" cy="369332"/>
          </a:xfrm>
          <a:prstGeom prst="rect">
            <a:avLst/>
          </a:prstGeom>
          <a:noFill/>
        </p:spPr>
        <p:txBody>
          <a:bodyPr wrap="square">
            <a:spAutoFit/>
          </a:bodyPr>
          <a:lstStyle/>
          <a:p>
            <a:r>
              <a:rPr lang="en-US" dirty="0"/>
              <a:t>lambda arguments : expression</a:t>
            </a:r>
          </a:p>
        </p:txBody>
      </p:sp>
      <p:sp>
        <p:nvSpPr>
          <p:cNvPr id="11" name="TextBox 10">
            <a:extLst>
              <a:ext uri="{FF2B5EF4-FFF2-40B4-BE49-F238E27FC236}">
                <a16:creationId xmlns:a16="http://schemas.microsoft.com/office/drawing/2014/main" id="{6D756366-1139-436B-9A09-42D7CA76907E}"/>
              </a:ext>
            </a:extLst>
          </p:cNvPr>
          <p:cNvSpPr txBox="1"/>
          <p:nvPr/>
        </p:nvSpPr>
        <p:spPr>
          <a:xfrm>
            <a:off x="0" y="3312721"/>
            <a:ext cx="6261652" cy="369332"/>
          </a:xfrm>
          <a:prstGeom prst="rect">
            <a:avLst/>
          </a:prstGeom>
          <a:noFill/>
        </p:spPr>
        <p:txBody>
          <a:bodyPr wrap="square">
            <a:spAutoFit/>
          </a:bodyPr>
          <a:lstStyle/>
          <a:p>
            <a:r>
              <a:rPr lang="en-US" dirty="0"/>
              <a:t>The expression is executed and the result is returned:</a:t>
            </a:r>
          </a:p>
        </p:txBody>
      </p:sp>
      <p:pic>
        <p:nvPicPr>
          <p:cNvPr id="13" name="Picture 12">
            <a:extLst>
              <a:ext uri="{FF2B5EF4-FFF2-40B4-BE49-F238E27FC236}">
                <a16:creationId xmlns:a16="http://schemas.microsoft.com/office/drawing/2014/main" id="{636E21FB-5830-4EF8-B624-DE0A0907499D}"/>
              </a:ext>
            </a:extLst>
          </p:cNvPr>
          <p:cNvPicPr>
            <a:picLocks noChangeAspect="1"/>
          </p:cNvPicPr>
          <p:nvPr/>
        </p:nvPicPr>
        <p:blipFill>
          <a:blip r:embed="rId2"/>
          <a:stretch>
            <a:fillRect/>
          </a:stretch>
        </p:blipFill>
        <p:spPr>
          <a:xfrm>
            <a:off x="32123" y="4057442"/>
            <a:ext cx="5534797" cy="504895"/>
          </a:xfrm>
          <a:prstGeom prst="rect">
            <a:avLst/>
          </a:prstGeom>
        </p:spPr>
      </p:pic>
      <p:sp>
        <p:nvSpPr>
          <p:cNvPr id="15" name="TextBox 14">
            <a:extLst>
              <a:ext uri="{FF2B5EF4-FFF2-40B4-BE49-F238E27FC236}">
                <a16:creationId xmlns:a16="http://schemas.microsoft.com/office/drawing/2014/main" id="{59D34767-18AA-4146-B9D5-F4B511310092}"/>
              </a:ext>
            </a:extLst>
          </p:cNvPr>
          <p:cNvSpPr txBox="1"/>
          <p:nvPr/>
        </p:nvSpPr>
        <p:spPr>
          <a:xfrm>
            <a:off x="6261652" y="4168500"/>
            <a:ext cx="6261652" cy="369332"/>
          </a:xfrm>
          <a:prstGeom prst="rect">
            <a:avLst/>
          </a:prstGeom>
          <a:noFill/>
        </p:spPr>
        <p:txBody>
          <a:bodyPr wrap="square">
            <a:spAutoFit/>
          </a:bodyPr>
          <a:lstStyle/>
          <a:p>
            <a:r>
              <a:rPr lang="en-US" dirty="0"/>
              <a:t>Lambda functions can take any number of arguments:</a:t>
            </a:r>
          </a:p>
        </p:txBody>
      </p:sp>
      <p:pic>
        <p:nvPicPr>
          <p:cNvPr id="17" name="Picture 16">
            <a:extLst>
              <a:ext uri="{FF2B5EF4-FFF2-40B4-BE49-F238E27FC236}">
                <a16:creationId xmlns:a16="http://schemas.microsoft.com/office/drawing/2014/main" id="{244123F9-1EC7-4101-A58A-69FBC40F1BA2}"/>
              </a:ext>
            </a:extLst>
          </p:cNvPr>
          <p:cNvPicPr>
            <a:picLocks noChangeAspect="1"/>
          </p:cNvPicPr>
          <p:nvPr/>
        </p:nvPicPr>
        <p:blipFill>
          <a:blip r:embed="rId3"/>
          <a:stretch>
            <a:fillRect/>
          </a:stretch>
        </p:blipFill>
        <p:spPr>
          <a:xfrm>
            <a:off x="6247394" y="5061927"/>
            <a:ext cx="5529469" cy="665410"/>
          </a:xfrm>
          <a:prstGeom prst="rect">
            <a:avLst/>
          </a:prstGeom>
        </p:spPr>
      </p:pic>
      <p:pic>
        <p:nvPicPr>
          <p:cNvPr id="19" name="Picture 18">
            <a:extLst>
              <a:ext uri="{FF2B5EF4-FFF2-40B4-BE49-F238E27FC236}">
                <a16:creationId xmlns:a16="http://schemas.microsoft.com/office/drawing/2014/main" id="{C4D22081-7C37-4A4E-93DC-5FD4801D5835}"/>
              </a:ext>
            </a:extLst>
          </p:cNvPr>
          <p:cNvPicPr>
            <a:picLocks noChangeAspect="1"/>
          </p:cNvPicPr>
          <p:nvPr/>
        </p:nvPicPr>
        <p:blipFill>
          <a:blip r:embed="rId4"/>
          <a:stretch>
            <a:fillRect/>
          </a:stretch>
        </p:blipFill>
        <p:spPr>
          <a:xfrm>
            <a:off x="37451" y="5637480"/>
            <a:ext cx="5529469" cy="677868"/>
          </a:xfrm>
          <a:prstGeom prst="rect">
            <a:avLst/>
          </a:prstGeom>
        </p:spPr>
      </p:pic>
      <p:sp>
        <p:nvSpPr>
          <p:cNvPr id="21" name="TextBox 20">
            <a:extLst>
              <a:ext uri="{FF2B5EF4-FFF2-40B4-BE49-F238E27FC236}">
                <a16:creationId xmlns:a16="http://schemas.microsoft.com/office/drawing/2014/main" id="{DFBE2E10-870A-4712-9F1F-3A1B1B263F38}"/>
              </a:ext>
            </a:extLst>
          </p:cNvPr>
          <p:cNvSpPr txBox="1"/>
          <p:nvPr/>
        </p:nvSpPr>
        <p:spPr>
          <a:xfrm>
            <a:off x="32123" y="3618615"/>
            <a:ext cx="6261652" cy="369332"/>
          </a:xfrm>
          <a:prstGeom prst="rect">
            <a:avLst/>
          </a:prstGeom>
          <a:noFill/>
        </p:spPr>
        <p:txBody>
          <a:bodyPr wrap="square">
            <a:spAutoFit/>
          </a:bodyPr>
          <a:lstStyle/>
          <a:p>
            <a:r>
              <a:rPr lang="en-US" dirty="0"/>
              <a:t>Add 10 to argument a, and return the result:</a:t>
            </a:r>
          </a:p>
        </p:txBody>
      </p:sp>
      <p:sp>
        <p:nvSpPr>
          <p:cNvPr id="23" name="TextBox 22">
            <a:extLst>
              <a:ext uri="{FF2B5EF4-FFF2-40B4-BE49-F238E27FC236}">
                <a16:creationId xmlns:a16="http://schemas.microsoft.com/office/drawing/2014/main" id="{F4EEE2C2-4BBF-46F1-A607-6DD350ECCEB3}"/>
              </a:ext>
            </a:extLst>
          </p:cNvPr>
          <p:cNvSpPr txBox="1"/>
          <p:nvPr/>
        </p:nvSpPr>
        <p:spPr>
          <a:xfrm>
            <a:off x="6247394" y="4512042"/>
            <a:ext cx="6341164" cy="369332"/>
          </a:xfrm>
          <a:prstGeom prst="rect">
            <a:avLst/>
          </a:prstGeom>
          <a:noFill/>
        </p:spPr>
        <p:txBody>
          <a:bodyPr wrap="square">
            <a:spAutoFit/>
          </a:bodyPr>
          <a:lstStyle/>
          <a:p>
            <a:r>
              <a:rPr lang="en-US" dirty="0"/>
              <a:t>Multiply argument a with argument b and return the result:</a:t>
            </a:r>
          </a:p>
        </p:txBody>
      </p:sp>
      <p:sp>
        <p:nvSpPr>
          <p:cNvPr id="25" name="TextBox 24">
            <a:extLst>
              <a:ext uri="{FF2B5EF4-FFF2-40B4-BE49-F238E27FC236}">
                <a16:creationId xmlns:a16="http://schemas.microsoft.com/office/drawing/2014/main" id="{73D93ABA-4A4D-4EFE-B6FE-D5966F4C58CD}"/>
              </a:ext>
            </a:extLst>
          </p:cNvPr>
          <p:cNvSpPr txBox="1"/>
          <p:nvPr/>
        </p:nvSpPr>
        <p:spPr>
          <a:xfrm>
            <a:off x="0" y="5188379"/>
            <a:ext cx="6407426" cy="369332"/>
          </a:xfrm>
          <a:prstGeom prst="rect">
            <a:avLst/>
          </a:prstGeom>
          <a:noFill/>
        </p:spPr>
        <p:txBody>
          <a:bodyPr wrap="square">
            <a:spAutoFit/>
          </a:bodyPr>
          <a:lstStyle/>
          <a:p>
            <a:r>
              <a:rPr lang="en-US" dirty="0"/>
              <a:t>Summarize argument a, b, and c and return the result:</a:t>
            </a:r>
          </a:p>
        </p:txBody>
      </p:sp>
    </p:spTree>
    <p:extLst>
      <p:ext uri="{BB962C8B-B14F-4D97-AF65-F5344CB8AC3E}">
        <p14:creationId xmlns:p14="http://schemas.microsoft.com/office/powerpoint/2010/main" val="17834168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9" name="TextBox 8">
            <a:extLst>
              <a:ext uri="{FF2B5EF4-FFF2-40B4-BE49-F238E27FC236}">
                <a16:creationId xmlns:a16="http://schemas.microsoft.com/office/drawing/2014/main" id="{5C86F30C-A8EB-4973-8154-56E87195DF5F}"/>
              </a:ext>
            </a:extLst>
          </p:cNvPr>
          <p:cNvSpPr txBox="1"/>
          <p:nvPr/>
        </p:nvSpPr>
        <p:spPr>
          <a:xfrm>
            <a:off x="596346" y="1868557"/>
            <a:ext cx="10959552" cy="461665"/>
          </a:xfrm>
          <a:prstGeom prst="rect">
            <a:avLst/>
          </a:prstGeom>
          <a:noFill/>
        </p:spPr>
        <p:txBody>
          <a:bodyPr wrap="square">
            <a:spAutoFit/>
          </a:bodyPr>
          <a:lstStyle/>
          <a:p>
            <a:pPr algn="l"/>
            <a:r>
              <a:rPr lang="en-US" sz="2400" b="0" i="0" dirty="0">
                <a:effectLst/>
                <a:latin typeface="Verdana" panose="020B0604030504040204" pitchFamily="34" charset="0"/>
                <a:ea typeface="Verdana" panose="020B0604030504040204" pitchFamily="34" charset="0"/>
              </a:rPr>
              <a:t>Why Use Lambda Functions?</a:t>
            </a:r>
          </a:p>
        </p:txBody>
      </p:sp>
      <p:sp>
        <p:nvSpPr>
          <p:cNvPr id="10" name="TextBox 9">
            <a:extLst>
              <a:ext uri="{FF2B5EF4-FFF2-40B4-BE49-F238E27FC236}">
                <a16:creationId xmlns:a16="http://schemas.microsoft.com/office/drawing/2014/main" id="{5D58F031-27F5-4941-9DDD-69E03DA6F07C}"/>
              </a:ext>
            </a:extLst>
          </p:cNvPr>
          <p:cNvSpPr txBox="1"/>
          <p:nvPr/>
        </p:nvSpPr>
        <p:spPr>
          <a:xfrm>
            <a:off x="490329" y="2535382"/>
            <a:ext cx="11171583" cy="923330"/>
          </a:xfrm>
          <a:prstGeom prst="rect">
            <a:avLst/>
          </a:prstGeom>
          <a:noFill/>
        </p:spPr>
        <p:txBody>
          <a:bodyPr wrap="square">
            <a:spAutoFit/>
          </a:bodyPr>
          <a:lstStyle/>
          <a:p>
            <a:r>
              <a:rPr lang="en-US" dirty="0"/>
              <a:t>The power of lambda is better shown when you use them as an anonymous function inside another function.</a:t>
            </a:r>
          </a:p>
          <a:p>
            <a:r>
              <a:rPr lang="en-US" dirty="0"/>
              <a:t>Say you have a function definition that takes one argument, and that argument will be multiplied with an unknown number:</a:t>
            </a:r>
          </a:p>
        </p:txBody>
      </p:sp>
      <p:pic>
        <p:nvPicPr>
          <p:cNvPr id="12" name="Picture 11">
            <a:extLst>
              <a:ext uri="{FF2B5EF4-FFF2-40B4-BE49-F238E27FC236}">
                <a16:creationId xmlns:a16="http://schemas.microsoft.com/office/drawing/2014/main" id="{2AD0D3C0-A86E-4FF4-B06A-A4F63854752C}"/>
              </a:ext>
            </a:extLst>
          </p:cNvPr>
          <p:cNvPicPr>
            <a:picLocks noChangeAspect="1"/>
          </p:cNvPicPr>
          <p:nvPr/>
        </p:nvPicPr>
        <p:blipFill>
          <a:blip r:embed="rId2"/>
          <a:stretch>
            <a:fillRect/>
          </a:stretch>
        </p:blipFill>
        <p:spPr>
          <a:xfrm>
            <a:off x="596346" y="3438040"/>
            <a:ext cx="3439834" cy="1248082"/>
          </a:xfrm>
          <a:prstGeom prst="rect">
            <a:avLst/>
          </a:prstGeom>
        </p:spPr>
      </p:pic>
      <p:sp>
        <p:nvSpPr>
          <p:cNvPr id="14" name="TextBox 13">
            <a:extLst>
              <a:ext uri="{FF2B5EF4-FFF2-40B4-BE49-F238E27FC236}">
                <a16:creationId xmlns:a16="http://schemas.microsoft.com/office/drawing/2014/main" id="{4A1AC727-D81E-4961-8120-F153BFA74434}"/>
              </a:ext>
            </a:extLst>
          </p:cNvPr>
          <p:cNvSpPr txBox="1"/>
          <p:nvPr/>
        </p:nvSpPr>
        <p:spPr>
          <a:xfrm>
            <a:off x="490329" y="4754224"/>
            <a:ext cx="6261652" cy="646331"/>
          </a:xfrm>
          <a:prstGeom prst="rect">
            <a:avLst/>
          </a:prstGeom>
          <a:noFill/>
        </p:spPr>
        <p:txBody>
          <a:bodyPr wrap="square">
            <a:spAutoFit/>
          </a:bodyPr>
          <a:lstStyle/>
          <a:p>
            <a:r>
              <a:rPr lang="en-US" dirty="0"/>
              <a:t>Use that function definition to make a function that always doubles the number you send in:</a:t>
            </a:r>
          </a:p>
        </p:txBody>
      </p:sp>
      <p:pic>
        <p:nvPicPr>
          <p:cNvPr id="16" name="Picture 15">
            <a:extLst>
              <a:ext uri="{FF2B5EF4-FFF2-40B4-BE49-F238E27FC236}">
                <a16:creationId xmlns:a16="http://schemas.microsoft.com/office/drawing/2014/main" id="{EA2561F9-9D15-467A-AB56-C7C9CEC9992F}"/>
              </a:ext>
            </a:extLst>
          </p:cNvPr>
          <p:cNvPicPr>
            <a:picLocks noChangeAspect="1"/>
          </p:cNvPicPr>
          <p:nvPr/>
        </p:nvPicPr>
        <p:blipFill>
          <a:blip r:embed="rId3"/>
          <a:stretch>
            <a:fillRect/>
          </a:stretch>
        </p:blipFill>
        <p:spPr>
          <a:xfrm>
            <a:off x="596346" y="5400555"/>
            <a:ext cx="6335009" cy="1276528"/>
          </a:xfrm>
          <a:prstGeom prst="rect">
            <a:avLst/>
          </a:prstGeom>
        </p:spPr>
      </p:pic>
    </p:spTree>
    <p:extLst>
      <p:ext uri="{BB962C8B-B14F-4D97-AF65-F5344CB8AC3E}">
        <p14:creationId xmlns:p14="http://schemas.microsoft.com/office/powerpoint/2010/main" val="12649249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8547653" cy="1016852"/>
          </a:xfrm>
        </p:spPr>
        <p:txBody>
          <a:bodyPr anchor="ctr">
            <a:normAutofit/>
          </a:bodyPr>
          <a:lstStyle/>
          <a:p>
            <a:r>
              <a:rPr lang="en-US" altLang="zh-TW" sz="5400" dirty="0">
                <a:latin typeface="Algerian" panose="04020705040A02060702" pitchFamily="82" charset="0"/>
              </a:rPr>
              <a:t>Python FUNCTION</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03A4BE-9278-4244-BCEE-CEFB634AFB2A}"/>
              </a:ext>
            </a:extLst>
          </p:cNvPr>
          <p:cNvSpPr txBox="1">
            <a:spLocks/>
          </p:cNvSpPr>
          <p:nvPr/>
        </p:nvSpPr>
        <p:spPr>
          <a:xfrm>
            <a:off x="596346" y="975241"/>
            <a:ext cx="8547653" cy="1016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a:latin typeface="Algerian" panose="04020705040A02060702" pitchFamily="82" charset="0"/>
              </a:rPr>
              <a:t>Python - lambda</a:t>
            </a:r>
            <a:endParaRPr lang="en-US" sz="5400" dirty="0">
              <a:latin typeface="Algerian" panose="04020705040A02060702" pitchFamily="82" charset="0"/>
            </a:endParaRPr>
          </a:p>
        </p:txBody>
      </p:sp>
      <p:sp>
        <p:nvSpPr>
          <p:cNvPr id="10" name="TextBox 9">
            <a:extLst>
              <a:ext uri="{FF2B5EF4-FFF2-40B4-BE49-F238E27FC236}">
                <a16:creationId xmlns:a16="http://schemas.microsoft.com/office/drawing/2014/main" id="{5D58F031-27F5-4941-9DDD-69E03DA6F07C}"/>
              </a:ext>
            </a:extLst>
          </p:cNvPr>
          <p:cNvSpPr txBox="1"/>
          <p:nvPr/>
        </p:nvSpPr>
        <p:spPr>
          <a:xfrm>
            <a:off x="636103" y="2060195"/>
            <a:ext cx="11171583" cy="646331"/>
          </a:xfrm>
          <a:prstGeom prst="rect">
            <a:avLst/>
          </a:prstGeom>
          <a:noFill/>
        </p:spPr>
        <p:txBody>
          <a:bodyPr wrap="square">
            <a:spAutoFit/>
          </a:bodyPr>
          <a:lstStyle/>
          <a:p>
            <a:r>
              <a:rPr lang="en-US" b="0" i="0" dirty="0">
                <a:effectLst/>
                <a:latin typeface="Verdana" panose="020B0604030504040204" pitchFamily="34" charset="0"/>
              </a:rPr>
              <a:t>Or, use the same function definition to make a function that always </a:t>
            </a:r>
            <a:r>
              <a:rPr lang="en-US" b="0" i="1" dirty="0">
                <a:effectLst/>
                <a:latin typeface="Verdana" panose="020B0604030504040204" pitchFamily="34" charset="0"/>
              </a:rPr>
              <a:t>triples</a:t>
            </a:r>
            <a:r>
              <a:rPr lang="en-US" b="0" i="0" dirty="0">
                <a:effectLst/>
                <a:latin typeface="Verdana" panose="020B0604030504040204" pitchFamily="34" charset="0"/>
              </a:rPr>
              <a:t> the number you send in:</a:t>
            </a:r>
            <a:endParaRPr lang="en-US" dirty="0"/>
          </a:p>
        </p:txBody>
      </p:sp>
      <p:sp>
        <p:nvSpPr>
          <p:cNvPr id="14" name="TextBox 13">
            <a:extLst>
              <a:ext uri="{FF2B5EF4-FFF2-40B4-BE49-F238E27FC236}">
                <a16:creationId xmlns:a16="http://schemas.microsoft.com/office/drawing/2014/main" id="{4A1AC727-D81E-4961-8120-F153BFA74434}"/>
              </a:ext>
            </a:extLst>
          </p:cNvPr>
          <p:cNvSpPr txBox="1"/>
          <p:nvPr/>
        </p:nvSpPr>
        <p:spPr>
          <a:xfrm>
            <a:off x="596346" y="4388815"/>
            <a:ext cx="10959549" cy="369332"/>
          </a:xfrm>
          <a:prstGeom prst="rect">
            <a:avLst/>
          </a:prstGeom>
          <a:noFill/>
        </p:spPr>
        <p:txBody>
          <a:bodyPr wrap="square">
            <a:spAutoFit/>
          </a:bodyPr>
          <a:lstStyle/>
          <a:p>
            <a:r>
              <a:rPr lang="en-US" b="0" i="0" dirty="0">
                <a:effectLst/>
                <a:latin typeface="Verdana" panose="020B0604030504040204" pitchFamily="34" charset="0"/>
              </a:rPr>
              <a:t>Or, use the same function definition to make both functions, in the same program:</a:t>
            </a:r>
            <a:endParaRPr lang="en-US" dirty="0"/>
          </a:p>
        </p:txBody>
      </p:sp>
      <p:pic>
        <p:nvPicPr>
          <p:cNvPr id="6" name="Picture 5">
            <a:extLst>
              <a:ext uri="{FF2B5EF4-FFF2-40B4-BE49-F238E27FC236}">
                <a16:creationId xmlns:a16="http://schemas.microsoft.com/office/drawing/2014/main" id="{D9A72236-789F-4B18-A69C-00C3F89472FA}"/>
              </a:ext>
            </a:extLst>
          </p:cNvPr>
          <p:cNvPicPr>
            <a:picLocks noChangeAspect="1"/>
          </p:cNvPicPr>
          <p:nvPr/>
        </p:nvPicPr>
        <p:blipFill>
          <a:blip r:embed="rId2"/>
          <a:stretch>
            <a:fillRect/>
          </a:stretch>
        </p:blipFill>
        <p:spPr>
          <a:xfrm>
            <a:off x="636103" y="2706526"/>
            <a:ext cx="8003013" cy="1573926"/>
          </a:xfrm>
          <a:prstGeom prst="rect">
            <a:avLst/>
          </a:prstGeom>
        </p:spPr>
      </p:pic>
      <p:pic>
        <p:nvPicPr>
          <p:cNvPr id="8" name="Picture 7">
            <a:extLst>
              <a:ext uri="{FF2B5EF4-FFF2-40B4-BE49-F238E27FC236}">
                <a16:creationId xmlns:a16="http://schemas.microsoft.com/office/drawing/2014/main" id="{823CE7DA-5944-49E3-9A3A-1E4C8A5A9819}"/>
              </a:ext>
            </a:extLst>
          </p:cNvPr>
          <p:cNvPicPr>
            <a:picLocks noChangeAspect="1"/>
          </p:cNvPicPr>
          <p:nvPr/>
        </p:nvPicPr>
        <p:blipFill>
          <a:blip r:embed="rId3"/>
          <a:stretch>
            <a:fillRect/>
          </a:stretch>
        </p:blipFill>
        <p:spPr>
          <a:xfrm>
            <a:off x="636103" y="4824386"/>
            <a:ext cx="5792008" cy="1314633"/>
          </a:xfrm>
          <a:prstGeom prst="rect">
            <a:avLst/>
          </a:prstGeom>
        </p:spPr>
      </p:pic>
      <p:sp>
        <p:nvSpPr>
          <p:cNvPr id="15" name="TextBox 14">
            <a:extLst>
              <a:ext uri="{FF2B5EF4-FFF2-40B4-BE49-F238E27FC236}">
                <a16:creationId xmlns:a16="http://schemas.microsoft.com/office/drawing/2014/main" id="{FF12288B-24FF-49FE-AB66-EEE5BCB72951}"/>
              </a:ext>
            </a:extLst>
          </p:cNvPr>
          <p:cNvSpPr txBox="1"/>
          <p:nvPr/>
        </p:nvSpPr>
        <p:spPr>
          <a:xfrm>
            <a:off x="596346" y="6139019"/>
            <a:ext cx="6261652" cy="646331"/>
          </a:xfrm>
          <a:prstGeom prst="rect">
            <a:avLst/>
          </a:prstGeom>
          <a:noFill/>
        </p:spPr>
        <p:txBody>
          <a:bodyPr wrap="square">
            <a:spAutoFit/>
          </a:bodyPr>
          <a:lstStyle/>
          <a:p>
            <a:r>
              <a:rPr lang="en-US" dirty="0"/>
              <a:t>Use lambda functions when an anonymous function is required for a short period of time.</a:t>
            </a:r>
          </a:p>
        </p:txBody>
      </p:sp>
    </p:spTree>
    <p:extLst>
      <p:ext uri="{BB962C8B-B14F-4D97-AF65-F5344CB8AC3E}">
        <p14:creationId xmlns:p14="http://schemas.microsoft.com/office/powerpoint/2010/main" val="66026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latin typeface="Agency FB" panose="020B0503020202020204" pitchFamily="34" charset="0"/>
              </a:rPr>
              <a:t>Example:</a:t>
            </a:r>
            <a:endParaRPr lang="en-US" sz="4400" b="0" i="0" dirty="0">
              <a:effectLst/>
              <a:latin typeface="Agency FB" panose="020B0503020202020204" pitchFamily="34"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pic>
        <p:nvPicPr>
          <p:cNvPr id="6" name="Picture 5">
            <a:extLst>
              <a:ext uri="{FF2B5EF4-FFF2-40B4-BE49-F238E27FC236}">
                <a16:creationId xmlns:a16="http://schemas.microsoft.com/office/drawing/2014/main" id="{AE2384D5-6E39-4832-AEAD-AEF4B7865EE1}"/>
              </a:ext>
            </a:extLst>
          </p:cNvPr>
          <p:cNvPicPr>
            <a:picLocks noChangeAspect="1"/>
          </p:cNvPicPr>
          <p:nvPr/>
        </p:nvPicPr>
        <p:blipFill>
          <a:blip r:embed="rId2"/>
          <a:stretch>
            <a:fillRect/>
          </a:stretch>
        </p:blipFill>
        <p:spPr>
          <a:xfrm>
            <a:off x="1144721" y="2781299"/>
            <a:ext cx="9876051" cy="1658460"/>
          </a:xfrm>
          <a:prstGeom prst="rect">
            <a:avLst/>
          </a:prstGeom>
        </p:spPr>
      </p:pic>
    </p:spTree>
    <p:extLst>
      <p:ext uri="{BB962C8B-B14F-4D97-AF65-F5344CB8AC3E}">
        <p14:creationId xmlns:p14="http://schemas.microsoft.com/office/powerpoint/2010/main" val="59585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t>PYTHON ONLINE INTERPRETER 1</a:t>
            </a:r>
            <a:endParaRPr lang="en-US" sz="4400" b="0" i="0" dirty="0">
              <a:effectLst/>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pic>
        <p:nvPicPr>
          <p:cNvPr id="7" name="Content Placeholder 4">
            <a:extLst>
              <a:ext uri="{FF2B5EF4-FFF2-40B4-BE49-F238E27FC236}">
                <a16:creationId xmlns:a16="http://schemas.microsoft.com/office/drawing/2014/main" id="{01E940D5-E116-417A-A0F6-A9B7A5C3D951}"/>
              </a:ext>
            </a:extLst>
          </p:cNvPr>
          <p:cNvPicPr>
            <a:picLocks noChangeAspect="1"/>
          </p:cNvPicPr>
          <p:nvPr/>
        </p:nvPicPr>
        <p:blipFill>
          <a:blip r:embed="rId2"/>
          <a:stretch>
            <a:fillRect/>
          </a:stretch>
        </p:blipFill>
        <p:spPr>
          <a:xfrm>
            <a:off x="302759" y="2990457"/>
            <a:ext cx="8468907" cy="3324689"/>
          </a:xfrm>
          <a:prstGeom prst="rect">
            <a:avLst/>
          </a:prstGeom>
        </p:spPr>
      </p:pic>
      <p:pic>
        <p:nvPicPr>
          <p:cNvPr id="8" name="Picture 7">
            <a:extLst>
              <a:ext uri="{FF2B5EF4-FFF2-40B4-BE49-F238E27FC236}">
                <a16:creationId xmlns:a16="http://schemas.microsoft.com/office/drawing/2014/main" id="{4B25EA85-2805-43F7-80A2-47F4ACA9F121}"/>
              </a:ext>
            </a:extLst>
          </p:cNvPr>
          <p:cNvPicPr>
            <a:picLocks noChangeAspect="1"/>
          </p:cNvPicPr>
          <p:nvPr/>
        </p:nvPicPr>
        <p:blipFill>
          <a:blip r:embed="rId3"/>
          <a:stretch>
            <a:fillRect/>
          </a:stretch>
        </p:blipFill>
        <p:spPr>
          <a:xfrm>
            <a:off x="8783009" y="3528694"/>
            <a:ext cx="3181794" cy="2248214"/>
          </a:xfrm>
          <a:prstGeom prst="rect">
            <a:avLst/>
          </a:prstGeom>
        </p:spPr>
      </p:pic>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7A90EB47-2A8A-47C3-A579-8E4AD0E90071}"/>
              </a:ext>
            </a:extLst>
          </p:cNvPr>
          <p:cNvSpPr/>
          <p:nvPr/>
        </p:nvSpPr>
        <p:spPr>
          <a:xfrm>
            <a:off x="624760" y="3662036"/>
            <a:ext cx="1563758" cy="76862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14970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dirty="0"/>
              <a:t>PYTHON ONLINE INTERPRETER 2</a:t>
            </a:r>
            <a:endParaRPr lang="en-US" sz="4400" b="0" i="0" dirty="0">
              <a:effectLst/>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 name="Content Placeholder 12">
            <a:extLst>
              <a:ext uri="{FF2B5EF4-FFF2-40B4-BE49-F238E27FC236}">
                <a16:creationId xmlns:a16="http://schemas.microsoft.com/office/drawing/2014/main" id="{383D3E6A-66DE-45A5-8E00-DC66D99584E5}"/>
              </a:ext>
            </a:extLst>
          </p:cNvPr>
          <p:cNvPicPr>
            <a:picLocks noChangeAspect="1"/>
          </p:cNvPicPr>
          <p:nvPr/>
        </p:nvPicPr>
        <p:blipFill>
          <a:blip r:embed="rId2"/>
          <a:stretch>
            <a:fillRect/>
          </a:stretch>
        </p:blipFill>
        <p:spPr>
          <a:xfrm>
            <a:off x="624760" y="2759624"/>
            <a:ext cx="10256035" cy="2262897"/>
          </a:xfrm>
          <a:prstGeom prst="rect">
            <a:avLst/>
          </a:prstGeom>
        </p:spPr>
      </p:pic>
      <p:sp>
        <p:nvSpPr>
          <p:cNvPr id="11" name="Oval 10">
            <a:extLst>
              <a:ext uri="{FF2B5EF4-FFF2-40B4-BE49-F238E27FC236}">
                <a16:creationId xmlns:a16="http://schemas.microsoft.com/office/drawing/2014/main" id="{CBB9724D-5D9B-489F-8F4E-7CD704ADF831}"/>
              </a:ext>
            </a:extLst>
          </p:cNvPr>
          <p:cNvSpPr/>
          <p:nvPr/>
        </p:nvSpPr>
        <p:spPr>
          <a:xfrm>
            <a:off x="9026638" y="4253895"/>
            <a:ext cx="1563758" cy="76862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a:extLst>
              <a:ext uri="{FF2B5EF4-FFF2-40B4-BE49-F238E27FC236}">
                <a16:creationId xmlns:a16="http://schemas.microsoft.com/office/drawing/2014/main" id="{16503727-56CF-4B4D-965D-8DDCD852E64D}"/>
              </a:ext>
            </a:extLst>
          </p:cNvPr>
          <p:cNvSpPr txBox="1"/>
          <p:nvPr/>
        </p:nvSpPr>
        <p:spPr>
          <a:xfrm>
            <a:off x="9123682" y="4453542"/>
            <a:ext cx="1369670" cy="369332"/>
          </a:xfrm>
          <a:prstGeom prst="rect">
            <a:avLst/>
          </a:prstGeom>
          <a:noFill/>
        </p:spPr>
        <p:txBody>
          <a:bodyPr wrap="none" rtlCol="0">
            <a:spAutoFit/>
          </a:bodyPr>
          <a:lstStyle/>
          <a:p>
            <a:r>
              <a:rPr lang="en-US" dirty="0"/>
              <a:t>INTERACTIVE</a:t>
            </a:r>
          </a:p>
        </p:txBody>
      </p:sp>
    </p:spTree>
    <p:extLst>
      <p:ext uri="{BB962C8B-B14F-4D97-AF65-F5344CB8AC3E}">
        <p14:creationId xmlns:p14="http://schemas.microsoft.com/office/powerpoint/2010/main" val="338089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259495" y="2226224"/>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459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3" y="1066799"/>
            <a:ext cx="6261652" cy="769441"/>
          </a:xfrm>
          <a:prstGeom prst="rect">
            <a:avLst/>
          </a:prstGeom>
          <a:noFill/>
        </p:spPr>
        <p:txBody>
          <a:bodyPr wrap="square">
            <a:spAutoFit/>
          </a:bodyPr>
          <a:lstStyle/>
          <a:p>
            <a:r>
              <a:rPr lang="en-US" sz="4400" dirty="0">
                <a:latin typeface="Algerian" panose="04020705040A02060702" pitchFamily="82" charset="0"/>
              </a:rPr>
              <a:t>Python - Dictionary</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2308324"/>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Dictionaries are used to store data values in </a:t>
            </a:r>
            <a:r>
              <a:rPr lang="en-US" sz="2400" dirty="0" err="1">
                <a:latin typeface="Verdana" panose="020B0604030504040204" pitchFamily="34" charset="0"/>
                <a:ea typeface="Verdana" panose="020B0604030504040204" pitchFamily="34" charset="0"/>
              </a:rPr>
              <a:t>key:value</a:t>
            </a:r>
            <a:r>
              <a:rPr lang="en-US" sz="2400" dirty="0">
                <a:latin typeface="Verdana" panose="020B0604030504040204" pitchFamily="34" charset="0"/>
                <a:ea typeface="Verdana" panose="020B0604030504040204" pitchFamily="34" charset="0"/>
              </a:rPr>
              <a:t> pairs.</a:t>
            </a:r>
          </a:p>
          <a:p>
            <a:r>
              <a:rPr lang="en-US" sz="2400" dirty="0">
                <a:latin typeface="Verdana" panose="020B0604030504040204" pitchFamily="34" charset="0"/>
                <a:ea typeface="Verdana" panose="020B0604030504040204" pitchFamily="34" charset="0"/>
              </a:rPr>
              <a:t>A dictionary is a collection which is ordered*, changeable and do not allow duplicates.</a:t>
            </a:r>
          </a:p>
          <a:p>
            <a:r>
              <a:rPr lang="en-US" sz="2400" dirty="0">
                <a:latin typeface="Verdana" panose="020B0604030504040204" pitchFamily="34" charset="0"/>
                <a:ea typeface="Verdana" panose="020B0604030504040204" pitchFamily="34" charset="0"/>
              </a:rPr>
              <a:t>As of Python version 3.7, dictionaries are ordered. In Python 3.6 and earlier, dictionaries are unordered.</a:t>
            </a:r>
          </a:p>
          <a:p>
            <a:r>
              <a:rPr lang="en-US" sz="2400" dirty="0">
                <a:latin typeface="Verdana" panose="020B0604030504040204" pitchFamily="34" charset="0"/>
                <a:ea typeface="Verdana" panose="020B0604030504040204" pitchFamily="34" charset="0"/>
              </a:rPr>
              <a:t>Dictionaries are written with curly brackets, and have keys and values:</a:t>
            </a:r>
          </a:p>
        </p:txBody>
      </p:sp>
      <p:sp>
        <p:nvSpPr>
          <p:cNvPr id="12" name="TextBox 11">
            <a:extLst>
              <a:ext uri="{FF2B5EF4-FFF2-40B4-BE49-F238E27FC236}">
                <a16:creationId xmlns:a16="http://schemas.microsoft.com/office/drawing/2014/main" id="{1D79351B-258B-43E1-9D31-CB7270180D13}"/>
              </a:ext>
            </a:extLst>
          </p:cNvPr>
          <p:cNvSpPr txBox="1"/>
          <p:nvPr/>
        </p:nvSpPr>
        <p:spPr>
          <a:xfrm>
            <a:off x="692426" y="4138752"/>
            <a:ext cx="6261652"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Create and print a dictionary:</a:t>
            </a:r>
          </a:p>
        </p:txBody>
      </p:sp>
      <p:pic>
        <p:nvPicPr>
          <p:cNvPr id="14" name="Picture 13">
            <a:extLst>
              <a:ext uri="{FF2B5EF4-FFF2-40B4-BE49-F238E27FC236}">
                <a16:creationId xmlns:a16="http://schemas.microsoft.com/office/drawing/2014/main" id="{18CBBBEE-4F64-4255-8619-EEF70E12337C}"/>
              </a:ext>
            </a:extLst>
          </p:cNvPr>
          <p:cNvPicPr>
            <a:picLocks noChangeAspect="1"/>
          </p:cNvPicPr>
          <p:nvPr/>
        </p:nvPicPr>
        <p:blipFill>
          <a:blip r:embed="rId2"/>
          <a:stretch>
            <a:fillRect/>
          </a:stretch>
        </p:blipFill>
        <p:spPr>
          <a:xfrm>
            <a:off x="891391" y="4600417"/>
            <a:ext cx="10409217" cy="1552252"/>
          </a:xfrm>
          <a:prstGeom prst="rect">
            <a:avLst/>
          </a:prstGeom>
        </p:spPr>
      </p:pic>
    </p:spTree>
    <p:extLst>
      <p:ext uri="{BB962C8B-B14F-4D97-AF65-F5344CB8AC3E}">
        <p14:creationId xmlns:p14="http://schemas.microsoft.com/office/powerpoint/2010/main" val="64722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E79-A277-46DB-A22B-BC94FEF65137}"/>
              </a:ext>
            </a:extLst>
          </p:cNvPr>
          <p:cNvSpPr>
            <a:spLocks noGrp="1"/>
          </p:cNvSpPr>
          <p:nvPr>
            <p:ph type="title"/>
          </p:nvPr>
        </p:nvSpPr>
        <p:spPr/>
        <p:txBody>
          <a:bodyPr>
            <a:normAutofit/>
          </a:bodyPr>
          <a:lstStyle/>
          <a:p>
            <a:r>
              <a:rPr lang="en-US" altLang="zh-TW" sz="5400" dirty="0">
                <a:latin typeface="Algerian" panose="04020705040A02060702" pitchFamily="82" charset="0"/>
              </a:rPr>
              <a:t>Agenda</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AB4B1A-12A5-4EC1-A107-0C8740B7CFDC}"/>
              </a:ext>
            </a:extLst>
          </p:cNvPr>
          <p:cNvSpPr>
            <a:spLocks noGrp="1"/>
          </p:cNvSpPr>
          <p:nvPr>
            <p:ph idx="1"/>
          </p:nvPr>
        </p:nvSpPr>
        <p:spPr>
          <a:xfrm>
            <a:off x="0" y="2097088"/>
            <a:ext cx="12192000" cy="4757531"/>
          </a:xfrm>
        </p:spPr>
        <p:txBody>
          <a:bodyPr>
            <a:normAutofit/>
          </a:bodyPr>
          <a:lstStyle/>
          <a:p>
            <a:r>
              <a:rPr lang="en-US" altLang="zh-TW" sz="1600" dirty="0">
                <a:latin typeface="Arial Black" panose="020B0A04020102020204" pitchFamily="34" charset="0"/>
              </a:rPr>
              <a:t>PYTHON</a:t>
            </a:r>
          </a:p>
          <a:p>
            <a:r>
              <a:rPr lang="en-US" altLang="zh-TW" sz="1600" dirty="0">
                <a:latin typeface="Arial Black" panose="020B0A04020102020204" pitchFamily="34" charset="0"/>
              </a:rPr>
              <a:t>INPUT AND OUTPUT: INPUT () AND PRINT ()</a:t>
            </a:r>
          </a:p>
          <a:p>
            <a:r>
              <a:rPr lang="en-US" altLang="zh-TW" sz="1600" dirty="0">
                <a:latin typeface="Arial Black" panose="020B0A04020102020204" pitchFamily="34" charset="0"/>
              </a:rPr>
              <a:t>DATA TYPES: NUMERISC, STRINGS, LIST , DICT</a:t>
            </a:r>
          </a:p>
          <a:p>
            <a:r>
              <a:rPr lang="en-US" altLang="zh-TW" sz="1600" dirty="0">
                <a:latin typeface="Arial Black" panose="020B0A04020102020204" pitchFamily="34" charset="0"/>
              </a:rPr>
              <a:t>OPERATORS ON DATA TYPE:</a:t>
            </a:r>
          </a:p>
          <a:p>
            <a:r>
              <a:rPr lang="en-US" altLang="zh-TW" sz="1600" dirty="0">
                <a:latin typeface="Arial Black" panose="020B0A04020102020204" pitchFamily="34" charset="0"/>
              </a:rPr>
              <a:t>CONTROLS : IF- | IF –ELSEIF |-F-ELSE</a:t>
            </a:r>
          </a:p>
          <a:p>
            <a:r>
              <a:rPr lang="en-US" altLang="zh-TW" sz="1600" dirty="0">
                <a:latin typeface="Arial Black" panose="020B0A04020102020204" pitchFamily="34" charset="0"/>
              </a:rPr>
              <a:t>LOOP: FOR | WHILE | RANGE() | BREAK | CONTINUE</a:t>
            </a:r>
          </a:p>
          <a:p>
            <a:r>
              <a:rPr lang="en-US" altLang="zh-TW" sz="1600" dirty="0">
                <a:latin typeface="Arial Black" panose="020B0A04020102020204" pitchFamily="34" charset="0"/>
              </a:rPr>
              <a:t>FUNCTION:</a:t>
            </a:r>
          </a:p>
          <a:p>
            <a:pPr lvl="1"/>
            <a:r>
              <a:rPr lang="en-US" altLang="zh-TW" sz="1600" dirty="0">
                <a:latin typeface="Arial Black" panose="020B0A04020102020204" pitchFamily="34" charset="0"/>
              </a:rPr>
              <a:t> PARAMETERS (ARGUMETNS)</a:t>
            </a:r>
          </a:p>
          <a:p>
            <a:pPr lvl="1"/>
            <a:r>
              <a:rPr lang="en-US" altLang="zh-TW" sz="1600" dirty="0">
                <a:latin typeface="Arial Black" panose="020B0A04020102020204" pitchFamily="34" charset="0"/>
              </a:rPr>
              <a:t>RECURSIVE FUNCTION</a:t>
            </a:r>
          </a:p>
          <a:p>
            <a:pPr lvl="1"/>
            <a:r>
              <a:rPr lang="en-US" altLang="zh-TW" sz="1600" dirty="0">
                <a:latin typeface="Arial Black" panose="020B0A04020102020204" pitchFamily="34" charset="0"/>
              </a:rPr>
              <a:t>LAMBDA FUNCTION</a:t>
            </a:r>
          </a:p>
        </p:txBody>
      </p:sp>
    </p:spTree>
    <p:extLst>
      <p:ext uri="{BB962C8B-B14F-4D97-AF65-F5344CB8AC3E}">
        <p14:creationId xmlns:p14="http://schemas.microsoft.com/office/powerpoint/2010/main" val="316419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Dictionary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1200329"/>
          </a:xfrm>
          <a:prstGeom prst="rect">
            <a:avLst/>
          </a:prstGeom>
          <a:noFill/>
        </p:spPr>
        <p:txBody>
          <a:bodyPr wrap="square">
            <a:spAutoFit/>
          </a:bodyPr>
          <a:lstStyle/>
          <a:p>
            <a:pPr algn="l"/>
            <a:r>
              <a:rPr lang="en-US" sz="2400" b="0" i="0" dirty="0">
                <a:effectLst/>
                <a:latin typeface="Verdana" panose="020B0604030504040204" pitchFamily="34" charset="0"/>
              </a:rPr>
              <a:t>Dictionary items are ordered, changeable, and does not allow duplicates.</a:t>
            </a:r>
          </a:p>
          <a:p>
            <a:pPr algn="l"/>
            <a:r>
              <a:rPr lang="en-US" sz="2400" b="0" i="0" dirty="0">
                <a:effectLst/>
                <a:latin typeface="Verdana" panose="020B0604030504040204" pitchFamily="34" charset="0"/>
              </a:rPr>
              <a:t>Dictionary items are presented in </a:t>
            </a:r>
            <a:r>
              <a:rPr lang="en-US" sz="2400" b="0" i="0" dirty="0" err="1">
                <a:effectLst/>
                <a:latin typeface="Verdana" panose="020B0604030504040204" pitchFamily="34" charset="0"/>
              </a:rPr>
              <a:t>key:value</a:t>
            </a:r>
            <a:r>
              <a:rPr lang="en-US" sz="2400" b="0" i="0" dirty="0">
                <a:effectLst/>
                <a:latin typeface="Verdana" panose="020B0604030504040204" pitchFamily="34" charset="0"/>
              </a:rPr>
              <a:t> pairs, and can be referred to by using the key name.</a:t>
            </a:r>
          </a:p>
        </p:txBody>
      </p:sp>
      <p:sp>
        <p:nvSpPr>
          <p:cNvPr id="12" name="TextBox 11">
            <a:extLst>
              <a:ext uri="{FF2B5EF4-FFF2-40B4-BE49-F238E27FC236}">
                <a16:creationId xmlns:a16="http://schemas.microsoft.com/office/drawing/2014/main" id="{1D79351B-258B-43E1-9D31-CB7270180D13}"/>
              </a:ext>
            </a:extLst>
          </p:cNvPr>
          <p:cNvSpPr txBox="1"/>
          <p:nvPr/>
        </p:nvSpPr>
        <p:spPr>
          <a:xfrm>
            <a:off x="636101" y="3200762"/>
            <a:ext cx="9210263" cy="461665"/>
          </a:xfrm>
          <a:prstGeom prst="rect">
            <a:avLst/>
          </a:prstGeom>
          <a:noFill/>
        </p:spPr>
        <p:txBody>
          <a:bodyPr wrap="square">
            <a:spAutoFit/>
          </a:bodyPr>
          <a:lstStyle/>
          <a:p>
            <a:r>
              <a:rPr lang="en-US" sz="2400" b="0" i="0" dirty="0">
                <a:effectLst/>
                <a:latin typeface="Verdana" panose="020B0604030504040204" pitchFamily="34" charset="0"/>
              </a:rPr>
              <a:t>Print the "brand" value of the dictionary:</a:t>
            </a:r>
            <a:endParaRPr lang="en-US" sz="24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0FEF834-863F-4459-B1F4-3BAFAA2FE0CA}"/>
              </a:ext>
            </a:extLst>
          </p:cNvPr>
          <p:cNvPicPr>
            <a:picLocks noChangeAspect="1"/>
          </p:cNvPicPr>
          <p:nvPr/>
        </p:nvPicPr>
        <p:blipFill>
          <a:blip r:embed="rId2"/>
          <a:stretch>
            <a:fillRect/>
          </a:stretch>
        </p:blipFill>
        <p:spPr>
          <a:xfrm>
            <a:off x="1510747" y="3827244"/>
            <a:ext cx="9158618" cy="1884435"/>
          </a:xfrm>
          <a:prstGeom prst="rect">
            <a:avLst/>
          </a:prstGeom>
        </p:spPr>
      </p:pic>
    </p:spTree>
    <p:extLst>
      <p:ext uri="{BB962C8B-B14F-4D97-AF65-F5344CB8AC3E}">
        <p14:creationId xmlns:p14="http://schemas.microsoft.com/office/powerpoint/2010/main" val="3492732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7646504" cy="1066799"/>
          </a:xfrm>
        </p:spPr>
        <p:txBody>
          <a:bodyPr anchor="t">
            <a:normAutofit/>
          </a:bodyPr>
          <a:lstStyle/>
          <a:p>
            <a:r>
              <a:rPr lang="en-US" altLang="zh-TW" sz="5400" dirty="0">
                <a:latin typeface="Algerian" panose="04020705040A02060702" pitchFamily="82" charset="0"/>
              </a:rPr>
              <a:t>pYThoN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Dictionary methods</a:t>
            </a:r>
          </a:p>
        </p:txBody>
      </p:sp>
      <p:sp>
        <p:nvSpPr>
          <p:cNvPr id="10" name="TextBox 9">
            <a:extLst>
              <a:ext uri="{FF2B5EF4-FFF2-40B4-BE49-F238E27FC236}">
                <a16:creationId xmlns:a16="http://schemas.microsoft.com/office/drawing/2014/main" id="{08387716-8FC9-4138-AE60-4A65E88D5406}"/>
              </a:ext>
            </a:extLst>
          </p:cNvPr>
          <p:cNvSpPr txBox="1"/>
          <p:nvPr/>
        </p:nvSpPr>
        <p:spPr>
          <a:xfrm>
            <a:off x="636103" y="1830428"/>
            <a:ext cx="11529390" cy="461665"/>
          </a:xfrm>
          <a:prstGeom prst="rect">
            <a:avLst/>
          </a:prstGeom>
          <a:noFill/>
        </p:spPr>
        <p:txBody>
          <a:bodyPr wrap="square">
            <a:spAutoFit/>
          </a:bodyPr>
          <a:lstStyle/>
          <a:p>
            <a:pPr algn="l"/>
            <a:r>
              <a:rPr lang="en-US" sz="2400" b="0" i="0" dirty="0">
                <a:effectLst/>
                <a:latin typeface="Verdana" panose="020B0604030504040204" pitchFamily="34" charset="0"/>
              </a:rPr>
              <a:t>Python has a set of built-in methods that you can use on dictionaries.</a:t>
            </a:r>
          </a:p>
        </p:txBody>
      </p:sp>
      <p:pic>
        <p:nvPicPr>
          <p:cNvPr id="6" name="Picture 5">
            <a:extLst>
              <a:ext uri="{FF2B5EF4-FFF2-40B4-BE49-F238E27FC236}">
                <a16:creationId xmlns:a16="http://schemas.microsoft.com/office/drawing/2014/main" id="{DD330CAE-B92C-4569-8395-EAF359298038}"/>
              </a:ext>
            </a:extLst>
          </p:cNvPr>
          <p:cNvPicPr>
            <a:picLocks noChangeAspect="1"/>
          </p:cNvPicPr>
          <p:nvPr/>
        </p:nvPicPr>
        <p:blipFill>
          <a:blip r:embed="rId2"/>
          <a:stretch>
            <a:fillRect/>
          </a:stretch>
        </p:blipFill>
        <p:spPr>
          <a:xfrm>
            <a:off x="1601464" y="2503256"/>
            <a:ext cx="8989072" cy="3906948"/>
          </a:xfrm>
          <a:prstGeom prst="rect">
            <a:avLst/>
          </a:prstGeom>
        </p:spPr>
      </p:pic>
    </p:spTree>
    <p:extLst>
      <p:ext uri="{BB962C8B-B14F-4D97-AF65-F5344CB8AC3E}">
        <p14:creationId xmlns:p14="http://schemas.microsoft.com/office/powerpoint/2010/main" val="307783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access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accessing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830997"/>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access the items of a dictionary by referring to its key name, inside square brackets:</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A738B018-65B3-4530-A445-4D072F161235}"/>
              </a:ext>
            </a:extLst>
          </p:cNvPr>
          <p:cNvPicPr>
            <a:picLocks noChangeAspect="1"/>
          </p:cNvPicPr>
          <p:nvPr/>
        </p:nvPicPr>
        <p:blipFill>
          <a:blip r:embed="rId2"/>
          <a:stretch>
            <a:fillRect/>
          </a:stretch>
        </p:blipFill>
        <p:spPr>
          <a:xfrm>
            <a:off x="1955064" y="3425054"/>
            <a:ext cx="8281871" cy="1896008"/>
          </a:xfrm>
          <a:prstGeom prst="rect">
            <a:avLst/>
          </a:prstGeom>
        </p:spPr>
      </p:pic>
    </p:spTree>
    <p:extLst>
      <p:ext uri="{BB962C8B-B14F-4D97-AF65-F5344CB8AC3E}">
        <p14:creationId xmlns:p14="http://schemas.microsoft.com/office/powerpoint/2010/main" val="396378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access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accessing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is also a method called get () that will give you the same result:</a:t>
            </a:r>
            <a:endParaRPr lang="en-US" sz="2400" b="0" i="0" dirty="0">
              <a:effectLst/>
              <a:latin typeface="Verdana" panose="020B0604030504040204" pitchFamily="34" charset="0"/>
              <a:ea typeface="Verdana" panose="020B0604030504040204" pitchFamily="34" charset="0"/>
            </a:endParaRPr>
          </a:p>
        </p:txBody>
      </p:sp>
      <p:pic>
        <p:nvPicPr>
          <p:cNvPr id="7" name="圖片 6">
            <a:extLst>
              <a:ext uri="{FF2B5EF4-FFF2-40B4-BE49-F238E27FC236}">
                <a16:creationId xmlns:a16="http://schemas.microsoft.com/office/drawing/2014/main" id="{79963D9C-C61F-4D65-A075-6D3BAD5A44B1}"/>
              </a:ext>
            </a:extLst>
          </p:cNvPr>
          <p:cNvPicPr>
            <a:picLocks noChangeAspect="1"/>
          </p:cNvPicPr>
          <p:nvPr/>
        </p:nvPicPr>
        <p:blipFill>
          <a:blip r:embed="rId2"/>
          <a:stretch>
            <a:fillRect/>
          </a:stretch>
        </p:blipFill>
        <p:spPr>
          <a:xfrm>
            <a:off x="1881062" y="3055722"/>
            <a:ext cx="8429875" cy="2082841"/>
          </a:xfrm>
          <a:prstGeom prst="rect">
            <a:avLst/>
          </a:prstGeom>
        </p:spPr>
      </p:pic>
    </p:spTree>
    <p:extLst>
      <p:ext uri="{BB962C8B-B14F-4D97-AF65-F5344CB8AC3E}">
        <p14:creationId xmlns:p14="http://schemas.microsoft.com/office/powerpoint/2010/main" val="203408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access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get keys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The keys () method will return a list of all the keys in the dictionary.</a:t>
            </a:r>
            <a:endParaRPr lang="en-US" sz="2400" b="0" i="0" dirty="0">
              <a:effectLst/>
              <a:latin typeface="Verdana" panose="020B0604030504040204" pitchFamily="34" charset="0"/>
              <a:ea typeface="Verdana" panose="020B0604030504040204" pitchFamily="34" charset="0"/>
            </a:endParaRPr>
          </a:p>
        </p:txBody>
      </p:sp>
      <p:pic>
        <p:nvPicPr>
          <p:cNvPr id="11" name="圖片 10">
            <a:extLst>
              <a:ext uri="{FF2B5EF4-FFF2-40B4-BE49-F238E27FC236}">
                <a16:creationId xmlns:a16="http://schemas.microsoft.com/office/drawing/2014/main" id="{9D4BF629-5C84-4E11-81D6-EC88D0421745}"/>
              </a:ext>
            </a:extLst>
          </p:cNvPr>
          <p:cNvPicPr>
            <a:picLocks noChangeAspect="1"/>
          </p:cNvPicPr>
          <p:nvPr/>
        </p:nvPicPr>
        <p:blipFill>
          <a:blip r:embed="rId2"/>
          <a:stretch>
            <a:fillRect/>
          </a:stretch>
        </p:blipFill>
        <p:spPr>
          <a:xfrm>
            <a:off x="1260821" y="3055722"/>
            <a:ext cx="9670358" cy="2028025"/>
          </a:xfrm>
          <a:prstGeom prst="rect">
            <a:avLst/>
          </a:prstGeom>
        </p:spPr>
      </p:pic>
    </p:spTree>
    <p:extLst>
      <p:ext uri="{BB962C8B-B14F-4D97-AF65-F5344CB8AC3E}">
        <p14:creationId xmlns:p14="http://schemas.microsoft.com/office/powerpoint/2010/main" val="236951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access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get keys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830997"/>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 list of the keys is a </a:t>
            </a:r>
            <a:r>
              <a:rPr lang="en-US" altLang="zh-TW" sz="2400" i="1" dirty="0">
                <a:latin typeface="Verdana" panose="020B0604030504040204" pitchFamily="34" charset="0"/>
                <a:ea typeface="Verdana" panose="020B0604030504040204" pitchFamily="34" charset="0"/>
              </a:rPr>
              <a:t>view</a:t>
            </a:r>
            <a:r>
              <a:rPr lang="en-US" altLang="zh-TW" sz="2400" dirty="0">
                <a:latin typeface="Verdana" panose="020B0604030504040204" pitchFamily="34" charset="0"/>
                <a:ea typeface="Verdana" panose="020B0604030504040204" pitchFamily="34" charset="0"/>
              </a:rPr>
              <a:t> of the dictionary, meaning that any changes done to the dictionary will be reflected in the keys list.</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480A1D9F-F907-44B4-8DEF-AE6A88C2432C}"/>
              </a:ext>
            </a:extLst>
          </p:cNvPr>
          <p:cNvPicPr>
            <a:picLocks noChangeAspect="1"/>
          </p:cNvPicPr>
          <p:nvPr/>
        </p:nvPicPr>
        <p:blipFill>
          <a:blip r:embed="rId2"/>
          <a:stretch>
            <a:fillRect/>
          </a:stretch>
        </p:blipFill>
        <p:spPr>
          <a:xfrm>
            <a:off x="1454482" y="2810185"/>
            <a:ext cx="9441085" cy="2524464"/>
          </a:xfrm>
          <a:prstGeom prst="rect">
            <a:avLst/>
          </a:prstGeom>
        </p:spPr>
      </p:pic>
    </p:spTree>
    <p:extLst>
      <p:ext uri="{BB962C8B-B14F-4D97-AF65-F5344CB8AC3E}">
        <p14:creationId xmlns:p14="http://schemas.microsoft.com/office/powerpoint/2010/main" val="170994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change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change values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change the value of a specific item by referring to its key name:</a:t>
            </a:r>
            <a:endParaRPr lang="en-US" sz="2400" b="0" i="0" dirty="0">
              <a:effectLst/>
              <a:latin typeface="Verdana" panose="020B0604030504040204" pitchFamily="34" charset="0"/>
              <a:ea typeface="Verdana" panose="020B0604030504040204" pitchFamily="34" charset="0"/>
            </a:endParaRPr>
          </a:p>
        </p:txBody>
      </p:sp>
      <p:pic>
        <p:nvPicPr>
          <p:cNvPr id="5" name="圖片 4">
            <a:extLst>
              <a:ext uri="{FF2B5EF4-FFF2-40B4-BE49-F238E27FC236}">
                <a16:creationId xmlns:a16="http://schemas.microsoft.com/office/drawing/2014/main" id="{4E3AFE8B-6FBE-4021-8833-206B2C6F112F}"/>
              </a:ext>
            </a:extLst>
          </p:cNvPr>
          <p:cNvPicPr>
            <a:picLocks noChangeAspect="1"/>
          </p:cNvPicPr>
          <p:nvPr/>
        </p:nvPicPr>
        <p:blipFill>
          <a:blip r:embed="rId2"/>
          <a:stretch>
            <a:fillRect/>
          </a:stretch>
        </p:blipFill>
        <p:spPr>
          <a:xfrm>
            <a:off x="707927" y="3090716"/>
            <a:ext cx="10776146" cy="1963402"/>
          </a:xfrm>
          <a:prstGeom prst="rect">
            <a:avLst/>
          </a:prstGeom>
        </p:spPr>
      </p:pic>
      <p:sp>
        <p:nvSpPr>
          <p:cNvPr id="6" name="Rectangle 1">
            <a:extLst>
              <a:ext uri="{FF2B5EF4-FFF2-40B4-BE49-F238E27FC236}">
                <a16:creationId xmlns:a16="http://schemas.microsoft.com/office/drawing/2014/main" id="{1302E52D-7EDB-408E-BBAB-EA17B87B6A0B}"/>
              </a:ext>
            </a:extLst>
          </p:cNvPr>
          <p:cNvSpPr>
            <a:spLocks noChangeArrowheads="1"/>
          </p:cNvSpPr>
          <p:nvPr/>
        </p:nvSpPr>
        <p:spPr bwMode="auto">
          <a:xfrm>
            <a:off x="707927" y="2794112"/>
            <a:ext cx="49039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pop()</a:t>
            </a:r>
            <a:r>
              <a:rPr kumimoji="0" lang="zh-TW" altLang="zh-TW" sz="1100" b="0" i="0" u="none" strike="noStrike" cap="none" normalizeH="0" baseline="0" dirty="0">
                <a:ln>
                  <a:noFill/>
                </a:ln>
                <a:effectLst/>
                <a:latin typeface="Verdana" panose="020B0604030504040204" pitchFamily="34" charset="0"/>
              </a:rPr>
              <a:t> method removes the item with the specified key name:</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spTree>
    <p:extLst>
      <p:ext uri="{BB962C8B-B14F-4D97-AF65-F5344CB8AC3E}">
        <p14:creationId xmlns:p14="http://schemas.microsoft.com/office/powerpoint/2010/main" val="302015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add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adding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830997"/>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Adding an item to the dictionary is done by using a new index key and assigning a value to it:</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00F1052E-2998-4832-B1DB-8864B69CCE35}"/>
              </a:ext>
            </a:extLst>
          </p:cNvPr>
          <p:cNvPicPr>
            <a:picLocks noChangeAspect="1"/>
          </p:cNvPicPr>
          <p:nvPr/>
        </p:nvPicPr>
        <p:blipFill>
          <a:blip r:embed="rId2"/>
          <a:stretch>
            <a:fillRect/>
          </a:stretch>
        </p:blipFill>
        <p:spPr>
          <a:xfrm>
            <a:off x="551676" y="3570781"/>
            <a:ext cx="11088647" cy="1771897"/>
          </a:xfrm>
          <a:prstGeom prst="rect">
            <a:avLst/>
          </a:prstGeom>
        </p:spPr>
      </p:pic>
    </p:spTree>
    <p:extLst>
      <p:ext uri="{BB962C8B-B14F-4D97-AF65-F5344CB8AC3E}">
        <p14:creationId xmlns:p14="http://schemas.microsoft.com/office/powerpoint/2010/main" val="184979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add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adding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830997"/>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Adding an item to the dictionary is done by using a new index key and assigning a value to it:</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00F1052E-2998-4832-B1DB-8864B69CCE35}"/>
              </a:ext>
            </a:extLst>
          </p:cNvPr>
          <p:cNvPicPr>
            <a:picLocks noChangeAspect="1"/>
          </p:cNvPicPr>
          <p:nvPr/>
        </p:nvPicPr>
        <p:blipFill>
          <a:blip r:embed="rId2"/>
          <a:stretch>
            <a:fillRect/>
          </a:stretch>
        </p:blipFill>
        <p:spPr>
          <a:xfrm>
            <a:off x="551676" y="3570781"/>
            <a:ext cx="11088647" cy="1771897"/>
          </a:xfrm>
          <a:prstGeom prst="rect">
            <a:avLst/>
          </a:prstGeom>
        </p:spPr>
      </p:pic>
    </p:spTree>
    <p:extLst>
      <p:ext uri="{BB962C8B-B14F-4D97-AF65-F5344CB8AC3E}">
        <p14:creationId xmlns:p14="http://schemas.microsoft.com/office/powerpoint/2010/main" val="301050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remove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removing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are several methods to remove items from a dictionary:</a:t>
            </a:r>
            <a:endParaRPr lang="en-US" sz="2400" b="0" i="0" dirty="0">
              <a:effectLst/>
              <a:latin typeface="Verdana" panose="020B0604030504040204" pitchFamily="34" charset="0"/>
              <a:ea typeface="Verdana" panose="020B0604030504040204" pitchFamily="34" charset="0"/>
            </a:endParaRPr>
          </a:p>
        </p:txBody>
      </p:sp>
      <p:pic>
        <p:nvPicPr>
          <p:cNvPr id="9" name="圖片 8">
            <a:extLst>
              <a:ext uri="{FF2B5EF4-FFF2-40B4-BE49-F238E27FC236}">
                <a16:creationId xmlns:a16="http://schemas.microsoft.com/office/drawing/2014/main" id="{095490C0-5BA2-4FD5-8319-49A0F32732EA}"/>
              </a:ext>
            </a:extLst>
          </p:cNvPr>
          <p:cNvPicPr>
            <a:picLocks noChangeAspect="1"/>
          </p:cNvPicPr>
          <p:nvPr/>
        </p:nvPicPr>
        <p:blipFill>
          <a:blip r:embed="rId2"/>
          <a:stretch>
            <a:fillRect/>
          </a:stretch>
        </p:blipFill>
        <p:spPr>
          <a:xfrm>
            <a:off x="733216" y="3114777"/>
            <a:ext cx="10725568" cy="1915280"/>
          </a:xfrm>
          <a:prstGeom prst="rect">
            <a:avLst/>
          </a:prstGeom>
        </p:spPr>
      </p:pic>
      <p:sp>
        <p:nvSpPr>
          <p:cNvPr id="11" name="Rectangle 3">
            <a:extLst>
              <a:ext uri="{FF2B5EF4-FFF2-40B4-BE49-F238E27FC236}">
                <a16:creationId xmlns:a16="http://schemas.microsoft.com/office/drawing/2014/main" id="{03C39D10-6672-4DD3-BA26-FC738968BE60}"/>
              </a:ext>
            </a:extLst>
          </p:cNvPr>
          <p:cNvSpPr>
            <a:spLocks noChangeArrowheads="1"/>
          </p:cNvSpPr>
          <p:nvPr/>
        </p:nvSpPr>
        <p:spPr bwMode="auto">
          <a:xfrm>
            <a:off x="733216" y="2874605"/>
            <a:ext cx="49039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pop()</a:t>
            </a:r>
            <a:r>
              <a:rPr kumimoji="0" lang="zh-TW" altLang="zh-TW" sz="1100" b="0" i="0" u="none" strike="noStrike" cap="none" normalizeH="0" baseline="0" dirty="0">
                <a:ln>
                  <a:noFill/>
                </a:ln>
                <a:effectLst/>
                <a:latin typeface="Verdana" panose="020B0604030504040204" pitchFamily="34" charset="0"/>
              </a:rPr>
              <a:t> method removes the item with the specified key name:</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spTree>
    <p:extLst>
      <p:ext uri="{BB962C8B-B14F-4D97-AF65-F5344CB8AC3E}">
        <p14:creationId xmlns:p14="http://schemas.microsoft.com/office/powerpoint/2010/main" val="52294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b="0" i="0" dirty="0">
                <a:effectLst/>
                <a:latin typeface="Agency FB" panose="020B0503020202020204" pitchFamily="34" charset="0"/>
              </a:rPr>
              <a:t>What can Python do?</a:t>
            </a: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3046988"/>
          </a:xfrm>
          <a:prstGeom prst="rect">
            <a:avLst/>
          </a:prstGeom>
          <a:noFill/>
        </p:spPr>
        <p:txBody>
          <a:bodyPr wrap="square">
            <a:spAutoFit/>
          </a:bodyPr>
          <a:lstStyle/>
          <a:p>
            <a:pPr marL="285750" indent="-285750">
              <a:buFont typeface="Arial" panose="020B0604020202020204" pitchFamily="34" charset="0"/>
              <a:buChar char="•"/>
            </a:pPr>
            <a:r>
              <a:rPr lang="en-US" sz="2400" dirty="0"/>
              <a:t>Python can be used on a server to create web applications.</a:t>
            </a:r>
          </a:p>
          <a:p>
            <a:pPr marL="285750" indent="-285750">
              <a:buFont typeface="Arial" panose="020B0604020202020204" pitchFamily="34" charset="0"/>
              <a:buChar char="•"/>
            </a:pPr>
            <a:r>
              <a:rPr lang="en-US" sz="2400" dirty="0"/>
              <a:t>Python can be used alongside software to create workflows.</a:t>
            </a:r>
          </a:p>
          <a:p>
            <a:pPr marL="285750" indent="-285750">
              <a:buFont typeface="Arial" panose="020B0604020202020204" pitchFamily="34" charset="0"/>
              <a:buChar char="•"/>
            </a:pPr>
            <a:r>
              <a:rPr lang="en-US" sz="2400" dirty="0"/>
              <a:t>Python can connect to database systems. It can also read and modify files.</a:t>
            </a:r>
          </a:p>
          <a:p>
            <a:pPr marL="285750" indent="-285750">
              <a:buFont typeface="Arial" panose="020B0604020202020204" pitchFamily="34" charset="0"/>
              <a:buChar char="•"/>
            </a:pPr>
            <a:r>
              <a:rPr lang="en-US" sz="2400" dirty="0"/>
              <a:t>Python can be used to handle big data and perform complex mathematics.</a:t>
            </a:r>
          </a:p>
          <a:p>
            <a:pPr marL="285750" indent="-285750">
              <a:buFont typeface="Arial" panose="020B0604020202020204" pitchFamily="34" charset="0"/>
              <a:buChar char="•"/>
            </a:pPr>
            <a:r>
              <a:rPr lang="en-US" sz="2400" dirty="0"/>
              <a:t>Python can be used for rapid prototyping, or for production-ready software development.</a:t>
            </a:r>
          </a:p>
        </p:txBody>
      </p:sp>
    </p:spTree>
    <p:extLst>
      <p:ext uri="{BB962C8B-B14F-4D97-AF65-F5344CB8AC3E}">
        <p14:creationId xmlns:p14="http://schemas.microsoft.com/office/powerpoint/2010/main" val="287742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remove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removing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are several methods to remove items from a dictionary:</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5A3F3CDD-54AF-48B7-98F9-AC2EC2117007}"/>
              </a:ext>
            </a:extLst>
          </p:cNvPr>
          <p:cNvPicPr>
            <a:picLocks noChangeAspect="1"/>
          </p:cNvPicPr>
          <p:nvPr/>
        </p:nvPicPr>
        <p:blipFill>
          <a:blip r:embed="rId2"/>
          <a:stretch>
            <a:fillRect/>
          </a:stretch>
        </p:blipFill>
        <p:spPr>
          <a:xfrm>
            <a:off x="566030" y="3137012"/>
            <a:ext cx="10167907" cy="1870810"/>
          </a:xfrm>
          <a:prstGeom prst="rect">
            <a:avLst/>
          </a:prstGeom>
        </p:spPr>
      </p:pic>
      <p:sp>
        <p:nvSpPr>
          <p:cNvPr id="5" name="Rectangle 1">
            <a:extLst>
              <a:ext uri="{FF2B5EF4-FFF2-40B4-BE49-F238E27FC236}">
                <a16:creationId xmlns:a16="http://schemas.microsoft.com/office/drawing/2014/main" id="{F00D11FF-66A6-4884-A827-FB801FE83CA8}"/>
              </a:ext>
            </a:extLst>
          </p:cNvPr>
          <p:cNvSpPr>
            <a:spLocks noChangeArrowheads="1"/>
          </p:cNvSpPr>
          <p:nvPr/>
        </p:nvSpPr>
        <p:spPr bwMode="auto">
          <a:xfrm>
            <a:off x="566030" y="2875402"/>
            <a:ext cx="83679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popitem()</a:t>
            </a:r>
            <a:r>
              <a:rPr kumimoji="0" lang="zh-TW" altLang="zh-TW" sz="1100" b="0" i="0" u="none" strike="noStrike" cap="none" normalizeH="0" baseline="0" dirty="0">
                <a:ln>
                  <a:noFill/>
                </a:ln>
                <a:effectLst/>
                <a:latin typeface="Verdana" panose="020B0604030504040204" pitchFamily="34" charset="0"/>
              </a:rPr>
              <a:t> method removes the last inserted item (in versions before 3.7, a random item is removed instead):</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spTree>
    <p:extLst>
      <p:ext uri="{BB962C8B-B14F-4D97-AF65-F5344CB8AC3E}">
        <p14:creationId xmlns:p14="http://schemas.microsoft.com/office/powerpoint/2010/main" val="119885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remove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removing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are several methods to remove items from a dictionary:</a:t>
            </a:r>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5A3F3CDD-54AF-48B7-98F9-AC2EC2117007}"/>
              </a:ext>
            </a:extLst>
          </p:cNvPr>
          <p:cNvPicPr>
            <a:picLocks noChangeAspect="1"/>
          </p:cNvPicPr>
          <p:nvPr/>
        </p:nvPicPr>
        <p:blipFill>
          <a:blip r:embed="rId2"/>
          <a:stretch>
            <a:fillRect/>
          </a:stretch>
        </p:blipFill>
        <p:spPr>
          <a:xfrm>
            <a:off x="566030" y="3137012"/>
            <a:ext cx="10167907" cy="1870810"/>
          </a:xfrm>
          <a:prstGeom prst="rect">
            <a:avLst/>
          </a:prstGeom>
        </p:spPr>
      </p:pic>
      <p:sp>
        <p:nvSpPr>
          <p:cNvPr id="5" name="Rectangle 1">
            <a:extLst>
              <a:ext uri="{FF2B5EF4-FFF2-40B4-BE49-F238E27FC236}">
                <a16:creationId xmlns:a16="http://schemas.microsoft.com/office/drawing/2014/main" id="{FFE1337C-9B2C-4955-B0AE-993687AE1E23}"/>
              </a:ext>
            </a:extLst>
          </p:cNvPr>
          <p:cNvSpPr>
            <a:spLocks noChangeArrowheads="1"/>
          </p:cNvSpPr>
          <p:nvPr/>
        </p:nvSpPr>
        <p:spPr bwMode="auto">
          <a:xfrm>
            <a:off x="566030" y="2843185"/>
            <a:ext cx="48093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del</a:t>
            </a:r>
            <a:r>
              <a:rPr kumimoji="0" lang="zh-TW" altLang="zh-TW" sz="1100" b="0" i="0" u="none" strike="noStrike" cap="none" normalizeH="0" baseline="0" dirty="0">
                <a:ln>
                  <a:noFill/>
                </a:ln>
                <a:effectLst/>
                <a:latin typeface="Verdana" panose="020B0604030504040204" pitchFamily="34" charset="0"/>
              </a:rPr>
              <a:t> keyword removes the item with the specified key name:</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spTree>
    <p:extLst>
      <p:ext uri="{BB962C8B-B14F-4D97-AF65-F5344CB8AC3E}">
        <p14:creationId xmlns:p14="http://schemas.microsoft.com/office/powerpoint/2010/main" val="1140440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remove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removing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are several methods to remove items from a dictionary:</a:t>
            </a:r>
            <a:endParaRPr lang="en-US" sz="2400" b="0" i="0" dirty="0">
              <a:effectLst/>
              <a:latin typeface="Verdana" panose="020B0604030504040204" pitchFamily="34" charset="0"/>
              <a:ea typeface="Verdana" panose="020B0604030504040204" pitchFamily="34" charset="0"/>
            </a:endParaRPr>
          </a:p>
        </p:txBody>
      </p:sp>
      <p:pic>
        <p:nvPicPr>
          <p:cNvPr id="6" name="圖片 5">
            <a:extLst>
              <a:ext uri="{FF2B5EF4-FFF2-40B4-BE49-F238E27FC236}">
                <a16:creationId xmlns:a16="http://schemas.microsoft.com/office/drawing/2014/main" id="{CF150BE4-D08D-4854-B877-7A7CE85E7F9E}"/>
              </a:ext>
            </a:extLst>
          </p:cNvPr>
          <p:cNvPicPr>
            <a:picLocks noChangeAspect="1"/>
          </p:cNvPicPr>
          <p:nvPr/>
        </p:nvPicPr>
        <p:blipFill>
          <a:blip r:embed="rId2"/>
          <a:stretch>
            <a:fillRect/>
          </a:stretch>
        </p:blipFill>
        <p:spPr>
          <a:xfrm>
            <a:off x="341152" y="3059478"/>
            <a:ext cx="11509695" cy="1694240"/>
          </a:xfrm>
          <a:prstGeom prst="rect">
            <a:avLst/>
          </a:prstGeom>
        </p:spPr>
      </p:pic>
      <p:sp>
        <p:nvSpPr>
          <p:cNvPr id="7" name="Rectangle 1">
            <a:extLst>
              <a:ext uri="{FF2B5EF4-FFF2-40B4-BE49-F238E27FC236}">
                <a16:creationId xmlns:a16="http://schemas.microsoft.com/office/drawing/2014/main" id="{A480453F-9662-4D56-9EF1-38EC4EC59EE4}"/>
              </a:ext>
            </a:extLst>
          </p:cNvPr>
          <p:cNvSpPr>
            <a:spLocks noChangeArrowheads="1"/>
          </p:cNvSpPr>
          <p:nvPr/>
        </p:nvSpPr>
        <p:spPr bwMode="auto">
          <a:xfrm>
            <a:off x="341152" y="2641429"/>
            <a:ext cx="442460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del</a:t>
            </a:r>
            <a:r>
              <a:rPr kumimoji="0" lang="zh-TW" altLang="zh-TW" sz="1100" b="0" i="0" u="none" strike="noStrike" cap="none" normalizeH="0" baseline="0" dirty="0">
                <a:ln>
                  <a:noFill/>
                </a:ln>
                <a:effectLst/>
                <a:latin typeface="Verdana" panose="020B0604030504040204" pitchFamily="34" charset="0"/>
              </a:rPr>
              <a:t> keyword can also delete the dictionary completely:</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spTree>
    <p:extLst>
      <p:ext uri="{BB962C8B-B14F-4D97-AF65-F5344CB8AC3E}">
        <p14:creationId xmlns:p14="http://schemas.microsoft.com/office/powerpoint/2010/main" val="322918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remove dictionary items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9568071" cy="769441"/>
          </a:xfrm>
          <a:prstGeom prst="rect">
            <a:avLst/>
          </a:prstGeom>
          <a:noFill/>
        </p:spPr>
        <p:txBody>
          <a:bodyPr wrap="square">
            <a:spAutoFit/>
          </a:bodyPr>
          <a:lstStyle/>
          <a:p>
            <a:r>
              <a:rPr lang="en-US" sz="4400" dirty="0">
                <a:latin typeface="Algerian" panose="04020705040A02060702" pitchFamily="82" charset="0"/>
              </a:rPr>
              <a:t>Python – removing items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There are several methods to remove items from a dictionary:</a:t>
            </a:r>
            <a:endParaRPr lang="en-US" sz="2400" b="0" i="0" dirty="0">
              <a:effectLst/>
              <a:latin typeface="Verdana" panose="020B0604030504040204" pitchFamily="34" charset="0"/>
              <a:ea typeface="Verdana" panose="020B0604030504040204" pitchFamily="34" charset="0"/>
            </a:endParaRPr>
          </a:p>
        </p:txBody>
      </p:sp>
      <p:sp>
        <p:nvSpPr>
          <p:cNvPr id="5" name="Rectangle 2">
            <a:extLst>
              <a:ext uri="{FF2B5EF4-FFF2-40B4-BE49-F238E27FC236}">
                <a16:creationId xmlns:a16="http://schemas.microsoft.com/office/drawing/2014/main" id="{9C531365-BF32-4ED0-942A-B55369E0C8D5}"/>
              </a:ext>
            </a:extLst>
          </p:cNvPr>
          <p:cNvSpPr>
            <a:spLocks noChangeArrowheads="1"/>
          </p:cNvSpPr>
          <p:nvPr/>
        </p:nvSpPr>
        <p:spPr bwMode="auto">
          <a:xfrm>
            <a:off x="1330452" y="3232251"/>
            <a:ext cx="335380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The </a:t>
            </a:r>
            <a:r>
              <a:rPr kumimoji="0" lang="zh-TW" altLang="zh-TW" sz="1100" b="0" i="0" u="none" strike="noStrike" cap="none" normalizeH="0" baseline="0" dirty="0">
                <a:ln>
                  <a:noFill/>
                </a:ln>
                <a:effectLst/>
                <a:latin typeface="Consolas" panose="020B0609020204030204" pitchFamily="49" charset="0"/>
              </a:rPr>
              <a:t>clear()</a:t>
            </a:r>
            <a:r>
              <a:rPr kumimoji="0" lang="zh-TW" altLang="zh-TW" sz="1100" b="0" i="0" u="none" strike="noStrike" cap="none" normalizeH="0" baseline="0" dirty="0">
                <a:ln>
                  <a:noFill/>
                </a:ln>
                <a:effectLst/>
                <a:latin typeface="Verdana" panose="020B0604030504040204" pitchFamily="34" charset="0"/>
              </a:rPr>
              <a:t> method empties the dictionary:</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pic>
        <p:nvPicPr>
          <p:cNvPr id="14" name="圖片 13">
            <a:extLst>
              <a:ext uri="{FF2B5EF4-FFF2-40B4-BE49-F238E27FC236}">
                <a16:creationId xmlns:a16="http://schemas.microsoft.com/office/drawing/2014/main" id="{DAB6D218-DDF7-4B62-A9B8-42AECC0B5817}"/>
              </a:ext>
            </a:extLst>
          </p:cNvPr>
          <p:cNvPicPr>
            <a:picLocks noChangeAspect="1"/>
          </p:cNvPicPr>
          <p:nvPr/>
        </p:nvPicPr>
        <p:blipFill>
          <a:blip r:embed="rId2"/>
          <a:stretch>
            <a:fillRect/>
          </a:stretch>
        </p:blipFill>
        <p:spPr>
          <a:xfrm>
            <a:off x="1330452" y="3504734"/>
            <a:ext cx="9531096" cy="1903992"/>
          </a:xfrm>
          <a:prstGeom prst="rect">
            <a:avLst/>
          </a:prstGeom>
        </p:spPr>
      </p:pic>
    </p:spTree>
    <p:extLst>
      <p:ext uri="{BB962C8B-B14F-4D97-AF65-F5344CB8AC3E}">
        <p14:creationId xmlns:p14="http://schemas.microsoft.com/office/powerpoint/2010/main" val="186263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loop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loop through a </a:t>
            </a:r>
            <a:r>
              <a:rPr lang="en-US" sz="4400" dirty="0" err="1">
                <a:latin typeface="Algerian" panose="04020705040A02060702" pitchFamily="82" charset="0"/>
              </a:rPr>
              <a:t>dicionary</a:t>
            </a:r>
            <a:endParaRPr lang="en-US" sz="4400" dirty="0">
              <a:latin typeface="Algerian" panose="04020705040A02060702" pitchFamily="82" charset="0"/>
            </a:endParaRP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569660"/>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loop through a dictionary by using a for loop. When looping through a dictionary, the return value are the </a:t>
            </a:r>
            <a:r>
              <a:rPr lang="en-US" altLang="zh-TW" sz="2400" i="1" dirty="0">
                <a:latin typeface="Verdana" panose="020B0604030504040204" pitchFamily="34" charset="0"/>
                <a:ea typeface="Verdana" panose="020B0604030504040204" pitchFamily="34" charset="0"/>
              </a:rPr>
              <a:t>keys</a:t>
            </a:r>
            <a:r>
              <a:rPr lang="en-US" altLang="zh-TW" sz="2400" dirty="0">
                <a:latin typeface="Verdana" panose="020B0604030504040204" pitchFamily="34" charset="0"/>
                <a:ea typeface="Verdana" panose="020B0604030504040204" pitchFamily="34" charset="0"/>
              </a:rPr>
              <a:t> of the dictionary, but there are methods to return the </a:t>
            </a:r>
            <a:r>
              <a:rPr lang="en-US" altLang="zh-TW" sz="2400" i="1" dirty="0">
                <a:latin typeface="Verdana" panose="020B0604030504040204" pitchFamily="34" charset="0"/>
                <a:ea typeface="Verdana" panose="020B0604030504040204" pitchFamily="34" charset="0"/>
              </a:rPr>
              <a:t>values</a:t>
            </a:r>
            <a:r>
              <a:rPr lang="en-US" altLang="zh-TW" sz="2400" dirty="0">
                <a:latin typeface="Verdana" panose="020B0604030504040204" pitchFamily="34" charset="0"/>
                <a:ea typeface="Verdana" panose="020B0604030504040204" pitchFamily="34" charset="0"/>
              </a:rPr>
              <a:t> as well.</a:t>
            </a:r>
          </a:p>
          <a:p>
            <a:endParaRPr lang="en-US" sz="2400" b="0" i="0" dirty="0">
              <a:effectLst/>
              <a:latin typeface="Verdana" panose="020B0604030504040204" pitchFamily="34" charset="0"/>
              <a:ea typeface="Verdana" panose="020B0604030504040204" pitchFamily="34" charset="0"/>
            </a:endParaRPr>
          </a:p>
        </p:txBody>
      </p:sp>
      <p:pic>
        <p:nvPicPr>
          <p:cNvPr id="3" name="圖片 2">
            <a:extLst>
              <a:ext uri="{FF2B5EF4-FFF2-40B4-BE49-F238E27FC236}">
                <a16:creationId xmlns:a16="http://schemas.microsoft.com/office/drawing/2014/main" id="{98D36091-AF04-438F-BC1F-0241C674A1C2}"/>
              </a:ext>
            </a:extLst>
          </p:cNvPr>
          <p:cNvPicPr>
            <a:picLocks noChangeAspect="1"/>
          </p:cNvPicPr>
          <p:nvPr/>
        </p:nvPicPr>
        <p:blipFill>
          <a:blip r:embed="rId2"/>
          <a:stretch>
            <a:fillRect/>
          </a:stretch>
        </p:blipFill>
        <p:spPr>
          <a:xfrm>
            <a:off x="914966" y="3539125"/>
            <a:ext cx="10362067" cy="1835209"/>
          </a:xfrm>
          <a:prstGeom prst="rect">
            <a:avLst/>
          </a:prstGeom>
        </p:spPr>
      </p:pic>
      <p:sp>
        <p:nvSpPr>
          <p:cNvPr id="7" name="矩形 6">
            <a:extLst>
              <a:ext uri="{FF2B5EF4-FFF2-40B4-BE49-F238E27FC236}">
                <a16:creationId xmlns:a16="http://schemas.microsoft.com/office/drawing/2014/main" id="{278E13E6-38BE-496C-8AAE-C4694A61FC66}"/>
              </a:ext>
            </a:extLst>
          </p:cNvPr>
          <p:cNvSpPr/>
          <p:nvPr/>
        </p:nvSpPr>
        <p:spPr>
          <a:xfrm>
            <a:off x="914966" y="3264312"/>
            <a:ext cx="3703258" cy="261610"/>
          </a:xfrm>
          <a:prstGeom prst="rect">
            <a:avLst/>
          </a:prstGeom>
        </p:spPr>
        <p:txBody>
          <a:bodyPr wrap="none">
            <a:spAutoFit/>
          </a:bodyPr>
          <a:lstStyle/>
          <a:p>
            <a:r>
              <a:rPr lang="en-US" altLang="zh-TW" sz="1100" dirty="0">
                <a:latin typeface="Verdana" panose="020B0604030504040204" pitchFamily="34" charset="0"/>
              </a:rPr>
              <a:t>Print all key names in the dictionary, one by one:</a:t>
            </a:r>
            <a:endParaRPr lang="zh-TW" altLang="en-US" sz="1100" dirty="0"/>
          </a:p>
        </p:txBody>
      </p:sp>
    </p:spTree>
    <p:extLst>
      <p:ext uri="{BB962C8B-B14F-4D97-AF65-F5344CB8AC3E}">
        <p14:creationId xmlns:p14="http://schemas.microsoft.com/office/powerpoint/2010/main" val="371165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loop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loop through a </a:t>
            </a:r>
            <a:r>
              <a:rPr lang="en-US" sz="4400" dirty="0" err="1">
                <a:latin typeface="Algerian" panose="04020705040A02060702" pitchFamily="82" charset="0"/>
              </a:rPr>
              <a:t>dicionary</a:t>
            </a:r>
            <a:endParaRPr lang="en-US" sz="4400" dirty="0">
              <a:latin typeface="Algerian" panose="04020705040A02060702" pitchFamily="82" charset="0"/>
            </a:endParaRP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569660"/>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loop through a dictionary by using a for loop. When looping through a dictionary, the return value are the </a:t>
            </a:r>
            <a:r>
              <a:rPr lang="en-US" altLang="zh-TW" sz="2400" i="1" dirty="0">
                <a:latin typeface="Verdana" panose="020B0604030504040204" pitchFamily="34" charset="0"/>
                <a:ea typeface="Verdana" panose="020B0604030504040204" pitchFamily="34" charset="0"/>
              </a:rPr>
              <a:t>keys</a:t>
            </a:r>
            <a:r>
              <a:rPr lang="en-US" altLang="zh-TW" sz="2400" dirty="0">
                <a:latin typeface="Verdana" panose="020B0604030504040204" pitchFamily="34" charset="0"/>
                <a:ea typeface="Verdana" panose="020B0604030504040204" pitchFamily="34" charset="0"/>
              </a:rPr>
              <a:t> of the dictionary, but there are methods to return the </a:t>
            </a:r>
            <a:r>
              <a:rPr lang="en-US" altLang="zh-TW" sz="2400" i="1" dirty="0">
                <a:latin typeface="Verdana" panose="020B0604030504040204" pitchFamily="34" charset="0"/>
                <a:ea typeface="Verdana" panose="020B0604030504040204" pitchFamily="34" charset="0"/>
              </a:rPr>
              <a:t>values</a:t>
            </a:r>
            <a:r>
              <a:rPr lang="en-US" altLang="zh-TW" sz="2400" dirty="0">
                <a:latin typeface="Verdana" panose="020B0604030504040204" pitchFamily="34" charset="0"/>
                <a:ea typeface="Verdana" panose="020B0604030504040204" pitchFamily="34" charset="0"/>
              </a:rPr>
              <a:t> as well.</a:t>
            </a:r>
          </a:p>
          <a:p>
            <a:endParaRPr lang="en-US" sz="2400" b="0" i="0" dirty="0">
              <a:effectLst/>
              <a:latin typeface="Verdana" panose="020B0604030504040204" pitchFamily="34" charset="0"/>
              <a:ea typeface="Verdana" panose="020B0604030504040204" pitchFamily="34" charset="0"/>
            </a:endParaRPr>
          </a:p>
        </p:txBody>
      </p:sp>
      <p:sp>
        <p:nvSpPr>
          <p:cNvPr id="7" name="矩形 6">
            <a:extLst>
              <a:ext uri="{FF2B5EF4-FFF2-40B4-BE49-F238E27FC236}">
                <a16:creationId xmlns:a16="http://schemas.microsoft.com/office/drawing/2014/main" id="{278E13E6-38BE-496C-8AAE-C4694A61FC66}"/>
              </a:ext>
            </a:extLst>
          </p:cNvPr>
          <p:cNvSpPr/>
          <p:nvPr/>
        </p:nvSpPr>
        <p:spPr>
          <a:xfrm>
            <a:off x="914966" y="3264312"/>
            <a:ext cx="3387466" cy="261610"/>
          </a:xfrm>
          <a:prstGeom prst="rect">
            <a:avLst/>
          </a:prstGeom>
        </p:spPr>
        <p:txBody>
          <a:bodyPr wrap="none">
            <a:spAutoFit/>
          </a:bodyPr>
          <a:lstStyle/>
          <a:p>
            <a:r>
              <a:rPr lang="en-US" altLang="zh-TW" sz="1100" dirty="0">
                <a:latin typeface="Verdana" panose="020B0604030504040204" pitchFamily="34" charset="0"/>
                <a:ea typeface="Verdana" panose="020B0604030504040204" pitchFamily="34" charset="0"/>
              </a:rPr>
              <a:t>Print all </a:t>
            </a:r>
            <a:r>
              <a:rPr lang="en-US" altLang="zh-TW" sz="1100" i="1" dirty="0">
                <a:latin typeface="Verdana" panose="020B0604030504040204" pitchFamily="34" charset="0"/>
                <a:ea typeface="Verdana" panose="020B0604030504040204" pitchFamily="34" charset="0"/>
              </a:rPr>
              <a:t>values</a:t>
            </a:r>
            <a:r>
              <a:rPr lang="en-US" altLang="zh-TW" sz="1100" dirty="0">
                <a:latin typeface="Verdana" panose="020B0604030504040204" pitchFamily="34" charset="0"/>
                <a:ea typeface="Verdana" panose="020B0604030504040204" pitchFamily="34" charset="0"/>
              </a:rPr>
              <a:t> in the dictionary, one by one:</a:t>
            </a:r>
            <a:endParaRPr lang="zh-TW" altLang="en-US" sz="1100" dirty="0">
              <a:latin typeface="Verdana" panose="020B0604030504040204" pitchFamily="34" charset="0"/>
            </a:endParaRPr>
          </a:p>
        </p:txBody>
      </p:sp>
      <p:pic>
        <p:nvPicPr>
          <p:cNvPr id="5" name="圖片 4">
            <a:extLst>
              <a:ext uri="{FF2B5EF4-FFF2-40B4-BE49-F238E27FC236}">
                <a16:creationId xmlns:a16="http://schemas.microsoft.com/office/drawing/2014/main" id="{8B37AF95-46CD-49EE-95E2-1ED28F8EBA17}"/>
              </a:ext>
            </a:extLst>
          </p:cNvPr>
          <p:cNvPicPr>
            <a:picLocks noChangeAspect="1"/>
          </p:cNvPicPr>
          <p:nvPr/>
        </p:nvPicPr>
        <p:blipFill>
          <a:blip r:embed="rId2"/>
          <a:stretch>
            <a:fillRect/>
          </a:stretch>
        </p:blipFill>
        <p:spPr>
          <a:xfrm>
            <a:off x="1105238" y="3638767"/>
            <a:ext cx="9981523" cy="1635926"/>
          </a:xfrm>
          <a:prstGeom prst="rect">
            <a:avLst/>
          </a:prstGeom>
        </p:spPr>
      </p:pic>
    </p:spTree>
    <p:extLst>
      <p:ext uri="{BB962C8B-B14F-4D97-AF65-F5344CB8AC3E}">
        <p14:creationId xmlns:p14="http://schemas.microsoft.com/office/powerpoint/2010/main" val="230168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loop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loop through a </a:t>
            </a:r>
            <a:r>
              <a:rPr lang="en-US" sz="4400" dirty="0" err="1">
                <a:latin typeface="Algerian" panose="04020705040A02060702" pitchFamily="82" charset="0"/>
              </a:rPr>
              <a:t>dicionary</a:t>
            </a:r>
            <a:endParaRPr lang="en-US" sz="4400" dirty="0">
              <a:latin typeface="Algerian" panose="04020705040A02060702" pitchFamily="82" charset="0"/>
            </a:endParaRP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569660"/>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loop through a dictionary by using a for loop. When looping through a dictionary, the return value are the </a:t>
            </a:r>
            <a:r>
              <a:rPr lang="en-US" altLang="zh-TW" sz="2400" i="1" dirty="0">
                <a:latin typeface="Verdana" panose="020B0604030504040204" pitchFamily="34" charset="0"/>
                <a:ea typeface="Verdana" panose="020B0604030504040204" pitchFamily="34" charset="0"/>
              </a:rPr>
              <a:t>keys</a:t>
            </a:r>
            <a:r>
              <a:rPr lang="en-US" altLang="zh-TW" sz="2400" dirty="0">
                <a:latin typeface="Verdana" panose="020B0604030504040204" pitchFamily="34" charset="0"/>
                <a:ea typeface="Verdana" panose="020B0604030504040204" pitchFamily="34" charset="0"/>
              </a:rPr>
              <a:t> of the dictionary, but there are methods to return the </a:t>
            </a:r>
            <a:r>
              <a:rPr lang="en-US" altLang="zh-TW" sz="2400" i="1" dirty="0">
                <a:latin typeface="Verdana" panose="020B0604030504040204" pitchFamily="34" charset="0"/>
                <a:ea typeface="Verdana" panose="020B0604030504040204" pitchFamily="34" charset="0"/>
              </a:rPr>
              <a:t>values</a:t>
            </a:r>
            <a:r>
              <a:rPr lang="en-US" altLang="zh-TW" sz="2400" dirty="0">
                <a:latin typeface="Verdana" panose="020B0604030504040204" pitchFamily="34" charset="0"/>
                <a:ea typeface="Verdana" panose="020B0604030504040204" pitchFamily="34" charset="0"/>
              </a:rPr>
              <a:t> as well.</a:t>
            </a:r>
          </a:p>
          <a:p>
            <a:endParaRPr lang="en-US" sz="2400" b="0" i="0" dirty="0">
              <a:effectLst/>
              <a:latin typeface="Verdana" panose="020B0604030504040204" pitchFamily="34" charset="0"/>
              <a:ea typeface="Verdana" panose="020B0604030504040204" pitchFamily="34" charset="0"/>
            </a:endParaRPr>
          </a:p>
        </p:txBody>
      </p:sp>
      <p:sp>
        <p:nvSpPr>
          <p:cNvPr id="3" name="Rectangle 1">
            <a:extLst>
              <a:ext uri="{FF2B5EF4-FFF2-40B4-BE49-F238E27FC236}">
                <a16:creationId xmlns:a16="http://schemas.microsoft.com/office/drawing/2014/main" id="{44DCE45B-4ACD-4DF8-BACA-72EFE91F9D73}"/>
              </a:ext>
            </a:extLst>
          </p:cNvPr>
          <p:cNvSpPr>
            <a:spLocks noChangeArrowheads="1"/>
          </p:cNvSpPr>
          <p:nvPr/>
        </p:nvSpPr>
        <p:spPr bwMode="auto">
          <a:xfrm>
            <a:off x="1105238" y="3348109"/>
            <a:ext cx="5222905"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You can also use the </a:t>
            </a:r>
            <a:r>
              <a:rPr kumimoji="0" lang="zh-TW" altLang="zh-TW" sz="1100" b="0" i="0" u="none" strike="noStrike" cap="none" normalizeH="0" baseline="0" dirty="0">
                <a:ln>
                  <a:noFill/>
                </a:ln>
                <a:effectLst/>
                <a:latin typeface="Consolas" panose="020B0609020204030204" pitchFamily="49" charset="0"/>
              </a:rPr>
              <a:t>values()</a:t>
            </a:r>
            <a:r>
              <a:rPr kumimoji="0" lang="zh-TW" altLang="zh-TW" sz="1100" b="0" i="0" u="none" strike="noStrike" cap="none" normalizeH="0" baseline="0" dirty="0">
                <a:ln>
                  <a:noFill/>
                </a:ln>
                <a:effectLst/>
                <a:latin typeface="Verdana" panose="020B0604030504040204" pitchFamily="34" charset="0"/>
              </a:rPr>
              <a:t> method to return values of a dictionary:</a:t>
            </a:r>
            <a:endParaRPr kumimoji="0" lang="zh-TW" altLang="zh-TW"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dirty="0">
                <a:ln>
                  <a:noFill/>
                </a:ln>
                <a:effectLst/>
                <a:latin typeface="Arial" panose="020B0604020202020204" pitchFamily="34" charset="0"/>
              </a:rPr>
            </a:br>
            <a:endParaRPr kumimoji="0" lang="zh-TW" altLang="zh-TW" sz="1800" b="0" i="0" u="none" strike="noStrike" cap="none" normalizeH="0" baseline="0" dirty="0">
              <a:ln>
                <a:noFill/>
              </a:ln>
              <a:effectLst/>
              <a:latin typeface="Arial" panose="020B0604020202020204" pitchFamily="34" charset="0"/>
            </a:endParaRPr>
          </a:p>
        </p:txBody>
      </p:sp>
      <p:pic>
        <p:nvPicPr>
          <p:cNvPr id="9" name="圖片 8">
            <a:extLst>
              <a:ext uri="{FF2B5EF4-FFF2-40B4-BE49-F238E27FC236}">
                <a16:creationId xmlns:a16="http://schemas.microsoft.com/office/drawing/2014/main" id="{89C1D74B-CDA8-4FA4-92DA-E2C9EDFDE933}"/>
              </a:ext>
            </a:extLst>
          </p:cNvPr>
          <p:cNvPicPr>
            <a:picLocks noChangeAspect="1"/>
          </p:cNvPicPr>
          <p:nvPr/>
        </p:nvPicPr>
        <p:blipFill>
          <a:blip r:embed="rId2"/>
          <a:stretch>
            <a:fillRect/>
          </a:stretch>
        </p:blipFill>
        <p:spPr>
          <a:xfrm>
            <a:off x="1391325" y="3688104"/>
            <a:ext cx="9409349" cy="1903752"/>
          </a:xfrm>
          <a:prstGeom prst="rect">
            <a:avLst/>
          </a:prstGeom>
        </p:spPr>
      </p:pic>
    </p:spTree>
    <p:extLst>
      <p:ext uri="{BB962C8B-B14F-4D97-AF65-F5344CB8AC3E}">
        <p14:creationId xmlns:p14="http://schemas.microsoft.com/office/powerpoint/2010/main" val="384516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loop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loop through a </a:t>
            </a:r>
            <a:r>
              <a:rPr lang="en-US" sz="4400" dirty="0" err="1">
                <a:latin typeface="Algerian" panose="04020705040A02060702" pitchFamily="82" charset="0"/>
              </a:rPr>
              <a:t>dicionary</a:t>
            </a:r>
            <a:endParaRPr lang="en-US" sz="4400" dirty="0">
              <a:latin typeface="Algerian" panose="04020705040A02060702" pitchFamily="82" charset="0"/>
            </a:endParaRP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569660"/>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loop through a dictionary by using a for loop. When looping through a dictionary, the return value are the </a:t>
            </a:r>
            <a:r>
              <a:rPr lang="en-US" altLang="zh-TW" sz="2400" i="1" dirty="0">
                <a:latin typeface="Verdana" panose="020B0604030504040204" pitchFamily="34" charset="0"/>
                <a:ea typeface="Verdana" panose="020B0604030504040204" pitchFamily="34" charset="0"/>
              </a:rPr>
              <a:t>keys</a:t>
            </a:r>
            <a:r>
              <a:rPr lang="en-US" altLang="zh-TW" sz="2400" dirty="0">
                <a:latin typeface="Verdana" panose="020B0604030504040204" pitchFamily="34" charset="0"/>
                <a:ea typeface="Verdana" panose="020B0604030504040204" pitchFamily="34" charset="0"/>
              </a:rPr>
              <a:t> of the dictionary, but there are methods to return the </a:t>
            </a:r>
            <a:r>
              <a:rPr lang="en-US" altLang="zh-TW" sz="2400" i="1" dirty="0">
                <a:latin typeface="Verdana" panose="020B0604030504040204" pitchFamily="34" charset="0"/>
                <a:ea typeface="Verdana" panose="020B0604030504040204" pitchFamily="34" charset="0"/>
              </a:rPr>
              <a:t>values</a:t>
            </a:r>
            <a:r>
              <a:rPr lang="en-US" altLang="zh-TW" sz="2400" dirty="0">
                <a:latin typeface="Verdana" panose="020B0604030504040204" pitchFamily="34" charset="0"/>
                <a:ea typeface="Verdana" panose="020B0604030504040204" pitchFamily="34" charset="0"/>
              </a:rPr>
              <a:t> as well.</a:t>
            </a:r>
          </a:p>
          <a:p>
            <a:endParaRPr lang="en-US" sz="2400" b="0" i="0" dirty="0">
              <a:effectLst/>
              <a:latin typeface="Verdana" panose="020B0604030504040204" pitchFamily="34" charset="0"/>
              <a:ea typeface="Verdana" panose="020B0604030504040204" pitchFamily="34" charset="0"/>
            </a:endParaRPr>
          </a:p>
        </p:txBody>
      </p:sp>
      <p:sp>
        <p:nvSpPr>
          <p:cNvPr id="3" name="Rectangle 1">
            <a:extLst>
              <a:ext uri="{FF2B5EF4-FFF2-40B4-BE49-F238E27FC236}">
                <a16:creationId xmlns:a16="http://schemas.microsoft.com/office/drawing/2014/main" id="{BCDB6894-7F07-4280-A966-42657DCF49D6}"/>
              </a:ext>
            </a:extLst>
          </p:cNvPr>
          <p:cNvSpPr>
            <a:spLocks noChangeArrowheads="1"/>
          </p:cNvSpPr>
          <p:nvPr/>
        </p:nvSpPr>
        <p:spPr bwMode="auto">
          <a:xfrm>
            <a:off x="1105238" y="3413291"/>
            <a:ext cx="49151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You can use the </a:t>
            </a:r>
            <a:r>
              <a:rPr kumimoji="0" lang="zh-TW" altLang="zh-TW" sz="1100" b="0" i="0" u="none" strike="noStrike" cap="none" normalizeH="0" baseline="0" dirty="0">
                <a:ln>
                  <a:noFill/>
                </a:ln>
                <a:effectLst/>
                <a:latin typeface="Consolas" panose="020B0609020204030204" pitchFamily="49" charset="0"/>
              </a:rPr>
              <a:t>keys()</a:t>
            </a:r>
            <a:r>
              <a:rPr kumimoji="0" lang="zh-TW" altLang="zh-TW" sz="1100" b="0" i="0" u="none" strike="noStrike" cap="none" normalizeH="0" baseline="0" dirty="0">
                <a:ln>
                  <a:noFill/>
                </a:ln>
                <a:effectLst/>
                <a:latin typeface="Verdana" panose="020B0604030504040204" pitchFamily="34" charset="0"/>
              </a:rPr>
              <a:t> method to return the keys of a dictionary:</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pic>
        <p:nvPicPr>
          <p:cNvPr id="6" name="圖片 5">
            <a:extLst>
              <a:ext uri="{FF2B5EF4-FFF2-40B4-BE49-F238E27FC236}">
                <a16:creationId xmlns:a16="http://schemas.microsoft.com/office/drawing/2014/main" id="{83F1E694-046D-4873-A6E8-CBD90C8D1A94}"/>
              </a:ext>
            </a:extLst>
          </p:cNvPr>
          <p:cNvPicPr>
            <a:picLocks noChangeAspect="1"/>
          </p:cNvPicPr>
          <p:nvPr/>
        </p:nvPicPr>
        <p:blipFill>
          <a:blip r:embed="rId2"/>
          <a:stretch>
            <a:fillRect/>
          </a:stretch>
        </p:blipFill>
        <p:spPr>
          <a:xfrm>
            <a:off x="1198873" y="3688104"/>
            <a:ext cx="9642985" cy="1928597"/>
          </a:xfrm>
          <a:prstGeom prst="rect">
            <a:avLst/>
          </a:prstGeom>
        </p:spPr>
      </p:pic>
    </p:spTree>
    <p:extLst>
      <p:ext uri="{BB962C8B-B14F-4D97-AF65-F5344CB8AC3E}">
        <p14:creationId xmlns:p14="http://schemas.microsoft.com/office/powerpoint/2010/main" val="279006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loop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loop through a </a:t>
            </a:r>
            <a:r>
              <a:rPr lang="en-US" sz="4400" dirty="0" err="1">
                <a:latin typeface="Algerian" panose="04020705040A02060702" pitchFamily="82" charset="0"/>
              </a:rPr>
              <a:t>dicionary</a:t>
            </a:r>
            <a:endParaRPr lang="en-US" sz="4400" dirty="0">
              <a:latin typeface="Algerian" panose="04020705040A02060702" pitchFamily="82" charset="0"/>
            </a:endParaRP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569660"/>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 loop through a dictionary by using a for loop. When looping through a dictionary, the return value are the </a:t>
            </a:r>
            <a:r>
              <a:rPr lang="en-US" altLang="zh-TW" sz="2400" i="1" dirty="0">
                <a:latin typeface="Verdana" panose="020B0604030504040204" pitchFamily="34" charset="0"/>
                <a:ea typeface="Verdana" panose="020B0604030504040204" pitchFamily="34" charset="0"/>
              </a:rPr>
              <a:t>keys</a:t>
            </a:r>
            <a:r>
              <a:rPr lang="en-US" altLang="zh-TW" sz="2400" dirty="0">
                <a:latin typeface="Verdana" panose="020B0604030504040204" pitchFamily="34" charset="0"/>
                <a:ea typeface="Verdana" panose="020B0604030504040204" pitchFamily="34" charset="0"/>
              </a:rPr>
              <a:t> of the dictionary, but there are methods to return the </a:t>
            </a:r>
            <a:r>
              <a:rPr lang="en-US" altLang="zh-TW" sz="2400" i="1" dirty="0">
                <a:latin typeface="Verdana" panose="020B0604030504040204" pitchFamily="34" charset="0"/>
                <a:ea typeface="Verdana" panose="020B0604030504040204" pitchFamily="34" charset="0"/>
              </a:rPr>
              <a:t>values</a:t>
            </a:r>
            <a:r>
              <a:rPr lang="en-US" altLang="zh-TW" sz="2400" dirty="0">
                <a:latin typeface="Verdana" panose="020B0604030504040204" pitchFamily="34" charset="0"/>
                <a:ea typeface="Verdana" panose="020B0604030504040204" pitchFamily="34" charset="0"/>
              </a:rPr>
              <a:t> as well.</a:t>
            </a:r>
          </a:p>
          <a:p>
            <a:endParaRPr lang="en-US" sz="2400" b="0" i="0" dirty="0">
              <a:effectLst/>
              <a:latin typeface="Verdana" panose="020B0604030504040204" pitchFamily="34" charset="0"/>
              <a:ea typeface="Verdana" panose="020B0604030504040204" pitchFamily="34" charset="0"/>
            </a:endParaRPr>
          </a:p>
        </p:txBody>
      </p:sp>
      <p:sp>
        <p:nvSpPr>
          <p:cNvPr id="7" name="矩形 6">
            <a:extLst>
              <a:ext uri="{FF2B5EF4-FFF2-40B4-BE49-F238E27FC236}">
                <a16:creationId xmlns:a16="http://schemas.microsoft.com/office/drawing/2014/main" id="{278E13E6-38BE-496C-8AAE-C4694A61FC66}"/>
              </a:ext>
            </a:extLst>
          </p:cNvPr>
          <p:cNvSpPr/>
          <p:nvPr/>
        </p:nvSpPr>
        <p:spPr>
          <a:xfrm>
            <a:off x="1007245" y="3416654"/>
            <a:ext cx="4891083" cy="261610"/>
          </a:xfrm>
          <a:prstGeom prst="rect">
            <a:avLst/>
          </a:prstGeom>
        </p:spPr>
        <p:txBody>
          <a:bodyPr wrap="none">
            <a:spAutoFit/>
          </a:bodyPr>
          <a:lstStyle/>
          <a:p>
            <a:r>
              <a:rPr lang="en-US" altLang="zh-TW" sz="1100" dirty="0">
                <a:latin typeface="Verdana" panose="020B0604030504040204" pitchFamily="34" charset="0"/>
                <a:ea typeface="Verdana" panose="020B0604030504040204" pitchFamily="34" charset="0"/>
              </a:rPr>
              <a:t>Loop through both keys and values, by using the items() method:</a:t>
            </a:r>
            <a:endParaRPr lang="zh-TW" altLang="en-US" sz="1100" dirty="0">
              <a:latin typeface="Verdana" panose="020B0604030504040204" pitchFamily="34" charset="0"/>
            </a:endParaRPr>
          </a:p>
        </p:txBody>
      </p:sp>
      <p:pic>
        <p:nvPicPr>
          <p:cNvPr id="9" name="圖片 8">
            <a:extLst>
              <a:ext uri="{FF2B5EF4-FFF2-40B4-BE49-F238E27FC236}">
                <a16:creationId xmlns:a16="http://schemas.microsoft.com/office/drawing/2014/main" id="{57010777-3752-4CB4-AC9D-DAB785892162}"/>
              </a:ext>
            </a:extLst>
          </p:cNvPr>
          <p:cNvPicPr>
            <a:picLocks noChangeAspect="1"/>
          </p:cNvPicPr>
          <p:nvPr/>
        </p:nvPicPr>
        <p:blipFill>
          <a:blip r:embed="rId2"/>
          <a:stretch>
            <a:fillRect/>
          </a:stretch>
        </p:blipFill>
        <p:spPr>
          <a:xfrm>
            <a:off x="1062528" y="3694830"/>
            <a:ext cx="10066943" cy="2232088"/>
          </a:xfrm>
          <a:prstGeom prst="rect">
            <a:avLst/>
          </a:prstGeom>
        </p:spPr>
      </p:pic>
    </p:spTree>
    <p:extLst>
      <p:ext uri="{BB962C8B-B14F-4D97-AF65-F5344CB8AC3E}">
        <p14:creationId xmlns:p14="http://schemas.microsoft.com/office/powerpoint/2010/main" val="360040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copy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copy a dictionary</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200329"/>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cannot copy a dictionary simply by typing dict2 = dict1, because, dict2 will only be a </a:t>
            </a:r>
            <a:r>
              <a:rPr lang="en-US" altLang="zh-TW" sz="2400" i="1" dirty="0">
                <a:latin typeface="Verdana" panose="020B0604030504040204" pitchFamily="34" charset="0"/>
                <a:ea typeface="Verdana" panose="020B0604030504040204" pitchFamily="34" charset="0"/>
              </a:rPr>
              <a:t>reference</a:t>
            </a:r>
            <a:r>
              <a:rPr lang="en-US" altLang="zh-TW" sz="2400" dirty="0">
                <a:latin typeface="Verdana" panose="020B0604030504040204" pitchFamily="34" charset="0"/>
                <a:ea typeface="Verdana" panose="020B0604030504040204" pitchFamily="34" charset="0"/>
              </a:rPr>
              <a:t> to dict1, and changes made in dict1 will automatically also be made in dict2.</a:t>
            </a:r>
            <a:endParaRPr lang="en-US" sz="2400" b="0" i="0" dirty="0">
              <a:effectLst/>
              <a:latin typeface="Verdana" panose="020B0604030504040204" pitchFamily="34" charset="0"/>
              <a:ea typeface="Verdana" panose="020B0604030504040204" pitchFamily="34" charset="0"/>
            </a:endParaRPr>
          </a:p>
        </p:txBody>
      </p:sp>
      <p:sp>
        <p:nvSpPr>
          <p:cNvPr id="12" name="矩形 11">
            <a:extLst>
              <a:ext uri="{FF2B5EF4-FFF2-40B4-BE49-F238E27FC236}">
                <a16:creationId xmlns:a16="http://schemas.microsoft.com/office/drawing/2014/main" id="{5551C598-9E52-4A63-8595-E2D2BAF1235C}"/>
              </a:ext>
            </a:extLst>
          </p:cNvPr>
          <p:cNvSpPr/>
          <p:nvPr/>
        </p:nvSpPr>
        <p:spPr>
          <a:xfrm>
            <a:off x="184558" y="3106667"/>
            <a:ext cx="10440111" cy="369332"/>
          </a:xfrm>
          <a:prstGeom prst="rect">
            <a:avLst/>
          </a:prstGeom>
        </p:spPr>
        <p:txBody>
          <a:bodyPr wrap="square">
            <a:spAutoFit/>
          </a:bodyPr>
          <a:lstStyle/>
          <a:p>
            <a:r>
              <a:rPr lang="en-US" altLang="zh-TW" dirty="0">
                <a:latin typeface="Verdana" panose="020B0604030504040204" pitchFamily="34" charset="0"/>
              </a:rPr>
              <a:t>There are ways to make a copy, one way is to use the built-in Dictionary method copy()</a:t>
            </a:r>
            <a:endParaRPr lang="zh-TW" altLang="en-US" dirty="0"/>
          </a:p>
        </p:txBody>
      </p:sp>
      <p:sp>
        <p:nvSpPr>
          <p:cNvPr id="13" name="Rectangle 5">
            <a:extLst>
              <a:ext uri="{FF2B5EF4-FFF2-40B4-BE49-F238E27FC236}">
                <a16:creationId xmlns:a16="http://schemas.microsoft.com/office/drawing/2014/main" id="{53BD5590-3230-4E96-8B5B-053C024B5ECC}"/>
              </a:ext>
            </a:extLst>
          </p:cNvPr>
          <p:cNvSpPr>
            <a:spLocks noChangeArrowheads="1"/>
          </p:cNvSpPr>
          <p:nvPr/>
        </p:nvSpPr>
        <p:spPr bwMode="auto">
          <a:xfrm>
            <a:off x="405522" y="3510372"/>
            <a:ext cx="39597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Make a copy of a dictionary with the </a:t>
            </a:r>
            <a:r>
              <a:rPr kumimoji="0" lang="zh-TW" altLang="zh-TW" sz="1100" b="0" i="0" u="none" strike="noStrike" cap="none" normalizeH="0" baseline="0" dirty="0">
                <a:ln>
                  <a:noFill/>
                </a:ln>
                <a:effectLst/>
                <a:latin typeface="Consolas" panose="020B0609020204030204" pitchFamily="49" charset="0"/>
              </a:rPr>
              <a:t>copy()</a:t>
            </a:r>
            <a:r>
              <a:rPr kumimoji="0" lang="zh-TW" altLang="zh-TW" sz="1100" b="0" i="0" u="none" strike="noStrike" cap="none" normalizeH="0" baseline="0" dirty="0">
                <a:ln>
                  <a:noFill/>
                </a:ln>
                <a:effectLst/>
                <a:latin typeface="Verdana" panose="020B0604030504040204" pitchFamily="34" charset="0"/>
              </a:rPr>
              <a:t> method:</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pic>
        <p:nvPicPr>
          <p:cNvPr id="14" name="圖片 13">
            <a:extLst>
              <a:ext uri="{FF2B5EF4-FFF2-40B4-BE49-F238E27FC236}">
                <a16:creationId xmlns:a16="http://schemas.microsoft.com/office/drawing/2014/main" id="{465E0E73-27EF-40FE-B54C-131C9B23E9F4}"/>
              </a:ext>
            </a:extLst>
          </p:cNvPr>
          <p:cNvPicPr>
            <a:picLocks noChangeAspect="1"/>
          </p:cNvPicPr>
          <p:nvPr/>
        </p:nvPicPr>
        <p:blipFill>
          <a:blip r:embed="rId2"/>
          <a:stretch>
            <a:fillRect/>
          </a:stretch>
        </p:blipFill>
        <p:spPr>
          <a:xfrm>
            <a:off x="435411" y="3771982"/>
            <a:ext cx="11479227" cy="1562318"/>
          </a:xfrm>
          <a:prstGeom prst="rect">
            <a:avLst/>
          </a:prstGeom>
        </p:spPr>
      </p:pic>
    </p:spTree>
    <p:extLst>
      <p:ext uri="{BB962C8B-B14F-4D97-AF65-F5344CB8AC3E}">
        <p14:creationId xmlns:p14="http://schemas.microsoft.com/office/powerpoint/2010/main" val="23812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dirty="0">
                <a:latin typeface="Agency FB" panose="020B0503020202020204" pitchFamily="34" charset="0"/>
              </a:rPr>
              <a:t>Why Python?</a:t>
            </a:r>
            <a:endParaRPr lang="en-US" sz="5400" b="0" i="0" dirty="0">
              <a:effectLst/>
              <a:latin typeface="Agency FB" panose="020B0503020202020204" pitchFamily="34"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3416320"/>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rPr>
              <a:t>Python works on different platforms (Windows, Mac, Linux, </a:t>
            </a:r>
          </a:p>
          <a:p>
            <a:pPr algn="l"/>
            <a:r>
              <a:rPr lang="en-US" sz="2400" dirty="0"/>
              <a:t>    </a:t>
            </a:r>
            <a:r>
              <a:rPr lang="en-US" sz="2400" b="0" i="0" dirty="0">
                <a:effectLst/>
              </a:rPr>
              <a:t>Raspberry Pi, etc.).</a:t>
            </a:r>
          </a:p>
          <a:p>
            <a:pPr marL="342900" indent="-342900" algn="l">
              <a:buFont typeface="Arial" panose="020B0604020202020204" pitchFamily="34" charset="0"/>
              <a:buChar char="•"/>
            </a:pPr>
            <a:r>
              <a:rPr lang="en-US" sz="2400" b="0" i="0" dirty="0">
                <a:effectLst/>
              </a:rPr>
              <a:t>Python has a simple syntax similar to the English language.</a:t>
            </a:r>
          </a:p>
          <a:p>
            <a:pPr marL="342900" indent="-342900" algn="l">
              <a:buFont typeface="Arial" panose="020B0604020202020204" pitchFamily="34" charset="0"/>
              <a:buChar char="•"/>
            </a:pPr>
            <a:r>
              <a:rPr lang="en-US" sz="2400" b="0" i="0" dirty="0">
                <a:effectLst/>
              </a:rPr>
              <a:t>Python has syntax that allows developers to write programs with fewer lines than some other programming languages.</a:t>
            </a:r>
          </a:p>
          <a:p>
            <a:pPr marL="342900" indent="-342900" algn="l">
              <a:buFont typeface="Arial" panose="020B0604020202020204" pitchFamily="34" charset="0"/>
              <a:buChar char="•"/>
            </a:pPr>
            <a:r>
              <a:rPr lang="en-US" sz="2400" b="0" i="0" dirty="0">
                <a:effectLst/>
              </a:rPr>
              <a:t>Python runs on an interpreter system, meaning that code can be executed as soon as it is written. This means that prototyping can be very quick.</a:t>
            </a:r>
          </a:p>
          <a:p>
            <a:pPr marL="342900" indent="-342900" algn="l">
              <a:buFont typeface="Arial" panose="020B0604020202020204" pitchFamily="34" charset="0"/>
              <a:buChar char="•"/>
            </a:pPr>
            <a:r>
              <a:rPr lang="en-US" sz="2400" b="0" i="0" dirty="0">
                <a:effectLst/>
              </a:rPr>
              <a:t>Python can be treated in a procedural way, an object-oriented way or a functional way.</a:t>
            </a:r>
          </a:p>
        </p:txBody>
      </p:sp>
    </p:spTree>
    <p:extLst>
      <p:ext uri="{BB962C8B-B14F-4D97-AF65-F5344CB8AC3E}">
        <p14:creationId xmlns:p14="http://schemas.microsoft.com/office/powerpoint/2010/main" val="3995647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copy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copy a dictionary</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1200329"/>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You cannot copy a dictionary simply by typing dict2 = dict1, because, dict2 will only be a </a:t>
            </a:r>
            <a:r>
              <a:rPr lang="en-US" altLang="zh-TW" sz="2400" i="1" dirty="0">
                <a:latin typeface="Verdana" panose="020B0604030504040204" pitchFamily="34" charset="0"/>
                <a:ea typeface="Verdana" panose="020B0604030504040204" pitchFamily="34" charset="0"/>
              </a:rPr>
              <a:t>reference</a:t>
            </a:r>
            <a:r>
              <a:rPr lang="en-US" altLang="zh-TW" sz="2400" dirty="0">
                <a:latin typeface="Verdana" panose="020B0604030504040204" pitchFamily="34" charset="0"/>
                <a:ea typeface="Verdana" panose="020B0604030504040204" pitchFamily="34" charset="0"/>
              </a:rPr>
              <a:t> to dict1, and changes made in dict1 will automatically also be made in dict2.</a:t>
            </a:r>
            <a:endParaRPr lang="en-US" sz="2400" b="0" i="0" dirty="0">
              <a:effectLst/>
              <a:latin typeface="Verdana" panose="020B0604030504040204" pitchFamily="34" charset="0"/>
              <a:ea typeface="Verdana" panose="020B0604030504040204" pitchFamily="34" charset="0"/>
            </a:endParaRPr>
          </a:p>
        </p:txBody>
      </p:sp>
      <p:sp>
        <p:nvSpPr>
          <p:cNvPr id="12" name="矩形 11">
            <a:extLst>
              <a:ext uri="{FF2B5EF4-FFF2-40B4-BE49-F238E27FC236}">
                <a16:creationId xmlns:a16="http://schemas.microsoft.com/office/drawing/2014/main" id="{5551C598-9E52-4A63-8595-E2D2BAF1235C}"/>
              </a:ext>
            </a:extLst>
          </p:cNvPr>
          <p:cNvSpPr/>
          <p:nvPr/>
        </p:nvSpPr>
        <p:spPr>
          <a:xfrm>
            <a:off x="184558" y="2978296"/>
            <a:ext cx="10440111" cy="369332"/>
          </a:xfrm>
          <a:prstGeom prst="rect">
            <a:avLst/>
          </a:prstGeom>
        </p:spPr>
        <p:txBody>
          <a:bodyPr wrap="square">
            <a:spAutoFit/>
          </a:bodyPr>
          <a:lstStyle/>
          <a:p>
            <a:r>
              <a:rPr lang="en-US" altLang="zh-TW" dirty="0">
                <a:latin typeface="Verdana" panose="020B0604030504040204" pitchFamily="34" charset="0"/>
                <a:ea typeface="Verdana" panose="020B0604030504040204" pitchFamily="34" charset="0"/>
              </a:rPr>
              <a:t>Another way to make a copy is to use the built-in function  </a:t>
            </a:r>
            <a:r>
              <a:rPr lang="en-US" altLang="zh-TW" dirty="0" err="1">
                <a:latin typeface="Verdana" panose="020B0604030504040204" pitchFamily="34" charset="0"/>
                <a:ea typeface="Verdana" panose="020B0604030504040204" pitchFamily="34" charset="0"/>
              </a:rPr>
              <a:t>dict</a:t>
            </a:r>
            <a:r>
              <a:rPr lang="en-US" altLang="zh-TW" dirty="0">
                <a:latin typeface="Verdana" panose="020B0604030504040204" pitchFamily="34" charset="0"/>
                <a:ea typeface="Verdana" panose="020B0604030504040204" pitchFamily="34" charset="0"/>
              </a:rPr>
              <a:t> ()</a:t>
            </a:r>
            <a:endParaRPr lang="zh-TW" altLang="en-US" dirty="0">
              <a:latin typeface="Verdana" panose="020B0604030504040204" pitchFamily="34" charset="0"/>
            </a:endParaRPr>
          </a:p>
        </p:txBody>
      </p:sp>
      <p:sp>
        <p:nvSpPr>
          <p:cNvPr id="3" name="Rectangle 1">
            <a:extLst>
              <a:ext uri="{FF2B5EF4-FFF2-40B4-BE49-F238E27FC236}">
                <a16:creationId xmlns:a16="http://schemas.microsoft.com/office/drawing/2014/main" id="{7CD37D4D-3E1A-484E-8CAB-F58CF534ABBE}"/>
              </a:ext>
            </a:extLst>
          </p:cNvPr>
          <p:cNvSpPr>
            <a:spLocks noChangeArrowheads="1"/>
          </p:cNvSpPr>
          <p:nvPr/>
        </p:nvSpPr>
        <p:spPr bwMode="auto">
          <a:xfrm>
            <a:off x="389492" y="3510372"/>
            <a:ext cx="39917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effectLst/>
                <a:latin typeface="Verdana" panose="020B0604030504040204" pitchFamily="34" charset="0"/>
              </a:rPr>
              <a:t>Make a copy of a dictionary with the </a:t>
            </a:r>
            <a:r>
              <a:rPr kumimoji="0" lang="zh-TW" altLang="zh-TW" sz="1100" b="0" i="0" u="none" strike="noStrike" cap="none" normalizeH="0" baseline="0" dirty="0">
                <a:ln>
                  <a:noFill/>
                </a:ln>
                <a:effectLst/>
                <a:latin typeface="Consolas" panose="020B0609020204030204" pitchFamily="49" charset="0"/>
              </a:rPr>
              <a:t>dict()</a:t>
            </a:r>
            <a:r>
              <a:rPr kumimoji="0" lang="zh-TW" altLang="zh-TW" sz="1100" b="0" i="0" u="none" strike="noStrike" cap="none" normalizeH="0" baseline="0" dirty="0">
                <a:ln>
                  <a:noFill/>
                </a:ln>
                <a:effectLst/>
                <a:latin typeface="Verdana" panose="020B0604030504040204" pitchFamily="34" charset="0"/>
              </a:rPr>
              <a:t> function:</a:t>
            </a:r>
            <a:r>
              <a:rPr kumimoji="0" lang="zh-TW" altLang="zh-TW" sz="800" b="0" i="0" u="none" strike="noStrike" cap="none" normalizeH="0" baseline="0" dirty="0">
                <a:ln>
                  <a:noFill/>
                </a:ln>
                <a:effectLst/>
              </a:rPr>
              <a:t> </a:t>
            </a:r>
            <a:endParaRPr kumimoji="0" lang="zh-TW" altLang="zh-TW" sz="1800" b="0" i="0" u="none" strike="noStrike" cap="none" normalizeH="0" baseline="0" dirty="0">
              <a:ln>
                <a:noFill/>
              </a:ln>
              <a:effectLst/>
            </a:endParaRPr>
          </a:p>
        </p:txBody>
      </p:sp>
      <p:pic>
        <p:nvPicPr>
          <p:cNvPr id="5" name="圖片 4">
            <a:extLst>
              <a:ext uri="{FF2B5EF4-FFF2-40B4-BE49-F238E27FC236}">
                <a16:creationId xmlns:a16="http://schemas.microsoft.com/office/drawing/2014/main" id="{1595CCD7-EC34-4BC1-AB20-46E41F3BE042}"/>
              </a:ext>
            </a:extLst>
          </p:cNvPr>
          <p:cNvPicPr>
            <a:picLocks noChangeAspect="1"/>
          </p:cNvPicPr>
          <p:nvPr/>
        </p:nvPicPr>
        <p:blipFill>
          <a:blip r:embed="rId2"/>
          <a:stretch>
            <a:fillRect/>
          </a:stretch>
        </p:blipFill>
        <p:spPr>
          <a:xfrm>
            <a:off x="327807" y="3771982"/>
            <a:ext cx="11536385" cy="2010056"/>
          </a:xfrm>
          <a:prstGeom prst="rect">
            <a:avLst/>
          </a:prstGeom>
        </p:spPr>
      </p:pic>
    </p:spTree>
    <p:extLst>
      <p:ext uri="{BB962C8B-B14F-4D97-AF65-F5344CB8AC3E}">
        <p14:creationId xmlns:p14="http://schemas.microsoft.com/office/powerpoint/2010/main" val="3133509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nested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nested dictionaries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A dictionary can contain dictionaries, this is called nested dictionaries.</a:t>
            </a:r>
            <a:endParaRPr lang="en-US" sz="2400" b="0" i="0" dirty="0">
              <a:effectLst/>
              <a:latin typeface="Verdana" panose="020B0604030504040204" pitchFamily="34" charset="0"/>
              <a:ea typeface="Verdana" panose="020B0604030504040204" pitchFamily="34" charset="0"/>
            </a:endParaRPr>
          </a:p>
        </p:txBody>
      </p:sp>
      <p:sp>
        <p:nvSpPr>
          <p:cNvPr id="12" name="矩形 11">
            <a:extLst>
              <a:ext uri="{FF2B5EF4-FFF2-40B4-BE49-F238E27FC236}">
                <a16:creationId xmlns:a16="http://schemas.microsoft.com/office/drawing/2014/main" id="{5551C598-9E52-4A63-8595-E2D2BAF1235C}"/>
              </a:ext>
            </a:extLst>
          </p:cNvPr>
          <p:cNvSpPr/>
          <p:nvPr/>
        </p:nvSpPr>
        <p:spPr>
          <a:xfrm>
            <a:off x="184558" y="2478039"/>
            <a:ext cx="10440111" cy="369332"/>
          </a:xfrm>
          <a:prstGeom prst="rect">
            <a:avLst/>
          </a:prstGeom>
        </p:spPr>
        <p:txBody>
          <a:bodyPr wrap="square">
            <a:spAutoFit/>
          </a:bodyPr>
          <a:lstStyle/>
          <a:p>
            <a:r>
              <a:rPr lang="en-US" altLang="zh-TW" dirty="0">
                <a:latin typeface="Verdana" panose="020B0604030504040204" pitchFamily="34" charset="0"/>
                <a:ea typeface="Verdana" panose="020B0604030504040204" pitchFamily="34" charset="0"/>
              </a:rPr>
              <a:t>Another way to make a copy is to use the built-in function  </a:t>
            </a:r>
            <a:r>
              <a:rPr lang="en-US" altLang="zh-TW" dirty="0" err="1">
                <a:latin typeface="Verdana" panose="020B0604030504040204" pitchFamily="34" charset="0"/>
                <a:ea typeface="Verdana" panose="020B0604030504040204" pitchFamily="34" charset="0"/>
              </a:rPr>
              <a:t>dict</a:t>
            </a:r>
            <a:r>
              <a:rPr lang="en-US" altLang="zh-TW" dirty="0">
                <a:latin typeface="Verdana" panose="020B0604030504040204" pitchFamily="34" charset="0"/>
                <a:ea typeface="Verdana" panose="020B0604030504040204" pitchFamily="34" charset="0"/>
              </a:rPr>
              <a:t> ()</a:t>
            </a:r>
            <a:endParaRPr lang="zh-TW" altLang="en-US" dirty="0">
              <a:latin typeface="Verdana" panose="020B0604030504040204" pitchFamily="34" charset="0"/>
            </a:endParaRPr>
          </a:p>
        </p:txBody>
      </p:sp>
      <p:sp>
        <p:nvSpPr>
          <p:cNvPr id="3" name="Rectangle 1">
            <a:extLst>
              <a:ext uri="{FF2B5EF4-FFF2-40B4-BE49-F238E27FC236}">
                <a16:creationId xmlns:a16="http://schemas.microsoft.com/office/drawing/2014/main" id="{7CD37D4D-3E1A-484E-8CAB-F58CF534ABBE}"/>
              </a:ext>
            </a:extLst>
          </p:cNvPr>
          <p:cNvSpPr>
            <a:spLocks noChangeArrowheads="1"/>
          </p:cNvSpPr>
          <p:nvPr/>
        </p:nvSpPr>
        <p:spPr bwMode="auto">
          <a:xfrm>
            <a:off x="327807" y="3510372"/>
            <a:ext cx="32848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TW" sz="1100" dirty="0"/>
              <a:t>Create a dictionary that contain three dictionaries:</a:t>
            </a:r>
            <a:endParaRPr kumimoji="0" lang="zh-TW" altLang="zh-TW" sz="1100" b="0" i="0" u="none" strike="noStrike" cap="none" normalizeH="0" baseline="0" dirty="0">
              <a:ln>
                <a:noFill/>
              </a:ln>
              <a:effectLst/>
            </a:endParaRPr>
          </a:p>
        </p:txBody>
      </p:sp>
      <p:pic>
        <p:nvPicPr>
          <p:cNvPr id="6" name="圖片 5">
            <a:extLst>
              <a:ext uri="{FF2B5EF4-FFF2-40B4-BE49-F238E27FC236}">
                <a16:creationId xmlns:a16="http://schemas.microsoft.com/office/drawing/2014/main" id="{B9EBEB5E-8F24-45F7-BDC4-241F897F6195}"/>
              </a:ext>
            </a:extLst>
          </p:cNvPr>
          <p:cNvPicPr>
            <a:picLocks noChangeAspect="1"/>
          </p:cNvPicPr>
          <p:nvPr/>
        </p:nvPicPr>
        <p:blipFill>
          <a:blip r:embed="rId2"/>
          <a:stretch>
            <a:fillRect/>
          </a:stretch>
        </p:blipFill>
        <p:spPr>
          <a:xfrm>
            <a:off x="480784" y="3771982"/>
            <a:ext cx="9847657" cy="2322350"/>
          </a:xfrm>
          <a:prstGeom prst="rect">
            <a:avLst/>
          </a:prstGeom>
        </p:spPr>
      </p:pic>
    </p:spTree>
    <p:extLst>
      <p:ext uri="{BB962C8B-B14F-4D97-AF65-F5344CB8AC3E}">
        <p14:creationId xmlns:p14="http://schemas.microsoft.com/office/powerpoint/2010/main" val="80677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nested dictionaries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nested dictionaries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A dictionary can contain dictionaries, this is called nested dictionaries.</a:t>
            </a:r>
            <a:endParaRPr lang="en-US" sz="2400" b="0" i="0" dirty="0">
              <a:effectLst/>
              <a:latin typeface="Verdana" panose="020B0604030504040204" pitchFamily="34" charset="0"/>
              <a:ea typeface="Verdana" panose="020B0604030504040204" pitchFamily="34" charset="0"/>
            </a:endParaRPr>
          </a:p>
        </p:txBody>
      </p:sp>
      <p:sp>
        <p:nvSpPr>
          <p:cNvPr id="12" name="矩形 11">
            <a:extLst>
              <a:ext uri="{FF2B5EF4-FFF2-40B4-BE49-F238E27FC236}">
                <a16:creationId xmlns:a16="http://schemas.microsoft.com/office/drawing/2014/main" id="{5551C598-9E52-4A63-8595-E2D2BAF1235C}"/>
              </a:ext>
            </a:extLst>
          </p:cNvPr>
          <p:cNvSpPr/>
          <p:nvPr/>
        </p:nvSpPr>
        <p:spPr>
          <a:xfrm>
            <a:off x="184558" y="2478039"/>
            <a:ext cx="10440111" cy="369332"/>
          </a:xfrm>
          <a:prstGeom prst="rect">
            <a:avLst/>
          </a:prstGeom>
        </p:spPr>
        <p:txBody>
          <a:bodyPr wrap="square">
            <a:spAutoFit/>
          </a:bodyPr>
          <a:lstStyle/>
          <a:p>
            <a:r>
              <a:rPr lang="en-US" altLang="zh-TW" dirty="0">
                <a:latin typeface="Verdana" panose="020B0604030504040204" pitchFamily="34" charset="0"/>
                <a:ea typeface="Verdana" panose="020B0604030504040204" pitchFamily="34" charset="0"/>
              </a:rPr>
              <a:t>Or, if you want to add three dictionaries into a new dictionary:</a:t>
            </a:r>
            <a:endParaRPr lang="zh-TW" altLang="en-US" dirty="0">
              <a:latin typeface="Verdana" panose="020B0604030504040204" pitchFamily="34" charset="0"/>
            </a:endParaRPr>
          </a:p>
        </p:txBody>
      </p:sp>
      <p:sp>
        <p:nvSpPr>
          <p:cNvPr id="3" name="Rectangle 1">
            <a:extLst>
              <a:ext uri="{FF2B5EF4-FFF2-40B4-BE49-F238E27FC236}">
                <a16:creationId xmlns:a16="http://schemas.microsoft.com/office/drawing/2014/main" id="{7CD37D4D-3E1A-484E-8CAB-F58CF534ABBE}"/>
              </a:ext>
            </a:extLst>
          </p:cNvPr>
          <p:cNvSpPr>
            <a:spLocks noChangeArrowheads="1"/>
          </p:cNvSpPr>
          <p:nvPr/>
        </p:nvSpPr>
        <p:spPr bwMode="auto">
          <a:xfrm>
            <a:off x="184558" y="3169896"/>
            <a:ext cx="99151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1100" dirty="0"/>
              <a:t>Create three dictionaries, then create one dictionary that will contain the other three dictionaries:</a:t>
            </a:r>
          </a:p>
        </p:txBody>
      </p:sp>
      <p:pic>
        <p:nvPicPr>
          <p:cNvPr id="5" name="圖片 4">
            <a:extLst>
              <a:ext uri="{FF2B5EF4-FFF2-40B4-BE49-F238E27FC236}">
                <a16:creationId xmlns:a16="http://schemas.microsoft.com/office/drawing/2014/main" id="{6739BEF2-12B3-45F2-811E-E94DA633AE76}"/>
              </a:ext>
            </a:extLst>
          </p:cNvPr>
          <p:cNvPicPr>
            <a:picLocks noChangeAspect="1"/>
          </p:cNvPicPr>
          <p:nvPr/>
        </p:nvPicPr>
        <p:blipFill>
          <a:blip r:embed="rId2"/>
          <a:stretch>
            <a:fillRect/>
          </a:stretch>
        </p:blipFill>
        <p:spPr>
          <a:xfrm>
            <a:off x="477744" y="3429000"/>
            <a:ext cx="10344479" cy="2944136"/>
          </a:xfrm>
          <a:prstGeom prst="rect">
            <a:avLst/>
          </a:prstGeom>
        </p:spPr>
      </p:pic>
    </p:spTree>
    <p:extLst>
      <p:ext uri="{BB962C8B-B14F-4D97-AF65-F5344CB8AC3E}">
        <p14:creationId xmlns:p14="http://schemas.microsoft.com/office/powerpoint/2010/main" val="2517342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11299971"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dictionary methods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AB08549-6047-408F-9959-7209507D6CF2}"/>
              </a:ext>
            </a:extLst>
          </p:cNvPr>
          <p:cNvSpPr txBox="1"/>
          <p:nvPr/>
        </p:nvSpPr>
        <p:spPr>
          <a:xfrm>
            <a:off x="636102" y="1066799"/>
            <a:ext cx="11131457" cy="769441"/>
          </a:xfrm>
          <a:prstGeom prst="rect">
            <a:avLst/>
          </a:prstGeom>
          <a:noFill/>
        </p:spPr>
        <p:txBody>
          <a:bodyPr wrap="square">
            <a:spAutoFit/>
          </a:bodyPr>
          <a:lstStyle/>
          <a:p>
            <a:r>
              <a:rPr lang="en-US" sz="4400" dirty="0">
                <a:latin typeface="Algerian" panose="04020705040A02060702" pitchFamily="82" charset="0"/>
              </a:rPr>
              <a:t>Python – dictionary methods</a:t>
            </a:r>
          </a:p>
        </p:txBody>
      </p:sp>
      <p:sp>
        <p:nvSpPr>
          <p:cNvPr id="10" name="TextBox 9">
            <a:extLst>
              <a:ext uri="{FF2B5EF4-FFF2-40B4-BE49-F238E27FC236}">
                <a16:creationId xmlns:a16="http://schemas.microsoft.com/office/drawing/2014/main" id="{08387716-8FC9-4138-AE60-4A65E88D5406}"/>
              </a:ext>
            </a:extLst>
          </p:cNvPr>
          <p:cNvSpPr txBox="1"/>
          <p:nvPr/>
        </p:nvSpPr>
        <p:spPr>
          <a:xfrm>
            <a:off x="184558" y="1830428"/>
            <a:ext cx="11980935" cy="461665"/>
          </a:xfrm>
          <a:prstGeom prst="rect">
            <a:avLst/>
          </a:prstGeom>
          <a:noFill/>
        </p:spPr>
        <p:txBody>
          <a:bodyPr wrap="square">
            <a:spAutoFit/>
          </a:bodyPr>
          <a:lstStyle/>
          <a:p>
            <a:r>
              <a:rPr lang="en-US" altLang="zh-TW" sz="2400" dirty="0">
                <a:latin typeface="Verdana" panose="020B0604030504040204" pitchFamily="34" charset="0"/>
                <a:ea typeface="Verdana" panose="020B0604030504040204" pitchFamily="34" charset="0"/>
              </a:rPr>
              <a:t>Python has a set of built-in methods that you can use on dictionaries.</a:t>
            </a:r>
            <a:endParaRPr lang="en-US" sz="2400" b="0" i="0" dirty="0">
              <a:effectLst/>
              <a:latin typeface="Verdana" panose="020B0604030504040204" pitchFamily="34" charset="0"/>
              <a:ea typeface="Verdana" panose="020B0604030504040204" pitchFamily="34" charset="0"/>
            </a:endParaRPr>
          </a:p>
        </p:txBody>
      </p:sp>
      <p:pic>
        <p:nvPicPr>
          <p:cNvPr id="6" name="圖片 5">
            <a:extLst>
              <a:ext uri="{FF2B5EF4-FFF2-40B4-BE49-F238E27FC236}">
                <a16:creationId xmlns:a16="http://schemas.microsoft.com/office/drawing/2014/main" id="{2FDB8BBA-F2E6-4920-B58D-374325E05DF8}"/>
              </a:ext>
            </a:extLst>
          </p:cNvPr>
          <p:cNvPicPr>
            <a:picLocks noChangeAspect="1"/>
          </p:cNvPicPr>
          <p:nvPr/>
        </p:nvPicPr>
        <p:blipFill>
          <a:blip r:embed="rId2"/>
          <a:stretch>
            <a:fillRect/>
          </a:stretch>
        </p:blipFill>
        <p:spPr>
          <a:xfrm>
            <a:off x="1159161" y="2602976"/>
            <a:ext cx="9873678" cy="3707507"/>
          </a:xfrm>
          <a:prstGeom prst="rect">
            <a:avLst/>
          </a:prstGeom>
        </p:spPr>
      </p:pic>
    </p:spTree>
    <p:extLst>
      <p:ext uri="{BB962C8B-B14F-4D97-AF65-F5344CB8AC3E}">
        <p14:creationId xmlns:p14="http://schemas.microsoft.com/office/powerpoint/2010/main" val="1434661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1764446"/>
            <a:ext cx="8017565" cy="923330"/>
          </a:xfrm>
          <a:prstGeom prst="rect">
            <a:avLst/>
          </a:prstGeom>
          <a:noFill/>
        </p:spPr>
        <p:txBody>
          <a:bodyPr wrap="square">
            <a:spAutoFit/>
          </a:bodyPr>
          <a:lstStyle/>
          <a:p>
            <a:pPr algn="ctr"/>
            <a:r>
              <a:rPr lang="en-US" sz="5400" dirty="0">
                <a:latin typeface="Algerian" panose="04020705040A02060702" pitchFamily="82" charset="0"/>
              </a:rPr>
              <a:t>PYTHON COMMENTS</a:t>
            </a:r>
            <a:endParaRPr lang="en-US" sz="5400" dirty="0"/>
          </a:p>
        </p:txBody>
      </p:sp>
      <p:sp>
        <p:nvSpPr>
          <p:cNvPr id="13" name="TextBox 12">
            <a:extLst>
              <a:ext uri="{FF2B5EF4-FFF2-40B4-BE49-F238E27FC236}">
                <a16:creationId xmlns:a16="http://schemas.microsoft.com/office/drawing/2014/main" id="{6A6F0D35-8AA7-48EB-AE95-03F1DFC7887D}"/>
              </a:ext>
            </a:extLst>
          </p:cNvPr>
          <p:cNvSpPr txBox="1"/>
          <p:nvPr/>
        </p:nvSpPr>
        <p:spPr>
          <a:xfrm>
            <a:off x="662608" y="2718608"/>
            <a:ext cx="8342243"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explain Python code.</a:t>
            </a:r>
          </a:p>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make the code more readable.</a:t>
            </a:r>
          </a:p>
          <a:p>
            <a:pPr marL="342900" indent="-342900" algn="l">
              <a:buFont typeface="Arial" panose="020B0604020202020204" pitchFamily="34" charset="0"/>
              <a:buChar char="•"/>
            </a:pPr>
            <a:r>
              <a:rPr lang="en-US" sz="2400" b="0" i="0" dirty="0">
                <a:effectLst/>
                <a:latin typeface="Verdana" panose="020B0604030504040204" pitchFamily="34" charset="0"/>
              </a:rPr>
              <a:t>Comments can be used to prevent execution when testing code.</a:t>
            </a:r>
          </a:p>
        </p:txBody>
      </p:sp>
    </p:spTree>
    <p:extLst>
      <p:ext uri="{BB962C8B-B14F-4D97-AF65-F5344CB8AC3E}">
        <p14:creationId xmlns:p14="http://schemas.microsoft.com/office/powerpoint/2010/main" val="1972159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0"/>
            <a:ext cx="6785113" cy="1066799"/>
          </a:xfrm>
        </p:spPr>
        <p:txBody>
          <a:bodyPr anchor="t">
            <a:normAutofit/>
          </a:bodyPr>
          <a:lstStyle/>
          <a:p>
            <a:r>
              <a:rPr lang="en-US" altLang="zh-TW" sz="5400" dirty="0">
                <a:latin typeface="Algerian" panose="04020705040A02060702" pitchFamily="82" charset="0"/>
              </a:rPr>
              <a:t>pYThoN comments</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1831145"/>
            <a:ext cx="8600661" cy="923330"/>
          </a:xfrm>
          <a:prstGeom prst="rect">
            <a:avLst/>
          </a:prstGeom>
          <a:noFill/>
        </p:spPr>
        <p:txBody>
          <a:bodyPr wrap="square">
            <a:spAutoFit/>
          </a:bodyPr>
          <a:lstStyle/>
          <a:p>
            <a:pPr algn="ctr"/>
            <a:r>
              <a:rPr lang="en-US" sz="5400" dirty="0">
                <a:latin typeface="Algerian" panose="04020705040A02060702" pitchFamily="82" charset="0"/>
              </a:rPr>
              <a:t>CREATING A COMMENTS</a:t>
            </a:r>
            <a:endParaRPr lang="en-US" sz="5400" dirty="0"/>
          </a:p>
        </p:txBody>
      </p:sp>
      <p:pic>
        <p:nvPicPr>
          <p:cNvPr id="6" name="Picture 5">
            <a:extLst>
              <a:ext uri="{FF2B5EF4-FFF2-40B4-BE49-F238E27FC236}">
                <a16:creationId xmlns:a16="http://schemas.microsoft.com/office/drawing/2014/main" id="{CC8375CB-CA03-4131-9F54-583374716A21}"/>
              </a:ext>
            </a:extLst>
          </p:cNvPr>
          <p:cNvPicPr>
            <a:picLocks noChangeAspect="1"/>
          </p:cNvPicPr>
          <p:nvPr/>
        </p:nvPicPr>
        <p:blipFill>
          <a:blip r:embed="rId2"/>
          <a:stretch>
            <a:fillRect/>
          </a:stretch>
        </p:blipFill>
        <p:spPr>
          <a:xfrm>
            <a:off x="636103" y="3736607"/>
            <a:ext cx="11158832" cy="1800360"/>
          </a:xfrm>
          <a:prstGeom prst="rect">
            <a:avLst/>
          </a:prstGeom>
        </p:spPr>
      </p:pic>
      <p:sp>
        <p:nvSpPr>
          <p:cNvPr id="11" name="TextBox 10">
            <a:extLst>
              <a:ext uri="{FF2B5EF4-FFF2-40B4-BE49-F238E27FC236}">
                <a16:creationId xmlns:a16="http://schemas.microsoft.com/office/drawing/2014/main" id="{14024C43-FD28-4DB7-808F-CEDAB7037C24}"/>
              </a:ext>
            </a:extLst>
          </p:cNvPr>
          <p:cNvSpPr txBox="1"/>
          <p:nvPr/>
        </p:nvSpPr>
        <p:spPr>
          <a:xfrm>
            <a:off x="636103" y="2877615"/>
            <a:ext cx="10159276"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Verdana" panose="020B0604030504040204" pitchFamily="34" charset="0"/>
                <a:ea typeface="Verdana" panose="020B0604030504040204" pitchFamily="34" charset="0"/>
              </a:rPr>
              <a:t>Comments starts with a #, and Python will ignore them:</a:t>
            </a:r>
          </a:p>
        </p:txBody>
      </p:sp>
    </p:spTree>
    <p:extLst>
      <p:ext uri="{BB962C8B-B14F-4D97-AF65-F5344CB8AC3E}">
        <p14:creationId xmlns:p14="http://schemas.microsoft.com/office/powerpoint/2010/main" val="2832736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3" name="TextBox 12">
            <a:extLst>
              <a:ext uri="{FF2B5EF4-FFF2-40B4-BE49-F238E27FC236}">
                <a16:creationId xmlns:a16="http://schemas.microsoft.com/office/drawing/2014/main" id="{D04FA044-AF60-42BF-9066-1D50905CBF56}"/>
              </a:ext>
            </a:extLst>
          </p:cNvPr>
          <p:cNvSpPr txBox="1"/>
          <p:nvPr/>
        </p:nvSpPr>
        <p:spPr>
          <a:xfrm>
            <a:off x="636103" y="2155462"/>
            <a:ext cx="9422295" cy="1200329"/>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Python has no command for declaring a variable.</a:t>
            </a:r>
          </a:p>
          <a:p>
            <a:pPr marL="342900" indent="-342900" algn="l">
              <a:buFont typeface="Arial" panose="020B0604020202020204" pitchFamily="34" charset="0"/>
              <a:buChar char="•"/>
            </a:pPr>
            <a:r>
              <a:rPr lang="en-US" sz="2400" b="0" i="0" dirty="0">
                <a:effectLst/>
                <a:latin typeface="Verdana" panose="020B0604030504040204" pitchFamily="34" charset="0"/>
              </a:rPr>
              <a:t>A variable is created the moment you first assign a value to it.</a:t>
            </a:r>
          </a:p>
        </p:txBody>
      </p:sp>
      <p:pic>
        <p:nvPicPr>
          <p:cNvPr id="15" name="Picture 14">
            <a:extLst>
              <a:ext uri="{FF2B5EF4-FFF2-40B4-BE49-F238E27FC236}">
                <a16:creationId xmlns:a16="http://schemas.microsoft.com/office/drawing/2014/main" id="{A63778AE-546A-4323-B0AD-D83247D2902D}"/>
              </a:ext>
            </a:extLst>
          </p:cNvPr>
          <p:cNvPicPr>
            <a:picLocks noChangeAspect="1"/>
          </p:cNvPicPr>
          <p:nvPr/>
        </p:nvPicPr>
        <p:blipFill>
          <a:blip r:embed="rId2"/>
          <a:stretch>
            <a:fillRect/>
          </a:stretch>
        </p:blipFill>
        <p:spPr>
          <a:xfrm>
            <a:off x="676141" y="3502210"/>
            <a:ext cx="10879756" cy="1857118"/>
          </a:xfrm>
          <a:prstGeom prst="rect">
            <a:avLst/>
          </a:prstGeom>
        </p:spPr>
      </p:pic>
      <p:sp>
        <p:nvSpPr>
          <p:cNvPr id="19" name="TextBox 18">
            <a:extLst>
              <a:ext uri="{FF2B5EF4-FFF2-40B4-BE49-F238E27FC236}">
                <a16:creationId xmlns:a16="http://schemas.microsoft.com/office/drawing/2014/main" id="{58564323-A56D-45C4-B6A7-A1DABCA51105}"/>
              </a:ext>
            </a:extLst>
          </p:cNvPr>
          <p:cNvSpPr txBox="1"/>
          <p:nvPr/>
        </p:nvSpPr>
        <p:spPr>
          <a:xfrm>
            <a:off x="676141" y="1441940"/>
            <a:ext cx="6261652" cy="769441"/>
          </a:xfrm>
          <a:prstGeom prst="rect">
            <a:avLst/>
          </a:prstGeom>
          <a:noFill/>
        </p:spPr>
        <p:txBody>
          <a:bodyPr wrap="square">
            <a:spAutoFit/>
          </a:bodyPr>
          <a:lstStyle/>
          <a:p>
            <a:r>
              <a:rPr lang="en-US" sz="4400" dirty="0">
                <a:latin typeface="Algerian" panose="04020705040A02060702" pitchFamily="82" charset="0"/>
              </a:rPr>
              <a:t>Creating Variables</a:t>
            </a:r>
          </a:p>
        </p:txBody>
      </p:sp>
    </p:spTree>
    <p:extLst>
      <p:ext uri="{BB962C8B-B14F-4D97-AF65-F5344CB8AC3E}">
        <p14:creationId xmlns:p14="http://schemas.microsoft.com/office/powerpoint/2010/main" val="295070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3" name="TextBox 12">
            <a:extLst>
              <a:ext uri="{FF2B5EF4-FFF2-40B4-BE49-F238E27FC236}">
                <a16:creationId xmlns:a16="http://schemas.microsoft.com/office/drawing/2014/main" id="{D04FA044-AF60-42BF-9066-1D50905CBF56}"/>
              </a:ext>
            </a:extLst>
          </p:cNvPr>
          <p:cNvSpPr txBox="1"/>
          <p:nvPr/>
        </p:nvSpPr>
        <p:spPr>
          <a:xfrm>
            <a:off x="636103" y="2155462"/>
            <a:ext cx="9422295" cy="830997"/>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Verdana" panose="020B0604030504040204" pitchFamily="34" charset="0"/>
              </a:rPr>
              <a:t>If you want to specify the data type of a variable, this can be done with casting.</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76141" y="1441940"/>
            <a:ext cx="6261652" cy="769441"/>
          </a:xfrm>
          <a:prstGeom prst="rect">
            <a:avLst/>
          </a:prstGeom>
          <a:noFill/>
        </p:spPr>
        <p:txBody>
          <a:bodyPr wrap="square">
            <a:spAutoFit/>
          </a:bodyPr>
          <a:lstStyle/>
          <a:p>
            <a:r>
              <a:rPr lang="en-US" sz="4400" dirty="0">
                <a:latin typeface="Algerian" panose="04020705040A02060702" pitchFamily="82" charset="0"/>
              </a:rPr>
              <a:t>casting</a:t>
            </a:r>
          </a:p>
        </p:txBody>
      </p:sp>
      <p:pic>
        <p:nvPicPr>
          <p:cNvPr id="3" name="Picture 2">
            <a:extLst>
              <a:ext uri="{FF2B5EF4-FFF2-40B4-BE49-F238E27FC236}">
                <a16:creationId xmlns:a16="http://schemas.microsoft.com/office/drawing/2014/main" id="{ACD25335-EC87-46DC-9A96-043C71F14450}"/>
              </a:ext>
            </a:extLst>
          </p:cNvPr>
          <p:cNvPicPr>
            <a:picLocks noChangeAspect="1"/>
          </p:cNvPicPr>
          <p:nvPr/>
        </p:nvPicPr>
        <p:blipFill>
          <a:blip r:embed="rId2"/>
          <a:stretch>
            <a:fillRect/>
          </a:stretch>
        </p:blipFill>
        <p:spPr>
          <a:xfrm>
            <a:off x="605672" y="3516719"/>
            <a:ext cx="10980655" cy="1880021"/>
          </a:xfrm>
          <a:prstGeom prst="rect">
            <a:avLst/>
          </a:prstGeom>
        </p:spPr>
      </p:pic>
    </p:spTree>
    <p:extLst>
      <p:ext uri="{BB962C8B-B14F-4D97-AF65-F5344CB8AC3E}">
        <p14:creationId xmlns:p14="http://schemas.microsoft.com/office/powerpoint/2010/main" val="1364161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Single or double quotes</a:t>
            </a:r>
          </a:p>
        </p:txBody>
      </p:sp>
      <p:sp>
        <p:nvSpPr>
          <p:cNvPr id="15" name="TextBox 14">
            <a:extLst>
              <a:ext uri="{FF2B5EF4-FFF2-40B4-BE49-F238E27FC236}">
                <a16:creationId xmlns:a16="http://schemas.microsoft.com/office/drawing/2014/main" id="{14BE3BC6-82B2-45B9-840F-BB57BEC53ED2}"/>
              </a:ext>
            </a:extLst>
          </p:cNvPr>
          <p:cNvSpPr txBox="1"/>
          <p:nvPr/>
        </p:nvSpPr>
        <p:spPr>
          <a:xfrm>
            <a:off x="636103" y="2598003"/>
            <a:ext cx="9008166"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String variables can be declared either by using single or double quotes:</a:t>
            </a:r>
          </a:p>
        </p:txBody>
      </p:sp>
      <p:pic>
        <p:nvPicPr>
          <p:cNvPr id="16" name="Picture 15">
            <a:extLst>
              <a:ext uri="{FF2B5EF4-FFF2-40B4-BE49-F238E27FC236}">
                <a16:creationId xmlns:a16="http://schemas.microsoft.com/office/drawing/2014/main" id="{E709B513-389F-41C3-9CBD-F30592060D51}"/>
              </a:ext>
            </a:extLst>
          </p:cNvPr>
          <p:cNvPicPr>
            <a:picLocks noChangeAspect="1"/>
          </p:cNvPicPr>
          <p:nvPr/>
        </p:nvPicPr>
        <p:blipFill>
          <a:blip r:embed="rId2"/>
          <a:stretch>
            <a:fillRect/>
          </a:stretch>
        </p:blipFill>
        <p:spPr>
          <a:xfrm>
            <a:off x="557833" y="4072417"/>
            <a:ext cx="11076333" cy="1798433"/>
          </a:xfrm>
          <a:prstGeom prst="rect">
            <a:avLst/>
          </a:prstGeom>
        </p:spPr>
      </p:pic>
    </p:spTree>
    <p:extLst>
      <p:ext uri="{BB962C8B-B14F-4D97-AF65-F5344CB8AC3E}">
        <p14:creationId xmlns:p14="http://schemas.microsoft.com/office/powerpoint/2010/main" val="3643758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variables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Case-sensitive</a:t>
            </a:r>
          </a:p>
        </p:txBody>
      </p:sp>
      <p:sp>
        <p:nvSpPr>
          <p:cNvPr id="8" name="TextBox 7">
            <a:extLst>
              <a:ext uri="{FF2B5EF4-FFF2-40B4-BE49-F238E27FC236}">
                <a16:creationId xmlns:a16="http://schemas.microsoft.com/office/drawing/2014/main" id="{3FEA088D-2158-4385-A81C-0E210BA6F74E}"/>
              </a:ext>
            </a:extLst>
          </p:cNvPr>
          <p:cNvSpPr txBox="1"/>
          <p:nvPr/>
        </p:nvSpPr>
        <p:spPr>
          <a:xfrm>
            <a:off x="636103" y="2618153"/>
            <a:ext cx="626165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Variable names are case-sensitive.</a:t>
            </a:r>
          </a:p>
        </p:txBody>
      </p:sp>
      <p:pic>
        <p:nvPicPr>
          <p:cNvPr id="5" name="Picture 4">
            <a:extLst>
              <a:ext uri="{FF2B5EF4-FFF2-40B4-BE49-F238E27FC236}">
                <a16:creationId xmlns:a16="http://schemas.microsoft.com/office/drawing/2014/main" id="{B8D399B5-9F58-45E9-A671-836A5529DCB2}"/>
              </a:ext>
            </a:extLst>
          </p:cNvPr>
          <p:cNvPicPr>
            <a:picLocks noChangeAspect="1"/>
          </p:cNvPicPr>
          <p:nvPr/>
        </p:nvPicPr>
        <p:blipFill>
          <a:blip r:embed="rId2"/>
          <a:stretch>
            <a:fillRect/>
          </a:stretch>
        </p:blipFill>
        <p:spPr>
          <a:xfrm>
            <a:off x="712329" y="3540360"/>
            <a:ext cx="10767341" cy="1832739"/>
          </a:xfrm>
          <a:prstGeom prst="rect">
            <a:avLst/>
          </a:prstGeom>
        </p:spPr>
      </p:pic>
    </p:spTree>
    <p:extLst>
      <p:ext uri="{BB962C8B-B14F-4D97-AF65-F5344CB8AC3E}">
        <p14:creationId xmlns:p14="http://schemas.microsoft.com/office/powerpoint/2010/main" val="197820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1378224" y="1525562"/>
            <a:ext cx="6864625" cy="1066799"/>
          </a:xfrm>
        </p:spPr>
        <p:txBody>
          <a:bodyPr>
            <a:normAutofit/>
          </a:bodyPr>
          <a:lstStyle/>
          <a:p>
            <a:pPr marL="0" indent="0" algn="l">
              <a:buNone/>
            </a:pPr>
            <a:r>
              <a:rPr lang="en-US" sz="5400" b="0" i="0" dirty="0">
                <a:effectLst/>
                <a:latin typeface="Agency FB" panose="020B0503020202020204" pitchFamily="34" charset="0"/>
              </a:rPr>
              <a:t>GOOD TO KNOW</a:t>
            </a:r>
          </a:p>
        </p:txBody>
      </p:sp>
      <p:sp>
        <p:nvSpPr>
          <p:cNvPr id="5" name="TextBox 4">
            <a:extLst>
              <a:ext uri="{FF2B5EF4-FFF2-40B4-BE49-F238E27FC236}">
                <a16:creationId xmlns:a16="http://schemas.microsoft.com/office/drawing/2014/main" id="{78EC1B16-9656-4D83-83ED-A6338DAA6428}"/>
              </a:ext>
            </a:extLst>
          </p:cNvPr>
          <p:cNvSpPr txBox="1"/>
          <p:nvPr/>
        </p:nvSpPr>
        <p:spPr>
          <a:xfrm>
            <a:off x="1378224" y="2592361"/>
            <a:ext cx="9435551" cy="2677656"/>
          </a:xfrm>
          <a:prstGeom prst="rect">
            <a:avLst/>
          </a:prstGeom>
          <a:noFill/>
        </p:spPr>
        <p:txBody>
          <a:bodyPr wrap="square">
            <a:spAutoFit/>
          </a:bodyPr>
          <a:lstStyle/>
          <a:p>
            <a:pPr algn="l">
              <a:buFont typeface="Arial" panose="020B0604020202020204" pitchFamily="34" charset="0"/>
              <a:buChar char="•"/>
            </a:pPr>
            <a:r>
              <a:rPr lang="en-US" sz="2400" b="0" i="0" dirty="0">
                <a:effectLst/>
              </a:rPr>
              <a:t> The most recent major version of Python is Python 3, which we shall be using in this tutorial. However, Python 2, although not being updated with anything other than security updates, is still quite popular.</a:t>
            </a:r>
          </a:p>
          <a:p>
            <a:pPr algn="l">
              <a:buFont typeface="Arial" panose="020B0604020202020204" pitchFamily="34" charset="0"/>
              <a:buChar char="•"/>
            </a:pPr>
            <a:r>
              <a:rPr lang="en-US" sz="2400" b="0" i="0" dirty="0">
                <a:effectLst/>
              </a:rPr>
              <a:t> In this tutorial Python will be written in a text editor. It is possible to write Python in an Integrated Development Environment, such as </a:t>
            </a:r>
            <a:r>
              <a:rPr lang="en-US" sz="2400" b="0" i="0" dirty="0" err="1">
                <a:effectLst/>
              </a:rPr>
              <a:t>Thonny</a:t>
            </a:r>
            <a:r>
              <a:rPr lang="en-US" sz="2400" b="0" i="0" dirty="0">
                <a:effectLst/>
              </a:rPr>
              <a:t>, </a:t>
            </a:r>
            <a:r>
              <a:rPr lang="en-US" sz="2400" b="0" i="0" dirty="0" err="1">
                <a:effectLst/>
              </a:rPr>
              <a:t>Pycharm</a:t>
            </a:r>
            <a:r>
              <a:rPr lang="en-US" sz="2400" b="0" i="0" dirty="0">
                <a:effectLst/>
              </a:rPr>
              <a:t>, Net beans or Eclipse which are particularly useful when managing larger collections of Python files.</a:t>
            </a:r>
          </a:p>
        </p:txBody>
      </p:sp>
    </p:spTree>
    <p:extLst>
      <p:ext uri="{BB962C8B-B14F-4D97-AF65-F5344CB8AC3E}">
        <p14:creationId xmlns:p14="http://schemas.microsoft.com/office/powerpoint/2010/main" val="2093628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05672" y="1386021"/>
            <a:ext cx="8220276" cy="769441"/>
          </a:xfrm>
          <a:prstGeom prst="rect">
            <a:avLst/>
          </a:prstGeom>
          <a:noFill/>
        </p:spPr>
        <p:txBody>
          <a:bodyPr wrap="square">
            <a:spAutoFit/>
          </a:bodyPr>
          <a:lstStyle/>
          <a:p>
            <a:r>
              <a:rPr lang="en-US" sz="4400" dirty="0">
                <a:latin typeface="Algerian" panose="04020705040A02060702" pitchFamily="82" charset="0"/>
              </a:rPr>
              <a:t>Python numbers</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94215"/>
            <a:ext cx="6261652" cy="2308324"/>
          </a:xfrm>
          <a:prstGeom prst="rect">
            <a:avLst/>
          </a:prstGeom>
          <a:noFill/>
        </p:spPr>
        <p:txBody>
          <a:bodyPr wrap="square" anchor="ctr">
            <a:spAutoFit/>
          </a:bodyPr>
          <a:lstStyle/>
          <a:p>
            <a:r>
              <a:rPr lang="en-US" sz="2400" dirty="0">
                <a:latin typeface="Verdana" panose="020B0604030504040204" pitchFamily="34" charset="0"/>
                <a:ea typeface="Verdana" panose="020B0604030504040204" pitchFamily="34" charset="0"/>
              </a:rPr>
              <a:t>There are three numeric types in Python:</a:t>
            </a:r>
          </a:p>
          <a:p>
            <a:endParaRPr lang="en-US" sz="24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int</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float</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complex</a:t>
            </a:r>
          </a:p>
        </p:txBody>
      </p:sp>
    </p:spTree>
    <p:extLst>
      <p:ext uri="{BB962C8B-B14F-4D97-AF65-F5344CB8AC3E}">
        <p14:creationId xmlns:p14="http://schemas.microsoft.com/office/powerpoint/2010/main" val="263319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int</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Variables of numeric types are created when you assign a value to them:</a:t>
            </a:r>
            <a:endParaRPr lang="en-US" sz="24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1A788C28-E907-4742-A259-5462774A98E4}"/>
              </a:ext>
            </a:extLst>
          </p:cNvPr>
          <p:cNvPicPr>
            <a:picLocks noChangeAspect="1"/>
          </p:cNvPicPr>
          <p:nvPr/>
        </p:nvPicPr>
        <p:blipFill>
          <a:blip r:embed="rId2"/>
          <a:stretch>
            <a:fillRect/>
          </a:stretch>
        </p:blipFill>
        <p:spPr>
          <a:xfrm>
            <a:off x="912938" y="3585033"/>
            <a:ext cx="10366124" cy="1743394"/>
          </a:xfrm>
          <a:prstGeom prst="rect">
            <a:avLst/>
          </a:prstGeom>
        </p:spPr>
      </p:pic>
    </p:spTree>
    <p:extLst>
      <p:ext uri="{BB962C8B-B14F-4D97-AF65-F5344CB8AC3E}">
        <p14:creationId xmlns:p14="http://schemas.microsoft.com/office/powerpoint/2010/main" val="1828770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float</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Float, or "floating point number" is a number, positive or negative, containing one or more decimals.</a:t>
            </a:r>
            <a:endParaRPr lang="en-US" sz="24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92EB5B6B-32EE-478D-9F87-4AACED518228}"/>
              </a:ext>
            </a:extLst>
          </p:cNvPr>
          <p:cNvPicPr>
            <a:picLocks noChangeAspect="1"/>
          </p:cNvPicPr>
          <p:nvPr/>
        </p:nvPicPr>
        <p:blipFill>
          <a:blip r:embed="rId2"/>
          <a:stretch>
            <a:fillRect/>
          </a:stretch>
        </p:blipFill>
        <p:spPr>
          <a:xfrm>
            <a:off x="961942" y="3593274"/>
            <a:ext cx="10268115" cy="1726911"/>
          </a:xfrm>
          <a:prstGeom prst="rect">
            <a:avLst/>
          </a:prstGeom>
        </p:spPr>
      </p:pic>
    </p:spTree>
    <p:extLst>
      <p:ext uri="{BB962C8B-B14F-4D97-AF65-F5344CB8AC3E}">
        <p14:creationId xmlns:p14="http://schemas.microsoft.com/office/powerpoint/2010/main" val="203154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numbers: complex</a:t>
            </a:r>
          </a:p>
        </p:txBody>
      </p:sp>
      <p:sp>
        <p:nvSpPr>
          <p:cNvPr id="10" name="TextBox 9">
            <a:extLst>
              <a:ext uri="{FF2B5EF4-FFF2-40B4-BE49-F238E27FC236}">
                <a16:creationId xmlns:a16="http://schemas.microsoft.com/office/drawing/2014/main" id="{038D7F86-02FB-4251-82F3-A89243F637A4}"/>
              </a:ext>
            </a:extLst>
          </p:cNvPr>
          <p:cNvSpPr txBox="1"/>
          <p:nvPr/>
        </p:nvSpPr>
        <p:spPr>
          <a:xfrm>
            <a:off x="605672" y="2368030"/>
            <a:ext cx="9320206" cy="830997"/>
          </a:xfrm>
          <a:prstGeom prst="rect">
            <a:avLst/>
          </a:prstGeom>
          <a:noFill/>
        </p:spPr>
        <p:txBody>
          <a:bodyPr wrap="square" anchor="ctr">
            <a:spAutoFit/>
          </a:bodyPr>
          <a:lstStyle/>
          <a:p>
            <a:r>
              <a:rPr lang="en-US" sz="2400" b="0" i="0" dirty="0">
                <a:effectLst/>
                <a:latin typeface="Verdana" panose="020B0604030504040204" pitchFamily="34" charset="0"/>
              </a:rPr>
              <a:t>Complex numbers are written with a "j" as the imaginary part:</a:t>
            </a:r>
            <a:endParaRPr lang="en-US" sz="24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5049BBD5-D2F0-4854-A3C9-227324E5F119}"/>
              </a:ext>
            </a:extLst>
          </p:cNvPr>
          <p:cNvPicPr>
            <a:picLocks noChangeAspect="1"/>
          </p:cNvPicPr>
          <p:nvPr/>
        </p:nvPicPr>
        <p:blipFill>
          <a:blip r:embed="rId2"/>
          <a:stretch>
            <a:fillRect/>
          </a:stretch>
        </p:blipFill>
        <p:spPr>
          <a:xfrm>
            <a:off x="785848" y="3578420"/>
            <a:ext cx="10620303" cy="1756620"/>
          </a:xfrm>
          <a:prstGeom prst="rect">
            <a:avLst/>
          </a:prstGeom>
        </p:spPr>
      </p:pic>
    </p:spTree>
    <p:extLst>
      <p:ext uri="{BB962C8B-B14F-4D97-AF65-F5344CB8AC3E}">
        <p14:creationId xmlns:p14="http://schemas.microsoft.com/office/powerpoint/2010/main" val="1033614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Type conversion</a:t>
            </a:r>
          </a:p>
        </p:txBody>
      </p:sp>
      <p:sp>
        <p:nvSpPr>
          <p:cNvPr id="11" name="TextBox 10">
            <a:extLst>
              <a:ext uri="{FF2B5EF4-FFF2-40B4-BE49-F238E27FC236}">
                <a16:creationId xmlns:a16="http://schemas.microsoft.com/office/drawing/2014/main" id="{9C1289F5-1A7F-4AC7-8A1E-CABD9BC334CA}"/>
              </a:ext>
            </a:extLst>
          </p:cNvPr>
          <p:cNvSpPr txBox="1"/>
          <p:nvPr/>
        </p:nvSpPr>
        <p:spPr>
          <a:xfrm>
            <a:off x="552663" y="2155462"/>
            <a:ext cx="875637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convert from one type to another with the int(), float(), and complex() methods:</a:t>
            </a:r>
          </a:p>
        </p:txBody>
      </p:sp>
      <p:pic>
        <p:nvPicPr>
          <p:cNvPr id="7" name="Picture 6">
            <a:extLst>
              <a:ext uri="{FF2B5EF4-FFF2-40B4-BE49-F238E27FC236}">
                <a16:creationId xmlns:a16="http://schemas.microsoft.com/office/drawing/2014/main" id="{3EA5D705-5192-4B89-A2E1-034F72403617}"/>
              </a:ext>
            </a:extLst>
          </p:cNvPr>
          <p:cNvPicPr>
            <a:picLocks noChangeAspect="1"/>
          </p:cNvPicPr>
          <p:nvPr/>
        </p:nvPicPr>
        <p:blipFill>
          <a:blip r:embed="rId2"/>
          <a:stretch>
            <a:fillRect/>
          </a:stretch>
        </p:blipFill>
        <p:spPr>
          <a:xfrm>
            <a:off x="2155371" y="3123230"/>
            <a:ext cx="7881257" cy="2667000"/>
          </a:xfrm>
          <a:prstGeom prst="rect">
            <a:avLst/>
          </a:prstGeom>
        </p:spPr>
      </p:pic>
      <p:sp>
        <p:nvSpPr>
          <p:cNvPr id="13" name="TextBox 12">
            <a:extLst>
              <a:ext uri="{FF2B5EF4-FFF2-40B4-BE49-F238E27FC236}">
                <a16:creationId xmlns:a16="http://schemas.microsoft.com/office/drawing/2014/main" id="{5DF6ED7B-5162-4828-92AA-3FFDDDF3D7D0}"/>
              </a:ext>
            </a:extLst>
          </p:cNvPr>
          <p:cNvSpPr txBox="1"/>
          <p:nvPr/>
        </p:nvSpPr>
        <p:spPr>
          <a:xfrm>
            <a:off x="2155371" y="5845544"/>
            <a:ext cx="6261652" cy="646331"/>
          </a:xfrm>
          <a:prstGeom prst="rect">
            <a:avLst/>
          </a:prstGeom>
          <a:noFill/>
        </p:spPr>
        <p:txBody>
          <a:bodyPr wrap="square">
            <a:spAutoFit/>
          </a:bodyPr>
          <a:lstStyle/>
          <a:p>
            <a:r>
              <a:rPr lang="en-US" dirty="0"/>
              <a:t>Note: You cannot convert complex numbers into another number type.</a:t>
            </a:r>
          </a:p>
        </p:txBody>
      </p:sp>
    </p:spTree>
    <p:extLst>
      <p:ext uri="{BB962C8B-B14F-4D97-AF65-F5344CB8AC3E}">
        <p14:creationId xmlns:p14="http://schemas.microsoft.com/office/powerpoint/2010/main" val="3354617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numbers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Type conversion</a:t>
            </a:r>
          </a:p>
        </p:txBody>
      </p:sp>
      <p:sp>
        <p:nvSpPr>
          <p:cNvPr id="11" name="TextBox 10">
            <a:extLst>
              <a:ext uri="{FF2B5EF4-FFF2-40B4-BE49-F238E27FC236}">
                <a16:creationId xmlns:a16="http://schemas.microsoft.com/office/drawing/2014/main" id="{9C1289F5-1A7F-4AC7-8A1E-CABD9BC334CA}"/>
              </a:ext>
            </a:extLst>
          </p:cNvPr>
          <p:cNvSpPr txBox="1"/>
          <p:nvPr/>
        </p:nvSpPr>
        <p:spPr>
          <a:xfrm>
            <a:off x="552663" y="2155462"/>
            <a:ext cx="8756374"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You can convert from one type to another with the int(), float(), and complex() methods:</a:t>
            </a:r>
          </a:p>
        </p:txBody>
      </p:sp>
      <p:pic>
        <p:nvPicPr>
          <p:cNvPr id="7" name="Picture 6">
            <a:extLst>
              <a:ext uri="{FF2B5EF4-FFF2-40B4-BE49-F238E27FC236}">
                <a16:creationId xmlns:a16="http://schemas.microsoft.com/office/drawing/2014/main" id="{3EA5D705-5192-4B89-A2E1-034F72403617}"/>
              </a:ext>
            </a:extLst>
          </p:cNvPr>
          <p:cNvPicPr>
            <a:picLocks noChangeAspect="1"/>
          </p:cNvPicPr>
          <p:nvPr/>
        </p:nvPicPr>
        <p:blipFill>
          <a:blip r:embed="rId2"/>
          <a:stretch>
            <a:fillRect/>
          </a:stretch>
        </p:blipFill>
        <p:spPr>
          <a:xfrm>
            <a:off x="2155371" y="3123230"/>
            <a:ext cx="7881257" cy="2667000"/>
          </a:xfrm>
          <a:prstGeom prst="rect">
            <a:avLst/>
          </a:prstGeom>
        </p:spPr>
      </p:pic>
      <p:sp>
        <p:nvSpPr>
          <p:cNvPr id="13" name="TextBox 12">
            <a:extLst>
              <a:ext uri="{FF2B5EF4-FFF2-40B4-BE49-F238E27FC236}">
                <a16:creationId xmlns:a16="http://schemas.microsoft.com/office/drawing/2014/main" id="{5DF6ED7B-5162-4828-92AA-3FFDDDF3D7D0}"/>
              </a:ext>
            </a:extLst>
          </p:cNvPr>
          <p:cNvSpPr txBox="1"/>
          <p:nvPr/>
        </p:nvSpPr>
        <p:spPr>
          <a:xfrm>
            <a:off x="2155371" y="5845544"/>
            <a:ext cx="6261652" cy="646331"/>
          </a:xfrm>
          <a:prstGeom prst="rect">
            <a:avLst/>
          </a:prstGeom>
          <a:noFill/>
        </p:spPr>
        <p:txBody>
          <a:bodyPr wrap="square">
            <a:spAutoFit/>
          </a:bodyPr>
          <a:lstStyle/>
          <a:p>
            <a:r>
              <a:rPr lang="en-US" dirty="0"/>
              <a:t>Note: You cannot convert complex numbers into another number type.</a:t>
            </a:r>
          </a:p>
        </p:txBody>
      </p:sp>
    </p:spTree>
    <p:extLst>
      <p:ext uri="{BB962C8B-B14F-4D97-AF65-F5344CB8AC3E}">
        <p14:creationId xmlns:p14="http://schemas.microsoft.com/office/powerpoint/2010/main" val="3579417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operators</a:t>
            </a:r>
          </a:p>
        </p:txBody>
      </p:sp>
      <p:sp>
        <p:nvSpPr>
          <p:cNvPr id="10" name="TextBox 9">
            <a:extLst>
              <a:ext uri="{FF2B5EF4-FFF2-40B4-BE49-F238E27FC236}">
                <a16:creationId xmlns:a16="http://schemas.microsoft.com/office/drawing/2014/main" id="{E9F402FC-E9B7-4CD2-85F0-528794F0BA73}"/>
              </a:ext>
            </a:extLst>
          </p:cNvPr>
          <p:cNvSpPr txBox="1"/>
          <p:nvPr/>
        </p:nvSpPr>
        <p:spPr>
          <a:xfrm>
            <a:off x="318052" y="2155462"/>
            <a:ext cx="11873948"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rPr>
              <a:t>Operators are used to perform operations on variables and values.</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In the example below, we use the + operator to add together two values:</a:t>
            </a:r>
          </a:p>
        </p:txBody>
      </p:sp>
      <p:pic>
        <p:nvPicPr>
          <p:cNvPr id="6" name="Picture 5">
            <a:extLst>
              <a:ext uri="{FF2B5EF4-FFF2-40B4-BE49-F238E27FC236}">
                <a16:creationId xmlns:a16="http://schemas.microsoft.com/office/drawing/2014/main" id="{D25B15FE-A881-472D-A423-BC39B0D5EA9A}"/>
              </a:ext>
            </a:extLst>
          </p:cNvPr>
          <p:cNvPicPr>
            <a:picLocks noChangeAspect="1"/>
          </p:cNvPicPr>
          <p:nvPr/>
        </p:nvPicPr>
        <p:blipFill>
          <a:blip r:embed="rId2"/>
          <a:stretch>
            <a:fillRect/>
          </a:stretch>
        </p:blipFill>
        <p:spPr>
          <a:xfrm>
            <a:off x="430014" y="3502210"/>
            <a:ext cx="11331971" cy="1630048"/>
          </a:xfrm>
          <a:prstGeom prst="rect">
            <a:avLst/>
          </a:prstGeom>
        </p:spPr>
      </p:pic>
    </p:spTree>
    <p:extLst>
      <p:ext uri="{BB962C8B-B14F-4D97-AF65-F5344CB8AC3E}">
        <p14:creationId xmlns:p14="http://schemas.microsoft.com/office/powerpoint/2010/main" val="1389704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8220276" cy="769441"/>
          </a:xfrm>
          <a:prstGeom prst="rect">
            <a:avLst/>
          </a:prstGeom>
          <a:noFill/>
        </p:spPr>
        <p:txBody>
          <a:bodyPr wrap="square">
            <a:spAutoFit/>
          </a:bodyPr>
          <a:lstStyle/>
          <a:p>
            <a:r>
              <a:rPr lang="en-US" sz="4400" dirty="0">
                <a:latin typeface="Algerian" panose="04020705040A02060702" pitchFamily="82" charset="0"/>
              </a:rPr>
              <a:t>Python operators</a:t>
            </a:r>
          </a:p>
        </p:txBody>
      </p:sp>
      <p:sp>
        <p:nvSpPr>
          <p:cNvPr id="10" name="TextBox 9">
            <a:extLst>
              <a:ext uri="{FF2B5EF4-FFF2-40B4-BE49-F238E27FC236}">
                <a16:creationId xmlns:a16="http://schemas.microsoft.com/office/drawing/2014/main" id="{E9F402FC-E9B7-4CD2-85F0-528794F0BA73}"/>
              </a:ext>
            </a:extLst>
          </p:cNvPr>
          <p:cNvSpPr txBox="1"/>
          <p:nvPr/>
        </p:nvSpPr>
        <p:spPr>
          <a:xfrm>
            <a:off x="618924" y="2150820"/>
            <a:ext cx="11873948" cy="3416320"/>
          </a:xfrm>
          <a:prstGeom prst="rect">
            <a:avLst/>
          </a:prstGeom>
          <a:noFill/>
        </p:spPr>
        <p:txBody>
          <a:bodyPr wrap="square">
            <a:spAutoFit/>
          </a:bodyPr>
          <a:lstStyle/>
          <a:p>
            <a:pPr algn="l"/>
            <a:r>
              <a:rPr lang="en-US" sz="2400" b="0" i="0" dirty="0">
                <a:effectLst/>
                <a:latin typeface="Verdana" panose="020B0604030504040204" pitchFamily="34" charset="0"/>
              </a:rPr>
              <a:t>Python divides the operators in the following groups:</a:t>
            </a:r>
          </a:p>
          <a:p>
            <a:pPr algn="l"/>
            <a:endParaRPr lang="en-US" sz="2400" b="0" i="0" dirty="0">
              <a:effectLst/>
              <a:latin typeface="Verdana" panose="020B0604030504040204" pitchFamily="34" charset="0"/>
            </a:endParaRPr>
          </a:p>
          <a:p>
            <a:pPr algn="l">
              <a:buFont typeface="Arial" panose="020B0604020202020204" pitchFamily="34" charset="0"/>
              <a:buChar char="•"/>
            </a:pPr>
            <a:r>
              <a:rPr lang="en-US" sz="2400" b="0" i="0" dirty="0">
                <a:effectLst/>
                <a:latin typeface="Verdana" panose="020B0604030504040204" pitchFamily="34" charset="0"/>
              </a:rPr>
              <a:t> Arithmetic operators</a:t>
            </a:r>
          </a:p>
          <a:p>
            <a:pPr algn="l">
              <a:buFont typeface="Arial" panose="020B0604020202020204" pitchFamily="34" charset="0"/>
              <a:buChar char="•"/>
            </a:pPr>
            <a:r>
              <a:rPr lang="en-US" sz="2400" b="0" i="0" dirty="0">
                <a:effectLst/>
                <a:latin typeface="Verdana" panose="020B0604030504040204" pitchFamily="34" charset="0"/>
              </a:rPr>
              <a:t> Assignment operators</a:t>
            </a:r>
          </a:p>
          <a:p>
            <a:pPr algn="l">
              <a:buFont typeface="Arial" panose="020B0604020202020204" pitchFamily="34" charset="0"/>
              <a:buChar char="•"/>
            </a:pPr>
            <a:r>
              <a:rPr lang="en-US" sz="2400" b="0" i="0" dirty="0">
                <a:effectLst/>
                <a:latin typeface="Verdana" panose="020B0604030504040204" pitchFamily="34" charset="0"/>
              </a:rPr>
              <a:t> Comparison operators</a:t>
            </a:r>
          </a:p>
          <a:p>
            <a:pPr algn="l">
              <a:buFont typeface="Arial" panose="020B0604020202020204" pitchFamily="34" charset="0"/>
              <a:buChar char="•"/>
            </a:pPr>
            <a:r>
              <a:rPr lang="en-US" sz="2400" b="0" i="0" dirty="0">
                <a:effectLst/>
                <a:latin typeface="Verdana" panose="020B0604030504040204" pitchFamily="34" charset="0"/>
              </a:rPr>
              <a:t> Logical operators</a:t>
            </a:r>
          </a:p>
          <a:p>
            <a:pPr algn="l">
              <a:buFont typeface="Arial" panose="020B0604020202020204" pitchFamily="34" charset="0"/>
              <a:buChar char="•"/>
            </a:pPr>
            <a:r>
              <a:rPr lang="en-US" sz="2400" b="0" i="0" dirty="0">
                <a:effectLst/>
                <a:latin typeface="Verdana" panose="020B0604030504040204" pitchFamily="34" charset="0"/>
              </a:rPr>
              <a:t> Identity operators</a:t>
            </a:r>
          </a:p>
          <a:p>
            <a:pPr algn="l">
              <a:buFont typeface="Arial" panose="020B0604020202020204" pitchFamily="34" charset="0"/>
              <a:buChar char="•"/>
            </a:pPr>
            <a:r>
              <a:rPr lang="en-US" sz="2400" b="0" i="0" dirty="0">
                <a:effectLst/>
                <a:latin typeface="Verdana" panose="020B0604030504040204" pitchFamily="34" charset="0"/>
              </a:rPr>
              <a:t> Membership operators</a:t>
            </a:r>
          </a:p>
          <a:p>
            <a:pPr algn="l">
              <a:buFont typeface="Arial" panose="020B0604020202020204" pitchFamily="34" charset="0"/>
              <a:buChar char="•"/>
            </a:pPr>
            <a:r>
              <a:rPr lang="en-US" sz="2400" b="0" i="0" dirty="0">
                <a:effectLst/>
                <a:latin typeface="Verdana" panose="020B0604030504040204" pitchFamily="34" charset="0"/>
              </a:rPr>
              <a:t> Bitwise operators</a:t>
            </a:r>
          </a:p>
        </p:txBody>
      </p:sp>
    </p:spTree>
    <p:extLst>
      <p:ext uri="{BB962C8B-B14F-4D97-AF65-F5344CB8AC3E}">
        <p14:creationId xmlns:p14="http://schemas.microsoft.com/office/powerpoint/2010/main" val="93184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arithmetic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Arithmetic operators are used with numeric values to perform common mathematical operations:</a:t>
            </a:r>
          </a:p>
        </p:txBody>
      </p:sp>
      <p:pic>
        <p:nvPicPr>
          <p:cNvPr id="5" name="Picture 4">
            <a:extLst>
              <a:ext uri="{FF2B5EF4-FFF2-40B4-BE49-F238E27FC236}">
                <a16:creationId xmlns:a16="http://schemas.microsoft.com/office/drawing/2014/main" id="{9F6A4ADC-DFCD-4C54-A08E-CC187A93B87B}"/>
              </a:ext>
            </a:extLst>
          </p:cNvPr>
          <p:cNvPicPr>
            <a:picLocks noChangeAspect="1"/>
          </p:cNvPicPr>
          <p:nvPr/>
        </p:nvPicPr>
        <p:blipFill>
          <a:blip r:embed="rId2"/>
          <a:stretch>
            <a:fillRect/>
          </a:stretch>
        </p:blipFill>
        <p:spPr>
          <a:xfrm>
            <a:off x="618924" y="2986459"/>
            <a:ext cx="9486700" cy="3039217"/>
          </a:xfrm>
          <a:prstGeom prst="rect">
            <a:avLst/>
          </a:prstGeom>
        </p:spPr>
      </p:pic>
    </p:spTree>
    <p:extLst>
      <p:ext uri="{BB962C8B-B14F-4D97-AF65-F5344CB8AC3E}">
        <p14:creationId xmlns:p14="http://schemas.microsoft.com/office/powerpoint/2010/main" val="2465453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assignment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Assignment operators are used to assign values to variables:</a:t>
            </a:r>
            <a:endParaRPr lang="en-US" sz="2400" dirty="0"/>
          </a:p>
        </p:txBody>
      </p:sp>
      <p:pic>
        <p:nvPicPr>
          <p:cNvPr id="3" name="Picture 2">
            <a:extLst>
              <a:ext uri="{FF2B5EF4-FFF2-40B4-BE49-F238E27FC236}">
                <a16:creationId xmlns:a16="http://schemas.microsoft.com/office/drawing/2014/main" id="{18546EB6-9D8E-4376-B777-B8C39B48011F}"/>
              </a:ext>
            </a:extLst>
          </p:cNvPr>
          <p:cNvPicPr>
            <a:picLocks noChangeAspect="1"/>
          </p:cNvPicPr>
          <p:nvPr/>
        </p:nvPicPr>
        <p:blipFill>
          <a:blip r:embed="rId2"/>
          <a:stretch>
            <a:fillRect/>
          </a:stretch>
        </p:blipFill>
        <p:spPr>
          <a:xfrm>
            <a:off x="2385391" y="2618153"/>
            <a:ext cx="6957129" cy="3960702"/>
          </a:xfrm>
          <a:prstGeom prst="rect">
            <a:avLst/>
          </a:prstGeom>
        </p:spPr>
      </p:pic>
    </p:spTree>
    <p:extLst>
      <p:ext uri="{BB962C8B-B14F-4D97-AF65-F5344CB8AC3E}">
        <p14:creationId xmlns:p14="http://schemas.microsoft.com/office/powerpoint/2010/main" val="94547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3339548" cy="1066799"/>
          </a:xfrm>
        </p:spPr>
        <p:txBody>
          <a:bodyPr anchor="t">
            <a:normAutofit/>
          </a:bodyPr>
          <a:lstStyle/>
          <a:p>
            <a:r>
              <a:rPr lang="en-US" altLang="zh-TW" sz="5400" dirty="0">
                <a:latin typeface="Algerian" panose="04020705040A02060702" pitchFamily="82" charset="0"/>
              </a:rPr>
              <a:t>pYThoN</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lgn="l">
              <a:buNone/>
            </a:pPr>
            <a:r>
              <a:rPr lang="en-US" sz="4400" b="0" i="0" dirty="0">
                <a:effectLst/>
                <a:latin typeface="Agency FB" panose="020B0503020202020204" pitchFamily="34" charset="0"/>
              </a:rPr>
              <a:t>Python Syntax compared to other programming languages</a:t>
            </a: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2677656"/>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sz="2400" b="0" i="0" dirty="0">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sz="2400" b="0" i="0" dirty="0">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p:txBody>
      </p:sp>
    </p:spTree>
    <p:extLst>
      <p:ext uri="{BB962C8B-B14F-4D97-AF65-F5344CB8AC3E}">
        <p14:creationId xmlns:p14="http://schemas.microsoft.com/office/powerpoint/2010/main" val="3942441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comparison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461665"/>
          </a:xfrm>
          <a:prstGeom prst="rect">
            <a:avLst/>
          </a:prstGeom>
          <a:noFill/>
        </p:spPr>
        <p:txBody>
          <a:bodyPr wrap="square">
            <a:spAutoFit/>
          </a:bodyPr>
          <a:lstStyle/>
          <a:p>
            <a:r>
              <a:rPr lang="en-US" sz="2400" b="0" i="0" dirty="0">
                <a:effectLst/>
                <a:latin typeface="Verdana" panose="020B0604030504040204" pitchFamily="34" charset="0"/>
              </a:rPr>
              <a:t>Comparison operators are used to compare two values:</a:t>
            </a:r>
            <a:endParaRPr lang="en-US" sz="2400" dirty="0"/>
          </a:p>
        </p:txBody>
      </p:sp>
      <p:pic>
        <p:nvPicPr>
          <p:cNvPr id="5" name="Picture 4">
            <a:extLst>
              <a:ext uri="{FF2B5EF4-FFF2-40B4-BE49-F238E27FC236}">
                <a16:creationId xmlns:a16="http://schemas.microsoft.com/office/drawing/2014/main" id="{B63EA5E5-184F-4059-B88B-8BFC283BD3BF}"/>
              </a:ext>
            </a:extLst>
          </p:cNvPr>
          <p:cNvPicPr>
            <a:picLocks noChangeAspect="1"/>
          </p:cNvPicPr>
          <p:nvPr/>
        </p:nvPicPr>
        <p:blipFill>
          <a:blip r:embed="rId2"/>
          <a:stretch>
            <a:fillRect/>
          </a:stretch>
        </p:blipFill>
        <p:spPr>
          <a:xfrm>
            <a:off x="934926" y="3012576"/>
            <a:ext cx="10322148" cy="2888307"/>
          </a:xfrm>
          <a:prstGeom prst="rect">
            <a:avLst/>
          </a:prstGeom>
        </p:spPr>
      </p:pic>
    </p:spTree>
    <p:extLst>
      <p:ext uri="{BB962C8B-B14F-4D97-AF65-F5344CB8AC3E}">
        <p14:creationId xmlns:p14="http://schemas.microsoft.com/office/powerpoint/2010/main" val="2608966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logical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Logical operators are used to combine conditional statements:</a:t>
            </a:r>
            <a:endParaRPr lang="en-US" sz="2400" dirty="0"/>
          </a:p>
        </p:txBody>
      </p:sp>
      <p:pic>
        <p:nvPicPr>
          <p:cNvPr id="3" name="Picture 2">
            <a:extLst>
              <a:ext uri="{FF2B5EF4-FFF2-40B4-BE49-F238E27FC236}">
                <a16:creationId xmlns:a16="http://schemas.microsoft.com/office/drawing/2014/main" id="{2BD59C73-552D-430D-BAA4-55375FFB0B46}"/>
              </a:ext>
            </a:extLst>
          </p:cNvPr>
          <p:cNvPicPr>
            <a:picLocks noChangeAspect="1"/>
          </p:cNvPicPr>
          <p:nvPr/>
        </p:nvPicPr>
        <p:blipFill>
          <a:blip r:embed="rId2"/>
          <a:stretch>
            <a:fillRect/>
          </a:stretch>
        </p:blipFill>
        <p:spPr>
          <a:xfrm>
            <a:off x="450366" y="3429000"/>
            <a:ext cx="11291267" cy="2021356"/>
          </a:xfrm>
          <a:prstGeom prst="rect">
            <a:avLst/>
          </a:prstGeom>
        </p:spPr>
      </p:pic>
    </p:spTree>
    <p:extLst>
      <p:ext uri="{BB962C8B-B14F-4D97-AF65-F5344CB8AC3E}">
        <p14:creationId xmlns:p14="http://schemas.microsoft.com/office/powerpoint/2010/main" val="3576288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identity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1200329"/>
          </a:xfrm>
          <a:prstGeom prst="rect">
            <a:avLst/>
          </a:prstGeom>
          <a:noFill/>
        </p:spPr>
        <p:txBody>
          <a:bodyPr wrap="square">
            <a:spAutoFit/>
          </a:bodyPr>
          <a:lstStyle/>
          <a:p>
            <a:r>
              <a:rPr lang="en-US" sz="2400" b="0" i="0" dirty="0">
                <a:effectLst/>
                <a:latin typeface="Verdana" panose="020B0604030504040204" pitchFamily="34" charset="0"/>
              </a:rPr>
              <a:t>Identity operators are used to compare the objects, not if they are equal, but if they are actually the same object, with the same memory location:</a:t>
            </a:r>
            <a:endParaRPr lang="en-US" sz="2400" dirty="0"/>
          </a:p>
        </p:txBody>
      </p:sp>
      <p:pic>
        <p:nvPicPr>
          <p:cNvPr id="5" name="Picture 4">
            <a:extLst>
              <a:ext uri="{FF2B5EF4-FFF2-40B4-BE49-F238E27FC236}">
                <a16:creationId xmlns:a16="http://schemas.microsoft.com/office/drawing/2014/main" id="{C11BCF43-D250-4E11-961B-000D388D0D2B}"/>
              </a:ext>
            </a:extLst>
          </p:cNvPr>
          <p:cNvPicPr>
            <a:picLocks noChangeAspect="1"/>
          </p:cNvPicPr>
          <p:nvPr/>
        </p:nvPicPr>
        <p:blipFill>
          <a:blip r:embed="rId2"/>
          <a:stretch>
            <a:fillRect/>
          </a:stretch>
        </p:blipFill>
        <p:spPr>
          <a:xfrm>
            <a:off x="612689" y="3688104"/>
            <a:ext cx="10966621" cy="1661231"/>
          </a:xfrm>
          <a:prstGeom prst="rect">
            <a:avLst/>
          </a:prstGeom>
        </p:spPr>
      </p:pic>
    </p:spTree>
    <p:extLst>
      <p:ext uri="{BB962C8B-B14F-4D97-AF65-F5344CB8AC3E}">
        <p14:creationId xmlns:p14="http://schemas.microsoft.com/office/powerpoint/2010/main" val="3053948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membership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Membership operators are used to test if a sequence is presented in an object:</a:t>
            </a:r>
            <a:endParaRPr lang="en-US" sz="2400" dirty="0"/>
          </a:p>
        </p:txBody>
      </p:sp>
      <p:pic>
        <p:nvPicPr>
          <p:cNvPr id="3" name="Picture 2">
            <a:extLst>
              <a:ext uri="{FF2B5EF4-FFF2-40B4-BE49-F238E27FC236}">
                <a16:creationId xmlns:a16="http://schemas.microsoft.com/office/drawing/2014/main" id="{4932C2F8-9902-4C37-87DD-24949FE7A414}"/>
              </a:ext>
            </a:extLst>
          </p:cNvPr>
          <p:cNvPicPr>
            <a:picLocks noChangeAspect="1"/>
          </p:cNvPicPr>
          <p:nvPr/>
        </p:nvPicPr>
        <p:blipFill>
          <a:blip r:embed="rId2"/>
          <a:stretch>
            <a:fillRect/>
          </a:stretch>
        </p:blipFill>
        <p:spPr>
          <a:xfrm>
            <a:off x="363827" y="3603142"/>
            <a:ext cx="11464345" cy="1707176"/>
          </a:xfrm>
          <a:prstGeom prst="rect">
            <a:avLst/>
          </a:prstGeom>
        </p:spPr>
      </p:pic>
    </p:spTree>
    <p:extLst>
      <p:ext uri="{BB962C8B-B14F-4D97-AF65-F5344CB8AC3E}">
        <p14:creationId xmlns:p14="http://schemas.microsoft.com/office/powerpoint/2010/main" val="1515417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353F9A62-1D69-4F21-9E47-3B0ED64B757D}"/>
              </a:ext>
            </a:extLst>
          </p:cNvPr>
          <p:cNvSpPr txBox="1"/>
          <p:nvPr/>
        </p:nvSpPr>
        <p:spPr>
          <a:xfrm>
            <a:off x="0" y="0"/>
            <a:ext cx="8600661" cy="923330"/>
          </a:xfrm>
          <a:prstGeom prst="rect">
            <a:avLst/>
          </a:prstGeom>
          <a:noFill/>
        </p:spPr>
        <p:txBody>
          <a:bodyPr wrap="square">
            <a:spAutoFit/>
          </a:bodyPr>
          <a:lstStyle/>
          <a:p>
            <a:r>
              <a:rPr lang="en-US" sz="5400" dirty="0">
                <a:latin typeface="Algerian" panose="04020705040A02060702" pitchFamily="82" charset="0"/>
              </a:rPr>
              <a:t>Python operators</a:t>
            </a:r>
          </a:p>
        </p:txBody>
      </p:sp>
      <p:sp>
        <p:nvSpPr>
          <p:cNvPr id="19" name="TextBox 18">
            <a:extLst>
              <a:ext uri="{FF2B5EF4-FFF2-40B4-BE49-F238E27FC236}">
                <a16:creationId xmlns:a16="http://schemas.microsoft.com/office/drawing/2014/main" id="{58564323-A56D-45C4-B6A7-A1DABCA51105}"/>
              </a:ext>
            </a:extLst>
          </p:cNvPr>
          <p:cNvSpPr txBox="1"/>
          <p:nvPr/>
        </p:nvSpPr>
        <p:spPr>
          <a:xfrm>
            <a:off x="618924" y="1386021"/>
            <a:ext cx="9717772" cy="769441"/>
          </a:xfrm>
          <a:prstGeom prst="rect">
            <a:avLst/>
          </a:prstGeom>
          <a:noFill/>
        </p:spPr>
        <p:txBody>
          <a:bodyPr wrap="square">
            <a:spAutoFit/>
          </a:bodyPr>
          <a:lstStyle/>
          <a:p>
            <a:r>
              <a:rPr lang="en-US" sz="4400" dirty="0">
                <a:latin typeface="Algerian" panose="04020705040A02060702" pitchFamily="82" charset="0"/>
              </a:rPr>
              <a:t>Python bitwise operators</a:t>
            </a:r>
          </a:p>
        </p:txBody>
      </p:sp>
      <p:sp>
        <p:nvSpPr>
          <p:cNvPr id="7" name="TextBox 6">
            <a:extLst>
              <a:ext uri="{FF2B5EF4-FFF2-40B4-BE49-F238E27FC236}">
                <a16:creationId xmlns:a16="http://schemas.microsoft.com/office/drawing/2014/main" id="{B294193C-9814-4F35-A635-08398A7A9A96}"/>
              </a:ext>
            </a:extLst>
          </p:cNvPr>
          <p:cNvSpPr txBox="1"/>
          <p:nvPr/>
        </p:nvSpPr>
        <p:spPr>
          <a:xfrm>
            <a:off x="618924" y="2155462"/>
            <a:ext cx="9008165" cy="830997"/>
          </a:xfrm>
          <a:prstGeom prst="rect">
            <a:avLst/>
          </a:prstGeom>
          <a:noFill/>
        </p:spPr>
        <p:txBody>
          <a:bodyPr wrap="square">
            <a:spAutoFit/>
          </a:bodyPr>
          <a:lstStyle/>
          <a:p>
            <a:r>
              <a:rPr lang="en-US" sz="2400" b="0" i="0" dirty="0">
                <a:effectLst/>
                <a:latin typeface="Verdana" panose="020B0604030504040204" pitchFamily="34" charset="0"/>
              </a:rPr>
              <a:t>Bitwise operators are used to compare (binary) numbers:</a:t>
            </a:r>
            <a:endParaRPr lang="en-US" sz="2400" dirty="0"/>
          </a:p>
        </p:txBody>
      </p:sp>
      <p:pic>
        <p:nvPicPr>
          <p:cNvPr id="5" name="Picture 4">
            <a:extLst>
              <a:ext uri="{FF2B5EF4-FFF2-40B4-BE49-F238E27FC236}">
                <a16:creationId xmlns:a16="http://schemas.microsoft.com/office/drawing/2014/main" id="{0A8CE7E7-AC67-4B76-A7FB-E97460AB1290}"/>
              </a:ext>
            </a:extLst>
          </p:cNvPr>
          <p:cNvPicPr>
            <a:picLocks noChangeAspect="1"/>
          </p:cNvPicPr>
          <p:nvPr/>
        </p:nvPicPr>
        <p:blipFill>
          <a:blip r:embed="rId2"/>
          <a:stretch>
            <a:fillRect/>
          </a:stretch>
        </p:blipFill>
        <p:spPr>
          <a:xfrm>
            <a:off x="1038872" y="3159291"/>
            <a:ext cx="10114255" cy="2594877"/>
          </a:xfrm>
          <a:prstGeom prst="rect">
            <a:avLst/>
          </a:prstGeom>
        </p:spPr>
      </p:pic>
    </p:spTree>
    <p:extLst>
      <p:ext uri="{BB962C8B-B14F-4D97-AF65-F5344CB8AC3E}">
        <p14:creationId xmlns:p14="http://schemas.microsoft.com/office/powerpoint/2010/main" val="3986437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B751723-E03F-43CB-9F91-297B1CC17EB2}"/>
              </a:ext>
            </a:extLst>
          </p:cNvPr>
          <p:cNvSpPr>
            <a:spLocks noGrp="1"/>
          </p:cNvSpPr>
          <p:nvPr>
            <p:ph type="title"/>
          </p:nvPr>
        </p:nvSpPr>
        <p:spPr>
          <a:xfrm>
            <a:off x="1143001" y="1950430"/>
            <a:ext cx="9905998" cy="1478570"/>
          </a:xfrm>
        </p:spPr>
        <p:txBody>
          <a:bodyPr>
            <a:normAutofit/>
          </a:bodyPr>
          <a:lstStyle/>
          <a:p>
            <a:pPr algn="ctr"/>
            <a:r>
              <a:rPr lang="en-US" sz="5400" dirty="0">
                <a:latin typeface="Algerian" panose="04020705040A02060702" pitchFamily="82" charset="0"/>
              </a:rPr>
              <a:t>Input and output</a:t>
            </a:r>
          </a:p>
        </p:txBody>
      </p:sp>
    </p:spTree>
    <p:extLst>
      <p:ext uri="{BB962C8B-B14F-4D97-AF65-F5344CB8AC3E}">
        <p14:creationId xmlns:p14="http://schemas.microsoft.com/office/powerpoint/2010/main" val="2299257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437321" y="752278"/>
            <a:ext cx="11290852" cy="998973"/>
          </a:xfrm>
        </p:spPr>
        <p:txBody>
          <a:bodyPr>
            <a:noAutofit/>
          </a:bodyPr>
          <a:lstStyle/>
          <a:p>
            <a:pPr marL="0" indent="0" algn="l">
              <a:buNone/>
            </a:pPr>
            <a:r>
              <a:rPr lang="en-US" sz="4400" b="0" i="0" dirty="0">
                <a:effectLst/>
              </a:rPr>
              <a:t>Question:</a:t>
            </a:r>
          </a:p>
        </p:txBody>
      </p:sp>
      <p:sp>
        <p:nvSpPr>
          <p:cNvPr id="5" name="TextBox 4">
            <a:extLst>
              <a:ext uri="{FF2B5EF4-FFF2-40B4-BE49-F238E27FC236}">
                <a16:creationId xmlns:a16="http://schemas.microsoft.com/office/drawing/2014/main" id="{78EC1B16-9656-4D83-83ED-A6338DAA6428}"/>
              </a:ext>
            </a:extLst>
          </p:cNvPr>
          <p:cNvSpPr txBox="1"/>
          <p:nvPr/>
        </p:nvSpPr>
        <p:spPr>
          <a:xfrm>
            <a:off x="636103" y="2528792"/>
            <a:ext cx="10893289" cy="461665"/>
          </a:xfrm>
          <a:prstGeom prst="rect">
            <a:avLst/>
          </a:prstGeom>
          <a:noFill/>
        </p:spPr>
        <p:txBody>
          <a:bodyPr wrap="square">
            <a:spAutoFit/>
          </a:bodyPr>
          <a:lstStyle/>
          <a:p>
            <a:pPr algn="l">
              <a:buFont typeface="Arial" panose="020B0604020202020204" pitchFamily="34" charset="0"/>
              <a:buChar char="•"/>
            </a:pPr>
            <a:endParaRPr lang="en-US" sz="2400" b="0" i="0" dirty="0">
              <a:effectLst/>
              <a:latin typeface="Verdana" panose="020B0604030504040204" pitchFamily="34"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9" name="Content Placeholder 15">
            <a:extLst>
              <a:ext uri="{FF2B5EF4-FFF2-40B4-BE49-F238E27FC236}">
                <a16:creationId xmlns:a16="http://schemas.microsoft.com/office/drawing/2014/main" id="{5A4A1F26-E39C-409E-B803-ED6E0CCE752C}"/>
              </a:ext>
            </a:extLst>
          </p:cNvPr>
          <p:cNvPicPr>
            <a:picLocks noChangeAspect="1"/>
          </p:cNvPicPr>
          <p:nvPr/>
        </p:nvPicPr>
        <p:blipFill>
          <a:blip r:embed="rId2"/>
          <a:stretch>
            <a:fillRect/>
          </a:stretch>
        </p:blipFill>
        <p:spPr>
          <a:xfrm>
            <a:off x="2303615" y="1751251"/>
            <a:ext cx="7558264" cy="4642332"/>
          </a:xfrm>
          <a:prstGeom prst="rect">
            <a:avLst/>
          </a:prstGeom>
        </p:spPr>
      </p:pic>
      <p:sp>
        <p:nvSpPr>
          <p:cNvPr id="13" name="Oval 12">
            <a:extLst>
              <a:ext uri="{FF2B5EF4-FFF2-40B4-BE49-F238E27FC236}">
                <a16:creationId xmlns:a16="http://schemas.microsoft.com/office/drawing/2014/main" id="{DB06ED4A-DD14-4FA7-B442-B2FD0BF784BE}"/>
              </a:ext>
            </a:extLst>
          </p:cNvPr>
          <p:cNvSpPr/>
          <p:nvPr/>
        </p:nvSpPr>
        <p:spPr>
          <a:xfrm>
            <a:off x="3154017" y="5397634"/>
            <a:ext cx="1257049" cy="56579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ED1C1DF-D83D-4BC3-8040-853D98F94AA2}"/>
              </a:ext>
            </a:extLst>
          </p:cNvPr>
          <p:cNvCxnSpPr/>
          <p:nvPr/>
        </p:nvCxnSpPr>
        <p:spPr>
          <a:xfrm flipV="1">
            <a:off x="2363250" y="5748814"/>
            <a:ext cx="731132"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01B0B3-27CB-42E6-AEB3-9889934AE49D}"/>
              </a:ext>
            </a:extLst>
          </p:cNvPr>
          <p:cNvSpPr txBox="1"/>
          <p:nvPr/>
        </p:nvSpPr>
        <p:spPr>
          <a:xfrm>
            <a:off x="1053656" y="5778759"/>
            <a:ext cx="1220142" cy="369332"/>
          </a:xfrm>
          <a:prstGeom prst="rect">
            <a:avLst/>
          </a:prstGeom>
          <a:noFill/>
        </p:spPr>
        <p:txBody>
          <a:bodyPr wrap="none" rtlCol="0">
            <a:spAutoFit/>
          </a:bodyPr>
          <a:lstStyle/>
          <a:p>
            <a:r>
              <a:rPr lang="en-US" dirty="0"/>
              <a:t>Data Type</a:t>
            </a:r>
          </a:p>
        </p:txBody>
      </p:sp>
    </p:spTree>
    <p:extLst>
      <p:ext uri="{BB962C8B-B14F-4D97-AF65-F5344CB8AC3E}">
        <p14:creationId xmlns:p14="http://schemas.microsoft.com/office/powerpoint/2010/main" val="1711083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1</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E6EAB527-162E-4922-9FE4-ECDF54935D05}"/>
              </a:ext>
            </a:extLst>
          </p:cNvPr>
          <p:cNvPicPr>
            <a:picLocks noChangeAspect="1"/>
          </p:cNvPicPr>
          <p:nvPr/>
        </p:nvPicPr>
        <p:blipFill>
          <a:blip r:embed="rId2"/>
          <a:stretch>
            <a:fillRect/>
          </a:stretch>
        </p:blipFill>
        <p:spPr>
          <a:xfrm>
            <a:off x="2189498" y="1774584"/>
            <a:ext cx="8184062" cy="4595665"/>
          </a:xfrm>
          <a:prstGeom prst="rect">
            <a:avLst/>
          </a:prstGeom>
        </p:spPr>
      </p:pic>
    </p:spTree>
    <p:extLst>
      <p:ext uri="{BB962C8B-B14F-4D97-AF65-F5344CB8AC3E}">
        <p14:creationId xmlns:p14="http://schemas.microsoft.com/office/powerpoint/2010/main" val="4088861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2</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6">
            <a:extLst>
              <a:ext uri="{FF2B5EF4-FFF2-40B4-BE49-F238E27FC236}">
                <a16:creationId xmlns:a16="http://schemas.microsoft.com/office/drawing/2014/main" id="{15CABBC5-85DF-485A-A90D-DEF741EAA302}"/>
              </a:ext>
            </a:extLst>
          </p:cNvPr>
          <p:cNvPicPr>
            <a:picLocks noChangeAspect="1"/>
          </p:cNvPicPr>
          <p:nvPr/>
        </p:nvPicPr>
        <p:blipFill>
          <a:blip r:embed="rId2"/>
          <a:stretch>
            <a:fillRect/>
          </a:stretch>
        </p:blipFill>
        <p:spPr>
          <a:xfrm>
            <a:off x="2181502" y="1749858"/>
            <a:ext cx="8200053" cy="4645117"/>
          </a:xfrm>
          <a:prstGeom prst="rect">
            <a:avLst/>
          </a:prstGeom>
        </p:spPr>
      </p:pic>
    </p:spTree>
    <p:extLst>
      <p:ext uri="{BB962C8B-B14F-4D97-AF65-F5344CB8AC3E}">
        <p14:creationId xmlns:p14="http://schemas.microsoft.com/office/powerpoint/2010/main" val="3055322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b="0" i="0" dirty="0">
                <a:effectLst/>
              </a:rPr>
              <a:t>Way: 3</a:t>
            </a: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Content Placeholder 5">
            <a:extLst>
              <a:ext uri="{FF2B5EF4-FFF2-40B4-BE49-F238E27FC236}">
                <a16:creationId xmlns:a16="http://schemas.microsoft.com/office/drawing/2014/main" id="{9BA79405-D780-477A-BA8B-F280AEB698B4}"/>
              </a:ext>
            </a:extLst>
          </p:cNvPr>
          <p:cNvPicPr>
            <a:picLocks noChangeAspect="1"/>
          </p:cNvPicPr>
          <p:nvPr/>
        </p:nvPicPr>
        <p:blipFill>
          <a:blip r:embed="rId2"/>
          <a:stretch>
            <a:fillRect/>
          </a:stretch>
        </p:blipFill>
        <p:spPr>
          <a:xfrm>
            <a:off x="1582004" y="1783852"/>
            <a:ext cx="9027992" cy="4577130"/>
          </a:xfrm>
          <a:prstGeom prst="rect">
            <a:avLst/>
          </a:prstGeom>
        </p:spPr>
      </p:pic>
    </p:spTree>
    <p:extLst>
      <p:ext uri="{BB962C8B-B14F-4D97-AF65-F5344CB8AC3E}">
        <p14:creationId xmlns:p14="http://schemas.microsoft.com/office/powerpoint/2010/main" val="28105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757181" y="2895600"/>
            <a:ext cx="6677637" cy="1066799"/>
          </a:xfrm>
        </p:spPr>
        <p:txBody>
          <a:bodyPr anchor="t">
            <a:normAutofit/>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Tree>
    <p:extLst>
      <p:ext uri="{BB962C8B-B14F-4D97-AF65-F5344CB8AC3E}">
        <p14:creationId xmlns:p14="http://schemas.microsoft.com/office/powerpoint/2010/main" val="1002290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1</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045C956-4DE4-448B-AA2D-EABD35DA9FBB}"/>
              </a:ext>
            </a:extLst>
          </p:cNvPr>
          <p:cNvPicPr>
            <a:picLocks noChangeAspect="1"/>
          </p:cNvPicPr>
          <p:nvPr/>
        </p:nvPicPr>
        <p:blipFill>
          <a:blip r:embed="rId2"/>
          <a:stretch>
            <a:fillRect/>
          </a:stretch>
        </p:blipFill>
        <p:spPr>
          <a:xfrm>
            <a:off x="2676558" y="1805974"/>
            <a:ext cx="6838884" cy="5004453"/>
          </a:xfrm>
          <a:prstGeom prst="rect">
            <a:avLst/>
          </a:prstGeom>
        </p:spPr>
      </p:pic>
    </p:spTree>
    <p:extLst>
      <p:ext uri="{BB962C8B-B14F-4D97-AF65-F5344CB8AC3E}">
        <p14:creationId xmlns:p14="http://schemas.microsoft.com/office/powerpoint/2010/main" val="3726858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2</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Content Placeholder 10">
            <a:extLst>
              <a:ext uri="{FF2B5EF4-FFF2-40B4-BE49-F238E27FC236}">
                <a16:creationId xmlns:a16="http://schemas.microsoft.com/office/drawing/2014/main" id="{8EFF2764-EC43-419D-8D6C-1A4E2950F55D}"/>
              </a:ext>
            </a:extLst>
          </p:cNvPr>
          <p:cNvPicPr>
            <a:picLocks noChangeAspect="1"/>
          </p:cNvPicPr>
          <p:nvPr/>
        </p:nvPicPr>
        <p:blipFill>
          <a:blip r:embed="rId2"/>
          <a:stretch>
            <a:fillRect/>
          </a:stretch>
        </p:blipFill>
        <p:spPr>
          <a:xfrm>
            <a:off x="2812636" y="1972450"/>
            <a:ext cx="6566728" cy="4968559"/>
          </a:xfrm>
          <a:prstGeom prst="rect">
            <a:avLst/>
          </a:prstGeom>
        </p:spPr>
      </p:pic>
    </p:spTree>
    <p:extLst>
      <p:ext uri="{BB962C8B-B14F-4D97-AF65-F5344CB8AC3E}">
        <p14:creationId xmlns:p14="http://schemas.microsoft.com/office/powerpoint/2010/main" val="3656159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6308036" cy="1016852"/>
          </a:xfrm>
        </p:spPr>
        <p:txBody>
          <a:bodyPr anchor="t">
            <a:normAutofit/>
          </a:bodyPr>
          <a:lstStyle/>
          <a:p>
            <a:r>
              <a:rPr lang="en-US" altLang="zh-TW" sz="5400" dirty="0">
                <a:latin typeface="Algerian" panose="04020705040A02060702" pitchFamily="82" charset="0"/>
              </a:rPr>
              <a:t>Input and output</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807001"/>
            <a:ext cx="11290852" cy="998973"/>
          </a:xfrm>
        </p:spPr>
        <p:txBody>
          <a:bodyPr>
            <a:noAutofit/>
          </a:bodyPr>
          <a:lstStyle/>
          <a:p>
            <a:pPr marL="0" indent="0" algn="l">
              <a:buNone/>
            </a:pPr>
            <a:r>
              <a:rPr lang="en-US" sz="4400" dirty="0"/>
              <a:t>Answer: 3</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Content Placeholder 6">
            <a:extLst>
              <a:ext uri="{FF2B5EF4-FFF2-40B4-BE49-F238E27FC236}">
                <a16:creationId xmlns:a16="http://schemas.microsoft.com/office/drawing/2014/main" id="{B502E990-8FD1-45A5-B729-7DA1FB1D1519}"/>
              </a:ext>
            </a:extLst>
          </p:cNvPr>
          <p:cNvPicPr>
            <a:picLocks noChangeAspect="1"/>
          </p:cNvPicPr>
          <p:nvPr/>
        </p:nvPicPr>
        <p:blipFill>
          <a:blip r:embed="rId2"/>
          <a:stretch>
            <a:fillRect/>
          </a:stretch>
        </p:blipFill>
        <p:spPr>
          <a:xfrm>
            <a:off x="2073079" y="2127836"/>
            <a:ext cx="8045842" cy="4730164"/>
          </a:xfrm>
          <a:prstGeom prst="rect">
            <a:avLst/>
          </a:prstGeom>
        </p:spPr>
      </p:pic>
    </p:spTree>
    <p:extLst>
      <p:ext uri="{BB962C8B-B14F-4D97-AF65-F5344CB8AC3E}">
        <p14:creationId xmlns:p14="http://schemas.microsoft.com/office/powerpoint/2010/main" val="3993373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822173" y="2153044"/>
            <a:ext cx="8547653" cy="1016852"/>
          </a:xfrm>
        </p:spPr>
        <p:txBody>
          <a:bodyPr anchor="ctr">
            <a:normAutofit/>
          </a:bodyPr>
          <a:lstStyle/>
          <a:p>
            <a:pPr algn="ctr"/>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04143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b="0" i="0" dirty="0">
                <a:effectLst/>
              </a:rPr>
              <a:t>Text Ty</a:t>
            </a:r>
            <a:r>
              <a:rPr lang="en-US" sz="4400" dirty="0"/>
              <a:t>pe: str</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37B56E5E-3F76-46CC-858B-DCB40CA9FFED}"/>
              </a:ext>
            </a:extLst>
          </p:cNvPr>
          <p:cNvPicPr>
            <a:picLocks noChangeAspect="1"/>
          </p:cNvPicPr>
          <p:nvPr/>
        </p:nvPicPr>
        <p:blipFill>
          <a:blip r:embed="rId2"/>
          <a:stretch>
            <a:fillRect/>
          </a:stretch>
        </p:blipFill>
        <p:spPr>
          <a:xfrm>
            <a:off x="384507" y="3126288"/>
            <a:ext cx="11422986" cy="1892258"/>
          </a:xfrm>
          <a:prstGeom prst="rect">
            <a:avLst/>
          </a:prstGeom>
        </p:spPr>
      </p:pic>
    </p:spTree>
    <p:extLst>
      <p:ext uri="{BB962C8B-B14F-4D97-AF65-F5344CB8AC3E}">
        <p14:creationId xmlns:p14="http://schemas.microsoft.com/office/powerpoint/2010/main" val="2377032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int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5B3DA66F-890E-449E-8E6F-99AF4E598835}"/>
              </a:ext>
            </a:extLst>
          </p:cNvPr>
          <p:cNvPicPr>
            <a:picLocks noChangeAspect="1"/>
          </p:cNvPicPr>
          <p:nvPr/>
        </p:nvPicPr>
        <p:blipFill>
          <a:blip r:embed="rId2"/>
          <a:stretch>
            <a:fillRect/>
          </a:stretch>
        </p:blipFill>
        <p:spPr>
          <a:xfrm>
            <a:off x="372004" y="3116970"/>
            <a:ext cx="11447991" cy="1910893"/>
          </a:xfrm>
          <a:prstGeom prst="rect">
            <a:avLst/>
          </a:prstGeom>
        </p:spPr>
      </p:pic>
    </p:spTree>
    <p:extLst>
      <p:ext uri="{BB962C8B-B14F-4D97-AF65-F5344CB8AC3E}">
        <p14:creationId xmlns:p14="http://schemas.microsoft.com/office/powerpoint/2010/main" val="291139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float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8552C04F-E18D-4C33-BD06-105CA252AAB8}"/>
              </a:ext>
            </a:extLst>
          </p:cNvPr>
          <p:cNvPicPr>
            <a:picLocks noChangeAspect="1"/>
          </p:cNvPicPr>
          <p:nvPr/>
        </p:nvPicPr>
        <p:blipFill>
          <a:blip r:embed="rId2"/>
          <a:stretch>
            <a:fillRect/>
          </a:stretch>
        </p:blipFill>
        <p:spPr>
          <a:xfrm>
            <a:off x="450573" y="3157174"/>
            <a:ext cx="11290853" cy="1830486"/>
          </a:xfrm>
          <a:prstGeom prst="rect">
            <a:avLst/>
          </a:prstGeom>
        </p:spPr>
      </p:pic>
    </p:spTree>
    <p:extLst>
      <p:ext uri="{BB962C8B-B14F-4D97-AF65-F5344CB8AC3E}">
        <p14:creationId xmlns:p14="http://schemas.microsoft.com/office/powerpoint/2010/main" val="3484920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Numeric Types: complex</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7C24C23B-4F8B-400C-B679-16B58F567A61}"/>
              </a:ext>
            </a:extLst>
          </p:cNvPr>
          <p:cNvPicPr>
            <a:picLocks noChangeAspect="1"/>
          </p:cNvPicPr>
          <p:nvPr/>
        </p:nvPicPr>
        <p:blipFill>
          <a:blip r:embed="rId2"/>
          <a:stretch>
            <a:fillRect/>
          </a:stretch>
        </p:blipFill>
        <p:spPr>
          <a:xfrm>
            <a:off x="563788" y="3158763"/>
            <a:ext cx="11064424" cy="1827307"/>
          </a:xfrm>
          <a:prstGeom prst="rect">
            <a:avLst/>
          </a:prstGeom>
        </p:spPr>
      </p:pic>
    </p:spTree>
    <p:extLst>
      <p:ext uri="{BB962C8B-B14F-4D97-AF65-F5344CB8AC3E}">
        <p14:creationId xmlns:p14="http://schemas.microsoft.com/office/powerpoint/2010/main" val="14812529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list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A63B1763-FC41-43A2-B579-8F4720405869}"/>
              </a:ext>
            </a:extLst>
          </p:cNvPr>
          <p:cNvPicPr>
            <a:picLocks noChangeAspect="1"/>
          </p:cNvPicPr>
          <p:nvPr/>
        </p:nvPicPr>
        <p:blipFill>
          <a:blip r:embed="rId2"/>
          <a:stretch>
            <a:fillRect/>
          </a:stretch>
        </p:blipFill>
        <p:spPr>
          <a:xfrm>
            <a:off x="549430" y="3173200"/>
            <a:ext cx="11093140" cy="1798433"/>
          </a:xfrm>
          <a:prstGeom prst="rect">
            <a:avLst/>
          </a:prstGeom>
        </p:spPr>
      </p:pic>
    </p:spTree>
    <p:extLst>
      <p:ext uri="{BB962C8B-B14F-4D97-AF65-F5344CB8AC3E}">
        <p14:creationId xmlns:p14="http://schemas.microsoft.com/office/powerpoint/2010/main" val="3158334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tuple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C674985D-6299-403E-8A4A-F50AE0D9A004}"/>
              </a:ext>
            </a:extLst>
          </p:cNvPr>
          <p:cNvPicPr>
            <a:picLocks noChangeAspect="1"/>
          </p:cNvPicPr>
          <p:nvPr/>
        </p:nvPicPr>
        <p:blipFill>
          <a:blip r:embed="rId2"/>
          <a:stretch>
            <a:fillRect/>
          </a:stretch>
        </p:blipFill>
        <p:spPr>
          <a:xfrm>
            <a:off x="462881" y="3176238"/>
            <a:ext cx="11266238" cy="1792357"/>
          </a:xfrm>
          <a:prstGeom prst="rect">
            <a:avLst/>
          </a:prstGeom>
        </p:spPr>
      </p:pic>
    </p:spTree>
    <p:extLst>
      <p:ext uri="{BB962C8B-B14F-4D97-AF65-F5344CB8AC3E}">
        <p14:creationId xmlns:p14="http://schemas.microsoft.com/office/powerpoint/2010/main" val="193783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buNone/>
            </a:pPr>
            <a:r>
              <a:rPr lang="en-US" altLang="zh-TW" dirty="0">
                <a:latin typeface="Verdana" panose="020B0604030504040204" pitchFamily="34" charset="0"/>
                <a:ea typeface="Verdana" panose="020B0604030504040204" pitchFamily="34" charset="0"/>
              </a:rPr>
              <a:t>As we learned in the previous page, Python syntax can be executed by writing directly in the Command Line:</a:t>
            </a:r>
            <a:endParaRPr lang="en-US" sz="4400" b="0" i="0" dirty="0">
              <a:effectLst/>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execute python syntax</a:t>
            </a:r>
            <a:endParaRPr lang="en-US" sz="5400" dirty="0">
              <a:latin typeface="Algerian" panose="04020705040A02060702" pitchFamily="82" charset="0"/>
            </a:endParaRPr>
          </a:p>
        </p:txBody>
      </p:sp>
      <p:pic>
        <p:nvPicPr>
          <p:cNvPr id="4" name="圖片 3">
            <a:extLst>
              <a:ext uri="{FF2B5EF4-FFF2-40B4-BE49-F238E27FC236}">
                <a16:creationId xmlns:a16="http://schemas.microsoft.com/office/drawing/2014/main" id="{E5BDCA35-61E5-4C92-BEA8-B7FF2541EEC7}"/>
              </a:ext>
            </a:extLst>
          </p:cNvPr>
          <p:cNvPicPr>
            <a:picLocks noChangeAspect="1"/>
          </p:cNvPicPr>
          <p:nvPr/>
        </p:nvPicPr>
        <p:blipFill>
          <a:blip r:embed="rId2"/>
          <a:stretch>
            <a:fillRect/>
          </a:stretch>
        </p:blipFill>
        <p:spPr>
          <a:xfrm>
            <a:off x="498520" y="3428999"/>
            <a:ext cx="11194960" cy="1391243"/>
          </a:xfrm>
          <a:prstGeom prst="rect">
            <a:avLst/>
          </a:prstGeom>
        </p:spPr>
      </p:pic>
    </p:spTree>
    <p:extLst>
      <p:ext uri="{BB962C8B-B14F-4D97-AF65-F5344CB8AC3E}">
        <p14:creationId xmlns:p14="http://schemas.microsoft.com/office/powerpoint/2010/main" val="3185479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Sequence Types: range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E95C6791-F5F6-4BD1-A29F-E3DB13805967}"/>
              </a:ext>
            </a:extLst>
          </p:cNvPr>
          <p:cNvPicPr>
            <a:picLocks noChangeAspect="1"/>
          </p:cNvPicPr>
          <p:nvPr/>
        </p:nvPicPr>
        <p:blipFill>
          <a:blip r:embed="rId2"/>
          <a:stretch>
            <a:fillRect/>
          </a:stretch>
        </p:blipFill>
        <p:spPr>
          <a:xfrm>
            <a:off x="531584" y="3178738"/>
            <a:ext cx="11128831" cy="1787358"/>
          </a:xfrm>
          <a:prstGeom prst="rect">
            <a:avLst/>
          </a:prstGeom>
        </p:spPr>
      </p:pic>
    </p:spTree>
    <p:extLst>
      <p:ext uri="{BB962C8B-B14F-4D97-AF65-F5344CB8AC3E}">
        <p14:creationId xmlns:p14="http://schemas.microsoft.com/office/powerpoint/2010/main" val="1685533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Mapping Types: </a:t>
            </a:r>
            <a:r>
              <a:rPr lang="en-US" sz="4400" dirty="0" err="1"/>
              <a:t>dict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5B12894F-517E-4CD4-829F-64A1B2A2575E}"/>
              </a:ext>
            </a:extLst>
          </p:cNvPr>
          <p:cNvPicPr>
            <a:picLocks noChangeAspect="1"/>
          </p:cNvPicPr>
          <p:nvPr/>
        </p:nvPicPr>
        <p:blipFill>
          <a:blip r:embed="rId2"/>
          <a:stretch>
            <a:fillRect/>
          </a:stretch>
        </p:blipFill>
        <p:spPr>
          <a:xfrm>
            <a:off x="496116" y="3139103"/>
            <a:ext cx="11199767" cy="1866628"/>
          </a:xfrm>
          <a:prstGeom prst="rect">
            <a:avLst/>
          </a:prstGeom>
        </p:spPr>
      </p:pic>
    </p:spTree>
    <p:extLst>
      <p:ext uri="{BB962C8B-B14F-4D97-AF65-F5344CB8AC3E}">
        <p14:creationId xmlns:p14="http://schemas.microsoft.com/office/powerpoint/2010/main" val="3111783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Set Types: set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CFA4FA1D-68E9-4142-8EAC-A5AAC0584BA1}"/>
              </a:ext>
            </a:extLst>
          </p:cNvPr>
          <p:cNvPicPr>
            <a:picLocks noChangeAspect="1"/>
          </p:cNvPicPr>
          <p:nvPr/>
        </p:nvPicPr>
        <p:blipFill>
          <a:blip r:embed="rId2"/>
          <a:stretch>
            <a:fillRect/>
          </a:stretch>
        </p:blipFill>
        <p:spPr>
          <a:xfrm>
            <a:off x="544176" y="3159788"/>
            <a:ext cx="11103648" cy="1825258"/>
          </a:xfrm>
          <a:prstGeom prst="rect">
            <a:avLst/>
          </a:prstGeom>
        </p:spPr>
      </p:pic>
    </p:spTree>
    <p:extLst>
      <p:ext uri="{BB962C8B-B14F-4D97-AF65-F5344CB8AC3E}">
        <p14:creationId xmlns:p14="http://schemas.microsoft.com/office/powerpoint/2010/main" val="1921260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Set Types: </a:t>
            </a:r>
            <a:r>
              <a:rPr lang="en-US" sz="4400" dirty="0" err="1"/>
              <a:t>frozenset</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E3F08906-160C-4B96-8F71-3D1A8DCC4E6A}"/>
              </a:ext>
            </a:extLst>
          </p:cNvPr>
          <p:cNvPicPr>
            <a:picLocks noChangeAspect="1"/>
          </p:cNvPicPr>
          <p:nvPr/>
        </p:nvPicPr>
        <p:blipFill>
          <a:blip r:embed="rId2"/>
          <a:stretch>
            <a:fillRect/>
          </a:stretch>
        </p:blipFill>
        <p:spPr>
          <a:xfrm>
            <a:off x="505252" y="3157567"/>
            <a:ext cx="11181495" cy="1829700"/>
          </a:xfrm>
          <a:prstGeom prst="rect">
            <a:avLst/>
          </a:prstGeom>
        </p:spPr>
      </p:pic>
    </p:spTree>
    <p:extLst>
      <p:ext uri="{BB962C8B-B14F-4D97-AF65-F5344CB8AC3E}">
        <p14:creationId xmlns:p14="http://schemas.microsoft.com/office/powerpoint/2010/main" val="3774091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Boolean Types: bool</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7F520448-CA43-4E1B-B28E-1649FC811C6C}"/>
              </a:ext>
            </a:extLst>
          </p:cNvPr>
          <p:cNvPicPr>
            <a:picLocks noChangeAspect="1"/>
          </p:cNvPicPr>
          <p:nvPr/>
        </p:nvPicPr>
        <p:blipFill>
          <a:blip r:embed="rId2"/>
          <a:stretch>
            <a:fillRect/>
          </a:stretch>
        </p:blipFill>
        <p:spPr>
          <a:xfrm>
            <a:off x="450574" y="3137232"/>
            <a:ext cx="11290852" cy="1870369"/>
          </a:xfrm>
          <a:prstGeom prst="rect">
            <a:avLst/>
          </a:prstGeom>
        </p:spPr>
      </p:pic>
    </p:spTree>
    <p:extLst>
      <p:ext uri="{BB962C8B-B14F-4D97-AF65-F5344CB8AC3E}">
        <p14:creationId xmlns:p14="http://schemas.microsoft.com/office/powerpoint/2010/main" val="1991832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bytes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0592E531-734C-4D82-86EF-4CDF158BE204}"/>
              </a:ext>
            </a:extLst>
          </p:cNvPr>
          <p:cNvPicPr>
            <a:picLocks noChangeAspect="1"/>
          </p:cNvPicPr>
          <p:nvPr/>
        </p:nvPicPr>
        <p:blipFill>
          <a:blip r:embed="rId2"/>
          <a:stretch>
            <a:fillRect/>
          </a:stretch>
        </p:blipFill>
        <p:spPr>
          <a:xfrm>
            <a:off x="487437" y="3182841"/>
            <a:ext cx="11217125" cy="1779152"/>
          </a:xfrm>
          <a:prstGeom prst="rect">
            <a:avLst/>
          </a:prstGeom>
        </p:spPr>
      </p:pic>
    </p:spTree>
    <p:extLst>
      <p:ext uri="{BB962C8B-B14F-4D97-AF65-F5344CB8AC3E}">
        <p14:creationId xmlns:p14="http://schemas.microsoft.com/office/powerpoint/2010/main" val="6359988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a:t>
            </a:r>
            <a:r>
              <a:rPr lang="en-US" sz="4400" dirty="0" err="1"/>
              <a:t>bytearray</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07E77924-A750-4696-A54A-6D105DEC3AAA}"/>
              </a:ext>
            </a:extLst>
          </p:cNvPr>
          <p:cNvPicPr>
            <a:picLocks noChangeAspect="1"/>
          </p:cNvPicPr>
          <p:nvPr/>
        </p:nvPicPr>
        <p:blipFill>
          <a:blip r:embed="rId2"/>
          <a:stretch>
            <a:fillRect/>
          </a:stretch>
        </p:blipFill>
        <p:spPr>
          <a:xfrm>
            <a:off x="437695" y="3156474"/>
            <a:ext cx="11316609" cy="1831886"/>
          </a:xfrm>
          <a:prstGeom prst="rect">
            <a:avLst/>
          </a:prstGeom>
        </p:spPr>
      </p:pic>
    </p:spTree>
    <p:extLst>
      <p:ext uri="{BB962C8B-B14F-4D97-AF65-F5344CB8AC3E}">
        <p14:creationId xmlns:p14="http://schemas.microsoft.com/office/powerpoint/2010/main" val="8621543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Binary Types: </a:t>
            </a:r>
            <a:r>
              <a:rPr lang="en-US" sz="4400" dirty="0" err="1"/>
              <a:t>memoryview</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469403AF-70C5-473B-9273-BEB08B411BC3}"/>
              </a:ext>
            </a:extLst>
          </p:cNvPr>
          <p:cNvPicPr>
            <a:picLocks noChangeAspect="1"/>
          </p:cNvPicPr>
          <p:nvPr/>
        </p:nvPicPr>
        <p:blipFill>
          <a:blip r:embed="rId2"/>
          <a:stretch>
            <a:fillRect/>
          </a:stretch>
        </p:blipFill>
        <p:spPr>
          <a:xfrm>
            <a:off x="530540" y="3111110"/>
            <a:ext cx="11130919" cy="1922614"/>
          </a:xfrm>
          <a:prstGeom prst="rect">
            <a:avLst/>
          </a:prstGeom>
        </p:spPr>
      </p:pic>
    </p:spTree>
    <p:extLst>
      <p:ext uri="{BB962C8B-B14F-4D97-AF65-F5344CB8AC3E}">
        <p14:creationId xmlns:p14="http://schemas.microsoft.com/office/powerpoint/2010/main" val="2684008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data types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None Type: </a:t>
            </a:r>
            <a:r>
              <a:rPr lang="en-US" sz="4400" dirty="0" err="1"/>
              <a:t>NoneType</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0B15D67-FBB5-4541-98A6-0B0B7FC39328}"/>
              </a:ext>
            </a:extLst>
          </p:cNvPr>
          <p:cNvPicPr>
            <a:picLocks noChangeAspect="1"/>
          </p:cNvPicPr>
          <p:nvPr/>
        </p:nvPicPr>
        <p:blipFill>
          <a:blip r:embed="rId2"/>
          <a:stretch>
            <a:fillRect/>
          </a:stretch>
        </p:blipFill>
        <p:spPr>
          <a:xfrm>
            <a:off x="497247" y="3144964"/>
            <a:ext cx="11197505" cy="1854906"/>
          </a:xfrm>
          <a:prstGeom prst="rect">
            <a:avLst/>
          </a:prstGeom>
        </p:spPr>
      </p:pic>
    </p:spTree>
    <p:extLst>
      <p:ext uri="{BB962C8B-B14F-4D97-AF65-F5344CB8AC3E}">
        <p14:creationId xmlns:p14="http://schemas.microsoft.com/office/powerpoint/2010/main" val="3309849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920574"/>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booleans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751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0" y="0"/>
            <a:ext cx="5352176" cy="1066799"/>
          </a:xfrm>
        </p:spPr>
        <p:txBody>
          <a:bodyPr anchor="t">
            <a:normAutofit fontScale="90000"/>
          </a:body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syntax</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714499"/>
            <a:ext cx="11290852" cy="1066800"/>
          </a:xfrm>
        </p:spPr>
        <p:txBody>
          <a:bodyPr>
            <a:noAutofit/>
          </a:bodyPr>
          <a:lstStyle/>
          <a:p>
            <a:pPr marL="0" indent="0">
              <a:buNone/>
            </a:pPr>
            <a:r>
              <a:rPr lang="en-US" altLang="zh-TW" dirty="0">
                <a:latin typeface="Verdana" panose="020B0604030504040204" pitchFamily="34" charset="0"/>
                <a:ea typeface="Verdana" panose="020B0604030504040204" pitchFamily="34" charset="0"/>
              </a:rPr>
              <a:t>Or by creating a python file on the server, using the .</a:t>
            </a:r>
            <a:r>
              <a:rPr lang="en-US" altLang="zh-TW" dirty="0" err="1">
                <a:latin typeface="Verdana" panose="020B0604030504040204" pitchFamily="34" charset="0"/>
                <a:ea typeface="Verdana" panose="020B0604030504040204" pitchFamily="34" charset="0"/>
              </a:rPr>
              <a:t>py</a:t>
            </a:r>
            <a:r>
              <a:rPr lang="en-US" altLang="zh-TW" dirty="0">
                <a:latin typeface="Verdana" panose="020B0604030504040204" pitchFamily="34" charset="0"/>
                <a:ea typeface="Verdana" panose="020B0604030504040204" pitchFamily="34" charset="0"/>
              </a:rPr>
              <a:t> file extension, and running it in the Command Line:</a:t>
            </a:r>
            <a:endParaRPr lang="en-US" sz="4400" b="0" i="0" dirty="0">
              <a:effectLst/>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01AB0336-8454-4213-A0D6-C2669D896F0B}"/>
              </a:ext>
            </a:extLst>
          </p:cNvPr>
          <p:cNvSpPr txBox="1">
            <a:spLocks/>
          </p:cNvSpPr>
          <p:nvPr/>
        </p:nvSpPr>
        <p:spPr>
          <a:xfrm>
            <a:off x="255134" y="1066799"/>
            <a:ext cx="10194084" cy="1066799"/>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5400" dirty="0" err="1">
                <a:latin typeface="Algerian" panose="04020705040A02060702" pitchFamily="82" charset="0"/>
              </a:rPr>
              <a:t>pYThoN</a:t>
            </a:r>
            <a:r>
              <a:rPr lang="en-US" altLang="zh-TW" sz="5400" dirty="0">
                <a:latin typeface="Algerian" panose="04020705040A02060702" pitchFamily="82" charset="0"/>
              </a:rPr>
              <a:t> - execute python syntax</a:t>
            </a:r>
            <a:endParaRPr lang="en-US" sz="5400" dirty="0">
              <a:latin typeface="Algerian" panose="04020705040A02060702" pitchFamily="82" charset="0"/>
            </a:endParaRPr>
          </a:p>
        </p:txBody>
      </p:sp>
      <p:pic>
        <p:nvPicPr>
          <p:cNvPr id="5" name="圖片 4">
            <a:extLst>
              <a:ext uri="{FF2B5EF4-FFF2-40B4-BE49-F238E27FC236}">
                <a16:creationId xmlns:a16="http://schemas.microsoft.com/office/drawing/2014/main" id="{EDEF91EB-AE54-4BB4-9B8D-7DE2DA6DC79E}"/>
              </a:ext>
            </a:extLst>
          </p:cNvPr>
          <p:cNvPicPr>
            <a:picLocks noChangeAspect="1"/>
          </p:cNvPicPr>
          <p:nvPr/>
        </p:nvPicPr>
        <p:blipFill>
          <a:blip r:embed="rId2"/>
          <a:stretch>
            <a:fillRect/>
          </a:stretch>
        </p:blipFill>
        <p:spPr>
          <a:xfrm>
            <a:off x="588819" y="3428999"/>
            <a:ext cx="9526713" cy="1253117"/>
          </a:xfrm>
          <a:prstGeom prst="rect">
            <a:avLst/>
          </a:prstGeom>
        </p:spPr>
      </p:pic>
    </p:spTree>
    <p:extLst>
      <p:ext uri="{BB962C8B-B14F-4D97-AF65-F5344CB8AC3E}">
        <p14:creationId xmlns:p14="http://schemas.microsoft.com/office/powerpoint/2010/main" val="17966585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booleans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BOOLEAN VALUES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矩形 5">
            <a:extLst>
              <a:ext uri="{FF2B5EF4-FFF2-40B4-BE49-F238E27FC236}">
                <a16:creationId xmlns:a16="http://schemas.microsoft.com/office/drawing/2014/main" id="{DC34407C-8A64-42D5-88D8-524BF98EEA23}"/>
              </a:ext>
            </a:extLst>
          </p:cNvPr>
          <p:cNvSpPr/>
          <p:nvPr/>
        </p:nvSpPr>
        <p:spPr>
          <a:xfrm>
            <a:off x="497247" y="1846457"/>
            <a:ext cx="11290852" cy="1323439"/>
          </a:xfrm>
          <a:prstGeom prst="rect">
            <a:avLst/>
          </a:prstGeom>
        </p:spPr>
        <p:txBody>
          <a:bodyPr wrap="square">
            <a:spAutoFit/>
          </a:bodyPr>
          <a:lstStyle/>
          <a:p>
            <a:r>
              <a:rPr lang="en-US" altLang="zh-TW" sz="2000" dirty="0">
                <a:latin typeface="Verdana" panose="020B0604030504040204" pitchFamily="34" charset="0"/>
                <a:ea typeface="Verdana" panose="020B0604030504040204" pitchFamily="34" charset="0"/>
              </a:rPr>
              <a:t>In programming you often need to know if an expression is True  or False.</a:t>
            </a:r>
          </a:p>
          <a:p>
            <a:r>
              <a:rPr lang="en-US" altLang="zh-TW" sz="2000" dirty="0">
                <a:latin typeface="Verdana" panose="020B0604030504040204" pitchFamily="34" charset="0"/>
                <a:ea typeface="Verdana" panose="020B0604030504040204" pitchFamily="34" charset="0"/>
              </a:rPr>
              <a:t>You can evaluate any expression in Python, and get one of two answers, True or False.</a:t>
            </a:r>
          </a:p>
          <a:p>
            <a:r>
              <a:rPr lang="en-US" altLang="zh-TW" sz="2000" dirty="0">
                <a:latin typeface="Verdana" panose="020B0604030504040204" pitchFamily="34" charset="0"/>
                <a:ea typeface="Verdana" panose="020B0604030504040204" pitchFamily="34" charset="0"/>
              </a:rPr>
              <a:t>When you compare two values, the expression is evaluated and Python returns the Boolean answer:</a:t>
            </a:r>
            <a:endParaRPr lang="zh-TW" altLang="en-US" sz="2000" dirty="0">
              <a:latin typeface="Verdana" panose="020B0604030504040204" pitchFamily="34" charset="0"/>
            </a:endParaRPr>
          </a:p>
        </p:txBody>
      </p:sp>
      <p:pic>
        <p:nvPicPr>
          <p:cNvPr id="8" name="圖片 7">
            <a:extLst>
              <a:ext uri="{FF2B5EF4-FFF2-40B4-BE49-F238E27FC236}">
                <a16:creationId xmlns:a16="http://schemas.microsoft.com/office/drawing/2014/main" id="{CF117C7E-EF48-40EC-949F-ED2B2A84917C}"/>
              </a:ext>
            </a:extLst>
          </p:cNvPr>
          <p:cNvPicPr>
            <a:picLocks noChangeAspect="1"/>
          </p:cNvPicPr>
          <p:nvPr/>
        </p:nvPicPr>
        <p:blipFill>
          <a:blip r:embed="rId2"/>
          <a:stretch>
            <a:fillRect/>
          </a:stretch>
        </p:blipFill>
        <p:spPr>
          <a:xfrm>
            <a:off x="1484298" y="3353006"/>
            <a:ext cx="9594462" cy="2207447"/>
          </a:xfrm>
          <a:prstGeom prst="rect">
            <a:avLst/>
          </a:prstGeom>
        </p:spPr>
      </p:pic>
    </p:spTree>
    <p:extLst>
      <p:ext uri="{BB962C8B-B14F-4D97-AF65-F5344CB8AC3E}">
        <p14:creationId xmlns:p14="http://schemas.microsoft.com/office/powerpoint/2010/main" val="598699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booleans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BOOLEAN VALUES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矩形 5">
            <a:extLst>
              <a:ext uri="{FF2B5EF4-FFF2-40B4-BE49-F238E27FC236}">
                <a16:creationId xmlns:a16="http://schemas.microsoft.com/office/drawing/2014/main" id="{DC34407C-8A64-42D5-88D8-524BF98EEA23}"/>
              </a:ext>
            </a:extLst>
          </p:cNvPr>
          <p:cNvSpPr/>
          <p:nvPr/>
        </p:nvSpPr>
        <p:spPr>
          <a:xfrm>
            <a:off x="497247" y="1846457"/>
            <a:ext cx="11290852" cy="830997"/>
          </a:xfrm>
          <a:prstGeom prst="rect">
            <a:avLst/>
          </a:prstGeom>
        </p:spPr>
        <p:txBody>
          <a:bodyPr wrap="square">
            <a:spAutoFit/>
          </a:bodyPr>
          <a:lstStyle/>
          <a:p>
            <a:r>
              <a:rPr lang="en-US" altLang="zh-TW" sz="2400" dirty="0">
                <a:latin typeface="Verdana" panose="020B0604030504040204" pitchFamily="34" charset="0"/>
                <a:ea typeface="Verdana" panose="020B0604030504040204" pitchFamily="34" charset="0"/>
              </a:rPr>
              <a:t>When you run a condition in an if statement, Python returns True or False:</a:t>
            </a:r>
            <a:endParaRPr lang="zh-TW" altLang="en-US" sz="2400" dirty="0">
              <a:latin typeface="Verdana" panose="020B0604030504040204" pitchFamily="34" charset="0"/>
            </a:endParaRPr>
          </a:p>
        </p:txBody>
      </p:sp>
      <p:sp>
        <p:nvSpPr>
          <p:cNvPr id="5" name="矩形 4">
            <a:extLst>
              <a:ext uri="{FF2B5EF4-FFF2-40B4-BE49-F238E27FC236}">
                <a16:creationId xmlns:a16="http://schemas.microsoft.com/office/drawing/2014/main" id="{9E94C3C6-D1E4-401F-B838-A28763995267}"/>
              </a:ext>
            </a:extLst>
          </p:cNvPr>
          <p:cNvSpPr/>
          <p:nvPr/>
        </p:nvSpPr>
        <p:spPr>
          <a:xfrm>
            <a:off x="933332" y="3166137"/>
            <a:ext cx="4822154" cy="261610"/>
          </a:xfrm>
          <a:prstGeom prst="rect">
            <a:avLst/>
          </a:prstGeom>
        </p:spPr>
        <p:txBody>
          <a:bodyPr wrap="none">
            <a:spAutoFit/>
          </a:bodyPr>
          <a:lstStyle/>
          <a:p>
            <a:r>
              <a:rPr lang="en-US" altLang="zh-TW" sz="1100" dirty="0">
                <a:latin typeface="Verdana" panose="020B0604030504040204" pitchFamily="34" charset="0"/>
              </a:rPr>
              <a:t>Print a message based on whether the condition is True or False:</a:t>
            </a:r>
            <a:endParaRPr lang="zh-TW" altLang="en-US" sz="1100" dirty="0"/>
          </a:p>
        </p:txBody>
      </p:sp>
      <p:pic>
        <p:nvPicPr>
          <p:cNvPr id="7" name="圖片 6">
            <a:extLst>
              <a:ext uri="{FF2B5EF4-FFF2-40B4-BE49-F238E27FC236}">
                <a16:creationId xmlns:a16="http://schemas.microsoft.com/office/drawing/2014/main" id="{7CEA2DC0-9765-4F2D-B79E-0261147CAE36}"/>
              </a:ext>
            </a:extLst>
          </p:cNvPr>
          <p:cNvPicPr>
            <a:picLocks noChangeAspect="1"/>
          </p:cNvPicPr>
          <p:nvPr/>
        </p:nvPicPr>
        <p:blipFill>
          <a:blip r:embed="rId2"/>
          <a:stretch>
            <a:fillRect/>
          </a:stretch>
        </p:blipFill>
        <p:spPr>
          <a:xfrm>
            <a:off x="933332" y="3429000"/>
            <a:ext cx="10325335" cy="2315858"/>
          </a:xfrm>
          <a:prstGeom prst="rect">
            <a:avLst/>
          </a:prstGeom>
        </p:spPr>
      </p:pic>
    </p:spTree>
    <p:extLst>
      <p:ext uri="{BB962C8B-B14F-4D97-AF65-F5344CB8AC3E}">
        <p14:creationId xmlns:p14="http://schemas.microsoft.com/office/powerpoint/2010/main" val="2146837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booleans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Evaluate Values and Variables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矩形 4">
            <a:extLst>
              <a:ext uri="{FF2B5EF4-FFF2-40B4-BE49-F238E27FC236}">
                <a16:creationId xmlns:a16="http://schemas.microsoft.com/office/drawing/2014/main" id="{9E94C3C6-D1E4-401F-B838-A28763995267}"/>
              </a:ext>
            </a:extLst>
          </p:cNvPr>
          <p:cNvSpPr/>
          <p:nvPr/>
        </p:nvSpPr>
        <p:spPr>
          <a:xfrm>
            <a:off x="1128672" y="3165511"/>
            <a:ext cx="1986441" cy="261610"/>
          </a:xfrm>
          <a:prstGeom prst="rect">
            <a:avLst/>
          </a:prstGeom>
        </p:spPr>
        <p:txBody>
          <a:bodyPr wrap="none">
            <a:spAutoFit/>
          </a:bodyPr>
          <a:lstStyle/>
          <a:p>
            <a:r>
              <a:rPr lang="en-US" altLang="zh-TW" sz="1100" dirty="0"/>
              <a:t>Evaluate a string and a number:</a:t>
            </a:r>
            <a:endParaRPr lang="zh-TW" altLang="en-US" sz="1100" dirty="0"/>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544860" y="1936980"/>
            <a:ext cx="10180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effectLst/>
                <a:latin typeface="Verdana" panose="020B0604030504040204" pitchFamily="34" charset="0"/>
              </a:rPr>
              <a:t>The bool() function allows you to evaluate any value, and give you True or False in return, </a:t>
            </a:r>
          </a:p>
        </p:txBody>
      </p:sp>
      <p:pic>
        <p:nvPicPr>
          <p:cNvPr id="9" name="圖片 8">
            <a:extLst>
              <a:ext uri="{FF2B5EF4-FFF2-40B4-BE49-F238E27FC236}">
                <a16:creationId xmlns:a16="http://schemas.microsoft.com/office/drawing/2014/main" id="{FC05D3C5-5E20-415B-BD40-ED36855042FC}"/>
              </a:ext>
            </a:extLst>
          </p:cNvPr>
          <p:cNvPicPr>
            <a:picLocks noChangeAspect="1"/>
          </p:cNvPicPr>
          <p:nvPr/>
        </p:nvPicPr>
        <p:blipFill>
          <a:blip r:embed="rId2"/>
          <a:stretch>
            <a:fillRect/>
          </a:stretch>
        </p:blipFill>
        <p:spPr>
          <a:xfrm>
            <a:off x="1128672" y="3427747"/>
            <a:ext cx="9934655" cy="1539339"/>
          </a:xfrm>
          <a:prstGeom prst="rect">
            <a:avLst/>
          </a:prstGeom>
        </p:spPr>
      </p:pic>
    </p:spTree>
    <p:extLst>
      <p:ext uri="{BB962C8B-B14F-4D97-AF65-F5344CB8AC3E}">
        <p14:creationId xmlns:p14="http://schemas.microsoft.com/office/powerpoint/2010/main" val="40345714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booleans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Evaluate Values and Variables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矩形 4">
            <a:extLst>
              <a:ext uri="{FF2B5EF4-FFF2-40B4-BE49-F238E27FC236}">
                <a16:creationId xmlns:a16="http://schemas.microsoft.com/office/drawing/2014/main" id="{9E94C3C6-D1E4-401F-B838-A28763995267}"/>
              </a:ext>
            </a:extLst>
          </p:cNvPr>
          <p:cNvSpPr/>
          <p:nvPr/>
        </p:nvSpPr>
        <p:spPr>
          <a:xfrm>
            <a:off x="1128672" y="3165511"/>
            <a:ext cx="1502334" cy="261610"/>
          </a:xfrm>
          <a:prstGeom prst="rect">
            <a:avLst/>
          </a:prstGeom>
        </p:spPr>
        <p:txBody>
          <a:bodyPr wrap="none">
            <a:spAutoFit/>
          </a:bodyPr>
          <a:lstStyle/>
          <a:p>
            <a:r>
              <a:rPr lang="en-US" altLang="zh-TW" sz="1100" dirty="0"/>
              <a:t>Evaluate two variables:</a:t>
            </a:r>
            <a:endParaRPr lang="zh-TW" altLang="en-US" sz="1100" dirty="0"/>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544860" y="1936980"/>
            <a:ext cx="10180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effectLst/>
                <a:latin typeface="Verdana" panose="020B0604030504040204" pitchFamily="34" charset="0"/>
              </a:rPr>
              <a:t>The bool() function allows you to evaluate any value, and give you True or False in return, </a:t>
            </a:r>
          </a:p>
        </p:txBody>
      </p:sp>
      <p:pic>
        <p:nvPicPr>
          <p:cNvPr id="6" name="圖片 5">
            <a:extLst>
              <a:ext uri="{FF2B5EF4-FFF2-40B4-BE49-F238E27FC236}">
                <a16:creationId xmlns:a16="http://schemas.microsoft.com/office/drawing/2014/main" id="{0DDE334E-4B07-4566-A3EE-11CAA13159CE}"/>
              </a:ext>
            </a:extLst>
          </p:cNvPr>
          <p:cNvPicPr>
            <a:picLocks noChangeAspect="1"/>
          </p:cNvPicPr>
          <p:nvPr/>
        </p:nvPicPr>
        <p:blipFill>
          <a:blip r:embed="rId2"/>
          <a:stretch>
            <a:fillRect/>
          </a:stretch>
        </p:blipFill>
        <p:spPr>
          <a:xfrm>
            <a:off x="1151572" y="3427121"/>
            <a:ext cx="8966687" cy="2164373"/>
          </a:xfrm>
          <a:prstGeom prst="rect">
            <a:avLst/>
          </a:prstGeom>
        </p:spPr>
      </p:pic>
    </p:spTree>
    <p:extLst>
      <p:ext uri="{BB962C8B-B14F-4D97-AF65-F5344CB8AC3E}">
        <p14:creationId xmlns:p14="http://schemas.microsoft.com/office/powerpoint/2010/main" val="32130156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2471530" y="2153044"/>
            <a:ext cx="7248940" cy="1016852"/>
          </a:xfrm>
        </p:spPr>
        <p:txBody>
          <a:bodyPr anchor="t">
            <a:normAutofit/>
          </a:bodyPr>
          <a:lstStyle/>
          <a:p>
            <a:pPr algn="ctr"/>
            <a:r>
              <a:rPr lang="en-US" altLang="zh-TW" sz="5400" dirty="0">
                <a:latin typeface="Algerian" panose="04020705040A02060702" pitchFamily="82" charset="0"/>
              </a:rPr>
              <a:t>Python operators</a:t>
            </a:r>
            <a:endParaRPr lang="en-US" sz="5400" dirty="0">
              <a:latin typeface="Algerian" panose="04020705040A02060702" pitchFamily="82" charset="0"/>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9894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544860" y="2029313"/>
            <a:ext cx="101801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t>Operators are used to perform operations on variables and values.</a:t>
            </a:r>
          </a:p>
          <a:p>
            <a:r>
              <a:rPr lang="en-US" altLang="zh-TW" dirty="0"/>
              <a:t>In the example below, we use the + operator to add together two values:</a:t>
            </a:r>
          </a:p>
        </p:txBody>
      </p:sp>
      <p:pic>
        <p:nvPicPr>
          <p:cNvPr id="9" name="圖片 8">
            <a:extLst>
              <a:ext uri="{FF2B5EF4-FFF2-40B4-BE49-F238E27FC236}">
                <a16:creationId xmlns:a16="http://schemas.microsoft.com/office/drawing/2014/main" id="{2AF665A1-3CB0-4A90-8BF9-F90AA5F635B0}"/>
              </a:ext>
            </a:extLst>
          </p:cNvPr>
          <p:cNvPicPr>
            <a:picLocks noChangeAspect="1"/>
          </p:cNvPicPr>
          <p:nvPr/>
        </p:nvPicPr>
        <p:blipFill>
          <a:blip r:embed="rId2"/>
          <a:stretch>
            <a:fillRect/>
          </a:stretch>
        </p:blipFill>
        <p:spPr>
          <a:xfrm>
            <a:off x="1032667" y="3464151"/>
            <a:ext cx="10126666" cy="1985157"/>
          </a:xfrm>
          <a:prstGeom prst="rect">
            <a:avLst/>
          </a:prstGeom>
        </p:spPr>
      </p:pic>
    </p:spTree>
    <p:extLst>
      <p:ext uri="{BB962C8B-B14F-4D97-AF65-F5344CB8AC3E}">
        <p14:creationId xmlns:p14="http://schemas.microsoft.com/office/powerpoint/2010/main" val="23169713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1005944" y="2164610"/>
            <a:ext cx="101801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t>Python divides the operators in the following groups:</a:t>
            </a:r>
          </a:p>
          <a:p>
            <a:pPr marL="285750" indent="-285750">
              <a:buFont typeface="Arial" panose="020B0604020202020204" pitchFamily="34" charset="0"/>
              <a:buChar char="•"/>
            </a:pPr>
            <a:r>
              <a:rPr lang="en-US" altLang="zh-TW" sz="2400" dirty="0"/>
              <a:t>Arithmetic operators</a:t>
            </a:r>
          </a:p>
          <a:p>
            <a:pPr marL="285750" indent="-285750">
              <a:buFont typeface="Arial" panose="020B0604020202020204" pitchFamily="34" charset="0"/>
              <a:buChar char="•"/>
            </a:pPr>
            <a:r>
              <a:rPr lang="en-US" altLang="zh-TW" sz="2400" dirty="0"/>
              <a:t>Assignment operators</a:t>
            </a:r>
          </a:p>
          <a:p>
            <a:pPr marL="285750" indent="-285750">
              <a:buFont typeface="Arial" panose="020B0604020202020204" pitchFamily="34" charset="0"/>
              <a:buChar char="•"/>
            </a:pPr>
            <a:r>
              <a:rPr lang="en-US" altLang="zh-TW" sz="2400" dirty="0"/>
              <a:t>Comparison operators</a:t>
            </a:r>
          </a:p>
          <a:p>
            <a:pPr marL="285750" indent="-285750">
              <a:buFont typeface="Arial" panose="020B0604020202020204" pitchFamily="34" charset="0"/>
              <a:buChar char="•"/>
            </a:pPr>
            <a:r>
              <a:rPr lang="en-US" altLang="zh-TW" sz="2400" dirty="0"/>
              <a:t>Logical operators</a:t>
            </a:r>
          </a:p>
          <a:p>
            <a:pPr marL="285750" indent="-285750">
              <a:buFont typeface="Arial" panose="020B0604020202020204" pitchFamily="34" charset="0"/>
              <a:buChar char="•"/>
            </a:pPr>
            <a:r>
              <a:rPr lang="en-US" altLang="zh-TW" sz="2400" dirty="0"/>
              <a:t>Identity operators</a:t>
            </a:r>
          </a:p>
          <a:p>
            <a:pPr marL="285750" indent="-285750">
              <a:buFont typeface="Arial" panose="020B0604020202020204" pitchFamily="34" charset="0"/>
              <a:buChar char="•"/>
            </a:pPr>
            <a:r>
              <a:rPr lang="en-US" altLang="zh-TW" sz="2400" dirty="0"/>
              <a:t>Membership operators</a:t>
            </a:r>
          </a:p>
          <a:p>
            <a:pPr marL="285750" indent="-285750">
              <a:buFont typeface="Arial" panose="020B0604020202020204" pitchFamily="34" charset="0"/>
              <a:buChar char="•"/>
            </a:pPr>
            <a:r>
              <a:rPr lang="en-US" altLang="zh-TW" sz="2400" dirty="0"/>
              <a:t>Bitwise operators</a:t>
            </a:r>
          </a:p>
        </p:txBody>
      </p:sp>
    </p:spTree>
    <p:extLst>
      <p:ext uri="{BB962C8B-B14F-4D97-AF65-F5344CB8AC3E}">
        <p14:creationId xmlns:p14="http://schemas.microsoft.com/office/powerpoint/2010/main" val="37261575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Arithmetic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636103" y="1936980"/>
            <a:ext cx="10180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Arithmetic operators are used with numeric values to perform common mathematical operations:</a:t>
            </a:r>
          </a:p>
        </p:txBody>
      </p:sp>
      <p:pic>
        <p:nvPicPr>
          <p:cNvPr id="5" name="圖片 4">
            <a:extLst>
              <a:ext uri="{FF2B5EF4-FFF2-40B4-BE49-F238E27FC236}">
                <a16:creationId xmlns:a16="http://schemas.microsoft.com/office/drawing/2014/main" id="{E826E795-2116-4521-9767-D2DF2B61221C}"/>
              </a:ext>
            </a:extLst>
          </p:cNvPr>
          <p:cNvPicPr>
            <a:picLocks noChangeAspect="1"/>
          </p:cNvPicPr>
          <p:nvPr/>
        </p:nvPicPr>
        <p:blipFill>
          <a:blip r:embed="rId2"/>
          <a:stretch>
            <a:fillRect/>
          </a:stretch>
        </p:blipFill>
        <p:spPr>
          <a:xfrm>
            <a:off x="1928231" y="2789622"/>
            <a:ext cx="8335538" cy="3334215"/>
          </a:xfrm>
          <a:prstGeom prst="rect">
            <a:avLst/>
          </a:prstGeom>
        </p:spPr>
      </p:pic>
    </p:spTree>
    <p:extLst>
      <p:ext uri="{BB962C8B-B14F-4D97-AF65-F5344CB8AC3E}">
        <p14:creationId xmlns:p14="http://schemas.microsoft.com/office/powerpoint/2010/main" val="195419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Assignment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636103" y="2015826"/>
            <a:ext cx="10180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Assignment operators are used to assign values to variables:</a:t>
            </a:r>
          </a:p>
        </p:txBody>
      </p:sp>
      <p:pic>
        <p:nvPicPr>
          <p:cNvPr id="6" name="圖片 5">
            <a:extLst>
              <a:ext uri="{FF2B5EF4-FFF2-40B4-BE49-F238E27FC236}">
                <a16:creationId xmlns:a16="http://schemas.microsoft.com/office/drawing/2014/main" id="{F0D8C14E-1C76-43E2-8AFC-189B07A44660}"/>
              </a:ext>
            </a:extLst>
          </p:cNvPr>
          <p:cNvPicPr>
            <a:picLocks noChangeAspect="1"/>
          </p:cNvPicPr>
          <p:nvPr/>
        </p:nvPicPr>
        <p:blipFill>
          <a:blip r:embed="rId2"/>
          <a:stretch>
            <a:fillRect/>
          </a:stretch>
        </p:blipFill>
        <p:spPr>
          <a:xfrm>
            <a:off x="1672392" y="2492434"/>
            <a:ext cx="8107533" cy="3928591"/>
          </a:xfrm>
          <a:prstGeom prst="rect">
            <a:avLst/>
          </a:prstGeom>
        </p:spPr>
      </p:pic>
    </p:spTree>
    <p:extLst>
      <p:ext uri="{BB962C8B-B14F-4D97-AF65-F5344CB8AC3E}">
        <p14:creationId xmlns:p14="http://schemas.microsoft.com/office/powerpoint/2010/main" val="27310115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869-22FD-4F69-8C6D-57D8C7EB265E}"/>
              </a:ext>
            </a:extLst>
          </p:cNvPr>
          <p:cNvSpPr>
            <a:spLocks noGrp="1"/>
          </p:cNvSpPr>
          <p:nvPr>
            <p:ph type="title"/>
          </p:nvPr>
        </p:nvSpPr>
        <p:spPr>
          <a:xfrm>
            <a:off x="-1" y="1"/>
            <a:ext cx="7248940" cy="1016852"/>
          </a:xfrm>
        </p:spPr>
        <p:txBody>
          <a:bodyPr anchor="t">
            <a:normAutofit/>
          </a:bodyPr>
          <a:lstStyle/>
          <a:p>
            <a:r>
              <a:rPr lang="en-US" altLang="zh-TW" sz="5400" dirty="0">
                <a:latin typeface="Algerian" panose="04020705040A02060702" pitchFamily="82" charset="0"/>
              </a:rPr>
              <a:t>Python </a:t>
            </a:r>
            <a:r>
              <a:rPr lang="en-US" altLang="zh-TW" sz="5400" dirty="0" err="1">
                <a:latin typeface="Algerian" panose="04020705040A02060702" pitchFamily="82" charset="0"/>
              </a:rPr>
              <a:t>operatoes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2A0B65A-28BA-4706-91B2-90FBE22BE35D}"/>
              </a:ext>
            </a:extLst>
          </p:cNvPr>
          <p:cNvSpPr>
            <a:spLocks noGrp="1"/>
          </p:cNvSpPr>
          <p:nvPr>
            <p:ph idx="1"/>
          </p:nvPr>
        </p:nvSpPr>
        <p:spPr>
          <a:xfrm>
            <a:off x="636103" y="1016853"/>
            <a:ext cx="11290852" cy="998973"/>
          </a:xfrm>
        </p:spPr>
        <p:txBody>
          <a:bodyPr>
            <a:noAutofit/>
          </a:bodyPr>
          <a:lstStyle/>
          <a:p>
            <a:pPr marL="0" indent="0" algn="l">
              <a:buNone/>
            </a:pPr>
            <a:r>
              <a:rPr lang="en-US" sz="4400" dirty="0"/>
              <a:t>PYTHON – Comparison Operators</a:t>
            </a:r>
            <a:endParaRPr lang="en-US" sz="4400" b="0" i="0" dirty="0">
              <a:effectLst/>
            </a:endParaRPr>
          </a:p>
        </p:txBody>
      </p:sp>
      <p:sp>
        <p:nvSpPr>
          <p:cNvPr id="4" name="Oval 3">
            <a:extLst>
              <a:ext uri="{FF2B5EF4-FFF2-40B4-BE49-F238E27FC236}">
                <a16:creationId xmlns:a16="http://schemas.microsoft.com/office/drawing/2014/main" id="{9FDF2EAC-AC71-4FB3-A2F2-8AF96014BF0B}"/>
              </a:ext>
            </a:extLst>
          </p:cNvPr>
          <p:cNvSpPr/>
          <p:nvPr/>
        </p:nvSpPr>
        <p:spPr>
          <a:xfrm>
            <a:off x="636103" y="3688104"/>
            <a:ext cx="1749288" cy="76862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1">
            <a:extLst>
              <a:ext uri="{FF2B5EF4-FFF2-40B4-BE49-F238E27FC236}">
                <a16:creationId xmlns:a16="http://schemas.microsoft.com/office/drawing/2014/main" id="{C8A6C1F1-A672-4D1C-BAFB-DEADF432F9FD}"/>
              </a:ext>
            </a:extLst>
          </p:cNvPr>
          <p:cNvSpPr>
            <a:spLocks noChangeArrowheads="1"/>
          </p:cNvSpPr>
          <p:nvPr/>
        </p:nvSpPr>
        <p:spPr bwMode="auto">
          <a:xfrm>
            <a:off x="636103" y="2015826"/>
            <a:ext cx="10180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400" dirty="0">
                <a:latin typeface="Verdana" panose="020B0604030504040204" pitchFamily="34" charset="0"/>
                <a:ea typeface="Verdana" panose="020B0604030504040204" pitchFamily="34" charset="0"/>
              </a:rPr>
              <a:t>Comparison operators are used to compare two values:</a:t>
            </a:r>
          </a:p>
        </p:txBody>
      </p:sp>
      <p:pic>
        <p:nvPicPr>
          <p:cNvPr id="5" name="圖片 4">
            <a:extLst>
              <a:ext uri="{FF2B5EF4-FFF2-40B4-BE49-F238E27FC236}">
                <a16:creationId xmlns:a16="http://schemas.microsoft.com/office/drawing/2014/main" id="{1DB90DDF-7833-4665-8747-1A3C75F31650}"/>
              </a:ext>
            </a:extLst>
          </p:cNvPr>
          <p:cNvPicPr>
            <a:picLocks noChangeAspect="1"/>
          </p:cNvPicPr>
          <p:nvPr/>
        </p:nvPicPr>
        <p:blipFill>
          <a:blip r:embed="rId2"/>
          <a:stretch>
            <a:fillRect/>
          </a:stretch>
        </p:blipFill>
        <p:spPr>
          <a:xfrm>
            <a:off x="554275" y="2828546"/>
            <a:ext cx="10343767" cy="2487741"/>
          </a:xfrm>
          <a:prstGeom prst="rect">
            <a:avLst/>
          </a:prstGeom>
        </p:spPr>
      </p:pic>
    </p:spTree>
    <p:extLst>
      <p:ext uri="{BB962C8B-B14F-4D97-AF65-F5344CB8AC3E}">
        <p14:creationId xmlns:p14="http://schemas.microsoft.com/office/powerpoint/2010/main" val="408464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614</TotalTime>
  <Words>5445</Words>
  <Application>Microsoft Office PowerPoint</Application>
  <PresentationFormat>寬螢幕</PresentationFormat>
  <Paragraphs>572</Paragraphs>
  <Slides>146</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146</vt:i4>
      </vt:variant>
    </vt:vector>
  </HeadingPairs>
  <TitlesOfParts>
    <vt:vector size="156" baseType="lpstr">
      <vt:lpstr>新細明體</vt:lpstr>
      <vt:lpstr>Agency FB</vt:lpstr>
      <vt:lpstr>Algerian</vt:lpstr>
      <vt:lpstr>Arial</vt:lpstr>
      <vt:lpstr>Arial Black</vt:lpstr>
      <vt:lpstr>Consolas</vt:lpstr>
      <vt:lpstr>Trebuchet MS</vt:lpstr>
      <vt:lpstr>Tw Cen MT</vt:lpstr>
      <vt:lpstr>Verdana</vt:lpstr>
      <vt:lpstr>Circuit</vt:lpstr>
      <vt:lpstr>My Journal to Python</vt:lpstr>
      <vt:lpstr>Agenda</vt:lpstr>
      <vt:lpstr>pYThoN</vt:lpstr>
      <vt:lpstr>pYThoN</vt:lpstr>
      <vt:lpstr>pYThoN</vt:lpstr>
      <vt:lpstr>pYThoN</vt:lpstr>
      <vt:lpstr>pYThoN syntax</vt:lpstr>
      <vt:lpstr>pYThoN syntax</vt:lpstr>
      <vt:lpstr>pYThoN syntax</vt:lpstr>
      <vt:lpstr>pYThoN syntax</vt:lpstr>
      <vt:lpstr>pYThoN syntax</vt:lpstr>
      <vt:lpstr>pYThoN syntax</vt:lpstr>
      <vt:lpstr>pYThoN syntax</vt:lpstr>
      <vt:lpstr>pYThoN syntax</vt:lpstr>
      <vt:lpstr>pYThoN</vt:lpstr>
      <vt:lpstr>pYThoN</vt:lpstr>
      <vt:lpstr>pYThoN</vt:lpstr>
      <vt:lpstr>pYThoN dictionaries</vt:lpstr>
      <vt:lpstr>pYThoN dictionaries</vt:lpstr>
      <vt:lpstr>pYThoN dictionaries</vt:lpstr>
      <vt:lpstr>pYThoN dictionaries</vt:lpstr>
      <vt:lpstr>pYThoN access dictionary items</vt:lpstr>
      <vt:lpstr>pYThoN access dictionary items</vt:lpstr>
      <vt:lpstr>pYThoN access dictionary items</vt:lpstr>
      <vt:lpstr>pYThoN access dictionary items</vt:lpstr>
      <vt:lpstr>pYThoN change dictionary items</vt:lpstr>
      <vt:lpstr>pYThoN add dictionary items</vt:lpstr>
      <vt:lpstr>pYThoN add dictionary items</vt:lpstr>
      <vt:lpstr>pYThoN remove dictionary items</vt:lpstr>
      <vt:lpstr>pYThoN remove dictionary items</vt:lpstr>
      <vt:lpstr>pYThoN remove dictionary items</vt:lpstr>
      <vt:lpstr>pYThoN remove dictionary items</vt:lpstr>
      <vt:lpstr>pYThoN remove dictionary items</vt:lpstr>
      <vt:lpstr>pYThoN loop dictionaries</vt:lpstr>
      <vt:lpstr>pYThoN loop dictionaries</vt:lpstr>
      <vt:lpstr>pYThoN loop dictionaries</vt:lpstr>
      <vt:lpstr>pYThoN loop dictionaries</vt:lpstr>
      <vt:lpstr>pYThoN loop dictionaries</vt:lpstr>
      <vt:lpstr>pYThoN copy dictionaries</vt:lpstr>
      <vt:lpstr>pYThoN copy dictionaries</vt:lpstr>
      <vt:lpstr>pYThoN nested dictionaries</vt:lpstr>
      <vt:lpstr>pYThoN nested dictionaries</vt:lpstr>
      <vt:lpstr>pYThoN dictionary methods</vt:lpstr>
      <vt:lpstr>pYThoN</vt:lpstr>
      <vt:lpstr>pYThoN comments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Input and output</vt:lpstr>
      <vt:lpstr>Input and output</vt:lpstr>
      <vt:lpstr>Input and output</vt:lpstr>
      <vt:lpstr>Input and output</vt:lpstr>
      <vt:lpstr>Input and output</vt:lpstr>
      <vt:lpstr>Input and output</vt:lpstr>
      <vt:lpstr>Input and output</vt:lpstr>
      <vt:lpstr>Input and output</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data types</vt:lpstr>
      <vt:lpstr>Python booleans</vt:lpstr>
      <vt:lpstr>Python booleans</vt:lpstr>
      <vt:lpstr>Python booleans</vt:lpstr>
      <vt:lpstr>Python booleans</vt:lpstr>
      <vt:lpstr>Python booleans</vt:lpstr>
      <vt:lpstr>Python operators</vt:lpstr>
      <vt:lpstr>Python operatoes</vt:lpstr>
      <vt:lpstr>Python operatoes</vt:lpstr>
      <vt:lpstr>Python operatoes</vt:lpstr>
      <vt:lpstr>Python operatoes</vt:lpstr>
      <vt:lpstr>Python operatoes</vt:lpstr>
      <vt:lpstr>Python operatoes</vt:lpstr>
      <vt:lpstr>Python operatoes</vt:lpstr>
      <vt:lpstr>Python operatoes</vt:lpstr>
      <vt:lpstr>Python operatoes</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WHILE LOOPS</vt:lpstr>
      <vt:lpstr>Python WHILE LOOPS</vt:lpstr>
      <vt:lpstr>Python WHILE LOOPS</vt:lpstr>
      <vt:lpstr>Python WHILE LOOPS</vt:lpstr>
      <vt:lpstr>Python WHILE LOOPS</vt:lpstr>
      <vt:lpstr>Python WHILE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lpstr>Python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Mark Jay Pecjo</dc:creator>
  <cp:lastModifiedBy>owner</cp:lastModifiedBy>
  <cp:revision>56</cp:revision>
  <dcterms:created xsi:type="dcterms:W3CDTF">2022-11-23T15:09:21Z</dcterms:created>
  <dcterms:modified xsi:type="dcterms:W3CDTF">2022-12-07T01:49:27Z</dcterms:modified>
</cp:coreProperties>
</file>