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1" r:id="rId3"/>
    <p:sldId id="257" r:id="rId4"/>
    <p:sldId id="258" r:id="rId5"/>
    <p:sldId id="259" r:id="rId6"/>
    <p:sldId id="260"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Jay Pecjo" initials="MJP" lastIdx="1" clrIdx="0">
    <p:extLst>
      <p:ext uri="{19B8F6BF-5375-455C-9EA6-DF929625EA0E}">
        <p15:presenceInfo xmlns:p15="http://schemas.microsoft.com/office/powerpoint/2012/main" userId="c27c6fb03cc7ab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D3D9D9-4504-49E5-BF52-0D96905A9000}"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C7B28-7B77-4EF8-932B-0D25BFB91131}" type="slidenum">
              <a:rPr lang="en-US" smtClean="0"/>
              <a:t>‹#›</a:t>
            </a:fld>
            <a:endParaRPr lang="en-US"/>
          </a:p>
        </p:txBody>
      </p:sp>
    </p:spTree>
    <p:extLst>
      <p:ext uri="{BB962C8B-B14F-4D97-AF65-F5344CB8AC3E}">
        <p14:creationId xmlns:p14="http://schemas.microsoft.com/office/powerpoint/2010/main" val="13084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D3D9D9-4504-49E5-BF52-0D96905A9000}"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C7B28-7B77-4EF8-932B-0D25BFB91131}" type="slidenum">
              <a:rPr lang="en-US" smtClean="0"/>
              <a:t>‹#›</a:t>
            </a:fld>
            <a:endParaRPr lang="en-US"/>
          </a:p>
        </p:txBody>
      </p:sp>
    </p:spTree>
    <p:extLst>
      <p:ext uri="{BB962C8B-B14F-4D97-AF65-F5344CB8AC3E}">
        <p14:creationId xmlns:p14="http://schemas.microsoft.com/office/powerpoint/2010/main" val="3060940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D3D9D9-4504-49E5-BF52-0D96905A9000}"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C7B28-7B77-4EF8-932B-0D25BFB91131}" type="slidenum">
              <a:rPr lang="en-US" smtClean="0"/>
              <a:t>‹#›</a:t>
            </a:fld>
            <a:endParaRPr lang="en-US"/>
          </a:p>
        </p:txBody>
      </p:sp>
    </p:spTree>
    <p:extLst>
      <p:ext uri="{BB962C8B-B14F-4D97-AF65-F5344CB8AC3E}">
        <p14:creationId xmlns:p14="http://schemas.microsoft.com/office/powerpoint/2010/main" val="226036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D3D9D9-4504-49E5-BF52-0D96905A9000}"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C7B28-7B77-4EF8-932B-0D25BFB9113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21156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D3D9D9-4504-49E5-BF52-0D96905A9000}"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C7B28-7B77-4EF8-932B-0D25BFB91131}" type="slidenum">
              <a:rPr lang="en-US" smtClean="0"/>
              <a:t>‹#›</a:t>
            </a:fld>
            <a:endParaRPr lang="en-US"/>
          </a:p>
        </p:txBody>
      </p:sp>
    </p:spTree>
    <p:extLst>
      <p:ext uri="{BB962C8B-B14F-4D97-AF65-F5344CB8AC3E}">
        <p14:creationId xmlns:p14="http://schemas.microsoft.com/office/powerpoint/2010/main" val="2464254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CD3D9D9-4504-49E5-BF52-0D96905A9000}" type="datetimeFigureOut">
              <a:rPr lang="en-US" smtClean="0"/>
              <a:t>10/2/2022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0C7B28-7B77-4EF8-932B-0D25BFB91131}" type="slidenum">
              <a:rPr lang="en-US" smtClean="0"/>
              <a:t>‹#›</a:t>
            </a:fld>
            <a:endParaRPr lang="en-US"/>
          </a:p>
        </p:txBody>
      </p:sp>
    </p:spTree>
    <p:extLst>
      <p:ext uri="{BB962C8B-B14F-4D97-AF65-F5344CB8AC3E}">
        <p14:creationId xmlns:p14="http://schemas.microsoft.com/office/powerpoint/2010/main" val="2450656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CD3D9D9-4504-49E5-BF52-0D96905A9000}" type="datetimeFigureOut">
              <a:rPr lang="en-US" smtClean="0"/>
              <a:t>10/2/2022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0C7B28-7B77-4EF8-932B-0D25BFB91131}" type="slidenum">
              <a:rPr lang="en-US" smtClean="0"/>
              <a:t>‹#›</a:t>
            </a:fld>
            <a:endParaRPr lang="en-US"/>
          </a:p>
        </p:txBody>
      </p:sp>
    </p:spTree>
    <p:extLst>
      <p:ext uri="{BB962C8B-B14F-4D97-AF65-F5344CB8AC3E}">
        <p14:creationId xmlns:p14="http://schemas.microsoft.com/office/powerpoint/2010/main" val="737427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3D9D9-4504-49E5-BF52-0D96905A9000}"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C7B28-7B77-4EF8-932B-0D25BFB91131}" type="slidenum">
              <a:rPr lang="en-US" smtClean="0"/>
              <a:t>‹#›</a:t>
            </a:fld>
            <a:endParaRPr lang="en-US"/>
          </a:p>
        </p:txBody>
      </p:sp>
    </p:spTree>
    <p:extLst>
      <p:ext uri="{BB962C8B-B14F-4D97-AF65-F5344CB8AC3E}">
        <p14:creationId xmlns:p14="http://schemas.microsoft.com/office/powerpoint/2010/main" val="699568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3D9D9-4504-49E5-BF52-0D96905A9000}"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C7B28-7B77-4EF8-932B-0D25BFB91131}" type="slidenum">
              <a:rPr lang="en-US" smtClean="0"/>
              <a:t>‹#›</a:t>
            </a:fld>
            <a:endParaRPr lang="en-US"/>
          </a:p>
        </p:txBody>
      </p:sp>
    </p:spTree>
    <p:extLst>
      <p:ext uri="{BB962C8B-B14F-4D97-AF65-F5344CB8AC3E}">
        <p14:creationId xmlns:p14="http://schemas.microsoft.com/office/powerpoint/2010/main" val="339045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3D9D9-4504-49E5-BF52-0D96905A9000}"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C7B28-7B77-4EF8-932B-0D25BFB91131}" type="slidenum">
              <a:rPr lang="en-US" smtClean="0"/>
              <a:t>‹#›</a:t>
            </a:fld>
            <a:endParaRPr lang="en-US"/>
          </a:p>
        </p:txBody>
      </p:sp>
    </p:spTree>
    <p:extLst>
      <p:ext uri="{BB962C8B-B14F-4D97-AF65-F5344CB8AC3E}">
        <p14:creationId xmlns:p14="http://schemas.microsoft.com/office/powerpoint/2010/main" val="3990390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D3D9D9-4504-49E5-BF52-0D96905A9000}"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C7B28-7B77-4EF8-932B-0D25BFB91131}" type="slidenum">
              <a:rPr lang="en-US" smtClean="0"/>
              <a:t>‹#›</a:t>
            </a:fld>
            <a:endParaRPr lang="en-US"/>
          </a:p>
        </p:txBody>
      </p:sp>
    </p:spTree>
    <p:extLst>
      <p:ext uri="{BB962C8B-B14F-4D97-AF65-F5344CB8AC3E}">
        <p14:creationId xmlns:p14="http://schemas.microsoft.com/office/powerpoint/2010/main" val="327796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D3D9D9-4504-49E5-BF52-0D96905A9000}"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C7B28-7B77-4EF8-932B-0D25BFB91131}" type="slidenum">
              <a:rPr lang="en-US" smtClean="0"/>
              <a:t>‹#›</a:t>
            </a:fld>
            <a:endParaRPr lang="en-US"/>
          </a:p>
        </p:txBody>
      </p:sp>
    </p:spTree>
    <p:extLst>
      <p:ext uri="{BB962C8B-B14F-4D97-AF65-F5344CB8AC3E}">
        <p14:creationId xmlns:p14="http://schemas.microsoft.com/office/powerpoint/2010/main" val="3092478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D3D9D9-4504-49E5-BF52-0D96905A9000}" type="datetimeFigureOut">
              <a:rPr lang="en-US" smtClean="0"/>
              <a:t>10/2/2022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0C7B28-7B77-4EF8-932B-0D25BFB91131}" type="slidenum">
              <a:rPr lang="en-US" smtClean="0"/>
              <a:t>‹#›</a:t>
            </a:fld>
            <a:endParaRPr lang="en-US"/>
          </a:p>
        </p:txBody>
      </p:sp>
    </p:spTree>
    <p:extLst>
      <p:ext uri="{BB962C8B-B14F-4D97-AF65-F5344CB8AC3E}">
        <p14:creationId xmlns:p14="http://schemas.microsoft.com/office/powerpoint/2010/main" val="4106052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D3D9D9-4504-49E5-BF52-0D96905A9000}" type="datetimeFigureOut">
              <a:rPr lang="en-US" smtClean="0"/>
              <a:t>10/2/2022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0C7B28-7B77-4EF8-932B-0D25BFB91131}" type="slidenum">
              <a:rPr lang="en-US" smtClean="0"/>
              <a:t>‹#›</a:t>
            </a:fld>
            <a:endParaRPr lang="en-US"/>
          </a:p>
        </p:txBody>
      </p:sp>
    </p:spTree>
    <p:extLst>
      <p:ext uri="{BB962C8B-B14F-4D97-AF65-F5344CB8AC3E}">
        <p14:creationId xmlns:p14="http://schemas.microsoft.com/office/powerpoint/2010/main" val="4270608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3D9D9-4504-49E5-BF52-0D96905A9000}" type="datetimeFigureOut">
              <a:rPr lang="en-US" smtClean="0"/>
              <a:t>10/2/2022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0C7B28-7B77-4EF8-932B-0D25BFB91131}" type="slidenum">
              <a:rPr lang="en-US" smtClean="0"/>
              <a:t>‹#›</a:t>
            </a:fld>
            <a:endParaRPr lang="en-US"/>
          </a:p>
        </p:txBody>
      </p:sp>
    </p:spTree>
    <p:extLst>
      <p:ext uri="{BB962C8B-B14F-4D97-AF65-F5344CB8AC3E}">
        <p14:creationId xmlns:p14="http://schemas.microsoft.com/office/powerpoint/2010/main" val="2005441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3D9D9-4504-49E5-BF52-0D96905A9000}"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C7B28-7B77-4EF8-932B-0D25BFB91131}" type="slidenum">
              <a:rPr lang="en-US" smtClean="0"/>
              <a:t>‹#›</a:t>
            </a:fld>
            <a:endParaRPr lang="en-US"/>
          </a:p>
        </p:txBody>
      </p:sp>
    </p:spTree>
    <p:extLst>
      <p:ext uri="{BB962C8B-B14F-4D97-AF65-F5344CB8AC3E}">
        <p14:creationId xmlns:p14="http://schemas.microsoft.com/office/powerpoint/2010/main" val="762246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3D9D9-4504-49E5-BF52-0D96905A9000}"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C7B28-7B77-4EF8-932B-0D25BFB91131}" type="slidenum">
              <a:rPr lang="en-US" smtClean="0"/>
              <a:t>‹#›</a:t>
            </a:fld>
            <a:endParaRPr lang="en-US"/>
          </a:p>
        </p:txBody>
      </p:sp>
    </p:spTree>
    <p:extLst>
      <p:ext uri="{BB962C8B-B14F-4D97-AF65-F5344CB8AC3E}">
        <p14:creationId xmlns:p14="http://schemas.microsoft.com/office/powerpoint/2010/main" val="2082008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CD3D9D9-4504-49E5-BF52-0D96905A9000}" type="datetimeFigureOut">
              <a:rPr lang="en-US" smtClean="0"/>
              <a:t>10/2/2022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40C7B28-7B77-4EF8-932B-0D25BFB91131}" type="slidenum">
              <a:rPr lang="en-US" smtClean="0"/>
              <a:t>‹#›</a:t>
            </a:fld>
            <a:endParaRPr lang="en-US"/>
          </a:p>
        </p:txBody>
      </p:sp>
    </p:spTree>
    <p:extLst>
      <p:ext uri="{BB962C8B-B14F-4D97-AF65-F5344CB8AC3E}">
        <p14:creationId xmlns:p14="http://schemas.microsoft.com/office/powerpoint/2010/main" val="1176061953"/>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mailto:pecjay11@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C405-99C7-444A-8631-3866AEAF3883}"/>
              </a:ext>
            </a:extLst>
          </p:cNvPr>
          <p:cNvSpPr>
            <a:spLocks noGrp="1"/>
          </p:cNvSpPr>
          <p:nvPr>
            <p:ph type="ctrTitle"/>
          </p:nvPr>
        </p:nvSpPr>
        <p:spPr>
          <a:xfrm>
            <a:off x="1375983" y="2935169"/>
            <a:ext cx="9440034" cy="987662"/>
          </a:xfrm>
        </p:spPr>
        <p:txBody>
          <a:bodyPr>
            <a:normAutofit fontScale="90000"/>
          </a:bodyPr>
          <a:lstStyle/>
          <a:p>
            <a:r>
              <a:rPr lang="en-US" dirty="0"/>
              <a:t>LEARNING PYTHON</a:t>
            </a:r>
            <a:br>
              <a:rPr lang="en-US" dirty="0"/>
            </a:br>
            <a:r>
              <a:rPr lang="en-US" sz="2200" dirty="0"/>
              <a:t>20220928</a:t>
            </a:r>
            <a:endParaRPr lang="en-US" dirty="0"/>
          </a:p>
        </p:txBody>
      </p:sp>
      <p:sp>
        <p:nvSpPr>
          <p:cNvPr id="4" name="TextBox 3">
            <a:extLst>
              <a:ext uri="{FF2B5EF4-FFF2-40B4-BE49-F238E27FC236}">
                <a16:creationId xmlns:a16="http://schemas.microsoft.com/office/drawing/2014/main" id="{7DA84291-4CA5-486B-8FC3-1F7C65B62700}"/>
              </a:ext>
            </a:extLst>
          </p:cNvPr>
          <p:cNvSpPr txBox="1"/>
          <p:nvPr/>
        </p:nvSpPr>
        <p:spPr>
          <a:xfrm>
            <a:off x="11034311" y="6488668"/>
            <a:ext cx="1157689" cy="369332"/>
          </a:xfrm>
          <a:prstGeom prst="rect">
            <a:avLst/>
          </a:prstGeom>
          <a:noFill/>
        </p:spPr>
        <p:txBody>
          <a:bodyPr wrap="none" rtlCol="0">
            <a:spAutoFit/>
          </a:bodyPr>
          <a:lstStyle/>
          <a:p>
            <a:r>
              <a:rPr lang="en-US" dirty="0"/>
              <a:t>4110E228</a:t>
            </a:r>
          </a:p>
        </p:txBody>
      </p:sp>
    </p:spTree>
    <p:extLst>
      <p:ext uri="{BB962C8B-B14F-4D97-AF65-F5344CB8AC3E}">
        <p14:creationId xmlns:p14="http://schemas.microsoft.com/office/powerpoint/2010/main" val="296253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665C2-2DC9-4988-8621-03BD3E04C98D}"/>
              </a:ext>
            </a:extLst>
          </p:cNvPr>
          <p:cNvSpPr>
            <a:spLocks noGrp="1"/>
          </p:cNvSpPr>
          <p:nvPr>
            <p:ph type="title"/>
          </p:nvPr>
        </p:nvSpPr>
        <p:spPr>
          <a:xfrm>
            <a:off x="0" y="0"/>
            <a:ext cx="2849822" cy="970450"/>
          </a:xfrm>
        </p:spPr>
        <p:txBody>
          <a:bodyPr/>
          <a:lstStyle/>
          <a:p>
            <a:r>
              <a:rPr lang="en-US" dirty="0"/>
              <a:t>WAY: 1</a:t>
            </a:r>
          </a:p>
        </p:txBody>
      </p:sp>
      <p:pic>
        <p:nvPicPr>
          <p:cNvPr id="10" name="Content Placeholder 9">
            <a:extLst>
              <a:ext uri="{FF2B5EF4-FFF2-40B4-BE49-F238E27FC236}">
                <a16:creationId xmlns:a16="http://schemas.microsoft.com/office/drawing/2014/main" id="{37BCBAE5-D26F-4F8C-89B2-5AC6696CEA69}"/>
              </a:ext>
            </a:extLst>
          </p:cNvPr>
          <p:cNvPicPr>
            <a:picLocks noGrp="1" noChangeAspect="1"/>
          </p:cNvPicPr>
          <p:nvPr>
            <p:ph idx="1"/>
          </p:nvPr>
        </p:nvPicPr>
        <p:blipFill>
          <a:blip r:embed="rId2"/>
          <a:stretch>
            <a:fillRect/>
          </a:stretch>
        </p:blipFill>
        <p:spPr>
          <a:xfrm>
            <a:off x="2059868" y="1162557"/>
            <a:ext cx="8072263" cy="4532886"/>
          </a:xfrm>
          <a:prstGeom prst="rect">
            <a:avLst/>
          </a:prstGeom>
        </p:spPr>
      </p:pic>
    </p:spTree>
    <p:extLst>
      <p:ext uri="{BB962C8B-B14F-4D97-AF65-F5344CB8AC3E}">
        <p14:creationId xmlns:p14="http://schemas.microsoft.com/office/powerpoint/2010/main" val="2926042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665C2-2DC9-4988-8621-03BD3E04C98D}"/>
              </a:ext>
            </a:extLst>
          </p:cNvPr>
          <p:cNvSpPr>
            <a:spLocks noGrp="1"/>
          </p:cNvSpPr>
          <p:nvPr>
            <p:ph type="title"/>
          </p:nvPr>
        </p:nvSpPr>
        <p:spPr>
          <a:xfrm>
            <a:off x="0" y="0"/>
            <a:ext cx="2849822" cy="970450"/>
          </a:xfrm>
        </p:spPr>
        <p:txBody>
          <a:bodyPr/>
          <a:lstStyle/>
          <a:p>
            <a:r>
              <a:rPr lang="en-US" dirty="0"/>
              <a:t>WAY: 2</a:t>
            </a:r>
          </a:p>
        </p:txBody>
      </p:sp>
      <p:pic>
        <p:nvPicPr>
          <p:cNvPr id="7" name="Content Placeholder 6">
            <a:extLst>
              <a:ext uri="{FF2B5EF4-FFF2-40B4-BE49-F238E27FC236}">
                <a16:creationId xmlns:a16="http://schemas.microsoft.com/office/drawing/2014/main" id="{47B89056-CE31-49CC-8A1A-4FAB6D47B0AF}"/>
              </a:ext>
            </a:extLst>
          </p:cNvPr>
          <p:cNvPicPr>
            <a:picLocks noGrp="1" noChangeAspect="1"/>
          </p:cNvPicPr>
          <p:nvPr>
            <p:ph idx="1"/>
          </p:nvPr>
        </p:nvPicPr>
        <p:blipFill>
          <a:blip r:embed="rId2"/>
          <a:stretch>
            <a:fillRect/>
          </a:stretch>
        </p:blipFill>
        <p:spPr>
          <a:xfrm>
            <a:off x="1995973" y="1106441"/>
            <a:ext cx="8200053" cy="4645117"/>
          </a:xfrm>
        </p:spPr>
      </p:pic>
    </p:spTree>
    <p:extLst>
      <p:ext uri="{BB962C8B-B14F-4D97-AF65-F5344CB8AC3E}">
        <p14:creationId xmlns:p14="http://schemas.microsoft.com/office/powerpoint/2010/main" val="11337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665C2-2DC9-4988-8621-03BD3E04C98D}"/>
              </a:ext>
            </a:extLst>
          </p:cNvPr>
          <p:cNvSpPr>
            <a:spLocks noGrp="1"/>
          </p:cNvSpPr>
          <p:nvPr>
            <p:ph type="title"/>
          </p:nvPr>
        </p:nvSpPr>
        <p:spPr>
          <a:xfrm>
            <a:off x="0" y="0"/>
            <a:ext cx="2849822" cy="970450"/>
          </a:xfrm>
        </p:spPr>
        <p:txBody>
          <a:bodyPr/>
          <a:lstStyle/>
          <a:p>
            <a:r>
              <a:rPr lang="en-US" dirty="0"/>
              <a:t>WAY: 3</a:t>
            </a:r>
          </a:p>
        </p:txBody>
      </p:sp>
      <p:pic>
        <p:nvPicPr>
          <p:cNvPr id="6" name="Content Placeholder 5">
            <a:extLst>
              <a:ext uri="{FF2B5EF4-FFF2-40B4-BE49-F238E27FC236}">
                <a16:creationId xmlns:a16="http://schemas.microsoft.com/office/drawing/2014/main" id="{1A711F3A-34FD-41B0-A01C-1EF9E6E0AFD6}"/>
              </a:ext>
            </a:extLst>
          </p:cNvPr>
          <p:cNvPicPr>
            <a:picLocks noGrp="1" noChangeAspect="1"/>
          </p:cNvPicPr>
          <p:nvPr>
            <p:ph idx="1"/>
          </p:nvPr>
        </p:nvPicPr>
        <p:blipFill>
          <a:blip r:embed="rId2"/>
          <a:stretch>
            <a:fillRect/>
          </a:stretch>
        </p:blipFill>
        <p:spPr>
          <a:xfrm>
            <a:off x="1582004" y="1140435"/>
            <a:ext cx="9027992" cy="4577130"/>
          </a:xfrm>
        </p:spPr>
      </p:pic>
    </p:spTree>
    <p:extLst>
      <p:ext uri="{BB962C8B-B14F-4D97-AF65-F5344CB8AC3E}">
        <p14:creationId xmlns:p14="http://schemas.microsoft.com/office/powerpoint/2010/main" val="1279706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665C2-2DC9-4988-8621-03BD3E04C98D}"/>
              </a:ext>
            </a:extLst>
          </p:cNvPr>
          <p:cNvSpPr>
            <a:spLocks noGrp="1"/>
          </p:cNvSpPr>
          <p:nvPr>
            <p:ph type="title"/>
          </p:nvPr>
        </p:nvSpPr>
        <p:spPr>
          <a:xfrm>
            <a:off x="0" y="0"/>
            <a:ext cx="2849822" cy="970450"/>
          </a:xfrm>
        </p:spPr>
        <p:txBody>
          <a:bodyPr>
            <a:normAutofit fontScale="90000"/>
          </a:bodyPr>
          <a:lstStyle/>
          <a:p>
            <a:r>
              <a:rPr lang="en-US" dirty="0"/>
              <a:t>ANSWER: 1</a:t>
            </a:r>
          </a:p>
        </p:txBody>
      </p:sp>
      <p:pic>
        <p:nvPicPr>
          <p:cNvPr id="10" name="Content Placeholder 5">
            <a:extLst>
              <a:ext uri="{FF2B5EF4-FFF2-40B4-BE49-F238E27FC236}">
                <a16:creationId xmlns:a16="http://schemas.microsoft.com/office/drawing/2014/main" id="{33D3703D-850D-4994-9B2A-CDA8E99ABB0F}"/>
              </a:ext>
            </a:extLst>
          </p:cNvPr>
          <p:cNvPicPr>
            <a:picLocks noGrp="1" noChangeAspect="1"/>
          </p:cNvPicPr>
          <p:nvPr>
            <p:ph idx="1"/>
          </p:nvPr>
        </p:nvPicPr>
        <p:blipFill>
          <a:blip r:embed="rId2"/>
          <a:stretch>
            <a:fillRect/>
          </a:stretch>
        </p:blipFill>
        <p:spPr>
          <a:xfrm>
            <a:off x="2676558" y="926773"/>
            <a:ext cx="6838884" cy="5004453"/>
          </a:xfrm>
        </p:spPr>
      </p:pic>
    </p:spTree>
    <p:extLst>
      <p:ext uri="{BB962C8B-B14F-4D97-AF65-F5344CB8AC3E}">
        <p14:creationId xmlns:p14="http://schemas.microsoft.com/office/powerpoint/2010/main" val="3491901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665C2-2DC9-4988-8621-03BD3E04C98D}"/>
              </a:ext>
            </a:extLst>
          </p:cNvPr>
          <p:cNvSpPr>
            <a:spLocks noGrp="1"/>
          </p:cNvSpPr>
          <p:nvPr>
            <p:ph type="title"/>
          </p:nvPr>
        </p:nvSpPr>
        <p:spPr>
          <a:xfrm>
            <a:off x="0" y="0"/>
            <a:ext cx="2849822" cy="970450"/>
          </a:xfrm>
        </p:spPr>
        <p:txBody>
          <a:bodyPr>
            <a:normAutofit fontScale="90000"/>
          </a:bodyPr>
          <a:lstStyle/>
          <a:p>
            <a:r>
              <a:rPr lang="en-US" dirty="0"/>
              <a:t>ANSWER: 2</a:t>
            </a:r>
          </a:p>
        </p:txBody>
      </p:sp>
      <p:pic>
        <p:nvPicPr>
          <p:cNvPr id="11" name="Content Placeholder 10">
            <a:extLst>
              <a:ext uri="{FF2B5EF4-FFF2-40B4-BE49-F238E27FC236}">
                <a16:creationId xmlns:a16="http://schemas.microsoft.com/office/drawing/2014/main" id="{47D1428A-9420-4272-AC8A-77C56A138D32}"/>
              </a:ext>
            </a:extLst>
          </p:cNvPr>
          <p:cNvPicPr>
            <a:picLocks noGrp="1" noChangeAspect="1"/>
          </p:cNvPicPr>
          <p:nvPr>
            <p:ph idx="1"/>
          </p:nvPr>
        </p:nvPicPr>
        <p:blipFill>
          <a:blip r:embed="rId2"/>
          <a:stretch>
            <a:fillRect/>
          </a:stretch>
        </p:blipFill>
        <p:spPr>
          <a:xfrm>
            <a:off x="2812636" y="944720"/>
            <a:ext cx="6566728" cy="4968559"/>
          </a:xfrm>
        </p:spPr>
      </p:pic>
    </p:spTree>
    <p:extLst>
      <p:ext uri="{BB962C8B-B14F-4D97-AF65-F5344CB8AC3E}">
        <p14:creationId xmlns:p14="http://schemas.microsoft.com/office/powerpoint/2010/main" val="1956527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665C2-2DC9-4988-8621-03BD3E04C98D}"/>
              </a:ext>
            </a:extLst>
          </p:cNvPr>
          <p:cNvSpPr>
            <a:spLocks noGrp="1"/>
          </p:cNvSpPr>
          <p:nvPr>
            <p:ph type="title"/>
          </p:nvPr>
        </p:nvSpPr>
        <p:spPr>
          <a:xfrm>
            <a:off x="0" y="0"/>
            <a:ext cx="2849822" cy="970450"/>
          </a:xfrm>
        </p:spPr>
        <p:txBody>
          <a:bodyPr>
            <a:normAutofit fontScale="90000"/>
          </a:bodyPr>
          <a:lstStyle/>
          <a:p>
            <a:r>
              <a:rPr lang="en-US" dirty="0"/>
              <a:t>ANSWER: 3</a:t>
            </a:r>
          </a:p>
        </p:txBody>
      </p:sp>
      <p:pic>
        <p:nvPicPr>
          <p:cNvPr id="7" name="Content Placeholder 6">
            <a:extLst>
              <a:ext uri="{FF2B5EF4-FFF2-40B4-BE49-F238E27FC236}">
                <a16:creationId xmlns:a16="http://schemas.microsoft.com/office/drawing/2014/main" id="{F339CAE7-7911-4B0A-B107-0284B04E1E05}"/>
              </a:ext>
            </a:extLst>
          </p:cNvPr>
          <p:cNvPicPr>
            <a:picLocks noGrp="1" noChangeAspect="1"/>
          </p:cNvPicPr>
          <p:nvPr>
            <p:ph idx="1"/>
          </p:nvPr>
        </p:nvPicPr>
        <p:blipFill>
          <a:blip r:embed="rId2"/>
          <a:stretch>
            <a:fillRect/>
          </a:stretch>
        </p:blipFill>
        <p:spPr>
          <a:xfrm>
            <a:off x="2073079" y="1063918"/>
            <a:ext cx="8045842" cy="4730164"/>
          </a:xfrm>
        </p:spPr>
      </p:pic>
    </p:spTree>
    <p:extLst>
      <p:ext uri="{BB962C8B-B14F-4D97-AF65-F5344CB8AC3E}">
        <p14:creationId xmlns:p14="http://schemas.microsoft.com/office/powerpoint/2010/main" val="3779458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4861B-17C0-405A-8B73-87FAA8266DD6}"/>
              </a:ext>
            </a:extLst>
          </p:cNvPr>
          <p:cNvSpPr>
            <a:spLocks noGrp="1"/>
          </p:cNvSpPr>
          <p:nvPr>
            <p:ph type="title"/>
          </p:nvPr>
        </p:nvSpPr>
        <p:spPr>
          <a:xfrm>
            <a:off x="919119" y="2943775"/>
            <a:ext cx="10353762" cy="970450"/>
          </a:xfrm>
        </p:spPr>
        <p:txBody>
          <a:bodyPr>
            <a:normAutofit fontScale="90000"/>
          </a:bodyPr>
          <a:lstStyle/>
          <a:p>
            <a:r>
              <a:rPr lang="en-US" dirty="0"/>
              <a:t>PYTHON DATA TYPES</a:t>
            </a:r>
            <a:br>
              <a:rPr lang="en-US" dirty="0"/>
            </a:br>
            <a:r>
              <a:rPr lang="en-US" sz="2200" dirty="0"/>
              <a:t>20220928</a:t>
            </a:r>
            <a:endParaRPr lang="en-US" sz="3100" dirty="0"/>
          </a:p>
        </p:txBody>
      </p:sp>
    </p:spTree>
    <p:extLst>
      <p:ext uri="{BB962C8B-B14F-4D97-AF65-F5344CB8AC3E}">
        <p14:creationId xmlns:p14="http://schemas.microsoft.com/office/powerpoint/2010/main" val="4066121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BD1C-C2BA-4A35-B996-C54C265D4FC4}"/>
              </a:ext>
            </a:extLst>
          </p:cNvPr>
          <p:cNvSpPr>
            <a:spLocks noGrp="1"/>
          </p:cNvSpPr>
          <p:nvPr>
            <p:ph type="title"/>
          </p:nvPr>
        </p:nvSpPr>
        <p:spPr>
          <a:xfrm>
            <a:off x="0" y="0"/>
            <a:ext cx="10353762" cy="970450"/>
          </a:xfrm>
        </p:spPr>
        <p:txBody>
          <a:bodyPr/>
          <a:lstStyle/>
          <a:p>
            <a:pPr algn="l"/>
            <a:r>
              <a:rPr lang="en-US" dirty="0"/>
              <a:t>DATA TYPES</a:t>
            </a:r>
          </a:p>
        </p:txBody>
      </p:sp>
      <p:pic>
        <p:nvPicPr>
          <p:cNvPr id="5" name="Content Placeholder 4">
            <a:extLst>
              <a:ext uri="{FF2B5EF4-FFF2-40B4-BE49-F238E27FC236}">
                <a16:creationId xmlns:a16="http://schemas.microsoft.com/office/drawing/2014/main" id="{B398C113-2AAE-4950-AF15-032978117C23}"/>
              </a:ext>
            </a:extLst>
          </p:cNvPr>
          <p:cNvPicPr>
            <a:picLocks noGrp="1" noChangeAspect="1"/>
          </p:cNvPicPr>
          <p:nvPr>
            <p:ph idx="1"/>
          </p:nvPr>
        </p:nvPicPr>
        <p:blipFill>
          <a:blip r:embed="rId2"/>
          <a:stretch>
            <a:fillRect/>
          </a:stretch>
        </p:blipFill>
        <p:spPr>
          <a:xfrm>
            <a:off x="2738902" y="1034127"/>
            <a:ext cx="6714195" cy="4789745"/>
          </a:xfrm>
        </p:spPr>
      </p:pic>
    </p:spTree>
    <p:extLst>
      <p:ext uri="{BB962C8B-B14F-4D97-AF65-F5344CB8AC3E}">
        <p14:creationId xmlns:p14="http://schemas.microsoft.com/office/powerpoint/2010/main" val="2446530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BD1C-C2BA-4A35-B996-C54C265D4FC4}"/>
              </a:ext>
            </a:extLst>
          </p:cNvPr>
          <p:cNvSpPr>
            <a:spLocks noGrp="1"/>
          </p:cNvSpPr>
          <p:nvPr>
            <p:ph type="title"/>
          </p:nvPr>
        </p:nvSpPr>
        <p:spPr>
          <a:xfrm>
            <a:off x="0" y="0"/>
            <a:ext cx="10353762" cy="970450"/>
          </a:xfrm>
        </p:spPr>
        <p:txBody>
          <a:bodyPr/>
          <a:lstStyle/>
          <a:p>
            <a:pPr algn="l"/>
            <a:r>
              <a:rPr lang="en-US" dirty="0"/>
              <a:t>SETTING THE SPECIFIC DATA TYPES</a:t>
            </a:r>
          </a:p>
        </p:txBody>
      </p:sp>
      <p:pic>
        <p:nvPicPr>
          <p:cNvPr id="7" name="Content Placeholder 6">
            <a:extLst>
              <a:ext uri="{FF2B5EF4-FFF2-40B4-BE49-F238E27FC236}">
                <a16:creationId xmlns:a16="http://schemas.microsoft.com/office/drawing/2014/main" id="{70B26402-0FD5-43EB-99C7-FE787080B50A}"/>
              </a:ext>
            </a:extLst>
          </p:cNvPr>
          <p:cNvPicPr>
            <a:picLocks noGrp="1" noChangeAspect="1"/>
          </p:cNvPicPr>
          <p:nvPr>
            <p:ph idx="1"/>
          </p:nvPr>
        </p:nvPicPr>
        <p:blipFill>
          <a:blip r:embed="rId2"/>
          <a:stretch>
            <a:fillRect/>
          </a:stretch>
        </p:blipFill>
        <p:spPr>
          <a:xfrm>
            <a:off x="1856268" y="1076468"/>
            <a:ext cx="8479463" cy="5491276"/>
          </a:xfrm>
        </p:spPr>
      </p:pic>
    </p:spTree>
    <p:extLst>
      <p:ext uri="{BB962C8B-B14F-4D97-AF65-F5344CB8AC3E}">
        <p14:creationId xmlns:p14="http://schemas.microsoft.com/office/powerpoint/2010/main" val="2751556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BD1C-C2BA-4A35-B996-C54C265D4FC4}"/>
              </a:ext>
            </a:extLst>
          </p:cNvPr>
          <p:cNvSpPr>
            <a:spLocks noGrp="1"/>
          </p:cNvSpPr>
          <p:nvPr>
            <p:ph type="title"/>
          </p:nvPr>
        </p:nvSpPr>
        <p:spPr>
          <a:xfrm>
            <a:off x="0" y="0"/>
            <a:ext cx="10353762" cy="970450"/>
          </a:xfrm>
        </p:spPr>
        <p:txBody>
          <a:bodyPr/>
          <a:lstStyle/>
          <a:p>
            <a:pPr algn="l"/>
            <a:r>
              <a:rPr lang="en-US" dirty="0"/>
              <a:t>PYTHON DATA</a:t>
            </a:r>
          </a:p>
        </p:txBody>
      </p:sp>
      <p:pic>
        <p:nvPicPr>
          <p:cNvPr id="8" name="Content Placeholder 7">
            <a:extLst>
              <a:ext uri="{FF2B5EF4-FFF2-40B4-BE49-F238E27FC236}">
                <a16:creationId xmlns:a16="http://schemas.microsoft.com/office/drawing/2014/main" id="{62DBB7DE-CDD9-40DA-AE6E-0BF2516A1A8A}"/>
              </a:ext>
            </a:extLst>
          </p:cNvPr>
          <p:cNvPicPr>
            <a:picLocks noGrp="1" noChangeAspect="1"/>
          </p:cNvPicPr>
          <p:nvPr>
            <p:ph idx="1"/>
          </p:nvPr>
        </p:nvPicPr>
        <p:blipFill>
          <a:blip r:embed="rId2"/>
          <a:stretch>
            <a:fillRect/>
          </a:stretch>
        </p:blipFill>
        <p:spPr>
          <a:xfrm>
            <a:off x="3164902" y="799414"/>
            <a:ext cx="5862195" cy="5259171"/>
          </a:xfrm>
        </p:spPr>
      </p:pic>
    </p:spTree>
    <p:extLst>
      <p:ext uri="{BB962C8B-B14F-4D97-AF65-F5344CB8AC3E}">
        <p14:creationId xmlns:p14="http://schemas.microsoft.com/office/powerpoint/2010/main" val="1471859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EF60C-A806-4250-BCD3-767A2656D67C}"/>
              </a:ext>
            </a:extLst>
          </p:cNvPr>
          <p:cNvSpPr>
            <a:spLocks noGrp="1"/>
          </p:cNvSpPr>
          <p:nvPr>
            <p:ph type="title"/>
          </p:nvPr>
        </p:nvSpPr>
        <p:spPr>
          <a:xfrm>
            <a:off x="0" y="0"/>
            <a:ext cx="10353762" cy="970450"/>
          </a:xfrm>
        </p:spPr>
        <p:txBody>
          <a:bodyPr/>
          <a:lstStyle/>
          <a:p>
            <a:pPr algn="l"/>
            <a:r>
              <a:rPr lang="en-US" dirty="0"/>
              <a:t>CONTENT:</a:t>
            </a:r>
          </a:p>
        </p:txBody>
      </p:sp>
      <p:sp>
        <p:nvSpPr>
          <p:cNvPr id="3" name="Content Placeholder 2">
            <a:extLst>
              <a:ext uri="{FF2B5EF4-FFF2-40B4-BE49-F238E27FC236}">
                <a16:creationId xmlns:a16="http://schemas.microsoft.com/office/drawing/2014/main" id="{5661375E-F337-4E52-9AA8-AADBEFA3F1BD}"/>
              </a:ext>
            </a:extLst>
          </p:cNvPr>
          <p:cNvSpPr>
            <a:spLocks noGrp="1"/>
          </p:cNvSpPr>
          <p:nvPr>
            <p:ph idx="1"/>
          </p:nvPr>
        </p:nvSpPr>
        <p:spPr>
          <a:xfrm>
            <a:off x="0" y="871057"/>
            <a:ext cx="10353762" cy="4058751"/>
          </a:xfrm>
        </p:spPr>
        <p:txBody>
          <a:bodyPr/>
          <a:lstStyle/>
          <a:p>
            <a:r>
              <a:rPr lang="en-US" dirty="0"/>
              <a:t>WHAT IS PYTHON?</a:t>
            </a:r>
          </a:p>
          <a:p>
            <a:r>
              <a:rPr lang="en-US" dirty="0"/>
              <a:t>PYTHON JOBS</a:t>
            </a:r>
          </a:p>
          <a:p>
            <a:r>
              <a:rPr lang="en-US" dirty="0"/>
              <a:t>WHY TO LEARN PYTHON?</a:t>
            </a:r>
          </a:p>
          <a:p>
            <a:r>
              <a:rPr lang="en-US" dirty="0"/>
              <a:t>PYTHON ONLINE INTERPRETER</a:t>
            </a:r>
          </a:p>
          <a:p>
            <a:pPr>
              <a:buFont typeface="Wingdings" panose="05000000000000000000" pitchFamily="2" charset="2"/>
              <a:buChar char="§"/>
            </a:pPr>
            <a:r>
              <a:rPr lang="en-US" dirty="0"/>
              <a:t>ONE</a:t>
            </a:r>
          </a:p>
          <a:p>
            <a:pPr>
              <a:buFont typeface="Wingdings" panose="05000000000000000000" pitchFamily="2" charset="2"/>
              <a:buChar char="§"/>
            </a:pPr>
            <a:r>
              <a:rPr lang="en-US" dirty="0"/>
              <a:t>TWO</a:t>
            </a:r>
          </a:p>
          <a:p>
            <a:r>
              <a:rPr lang="en-US" dirty="0"/>
              <a:t>GOOGLE COLAB</a:t>
            </a:r>
          </a:p>
          <a:p>
            <a:r>
              <a:rPr lang="en-US" dirty="0"/>
              <a:t>PYTHON CODES</a:t>
            </a:r>
          </a:p>
          <a:p>
            <a:pPr marL="36900" indent="0">
              <a:buNone/>
            </a:pPr>
            <a:endParaRPr lang="en-US" dirty="0"/>
          </a:p>
        </p:txBody>
      </p:sp>
    </p:spTree>
    <p:extLst>
      <p:ext uri="{BB962C8B-B14F-4D97-AF65-F5344CB8AC3E}">
        <p14:creationId xmlns:p14="http://schemas.microsoft.com/office/powerpoint/2010/main" val="1449011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BD1C-C2BA-4A35-B996-C54C265D4FC4}"/>
              </a:ext>
            </a:extLst>
          </p:cNvPr>
          <p:cNvSpPr>
            <a:spLocks noGrp="1"/>
          </p:cNvSpPr>
          <p:nvPr>
            <p:ph type="title"/>
          </p:nvPr>
        </p:nvSpPr>
        <p:spPr>
          <a:xfrm>
            <a:off x="0" y="0"/>
            <a:ext cx="10353762" cy="970450"/>
          </a:xfrm>
        </p:spPr>
        <p:txBody>
          <a:bodyPr/>
          <a:lstStyle/>
          <a:p>
            <a:pPr algn="l"/>
            <a:r>
              <a:rPr lang="en-US" dirty="0"/>
              <a:t>DICT: KEY-VALUE PAIR</a:t>
            </a:r>
          </a:p>
        </p:txBody>
      </p:sp>
      <p:pic>
        <p:nvPicPr>
          <p:cNvPr id="6" name="Content Placeholder 5">
            <a:extLst>
              <a:ext uri="{FF2B5EF4-FFF2-40B4-BE49-F238E27FC236}">
                <a16:creationId xmlns:a16="http://schemas.microsoft.com/office/drawing/2014/main" id="{4C51D345-2A51-4577-AABB-F4543F961260}"/>
              </a:ext>
            </a:extLst>
          </p:cNvPr>
          <p:cNvPicPr>
            <a:picLocks noGrp="1" noChangeAspect="1"/>
          </p:cNvPicPr>
          <p:nvPr>
            <p:ph idx="1"/>
          </p:nvPr>
        </p:nvPicPr>
        <p:blipFill>
          <a:blip r:embed="rId2"/>
          <a:stretch>
            <a:fillRect/>
          </a:stretch>
        </p:blipFill>
        <p:spPr>
          <a:xfrm>
            <a:off x="3090814" y="873931"/>
            <a:ext cx="6010371" cy="5110138"/>
          </a:xfrm>
        </p:spPr>
      </p:pic>
    </p:spTree>
    <p:extLst>
      <p:ext uri="{BB962C8B-B14F-4D97-AF65-F5344CB8AC3E}">
        <p14:creationId xmlns:p14="http://schemas.microsoft.com/office/powerpoint/2010/main" val="907478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BD1C-C2BA-4A35-B996-C54C265D4FC4}"/>
              </a:ext>
            </a:extLst>
          </p:cNvPr>
          <p:cNvSpPr>
            <a:spLocks noGrp="1"/>
          </p:cNvSpPr>
          <p:nvPr>
            <p:ph type="title"/>
          </p:nvPr>
        </p:nvSpPr>
        <p:spPr>
          <a:xfrm>
            <a:off x="919119" y="2943775"/>
            <a:ext cx="10353762" cy="970450"/>
          </a:xfrm>
        </p:spPr>
        <p:txBody>
          <a:bodyPr>
            <a:normAutofit fontScale="90000"/>
          </a:bodyPr>
          <a:lstStyle/>
          <a:p>
            <a:r>
              <a:rPr lang="en-US" dirty="0"/>
              <a:t>PYTHON OPERATORS</a:t>
            </a:r>
            <a:br>
              <a:rPr lang="en-US" dirty="0"/>
            </a:br>
            <a:r>
              <a:rPr lang="en-US" sz="2200" dirty="0"/>
              <a:t>20220928</a:t>
            </a:r>
            <a:endParaRPr lang="en-US" dirty="0"/>
          </a:p>
        </p:txBody>
      </p:sp>
    </p:spTree>
    <p:extLst>
      <p:ext uri="{BB962C8B-B14F-4D97-AF65-F5344CB8AC3E}">
        <p14:creationId xmlns:p14="http://schemas.microsoft.com/office/powerpoint/2010/main" val="2098610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78BE2-1316-42FC-9AAC-73781D6126EE}"/>
              </a:ext>
            </a:extLst>
          </p:cNvPr>
          <p:cNvSpPr>
            <a:spLocks noGrp="1"/>
          </p:cNvSpPr>
          <p:nvPr>
            <p:ph type="title"/>
          </p:nvPr>
        </p:nvSpPr>
        <p:spPr>
          <a:xfrm>
            <a:off x="0" y="0"/>
            <a:ext cx="10353762" cy="970450"/>
          </a:xfrm>
        </p:spPr>
        <p:txBody>
          <a:bodyPr/>
          <a:lstStyle/>
          <a:p>
            <a:pPr algn="l"/>
            <a:r>
              <a:rPr lang="en-US" dirty="0"/>
              <a:t>PYTHON ARITHMETIC OPERATORS</a:t>
            </a:r>
          </a:p>
        </p:txBody>
      </p:sp>
      <p:pic>
        <p:nvPicPr>
          <p:cNvPr id="5" name="Content Placeholder 4">
            <a:extLst>
              <a:ext uri="{FF2B5EF4-FFF2-40B4-BE49-F238E27FC236}">
                <a16:creationId xmlns:a16="http://schemas.microsoft.com/office/drawing/2014/main" id="{9B5D41DB-099E-4D27-B31B-78ABC63E4750}"/>
              </a:ext>
            </a:extLst>
          </p:cNvPr>
          <p:cNvPicPr>
            <a:picLocks noGrp="1" noChangeAspect="1"/>
          </p:cNvPicPr>
          <p:nvPr>
            <p:ph idx="1"/>
          </p:nvPr>
        </p:nvPicPr>
        <p:blipFill>
          <a:blip r:embed="rId2"/>
          <a:stretch>
            <a:fillRect/>
          </a:stretch>
        </p:blipFill>
        <p:spPr>
          <a:xfrm>
            <a:off x="3409040" y="970450"/>
            <a:ext cx="5373920" cy="4694598"/>
          </a:xfrm>
        </p:spPr>
      </p:pic>
    </p:spTree>
    <p:extLst>
      <p:ext uri="{BB962C8B-B14F-4D97-AF65-F5344CB8AC3E}">
        <p14:creationId xmlns:p14="http://schemas.microsoft.com/office/powerpoint/2010/main" val="3019558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78BE2-1316-42FC-9AAC-73781D6126EE}"/>
              </a:ext>
            </a:extLst>
          </p:cNvPr>
          <p:cNvSpPr>
            <a:spLocks noGrp="1"/>
          </p:cNvSpPr>
          <p:nvPr>
            <p:ph type="title"/>
          </p:nvPr>
        </p:nvSpPr>
        <p:spPr>
          <a:xfrm>
            <a:off x="0" y="0"/>
            <a:ext cx="10353762" cy="970450"/>
          </a:xfrm>
        </p:spPr>
        <p:txBody>
          <a:bodyPr/>
          <a:lstStyle/>
          <a:p>
            <a:r>
              <a:rPr lang="en-US" dirty="0"/>
              <a:t>PYTHON ASSIGNMENT OPERATORS</a:t>
            </a:r>
          </a:p>
        </p:txBody>
      </p:sp>
      <p:pic>
        <p:nvPicPr>
          <p:cNvPr id="5" name="Content Placeholder 4">
            <a:extLst>
              <a:ext uri="{FF2B5EF4-FFF2-40B4-BE49-F238E27FC236}">
                <a16:creationId xmlns:a16="http://schemas.microsoft.com/office/drawing/2014/main" id="{74B4A215-E8DF-4796-B8FC-973EBB33C624}"/>
              </a:ext>
            </a:extLst>
          </p:cNvPr>
          <p:cNvPicPr>
            <a:picLocks noGrp="1" noChangeAspect="1"/>
          </p:cNvPicPr>
          <p:nvPr>
            <p:ph idx="1"/>
          </p:nvPr>
        </p:nvPicPr>
        <p:blipFill>
          <a:blip r:embed="rId2"/>
          <a:stretch>
            <a:fillRect/>
          </a:stretch>
        </p:blipFill>
        <p:spPr>
          <a:xfrm>
            <a:off x="3005713" y="970450"/>
            <a:ext cx="6180574" cy="5049308"/>
          </a:xfrm>
        </p:spPr>
      </p:pic>
    </p:spTree>
    <p:extLst>
      <p:ext uri="{BB962C8B-B14F-4D97-AF65-F5344CB8AC3E}">
        <p14:creationId xmlns:p14="http://schemas.microsoft.com/office/powerpoint/2010/main" val="2868440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78BE2-1316-42FC-9AAC-73781D6126EE}"/>
              </a:ext>
            </a:extLst>
          </p:cNvPr>
          <p:cNvSpPr>
            <a:spLocks noGrp="1"/>
          </p:cNvSpPr>
          <p:nvPr>
            <p:ph type="title"/>
          </p:nvPr>
        </p:nvSpPr>
        <p:spPr>
          <a:xfrm>
            <a:off x="0" y="0"/>
            <a:ext cx="10353762" cy="970450"/>
          </a:xfrm>
        </p:spPr>
        <p:txBody>
          <a:bodyPr/>
          <a:lstStyle/>
          <a:p>
            <a:pPr algn="l"/>
            <a:r>
              <a:rPr lang="en-US" dirty="0"/>
              <a:t>PYTHON COMPARISON OPERATORS </a:t>
            </a:r>
          </a:p>
        </p:txBody>
      </p:sp>
      <p:pic>
        <p:nvPicPr>
          <p:cNvPr id="5" name="Content Placeholder 4">
            <a:extLst>
              <a:ext uri="{FF2B5EF4-FFF2-40B4-BE49-F238E27FC236}">
                <a16:creationId xmlns:a16="http://schemas.microsoft.com/office/drawing/2014/main" id="{D83FC62D-97F2-4783-A909-184F613944BC}"/>
              </a:ext>
            </a:extLst>
          </p:cNvPr>
          <p:cNvPicPr>
            <a:picLocks noGrp="1" noChangeAspect="1"/>
          </p:cNvPicPr>
          <p:nvPr>
            <p:ph idx="1"/>
          </p:nvPr>
        </p:nvPicPr>
        <p:blipFill>
          <a:blip r:embed="rId2"/>
          <a:stretch>
            <a:fillRect/>
          </a:stretch>
        </p:blipFill>
        <p:spPr>
          <a:xfrm>
            <a:off x="2674125" y="1580050"/>
            <a:ext cx="6833101" cy="4395727"/>
          </a:xfrm>
        </p:spPr>
      </p:pic>
    </p:spTree>
    <p:extLst>
      <p:ext uri="{BB962C8B-B14F-4D97-AF65-F5344CB8AC3E}">
        <p14:creationId xmlns:p14="http://schemas.microsoft.com/office/powerpoint/2010/main" val="3392821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78BE2-1316-42FC-9AAC-73781D6126EE}"/>
              </a:ext>
            </a:extLst>
          </p:cNvPr>
          <p:cNvSpPr>
            <a:spLocks noGrp="1"/>
          </p:cNvSpPr>
          <p:nvPr>
            <p:ph type="title"/>
          </p:nvPr>
        </p:nvSpPr>
        <p:spPr>
          <a:xfrm>
            <a:off x="0" y="0"/>
            <a:ext cx="10353762" cy="970450"/>
          </a:xfrm>
        </p:spPr>
        <p:txBody>
          <a:bodyPr/>
          <a:lstStyle/>
          <a:p>
            <a:pPr algn="l"/>
            <a:r>
              <a:rPr lang="en-US" dirty="0"/>
              <a:t>PYTHON LOGICAL OPERATORS</a:t>
            </a:r>
          </a:p>
        </p:txBody>
      </p:sp>
      <p:pic>
        <p:nvPicPr>
          <p:cNvPr id="5" name="Content Placeholder 4">
            <a:extLst>
              <a:ext uri="{FF2B5EF4-FFF2-40B4-BE49-F238E27FC236}">
                <a16:creationId xmlns:a16="http://schemas.microsoft.com/office/drawing/2014/main" id="{0A80A575-2AEA-4871-821A-63A0DCB672B2}"/>
              </a:ext>
            </a:extLst>
          </p:cNvPr>
          <p:cNvPicPr>
            <a:picLocks noGrp="1" noChangeAspect="1"/>
          </p:cNvPicPr>
          <p:nvPr>
            <p:ph idx="1"/>
          </p:nvPr>
        </p:nvPicPr>
        <p:blipFill>
          <a:blip r:embed="rId2"/>
          <a:stretch>
            <a:fillRect/>
          </a:stretch>
        </p:blipFill>
        <p:spPr>
          <a:xfrm>
            <a:off x="2018902" y="1109395"/>
            <a:ext cx="8154195" cy="4639210"/>
          </a:xfrm>
        </p:spPr>
      </p:pic>
    </p:spTree>
    <p:extLst>
      <p:ext uri="{BB962C8B-B14F-4D97-AF65-F5344CB8AC3E}">
        <p14:creationId xmlns:p14="http://schemas.microsoft.com/office/powerpoint/2010/main" val="172367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78BE2-1316-42FC-9AAC-73781D6126EE}"/>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30D196C8-AA13-4C5B-AF27-6F2DD879ACC0}"/>
              </a:ext>
            </a:extLst>
          </p:cNvPr>
          <p:cNvSpPr>
            <a:spLocks noGrp="1"/>
          </p:cNvSpPr>
          <p:nvPr>
            <p:ph idx="1"/>
          </p:nvPr>
        </p:nvSpPr>
        <p:spPr/>
        <p:txBody>
          <a:bodyPr/>
          <a:lstStyle/>
          <a:p>
            <a:pPr marL="36900" indent="0">
              <a:buNone/>
            </a:pPr>
            <a:r>
              <a:rPr lang="en-US" dirty="0"/>
              <a:t>CHINESE NAME: </a:t>
            </a:r>
            <a:r>
              <a:rPr lang="ja-JP" altLang="en-US" b="0" i="0" dirty="0">
                <a:solidFill>
                  <a:srgbClr val="FFFFFF"/>
                </a:solidFill>
                <a:effectLst/>
                <a:latin typeface="Segoe UI Historic" panose="020B0502040204020203" pitchFamily="34" charset="0"/>
              </a:rPr>
              <a:t>潘卡羅</a:t>
            </a:r>
            <a:endParaRPr lang="en-US" altLang="ja-JP" b="0" i="0" dirty="0">
              <a:solidFill>
                <a:srgbClr val="FFFFFF"/>
              </a:solidFill>
              <a:effectLst/>
              <a:latin typeface="Segoe UI Historic" panose="020B0502040204020203" pitchFamily="34" charset="0"/>
            </a:endParaRPr>
          </a:p>
          <a:p>
            <a:pPr marL="36900" indent="0">
              <a:buNone/>
            </a:pPr>
            <a:r>
              <a:rPr lang="en-US" dirty="0">
                <a:solidFill>
                  <a:srgbClr val="FFFFFF"/>
                </a:solidFill>
                <a:effectLst/>
                <a:latin typeface="Segoe UI Historic" panose="020B0502040204020203" pitchFamily="34" charset="0"/>
              </a:rPr>
              <a:t>STUDENT ID: 4110E228</a:t>
            </a:r>
          </a:p>
          <a:p>
            <a:pPr marL="36900" indent="0">
              <a:buNone/>
            </a:pPr>
            <a:r>
              <a:rPr lang="en-US" dirty="0">
                <a:solidFill>
                  <a:srgbClr val="FFFFFF"/>
                </a:solidFill>
                <a:effectLst/>
                <a:latin typeface="Segoe UI Historic" panose="020B0502040204020203" pitchFamily="34" charset="0"/>
              </a:rPr>
              <a:t>ENGLISH NAME: MARK JAY P. PECJO</a:t>
            </a:r>
          </a:p>
          <a:p>
            <a:pPr marL="36900" indent="0">
              <a:buNone/>
            </a:pPr>
            <a:r>
              <a:rPr lang="en-US" dirty="0">
                <a:solidFill>
                  <a:srgbClr val="FFFFFF"/>
                </a:solidFill>
                <a:effectLst/>
                <a:latin typeface="Segoe UI Historic" panose="020B0502040204020203" pitchFamily="34" charset="0"/>
              </a:rPr>
              <a:t>NICKNAME: MJ</a:t>
            </a:r>
          </a:p>
          <a:p>
            <a:pPr marL="36900" indent="0">
              <a:buNone/>
            </a:pPr>
            <a:r>
              <a:rPr lang="en-US" dirty="0">
                <a:solidFill>
                  <a:srgbClr val="FFFFFF"/>
                </a:solidFill>
                <a:effectLst/>
                <a:latin typeface="Segoe UI Historic" panose="020B0502040204020203" pitchFamily="34" charset="0"/>
              </a:rPr>
              <a:t>EMAIL: </a:t>
            </a:r>
            <a:r>
              <a:rPr lang="en-US" dirty="0">
                <a:solidFill>
                  <a:srgbClr val="FFFFFF"/>
                </a:solidFill>
                <a:effectLst/>
                <a:latin typeface="Segoe UI Historic" panose="020B0502040204020203" pitchFamily="34" charset="0"/>
                <a:hlinkClick r:id="rId2"/>
              </a:rPr>
              <a:t>pecjay11@gmail.com</a:t>
            </a:r>
            <a:endParaRPr lang="en-US" dirty="0">
              <a:solidFill>
                <a:srgbClr val="FFFFFF"/>
              </a:solidFill>
              <a:effectLst/>
              <a:latin typeface="Segoe UI Historic" panose="020B0502040204020203" pitchFamily="34" charset="0"/>
            </a:endParaRPr>
          </a:p>
          <a:p>
            <a:pPr marL="36900" indent="0">
              <a:buNone/>
            </a:pPr>
            <a:r>
              <a:rPr lang="en-US" dirty="0">
                <a:solidFill>
                  <a:srgbClr val="FFFFFF"/>
                </a:solidFill>
                <a:effectLst/>
                <a:latin typeface="Segoe UI Historic" panose="020B0502040204020203" pitchFamily="34" charset="0"/>
              </a:rPr>
              <a:t>GITHUB: https://github.com/mjaypecjo</a:t>
            </a:r>
          </a:p>
        </p:txBody>
      </p:sp>
    </p:spTree>
    <p:extLst>
      <p:ext uri="{BB962C8B-B14F-4D97-AF65-F5344CB8AC3E}">
        <p14:creationId xmlns:p14="http://schemas.microsoft.com/office/powerpoint/2010/main" val="1992429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02A34-7092-4639-A66C-621E4335DFAF}"/>
              </a:ext>
            </a:extLst>
          </p:cNvPr>
          <p:cNvSpPr>
            <a:spLocks noGrp="1"/>
          </p:cNvSpPr>
          <p:nvPr>
            <p:ph type="ctrTitle"/>
          </p:nvPr>
        </p:nvSpPr>
        <p:spPr>
          <a:xfrm>
            <a:off x="0" y="0"/>
            <a:ext cx="9440034" cy="1049867"/>
          </a:xfrm>
        </p:spPr>
        <p:txBody>
          <a:bodyPr/>
          <a:lstStyle/>
          <a:p>
            <a:pPr algn="l"/>
            <a:r>
              <a:rPr lang="en-US" dirty="0"/>
              <a:t>WHAT IS PYTHON?</a:t>
            </a:r>
          </a:p>
        </p:txBody>
      </p:sp>
      <p:sp>
        <p:nvSpPr>
          <p:cNvPr id="4" name="Subtitle 3">
            <a:extLst>
              <a:ext uri="{FF2B5EF4-FFF2-40B4-BE49-F238E27FC236}">
                <a16:creationId xmlns:a16="http://schemas.microsoft.com/office/drawing/2014/main" id="{BFD52E86-241B-4F26-BDBA-16453E075FBE}"/>
              </a:ext>
            </a:extLst>
          </p:cNvPr>
          <p:cNvSpPr>
            <a:spLocks noGrp="1"/>
          </p:cNvSpPr>
          <p:nvPr>
            <p:ph type="subTitle" idx="1"/>
          </p:nvPr>
        </p:nvSpPr>
        <p:spPr>
          <a:xfrm>
            <a:off x="291548" y="1049868"/>
            <a:ext cx="11608904" cy="5602724"/>
          </a:xfrm>
        </p:spPr>
        <p:txBody>
          <a:bodyPr>
            <a:normAutofit/>
          </a:bodyPr>
          <a:lstStyle/>
          <a:p>
            <a:pPr algn="l"/>
            <a:r>
              <a:rPr lang="en-US" dirty="0">
                <a:effectLst/>
              </a:rPr>
              <a:t>      Python is an interpreted, object-oriented, high-level programming language with dynamic semantics. Its high-level built in data structures, combined with dynamic typing and dynamic binding, make it very attractive for Rapid Application Development, as well as for use as a scripting or glue language to connect existing components together. Python's simple, easy to learn syntax emphasizes readability and therefore reduces the cost of program maintenance. Python supports modules and packages, which encourages program modularity and code reuse. The Python interpreter and the extensive standard library are available in source or binary form without charge for all major platforms, and can be freely distributed.</a:t>
            </a:r>
          </a:p>
          <a:p>
            <a:pPr algn="l"/>
            <a:r>
              <a:rPr lang="en-US" dirty="0">
                <a:effectLst/>
              </a:rPr>
              <a:t>Often, programmers fall in love with Python because of the increased productivity it provides. Since there is no compilation step, the edit-test-debug cycle is incredibly fast. Debugging Python programs is easy: a bug or bad input will never cause a segmentation fault. Instead, when the interpreter discovers an error, it raises an exception. When the program doesn't catch the exception, the interpreter prints a stack trace. A source level debugger allows inspection of local and global variables, evaluation of arbitrary expressions, setting breakpoints, stepping through the code a line at a time, and so on. The debugger is written in Python itself, testifying to Python's introspective power. On the other hand, often the quickest way to debug a program is to add a few print statements to the source: the fast edit-test-debug cycle makes this simple approach very effective.</a:t>
            </a:r>
          </a:p>
          <a:p>
            <a:pPr algn="l"/>
            <a:endParaRPr lang="en-US" dirty="0">
              <a:effectLst/>
            </a:endParaRPr>
          </a:p>
        </p:txBody>
      </p:sp>
    </p:spTree>
    <p:extLst>
      <p:ext uri="{BB962C8B-B14F-4D97-AF65-F5344CB8AC3E}">
        <p14:creationId xmlns:p14="http://schemas.microsoft.com/office/powerpoint/2010/main" val="94617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1000"/>
                                        <p:tgtEl>
                                          <p:spTgt spid="4">
                                            <p:txEl>
                                              <p:pRg st="1" end="1"/>
                                            </p:txEl>
                                          </p:spTgt>
                                        </p:tgtEl>
                                      </p:cBhvr>
                                    </p:animEffect>
                                    <p:anim calcmode="lin" valueType="num">
                                      <p:cBhvr>
                                        <p:cTn id="1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FFC37-4E36-4A90-BD03-283172E8DFA7}"/>
              </a:ext>
            </a:extLst>
          </p:cNvPr>
          <p:cNvSpPr>
            <a:spLocks noGrp="1"/>
          </p:cNvSpPr>
          <p:nvPr>
            <p:ph type="title"/>
          </p:nvPr>
        </p:nvSpPr>
        <p:spPr>
          <a:xfrm>
            <a:off x="0" y="0"/>
            <a:ext cx="10353762" cy="970450"/>
          </a:xfrm>
        </p:spPr>
        <p:txBody>
          <a:bodyPr/>
          <a:lstStyle/>
          <a:p>
            <a:pPr algn="l"/>
            <a:r>
              <a:rPr lang="en-US" dirty="0"/>
              <a:t>PYTHON JOBS</a:t>
            </a:r>
          </a:p>
        </p:txBody>
      </p:sp>
      <p:sp>
        <p:nvSpPr>
          <p:cNvPr id="3" name="Content Placeholder 2">
            <a:extLst>
              <a:ext uri="{FF2B5EF4-FFF2-40B4-BE49-F238E27FC236}">
                <a16:creationId xmlns:a16="http://schemas.microsoft.com/office/drawing/2014/main" id="{45A4AA51-134E-4A5C-81EF-78430091ACCD}"/>
              </a:ext>
            </a:extLst>
          </p:cNvPr>
          <p:cNvSpPr>
            <a:spLocks noGrp="1"/>
          </p:cNvSpPr>
          <p:nvPr>
            <p:ph idx="1"/>
          </p:nvPr>
        </p:nvSpPr>
        <p:spPr>
          <a:xfrm>
            <a:off x="0" y="970451"/>
            <a:ext cx="10353762" cy="3349758"/>
          </a:xfrm>
        </p:spPr>
        <p:txBody>
          <a:bodyPr>
            <a:normAutofit/>
          </a:bodyPr>
          <a:lstStyle/>
          <a:p>
            <a:pPr marL="36900" indent="0">
              <a:buNone/>
            </a:pPr>
            <a:r>
              <a:rPr lang="en-US" dirty="0"/>
              <a:t>A professional who specializes in Python can hold a number of job titles, including;</a:t>
            </a:r>
          </a:p>
          <a:p>
            <a:r>
              <a:rPr lang="en-US" dirty="0"/>
              <a:t>Python Developer</a:t>
            </a:r>
          </a:p>
          <a:p>
            <a:r>
              <a:rPr lang="en-US" dirty="0"/>
              <a:t>Data scientist</a:t>
            </a:r>
          </a:p>
          <a:p>
            <a:r>
              <a:rPr lang="en-US" dirty="0"/>
              <a:t>Machine Learner Engineer</a:t>
            </a:r>
          </a:p>
        </p:txBody>
      </p:sp>
    </p:spTree>
    <p:extLst>
      <p:ext uri="{BB962C8B-B14F-4D97-AF65-F5344CB8AC3E}">
        <p14:creationId xmlns:p14="http://schemas.microsoft.com/office/powerpoint/2010/main" val="427177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9A321-7E45-4FA8-9EF7-576A56F09D17}"/>
              </a:ext>
            </a:extLst>
          </p:cNvPr>
          <p:cNvSpPr>
            <a:spLocks noGrp="1"/>
          </p:cNvSpPr>
          <p:nvPr>
            <p:ph type="title"/>
          </p:nvPr>
        </p:nvSpPr>
        <p:spPr>
          <a:xfrm>
            <a:off x="0" y="0"/>
            <a:ext cx="7050157" cy="874643"/>
          </a:xfrm>
        </p:spPr>
        <p:txBody>
          <a:bodyPr>
            <a:normAutofit/>
          </a:bodyPr>
          <a:lstStyle/>
          <a:p>
            <a:pPr algn="l"/>
            <a:r>
              <a:rPr lang="en-US" dirty="0"/>
              <a:t>WHY TO LEARN PYTHON?</a:t>
            </a:r>
          </a:p>
        </p:txBody>
      </p:sp>
      <p:sp>
        <p:nvSpPr>
          <p:cNvPr id="3" name="Content Placeholder 2">
            <a:extLst>
              <a:ext uri="{FF2B5EF4-FFF2-40B4-BE49-F238E27FC236}">
                <a16:creationId xmlns:a16="http://schemas.microsoft.com/office/drawing/2014/main" id="{D1C068F2-9393-49CA-AB70-DC046C721132}"/>
              </a:ext>
            </a:extLst>
          </p:cNvPr>
          <p:cNvSpPr>
            <a:spLocks noGrp="1"/>
          </p:cNvSpPr>
          <p:nvPr>
            <p:ph idx="1"/>
          </p:nvPr>
        </p:nvSpPr>
        <p:spPr>
          <a:xfrm>
            <a:off x="0" y="1003580"/>
            <a:ext cx="10353762" cy="4058751"/>
          </a:xfrm>
        </p:spPr>
        <p:txBody>
          <a:bodyPr/>
          <a:lstStyle/>
          <a:p>
            <a:pPr marL="36900" indent="0">
              <a:buNone/>
            </a:pPr>
            <a:endParaRPr lang="en-US" dirty="0"/>
          </a:p>
          <a:p>
            <a:pPr marL="36900" indent="0">
              <a:buNone/>
            </a:pPr>
            <a:endParaRPr lang="en-US" dirty="0"/>
          </a:p>
        </p:txBody>
      </p:sp>
      <p:sp>
        <p:nvSpPr>
          <p:cNvPr id="4" name="TextBox 3">
            <a:extLst>
              <a:ext uri="{FF2B5EF4-FFF2-40B4-BE49-F238E27FC236}">
                <a16:creationId xmlns:a16="http://schemas.microsoft.com/office/drawing/2014/main" id="{8E9ADE23-4002-48C5-B738-9E490BF557EF}"/>
              </a:ext>
            </a:extLst>
          </p:cNvPr>
          <p:cNvSpPr txBox="1"/>
          <p:nvPr/>
        </p:nvSpPr>
        <p:spPr>
          <a:xfrm>
            <a:off x="243555" y="874643"/>
            <a:ext cx="11704890" cy="2246769"/>
          </a:xfrm>
          <a:prstGeom prst="rect">
            <a:avLst/>
          </a:prstGeom>
          <a:noFill/>
        </p:spPr>
        <p:txBody>
          <a:bodyPr wrap="square" rtlCol="0">
            <a:spAutoFit/>
          </a:bodyPr>
          <a:lstStyle/>
          <a:p>
            <a:r>
              <a:rPr lang="en-US" sz="2000" dirty="0"/>
              <a:t>     Year-after-year, Python is one of the most in-demand programming languages for companies. Like most popular programming languages, Python’s popularity didn’t come until years after the language was created. Designed by Guido van Rossum, Python was initially introduced in 1991. By the end of 2000, Python 2.0 was released and the language entered it’s prime because of it’s adaptability and broad use.</a:t>
            </a:r>
          </a:p>
          <a:p>
            <a:endParaRPr lang="en-US" sz="2000" dirty="0"/>
          </a:p>
          <a:p>
            <a:r>
              <a:rPr lang="en-US" sz="2000" dirty="0"/>
              <a:t>Today, Python is on its third iteration and used by most of the world’s top tech companies. Those who learn Python run the gamut from software developer to data scientist to cybersecurity expert. </a:t>
            </a:r>
          </a:p>
        </p:txBody>
      </p:sp>
    </p:spTree>
    <p:extLst>
      <p:ext uri="{BB962C8B-B14F-4D97-AF65-F5344CB8AC3E}">
        <p14:creationId xmlns:p14="http://schemas.microsoft.com/office/powerpoint/2010/main" val="386956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8EC8-850D-41B9-BAA0-B3D0558F1698}"/>
              </a:ext>
            </a:extLst>
          </p:cNvPr>
          <p:cNvSpPr>
            <a:spLocks noGrp="1"/>
          </p:cNvSpPr>
          <p:nvPr>
            <p:ph type="title"/>
          </p:nvPr>
        </p:nvSpPr>
        <p:spPr>
          <a:xfrm>
            <a:off x="0" y="0"/>
            <a:ext cx="10353762" cy="970450"/>
          </a:xfrm>
        </p:spPr>
        <p:txBody>
          <a:bodyPr/>
          <a:lstStyle/>
          <a:p>
            <a:pPr algn="l"/>
            <a:r>
              <a:rPr lang="en-US" dirty="0"/>
              <a:t>PYTHON ONLINE INTERPRETER 1</a:t>
            </a:r>
          </a:p>
        </p:txBody>
      </p:sp>
      <p:pic>
        <p:nvPicPr>
          <p:cNvPr id="5" name="Content Placeholder 4">
            <a:extLst>
              <a:ext uri="{FF2B5EF4-FFF2-40B4-BE49-F238E27FC236}">
                <a16:creationId xmlns:a16="http://schemas.microsoft.com/office/drawing/2014/main" id="{27FC68AE-13EC-4480-BF0E-B889F0C4D8B2}"/>
              </a:ext>
            </a:extLst>
          </p:cNvPr>
          <p:cNvPicPr>
            <a:picLocks noGrp="1" noChangeAspect="1"/>
          </p:cNvPicPr>
          <p:nvPr>
            <p:ph idx="1"/>
          </p:nvPr>
        </p:nvPicPr>
        <p:blipFill>
          <a:blip r:embed="rId2"/>
          <a:stretch>
            <a:fillRect/>
          </a:stretch>
        </p:blipFill>
        <p:spPr>
          <a:xfrm>
            <a:off x="247341" y="970450"/>
            <a:ext cx="8468907" cy="3324689"/>
          </a:xfrm>
        </p:spPr>
      </p:pic>
      <p:pic>
        <p:nvPicPr>
          <p:cNvPr id="8" name="Picture 7">
            <a:extLst>
              <a:ext uri="{FF2B5EF4-FFF2-40B4-BE49-F238E27FC236}">
                <a16:creationId xmlns:a16="http://schemas.microsoft.com/office/drawing/2014/main" id="{D6FAE98A-CD30-43B6-B038-514E131146A0}"/>
              </a:ext>
            </a:extLst>
          </p:cNvPr>
          <p:cNvPicPr>
            <a:picLocks noChangeAspect="1"/>
          </p:cNvPicPr>
          <p:nvPr/>
        </p:nvPicPr>
        <p:blipFill>
          <a:blip r:embed="rId3"/>
          <a:stretch>
            <a:fillRect/>
          </a:stretch>
        </p:blipFill>
        <p:spPr>
          <a:xfrm>
            <a:off x="8762865" y="1508687"/>
            <a:ext cx="3181794" cy="2248214"/>
          </a:xfrm>
          <a:prstGeom prst="rect">
            <a:avLst/>
          </a:prstGeom>
        </p:spPr>
      </p:pic>
      <p:sp>
        <p:nvSpPr>
          <p:cNvPr id="9" name="Oval 8">
            <a:extLst>
              <a:ext uri="{FF2B5EF4-FFF2-40B4-BE49-F238E27FC236}">
                <a16:creationId xmlns:a16="http://schemas.microsoft.com/office/drawing/2014/main" id="{260D5D10-77C4-430E-B05C-1CA9E4AA69C4}"/>
              </a:ext>
            </a:extLst>
          </p:cNvPr>
          <p:cNvSpPr/>
          <p:nvPr/>
        </p:nvSpPr>
        <p:spPr>
          <a:xfrm>
            <a:off x="516834" y="1519878"/>
            <a:ext cx="1630018" cy="9144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7708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8EC8-850D-41B9-BAA0-B3D0558F1698}"/>
              </a:ext>
            </a:extLst>
          </p:cNvPr>
          <p:cNvSpPr>
            <a:spLocks noGrp="1"/>
          </p:cNvSpPr>
          <p:nvPr>
            <p:ph type="title"/>
          </p:nvPr>
        </p:nvSpPr>
        <p:spPr>
          <a:xfrm>
            <a:off x="0" y="0"/>
            <a:ext cx="10353762" cy="970450"/>
          </a:xfrm>
        </p:spPr>
        <p:txBody>
          <a:bodyPr/>
          <a:lstStyle/>
          <a:p>
            <a:pPr algn="l"/>
            <a:r>
              <a:rPr lang="en-US" dirty="0"/>
              <a:t>PYTHON ONLINE INTERPRETER 2</a:t>
            </a:r>
          </a:p>
        </p:txBody>
      </p:sp>
      <p:sp>
        <p:nvSpPr>
          <p:cNvPr id="9" name="TextBox 8">
            <a:extLst>
              <a:ext uri="{FF2B5EF4-FFF2-40B4-BE49-F238E27FC236}">
                <a16:creationId xmlns:a16="http://schemas.microsoft.com/office/drawing/2014/main" id="{27E5C6D0-98B7-494C-BE1B-7DAA530912D8}"/>
              </a:ext>
            </a:extLst>
          </p:cNvPr>
          <p:cNvSpPr txBox="1"/>
          <p:nvPr/>
        </p:nvSpPr>
        <p:spPr>
          <a:xfrm>
            <a:off x="9647583" y="4081670"/>
            <a:ext cx="1343125" cy="369332"/>
          </a:xfrm>
          <a:prstGeom prst="rect">
            <a:avLst/>
          </a:prstGeom>
          <a:noFill/>
        </p:spPr>
        <p:txBody>
          <a:bodyPr wrap="none" rtlCol="0">
            <a:spAutoFit/>
          </a:bodyPr>
          <a:lstStyle/>
          <a:p>
            <a:r>
              <a:rPr lang="en-US" dirty="0" err="1"/>
              <a:t>Interacttove</a:t>
            </a:r>
            <a:endParaRPr lang="en-US" dirty="0"/>
          </a:p>
        </p:txBody>
      </p:sp>
      <p:pic>
        <p:nvPicPr>
          <p:cNvPr id="13" name="Content Placeholder 12">
            <a:extLst>
              <a:ext uri="{FF2B5EF4-FFF2-40B4-BE49-F238E27FC236}">
                <a16:creationId xmlns:a16="http://schemas.microsoft.com/office/drawing/2014/main" id="{2CF01B7F-AEB6-4461-9A5B-5FCA82C8CD7F}"/>
              </a:ext>
            </a:extLst>
          </p:cNvPr>
          <p:cNvPicPr>
            <a:picLocks noGrp="1" noChangeAspect="1"/>
          </p:cNvPicPr>
          <p:nvPr>
            <p:ph idx="1"/>
          </p:nvPr>
        </p:nvPicPr>
        <p:blipFill>
          <a:blip r:embed="rId2"/>
          <a:stretch>
            <a:fillRect/>
          </a:stretch>
        </p:blipFill>
        <p:spPr>
          <a:xfrm>
            <a:off x="972942" y="2188105"/>
            <a:ext cx="10256035" cy="2262897"/>
          </a:xfrm>
        </p:spPr>
      </p:pic>
      <p:sp>
        <p:nvSpPr>
          <p:cNvPr id="14" name="TextBox 13">
            <a:extLst>
              <a:ext uri="{FF2B5EF4-FFF2-40B4-BE49-F238E27FC236}">
                <a16:creationId xmlns:a16="http://schemas.microsoft.com/office/drawing/2014/main" id="{EC89AC35-293C-4BF5-B3DE-C5B1A39F2E9A}"/>
              </a:ext>
            </a:extLst>
          </p:cNvPr>
          <p:cNvSpPr txBox="1"/>
          <p:nvPr/>
        </p:nvSpPr>
        <p:spPr>
          <a:xfrm>
            <a:off x="9409312" y="3897004"/>
            <a:ext cx="1819665" cy="369332"/>
          </a:xfrm>
          <a:prstGeom prst="rect">
            <a:avLst/>
          </a:prstGeom>
          <a:noFill/>
        </p:spPr>
        <p:txBody>
          <a:bodyPr wrap="none" rtlCol="0">
            <a:spAutoFit/>
          </a:bodyPr>
          <a:lstStyle/>
          <a:p>
            <a:r>
              <a:rPr lang="en-US" dirty="0"/>
              <a:t>INTERACTIVE</a:t>
            </a:r>
          </a:p>
        </p:txBody>
      </p:sp>
      <p:sp>
        <p:nvSpPr>
          <p:cNvPr id="15" name="Oval 14">
            <a:extLst>
              <a:ext uri="{FF2B5EF4-FFF2-40B4-BE49-F238E27FC236}">
                <a16:creationId xmlns:a16="http://schemas.microsoft.com/office/drawing/2014/main" id="{C3156265-0C64-467B-8C5B-8CC9CBE2803E}"/>
              </a:ext>
            </a:extLst>
          </p:cNvPr>
          <p:cNvSpPr/>
          <p:nvPr/>
        </p:nvSpPr>
        <p:spPr>
          <a:xfrm>
            <a:off x="9265596" y="3637722"/>
            <a:ext cx="2107096" cy="88789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95875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CD1D5-02F3-4FE6-B9F4-02814309AD4E}"/>
              </a:ext>
            </a:extLst>
          </p:cNvPr>
          <p:cNvSpPr>
            <a:spLocks noGrp="1"/>
          </p:cNvSpPr>
          <p:nvPr>
            <p:ph type="title"/>
          </p:nvPr>
        </p:nvSpPr>
        <p:spPr>
          <a:xfrm>
            <a:off x="919119" y="2943775"/>
            <a:ext cx="10353762" cy="970450"/>
          </a:xfrm>
        </p:spPr>
        <p:txBody>
          <a:bodyPr>
            <a:normAutofit fontScale="90000"/>
          </a:bodyPr>
          <a:lstStyle/>
          <a:p>
            <a:r>
              <a:rPr lang="en-US" sz="5300" dirty="0"/>
              <a:t>INPUT AND OUTPUT</a:t>
            </a:r>
            <a:br>
              <a:rPr lang="en-US" dirty="0"/>
            </a:br>
            <a:r>
              <a:rPr lang="en-US" sz="2200" dirty="0"/>
              <a:t>20220928</a:t>
            </a:r>
            <a:endParaRPr lang="en-US" dirty="0"/>
          </a:p>
        </p:txBody>
      </p:sp>
    </p:spTree>
    <p:extLst>
      <p:ext uri="{BB962C8B-B14F-4D97-AF65-F5344CB8AC3E}">
        <p14:creationId xmlns:p14="http://schemas.microsoft.com/office/powerpoint/2010/main" val="503252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1D5FD40-6356-4CE6-B4B4-66E4E5D46376}"/>
              </a:ext>
            </a:extLst>
          </p:cNvPr>
          <p:cNvSpPr txBox="1"/>
          <p:nvPr/>
        </p:nvSpPr>
        <p:spPr>
          <a:xfrm>
            <a:off x="0" y="0"/>
            <a:ext cx="6095999" cy="646331"/>
          </a:xfrm>
          <a:prstGeom prst="rect">
            <a:avLst/>
          </a:prstGeom>
          <a:noFill/>
        </p:spPr>
        <p:txBody>
          <a:bodyPr wrap="square" rtlCol="0">
            <a:spAutoFit/>
          </a:bodyPr>
          <a:lstStyle/>
          <a:p>
            <a:r>
              <a:rPr lang="en-US" sz="3600" dirty="0"/>
              <a:t>QUESTION:</a:t>
            </a:r>
          </a:p>
        </p:txBody>
      </p:sp>
      <p:sp>
        <p:nvSpPr>
          <p:cNvPr id="10" name="TextBox 9">
            <a:extLst>
              <a:ext uri="{FF2B5EF4-FFF2-40B4-BE49-F238E27FC236}">
                <a16:creationId xmlns:a16="http://schemas.microsoft.com/office/drawing/2014/main" id="{72010E7A-1DAD-4F59-997E-CEF1EA2F368D}"/>
              </a:ext>
            </a:extLst>
          </p:cNvPr>
          <p:cNvSpPr txBox="1"/>
          <p:nvPr/>
        </p:nvSpPr>
        <p:spPr>
          <a:xfrm>
            <a:off x="957289" y="5102951"/>
            <a:ext cx="1220142" cy="369332"/>
          </a:xfrm>
          <a:prstGeom prst="rect">
            <a:avLst/>
          </a:prstGeom>
          <a:noFill/>
        </p:spPr>
        <p:txBody>
          <a:bodyPr wrap="none" rtlCol="0">
            <a:spAutoFit/>
          </a:bodyPr>
          <a:lstStyle/>
          <a:p>
            <a:r>
              <a:rPr lang="en-US" dirty="0"/>
              <a:t>Data Type</a:t>
            </a:r>
          </a:p>
        </p:txBody>
      </p:sp>
      <p:pic>
        <p:nvPicPr>
          <p:cNvPr id="16" name="Content Placeholder 15">
            <a:extLst>
              <a:ext uri="{FF2B5EF4-FFF2-40B4-BE49-F238E27FC236}">
                <a16:creationId xmlns:a16="http://schemas.microsoft.com/office/drawing/2014/main" id="{D167ACA4-9966-44F0-862D-F77A4FBE14E2}"/>
              </a:ext>
            </a:extLst>
          </p:cNvPr>
          <p:cNvPicPr>
            <a:picLocks noGrp="1" noChangeAspect="1"/>
          </p:cNvPicPr>
          <p:nvPr>
            <p:ph idx="1"/>
          </p:nvPr>
        </p:nvPicPr>
        <p:blipFill>
          <a:blip r:embed="rId2"/>
          <a:stretch>
            <a:fillRect/>
          </a:stretch>
        </p:blipFill>
        <p:spPr>
          <a:xfrm>
            <a:off x="2316867" y="1107834"/>
            <a:ext cx="7558264" cy="4642332"/>
          </a:xfrm>
        </p:spPr>
      </p:pic>
      <p:sp>
        <p:nvSpPr>
          <p:cNvPr id="17" name="Oval 16">
            <a:extLst>
              <a:ext uri="{FF2B5EF4-FFF2-40B4-BE49-F238E27FC236}">
                <a16:creationId xmlns:a16="http://schemas.microsoft.com/office/drawing/2014/main" id="{E531F8A5-3354-44AC-B996-BFC625890422}"/>
              </a:ext>
            </a:extLst>
          </p:cNvPr>
          <p:cNvSpPr/>
          <p:nvPr/>
        </p:nvSpPr>
        <p:spPr>
          <a:xfrm>
            <a:off x="3286539" y="4557883"/>
            <a:ext cx="914400" cy="9144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9E6E68CC-5620-415B-9E01-C529CA03875E}"/>
              </a:ext>
            </a:extLst>
          </p:cNvPr>
          <p:cNvCxnSpPr/>
          <p:nvPr/>
        </p:nvCxnSpPr>
        <p:spPr>
          <a:xfrm flipV="1">
            <a:off x="2454883" y="5102951"/>
            <a:ext cx="731132" cy="1846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633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231</TotalTime>
  <Words>554</Words>
  <Application>Microsoft Office PowerPoint</Application>
  <PresentationFormat>Widescreen</PresentationFormat>
  <Paragraphs>53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Calisto MT</vt:lpstr>
      <vt:lpstr>Segoe UI Historic</vt:lpstr>
      <vt:lpstr>Wingdings</vt:lpstr>
      <vt:lpstr>Wingdings 2</vt:lpstr>
      <vt:lpstr>Slate</vt:lpstr>
      <vt:lpstr>LEARNING PYTHON 20220928</vt:lpstr>
      <vt:lpstr>CONTENT:</vt:lpstr>
      <vt:lpstr>WHAT IS PYTHON?</vt:lpstr>
      <vt:lpstr>PYTHON JOBS</vt:lpstr>
      <vt:lpstr>WHY TO LEARN PYTHON?</vt:lpstr>
      <vt:lpstr>PYTHON ONLINE INTERPRETER 1</vt:lpstr>
      <vt:lpstr>PYTHON ONLINE INTERPRETER 2</vt:lpstr>
      <vt:lpstr>INPUT AND OUTPUT 20220928</vt:lpstr>
      <vt:lpstr>PowerPoint Presentation</vt:lpstr>
      <vt:lpstr>WAY: 1</vt:lpstr>
      <vt:lpstr>WAY: 2</vt:lpstr>
      <vt:lpstr>WAY: 3</vt:lpstr>
      <vt:lpstr>ANSWER: 1</vt:lpstr>
      <vt:lpstr>ANSWER: 2</vt:lpstr>
      <vt:lpstr>ANSWER: 3</vt:lpstr>
      <vt:lpstr>PYTHON DATA TYPES 20220928</vt:lpstr>
      <vt:lpstr>DATA TYPES</vt:lpstr>
      <vt:lpstr>SETTING THE SPECIFIC DATA TYPES</vt:lpstr>
      <vt:lpstr>PYTHON DATA</vt:lpstr>
      <vt:lpstr>DICT: KEY-VALUE PAIR</vt:lpstr>
      <vt:lpstr>PYTHON OPERATORS 20220928</vt:lpstr>
      <vt:lpstr>PYTHON ARITHMETIC OPERATORS</vt:lpstr>
      <vt:lpstr>PYTHON ASSIGNMENT OPERATORS</vt:lpstr>
      <vt:lpstr>PYTHON COMPARISON OPERATORS </vt:lpstr>
      <vt:lpstr>PYTHON LOGICAL OPERATORS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PYTHON</dc:title>
  <dc:creator>Mark Jay Pecjo</dc:creator>
  <cp:lastModifiedBy>Mark Jay Pecjo</cp:lastModifiedBy>
  <cp:revision>18</cp:revision>
  <dcterms:created xsi:type="dcterms:W3CDTF">2022-10-02T13:15:20Z</dcterms:created>
  <dcterms:modified xsi:type="dcterms:W3CDTF">2022-10-02T17:07:08Z</dcterms:modified>
</cp:coreProperties>
</file>