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83" r:id="rId4"/>
    <p:sldId id="284" r:id="rId5"/>
    <p:sldId id="257" r:id="rId6"/>
    <p:sldId id="259" r:id="rId7"/>
    <p:sldId id="261" r:id="rId8"/>
    <p:sldId id="278" r:id="rId9"/>
    <p:sldId id="279" r:id="rId10"/>
    <p:sldId id="280" r:id="rId11"/>
    <p:sldId id="281" r:id="rId12"/>
    <p:sldId id="282" r:id="rId13"/>
    <p:sldId id="265" r:id="rId14"/>
    <p:sldId id="266" r:id="rId15"/>
    <p:sldId id="267" r:id="rId16"/>
    <p:sldId id="264" r:id="rId17"/>
    <p:sldId id="26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4" autoAdjust="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E9CFD-53B4-44B1-A1D4-53D9A49CE962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D20F-F02C-4F0C-8741-754E2DD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D20F-F02C-4F0C-8741-754E2DD45B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3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4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52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7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3CC327-30C2-44D0-9EAD-65562604774C}" type="datetimeFigureOut">
              <a:rPr lang="en-US" smtClean="0"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B956A0-E4AC-4673-AE92-91613FA68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5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USED CAR DEALERSHIP 2014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design and analysis By</a:t>
            </a:r>
            <a:r>
              <a:rPr lang="en-US" dirty="0"/>
              <a:t>: </a:t>
            </a:r>
            <a:r>
              <a:rPr lang="en-US" dirty="0" smtClean="0"/>
              <a:t>Michael Bowen, Tyler Chess, Doreen Esposito, Derek Fawcett, Antonio gunter</a:t>
            </a:r>
            <a:r>
              <a:rPr lang="en-US" dirty="0"/>
              <a:t>, Joshua Ibrahim, Barbara McGee, </a:t>
            </a:r>
            <a:r>
              <a:rPr lang="en-US" dirty="0" smtClean="0"/>
              <a:t>Scott </a:t>
            </a:r>
            <a:r>
              <a:rPr lang="en-US" dirty="0"/>
              <a:t>McWilliams, John </a:t>
            </a:r>
            <a:r>
              <a:rPr lang="en-US" dirty="0" smtClean="0"/>
              <a:t>Smith, Joseph Yablinsky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51" y="1071422"/>
            <a:ext cx="7459677" cy="27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EBEBEB"/>
                </a:solidFill>
              </a:rPr>
              <a:t>DFD Level - </a:t>
            </a:r>
            <a:r>
              <a:rPr lang="en-US" sz="4800" dirty="0" smtClean="0">
                <a:solidFill>
                  <a:srgbClr val="EBEBEB"/>
                </a:solidFill>
              </a:rPr>
              <a:t>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862650"/>
            <a:ext cx="2645613" cy="992105"/>
          </a:xfrm>
          <a:prstGeom prst="rect">
            <a:avLst/>
          </a:prstGeom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r="6444" b="3972"/>
          <a:stretch/>
        </p:blipFill>
        <p:spPr bwMode="auto">
          <a:xfrm>
            <a:off x="2609195" y="2056744"/>
            <a:ext cx="5688136" cy="469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1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Entity-Relationship Diagram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5700"/>
          </a:xfrm>
        </p:spPr>
        <p:txBody>
          <a:bodyPr>
            <a:normAutofit/>
          </a:bodyPr>
          <a:lstStyle/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Tool used by analysts to determine how data in a system relates to other data</a:t>
            </a: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Holds a large amount of information in a limited amount of space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Consists of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two parts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Entities</a:t>
            </a:r>
          </a:p>
          <a:p>
            <a:pPr lvl="2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Discrete objects that represent the data stored and maintained by a system</a:t>
            </a:r>
          </a:p>
          <a:p>
            <a:pPr lvl="2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Includes people, places, events, or concepts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Relationships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Demonstrates how data is shared between entities</a:t>
            </a:r>
          </a:p>
          <a:p>
            <a:pPr lvl="2">
              <a:buClr>
                <a:srgbClr val="B31166"/>
              </a:buClr>
              <a:buFont typeface="Wingdings 3" panose="05040102010807070707" pitchFamily="18" charset="2"/>
              <a:buChar char="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862650"/>
            <a:ext cx="2645613" cy="9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0" y="954090"/>
            <a:ext cx="2401772" cy="9006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4234" y="810900"/>
            <a:ext cx="8862806" cy="706964"/>
          </a:xfrm>
        </p:spPr>
        <p:txBody>
          <a:bodyPr/>
          <a:lstStyle/>
          <a:p>
            <a:r>
              <a:rPr lang="en-US" sz="4000" dirty="0" smtClean="0"/>
              <a:t>Entity-Relationship Diagram (cont.)</a:t>
            </a:r>
            <a:endParaRPr lang="en-US" sz="4000" dirty="0"/>
          </a:p>
        </p:txBody>
      </p:sp>
      <p:pic>
        <p:nvPicPr>
          <p:cNvPr id="15366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" t="3084" r="1854"/>
          <a:stretch/>
        </p:blipFill>
        <p:spPr bwMode="auto">
          <a:xfrm>
            <a:off x="1188969" y="1756296"/>
            <a:ext cx="7728299" cy="510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4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Tangible Benefits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4514" b="-14514"/>
          <a:stretch>
            <a:fillRect/>
          </a:stretch>
        </p:blipFill>
        <p:spPr>
          <a:xfrm>
            <a:off x="778269" y="2336800"/>
            <a:ext cx="5201843" cy="3683001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08712" y="2691354"/>
            <a:ext cx="4825159" cy="32468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A. </a:t>
            </a:r>
            <a:r>
              <a:rPr lang="en-US" dirty="0" smtClean="0"/>
              <a:t>Cost </a:t>
            </a:r>
            <a:r>
              <a:rPr lang="en-US" dirty="0"/>
              <a:t>reduction or avoidance is the result of less time spent by the bookkeeper and </a:t>
            </a:r>
            <a:r>
              <a:rPr lang="en-US" dirty="0" smtClean="0"/>
              <a:t>mechanic filling </a:t>
            </a:r>
            <a:r>
              <a:rPr lang="en-US" dirty="0"/>
              <a:t>out paper forms and better inventory control. It is estimated that 10% of their time is </a:t>
            </a:r>
            <a:r>
              <a:rPr lang="en-US" dirty="0" smtClean="0"/>
              <a:t>spent </a:t>
            </a:r>
            <a:r>
              <a:rPr lang="en-US" dirty="0"/>
              <a:t>on these </a:t>
            </a:r>
            <a:r>
              <a:rPr lang="en-US" dirty="0" smtClean="0"/>
              <a:t>activities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B. Error </a:t>
            </a:r>
            <a:r>
              <a:rPr lang="en-US" dirty="0"/>
              <a:t>reduction is a result of wasted time correcting </a:t>
            </a:r>
            <a:r>
              <a:rPr lang="en-US" dirty="0" smtClean="0"/>
              <a:t>         data </a:t>
            </a:r>
            <a:r>
              <a:rPr lang="en-US" dirty="0"/>
              <a:t>entry errors by the </a:t>
            </a:r>
            <a:r>
              <a:rPr lang="en-US" dirty="0" smtClean="0"/>
              <a:t>employees</a:t>
            </a:r>
            <a:endParaRPr lang="en-US" dirty="0"/>
          </a:p>
          <a:p>
            <a:r>
              <a:rPr lang="en-US" dirty="0"/>
              <a:t> C. </a:t>
            </a:r>
            <a:r>
              <a:rPr lang="en-US" dirty="0" smtClean="0"/>
              <a:t>Increased </a:t>
            </a:r>
            <a:r>
              <a:rPr lang="en-US" dirty="0"/>
              <a:t>flexibility will result from faster organization of data and the use of that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 D. </a:t>
            </a:r>
            <a:r>
              <a:rPr lang="en-US" dirty="0" smtClean="0"/>
              <a:t>Faster </a:t>
            </a:r>
            <a:r>
              <a:rPr lang="en-US" dirty="0"/>
              <a:t>access to data will reduce costs through increased speed of most </a:t>
            </a:r>
            <a:r>
              <a:rPr lang="en-US" dirty="0" smtClean="0"/>
              <a:t>activities</a:t>
            </a:r>
            <a:endParaRPr lang="en-US" dirty="0"/>
          </a:p>
          <a:p>
            <a:r>
              <a:rPr lang="en-US" dirty="0"/>
              <a:t> E.  The owner will benefit from better analysis resulting in improved management and </a:t>
            </a:r>
            <a:r>
              <a:rPr lang="en-US" dirty="0" smtClean="0"/>
              <a:t>control</a:t>
            </a:r>
            <a:endParaRPr lang="en-US" dirty="0"/>
          </a:p>
          <a:p>
            <a:r>
              <a:rPr lang="en-US" dirty="0"/>
              <a:t> F. The new website will result in lower advertising </a:t>
            </a:r>
            <a:r>
              <a:rPr lang="en-US" dirty="0" smtClean="0"/>
              <a:t>costs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Costs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7492" b="-17492"/>
          <a:stretch>
            <a:fillRect/>
          </a:stretch>
        </p:blipFill>
        <p:spPr>
          <a:xfrm>
            <a:off x="833120" y="2324836"/>
            <a:ext cx="5146992" cy="364416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720009"/>
            <a:ext cx="4825159" cy="3210290"/>
          </a:xfrm>
        </p:spPr>
        <p:txBody>
          <a:bodyPr>
            <a:normAutofit/>
          </a:bodyPr>
          <a:lstStyle/>
          <a:p>
            <a:r>
              <a:rPr lang="en-US" dirty="0"/>
              <a:t>A. Development costs consist of the </a:t>
            </a:r>
            <a:r>
              <a:rPr lang="en-US" dirty="0" smtClean="0"/>
              <a:t>costs </a:t>
            </a:r>
            <a:r>
              <a:rPr lang="en-US" dirty="0"/>
              <a:t>incurred by the Summer 2014 CIT 215 </a:t>
            </a:r>
            <a:r>
              <a:rPr lang="en-US" dirty="0" smtClean="0"/>
              <a:t> Development </a:t>
            </a:r>
            <a:r>
              <a:rPr lang="en-US" dirty="0"/>
              <a:t>Group to develop the Pittsburgh Auto Sales </a:t>
            </a:r>
            <a:r>
              <a:rPr lang="en-US" dirty="0" smtClean="0"/>
              <a:t>network</a:t>
            </a:r>
            <a:endParaRPr lang="en-US" dirty="0"/>
          </a:p>
          <a:p>
            <a:r>
              <a:rPr lang="en-US" dirty="0"/>
              <a:t>D. User training costs are costs associated with training provided by the </a:t>
            </a:r>
            <a:r>
              <a:rPr lang="en-US" dirty="0" smtClean="0"/>
              <a:t>Summer 2014 </a:t>
            </a:r>
            <a:r>
              <a:rPr lang="en-US" dirty="0"/>
              <a:t>CIT </a:t>
            </a:r>
            <a:r>
              <a:rPr lang="en-US" dirty="0" smtClean="0"/>
              <a:t>215 Development Group</a:t>
            </a:r>
            <a:endParaRPr lang="en-US" dirty="0"/>
          </a:p>
          <a:p>
            <a:r>
              <a:rPr lang="en-US" dirty="0" smtClean="0"/>
              <a:t>F. Other </a:t>
            </a:r>
            <a:r>
              <a:rPr lang="en-US" dirty="0"/>
              <a:t>costs include website </a:t>
            </a:r>
            <a:r>
              <a:rPr lang="en-US" dirty="0" smtClean="0"/>
              <a:t>development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Costs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1847" b="-11847"/>
          <a:stretch>
            <a:fillRect/>
          </a:stretch>
        </p:blipFill>
        <p:spPr>
          <a:xfrm>
            <a:off x="822960" y="2368442"/>
            <a:ext cx="5157152" cy="36513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D. New software and hardware </a:t>
            </a:r>
            <a:r>
              <a:rPr lang="en-US" dirty="0" smtClean="0"/>
              <a:t>leases  </a:t>
            </a:r>
            <a:r>
              <a:rPr lang="en-US" dirty="0"/>
              <a:t>are for the Windows Azure </a:t>
            </a:r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Value Calculations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" b="-73"/>
          <a:stretch/>
        </p:blipFill>
        <p:spPr bwMode="auto">
          <a:xfrm>
            <a:off x="2609969" y="2306321"/>
            <a:ext cx="5744266" cy="4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Break-Even Analysis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62" y="742934"/>
            <a:ext cx="3436032" cy="1288512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2357120"/>
            <a:ext cx="8067040" cy="41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833120"/>
            <a:ext cx="8761413" cy="762000"/>
          </a:xfrm>
        </p:spPr>
        <p:txBody>
          <a:bodyPr/>
          <a:lstStyle/>
          <a:p>
            <a:r>
              <a:rPr lang="en-US" dirty="0" smtClean="0"/>
              <a:t>Criteria/Weighted Approach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65220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"/>
            </a:pPr>
            <a:r>
              <a:rPr lang="en-US" dirty="0" smtClean="0"/>
              <a:t>Represents a measured approach to comparing multiple solutions for fulfilling system requirements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en-US" dirty="0" smtClean="0"/>
              <a:t>Criteria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/>
              <a:t>Consists of requirements and constraints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/>
              <a:t>Describes proposed solution requirements necessary to fulfill system expectations and the limits imposed upon acquiring and maintaining those solutions</a:t>
            </a:r>
          </a:p>
          <a:p>
            <a:pPr>
              <a:buFont typeface="Wingdings 3" panose="05040102010807070707" pitchFamily="18" charset="2"/>
              <a:buChar char=""/>
            </a:pPr>
            <a:r>
              <a:rPr lang="en-US" dirty="0" smtClean="0"/>
              <a:t>Weighted Approach Tables</a:t>
            </a:r>
            <a:endParaRPr lang="en-US" dirty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/>
              <a:t>Assigns numerical weights to requirements and constraints to calculate scores for each proposed solution</a:t>
            </a:r>
            <a:endParaRPr lang="en-US" dirty="0"/>
          </a:p>
          <a:p>
            <a:pPr lvl="1">
              <a:buFont typeface="Wingdings 3" panose="05040102010807070707" pitchFamily="18" charset="2"/>
              <a:buChar char=""/>
            </a:pPr>
            <a:r>
              <a:rPr lang="en-US" dirty="0" smtClean="0"/>
              <a:t>Total scores </a:t>
            </a:r>
            <a:r>
              <a:rPr lang="en-US" dirty="0"/>
              <a:t>can be compared to determine the best alternative </a:t>
            </a:r>
            <a:r>
              <a:rPr lang="en-US" dirty="0" smtClean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Smartphones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593915"/>
            <a:ext cx="7269744" cy="385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881899" cy="3416301"/>
          </a:xfrm>
        </p:spPr>
        <p:txBody>
          <a:bodyPr/>
          <a:lstStyle/>
          <a:p>
            <a:r>
              <a:rPr lang="en-US" dirty="0" smtClean="0"/>
              <a:t>Enable company to quickly and accurately maintain and access business data</a:t>
            </a:r>
          </a:p>
          <a:p>
            <a:pPr lvl="1"/>
            <a:r>
              <a:rPr lang="en-US" dirty="0" smtClean="0"/>
              <a:t> sales</a:t>
            </a:r>
          </a:p>
          <a:p>
            <a:pPr lvl="1"/>
            <a:r>
              <a:rPr lang="en-US" dirty="0" smtClean="0"/>
              <a:t> inventory</a:t>
            </a:r>
          </a:p>
          <a:p>
            <a:pPr lvl="1"/>
            <a:r>
              <a:rPr lang="en-US" dirty="0" smtClean="0"/>
              <a:t> payroll</a:t>
            </a:r>
          </a:p>
          <a:p>
            <a:pPr lvl="1"/>
            <a:r>
              <a:rPr lang="en-US" dirty="0" smtClean="0"/>
              <a:t> customers</a:t>
            </a:r>
          </a:p>
          <a:p>
            <a:pPr lvl="1"/>
            <a:r>
              <a:rPr lang="en-US" dirty="0" smtClean="0"/>
              <a:t> work done by mechanics </a:t>
            </a:r>
          </a:p>
          <a:p>
            <a:r>
              <a:rPr lang="en-US" dirty="0" smtClean="0"/>
              <a:t>Lay the groundwork for the expansion of the business into further locations and web based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Smartphones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54" y="2407919"/>
            <a:ext cx="7447390" cy="42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6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Tablets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2361938"/>
            <a:ext cx="7048139" cy="421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4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Tablets (cont.)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683739"/>
              </p:ext>
            </p:extLst>
          </p:nvPr>
        </p:nvGraphicFramePr>
        <p:xfrm>
          <a:off x="2184399" y="2346960"/>
          <a:ext cx="7162801" cy="4318003"/>
        </p:xfrm>
        <a:graphic>
          <a:graphicData uri="http://schemas.openxmlformats.org/drawingml/2006/table">
            <a:tbl>
              <a:tblPr firstRow="1" firstCol="1" bandRow="1"/>
              <a:tblGrid>
                <a:gridCol w="3044979"/>
                <a:gridCol w="757301"/>
                <a:gridCol w="805421"/>
                <a:gridCol w="709180"/>
                <a:gridCol w="982124"/>
                <a:gridCol w="863796"/>
              </a:tblGrid>
              <a:tr h="474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Criteria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Weight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IPAD AIR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Amazon Kindle Fire HDX 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Rating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Rating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Score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Requirements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Real time database/system access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Picture and video support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Battery Life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Display inventory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Constraints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Development cost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Hardware cost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 to operation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Ease of training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Antivirus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098800" cy="1224763"/>
          </a:xfrm>
          <a:prstGeom prst="rect">
            <a:avLst/>
          </a:prstGeom>
        </p:spPr>
      </p:pic>
      <p:pic>
        <p:nvPicPr>
          <p:cNvPr id="71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27" y="2363788"/>
            <a:ext cx="5945673" cy="70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08633"/>
              </p:ext>
            </p:extLst>
          </p:nvPr>
        </p:nvGraphicFramePr>
        <p:xfrm>
          <a:off x="2590800" y="3363004"/>
          <a:ext cx="5994400" cy="3119628"/>
        </p:xfrm>
        <a:graphic>
          <a:graphicData uri="http://schemas.openxmlformats.org/drawingml/2006/table">
            <a:tbl>
              <a:tblPr firstRow="1" firstCol="1" bandRow="1"/>
              <a:tblGrid>
                <a:gridCol w="2580005"/>
                <a:gridCol w="1661795"/>
                <a:gridCol w="863600"/>
                <a:gridCol w="88900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Kaspersky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Norton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McAfee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Requirements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Ability to schedule scans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Automatic scans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Up to date detection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Proven ability to prevent and remove viruses, malware, worms, etc.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1524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Cost of software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59.95 /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49.99 / 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$34.99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Cost of service subscription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Free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304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ahoma"/>
                        </a:rPr>
                        <a:t>Tax on system hardware during scans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Reduced when memory low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43773" y="2870837"/>
            <a:ext cx="10051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Criteria: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Antivirus (cont.)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3260094" cy="1288512"/>
          </a:xfrm>
          <a:prstGeom prst="rect">
            <a:avLst/>
          </a:prstGeom>
        </p:spPr>
      </p:pic>
      <p:pic>
        <p:nvPicPr>
          <p:cNvPr id="112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2352820"/>
            <a:ext cx="7208789" cy="43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6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7074646" cy="706964"/>
          </a:xfrm>
        </p:spPr>
        <p:txBody>
          <a:bodyPr/>
          <a:lstStyle/>
          <a:p>
            <a:r>
              <a:rPr lang="en-US" sz="4800" dirty="0" smtClean="0"/>
              <a:t>Firewall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646559"/>
            <a:ext cx="3241040" cy="1280981"/>
          </a:xfrm>
          <a:prstGeom prst="rect">
            <a:avLst/>
          </a:prstGeom>
        </p:spPr>
      </p:pic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3" y="2532380"/>
            <a:ext cx="6225927" cy="398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4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Firewall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40" y="641334"/>
            <a:ext cx="3260094" cy="1288512"/>
          </a:xfrm>
          <a:prstGeom prst="rect">
            <a:avLst/>
          </a:prstGeom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2336800"/>
            <a:ext cx="8016240" cy="39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Firewall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75" y="2407920"/>
            <a:ext cx="7610648" cy="434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973668"/>
            <a:ext cx="7670801" cy="706964"/>
          </a:xfrm>
        </p:spPr>
        <p:txBody>
          <a:bodyPr/>
          <a:lstStyle/>
          <a:p>
            <a:r>
              <a:rPr lang="en-US" sz="4800" dirty="0" smtClean="0"/>
              <a:t>Input Form Design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86326" cy="398018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Vehicle Service Update</a:t>
            </a:r>
          </a:p>
          <a:p>
            <a:pPr lvl="1"/>
            <a:r>
              <a:rPr lang="en-US" sz="1900" dirty="0" smtClean="0"/>
              <a:t>Allows user to create/update vehicle service history</a:t>
            </a:r>
          </a:p>
          <a:p>
            <a:pPr lvl="1"/>
            <a:r>
              <a:rPr lang="en-US" sz="1900" dirty="0" smtClean="0"/>
              <a:t>Top portion - Vehicle Information</a:t>
            </a:r>
          </a:p>
          <a:p>
            <a:pPr lvl="2"/>
            <a:r>
              <a:rPr lang="en-US" sz="1900" dirty="0" smtClean="0"/>
              <a:t>User enters VIN</a:t>
            </a:r>
          </a:p>
          <a:p>
            <a:pPr lvl="2"/>
            <a:r>
              <a:rPr lang="en-US" sz="1900" dirty="0" smtClean="0"/>
              <a:t>Additional fields auto-populate</a:t>
            </a:r>
          </a:p>
          <a:p>
            <a:pPr lvl="1"/>
            <a:r>
              <a:rPr lang="en-US" sz="1900" dirty="0" smtClean="0"/>
              <a:t>Bottom portion – Service Update</a:t>
            </a:r>
            <a:endParaRPr lang="en-US" sz="1900" dirty="0"/>
          </a:p>
          <a:p>
            <a:pPr lvl="2"/>
            <a:r>
              <a:rPr lang="en-US" sz="1900" dirty="0" smtClean="0"/>
              <a:t>User enters service-specific information</a:t>
            </a:r>
            <a:endParaRPr lang="en-US" sz="1900" dirty="0"/>
          </a:p>
          <a:p>
            <a:pPr lvl="2"/>
            <a:r>
              <a:rPr lang="en-US" sz="1900" dirty="0" smtClean="0"/>
              <a:t>Mechanic Name/Location auto-populates based upon completed Mechanic ID field</a:t>
            </a:r>
          </a:p>
          <a:p>
            <a:pPr lvl="2"/>
            <a:r>
              <a:rPr lang="en-US" sz="1900" dirty="0" smtClean="0"/>
              <a:t>Total Cost auto-populates based upon completed Parts Cost/Labor Cost fields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67" y="640080"/>
            <a:ext cx="3247273" cy="12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973668"/>
            <a:ext cx="7833361" cy="706964"/>
          </a:xfrm>
        </p:spPr>
        <p:txBody>
          <a:bodyPr/>
          <a:lstStyle/>
          <a:p>
            <a:r>
              <a:rPr lang="en-US" sz="4800" dirty="0" smtClean="0"/>
              <a:t>Input Form Design (cont.)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  <p:pic>
        <p:nvPicPr>
          <p:cNvPr id="5" name="Content Placeholder 4" descr="C:\Users\Mike\Desktop\System Analysis\Case Study Materials\final draft\ServiceUpdateInput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2336800"/>
            <a:ext cx="5151119" cy="43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1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85" y="619761"/>
            <a:ext cx="8761413" cy="1209040"/>
          </a:xfrm>
        </p:spPr>
        <p:txBody>
          <a:bodyPr/>
          <a:lstStyle/>
          <a:p>
            <a:r>
              <a:rPr lang="en-US" sz="4400" dirty="0" smtClean="0"/>
              <a:t>Information Technology </a:t>
            </a:r>
            <a:br>
              <a:rPr lang="en-US" sz="4400" dirty="0" smtClean="0"/>
            </a:br>
            <a:r>
              <a:rPr lang="en-US" sz="4400" dirty="0" smtClean="0"/>
              <a:t>Project 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Expected Time Calculation Chart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Shows the optimistic, realistic, and pessimistic estimates for each activity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Calculates the expected completion times for each activity using the formula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457200" lvl="1" indent="0">
              <a:buClr>
                <a:srgbClr val="B31166"/>
              </a:buClr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[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o + 4(r) + p / 6]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which is then entered into the Gantt Chart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Gantt Chart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each task as a horizontal bar whose length is proportional to its time for completion</a:t>
            </a: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Network Diagram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Shows the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 tasks and their interrelationships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B31166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82" y="764839"/>
            <a:ext cx="3436032" cy="1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973668"/>
            <a:ext cx="7711441" cy="706964"/>
          </a:xfrm>
        </p:spPr>
        <p:txBody>
          <a:bodyPr/>
          <a:lstStyle/>
          <a:p>
            <a:r>
              <a:rPr lang="en-US" sz="4800" dirty="0" smtClean="0"/>
              <a:t>Output Report Design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36566" cy="3990340"/>
          </a:xfrm>
        </p:spPr>
        <p:txBody>
          <a:bodyPr>
            <a:normAutofit/>
          </a:bodyPr>
          <a:lstStyle/>
          <a:p>
            <a:r>
              <a:rPr lang="en-US" dirty="0" smtClean="0"/>
              <a:t>Generated by Order Number</a:t>
            </a:r>
          </a:p>
          <a:p>
            <a:r>
              <a:rPr lang="en-US" dirty="0"/>
              <a:t>I</a:t>
            </a:r>
            <a:r>
              <a:rPr lang="en-US" dirty="0" smtClean="0"/>
              <a:t>ncludes four pertinent areas of summary data</a:t>
            </a:r>
            <a:endParaRPr lang="en-US" dirty="0"/>
          </a:p>
          <a:p>
            <a:pPr lvl="1"/>
            <a:r>
              <a:rPr lang="en-US" sz="1800" dirty="0" smtClean="0"/>
              <a:t>Vehicle information</a:t>
            </a:r>
          </a:p>
          <a:p>
            <a:pPr lvl="1"/>
            <a:r>
              <a:rPr lang="en-US" sz="1800" dirty="0" smtClean="0"/>
              <a:t>Customer information</a:t>
            </a:r>
          </a:p>
          <a:p>
            <a:pPr lvl="1"/>
            <a:r>
              <a:rPr lang="en-US" sz="1800" dirty="0" smtClean="0"/>
              <a:t>Employee information</a:t>
            </a:r>
          </a:p>
          <a:p>
            <a:pPr lvl="1"/>
            <a:r>
              <a:rPr lang="en-US" sz="1800" dirty="0" smtClean="0"/>
              <a:t>Financial Information</a:t>
            </a: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Owner prints, signs, and stores as permanent hard-copy record of approved sale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562084"/>
            <a:ext cx="7721600" cy="1632475"/>
          </a:xfrm>
        </p:spPr>
        <p:txBody>
          <a:bodyPr/>
          <a:lstStyle/>
          <a:p>
            <a:r>
              <a:rPr lang="en-US" sz="4000" dirty="0">
                <a:solidFill>
                  <a:srgbClr val="EBEBEB"/>
                </a:solidFill>
              </a:rPr>
              <a:t>Output </a:t>
            </a:r>
            <a:r>
              <a:rPr lang="en-US" sz="4000" dirty="0" smtClean="0">
                <a:solidFill>
                  <a:srgbClr val="EBEBEB"/>
                </a:solidFill>
              </a:rPr>
              <a:t>Report Design (cont.)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26640"/>
            <a:ext cx="54457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34" y="979747"/>
            <a:ext cx="8761413" cy="706964"/>
          </a:xfrm>
        </p:spPr>
        <p:txBody>
          <a:bodyPr/>
          <a:lstStyle/>
          <a:p>
            <a:r>
              <a:rPr lang="en-US" sz="4800" dirty="0" smtClean="0"/>
              <a:t>Database Table Design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various areas of object data that will be tracked and stored by the information system</a:t>
            </a:r>
            <a:endParaRPr lang="en-US" dirty="0"/>
          </a:p>
          <a:p>
            <a:r>
              <a:rPr lang="en-US" dirty="0" smtClean="0"/>
              <a:t>Data may include</a:t>
            </a:r>
            <a:endParaRPr lang="en-US" dirty="0"/>
          </a:p>
          <a:p>
            <a:pPr lvl="1"/>
            <a:r>
              <a:rPr lang="en-US" sz="1800" dirty="0" smtClean="0"/>
              <a:t>Unique vehicle information</a:t>
            </a:r>
          </a:p>
          <a:p>
            <a:pPr lvl="1"/>
            <a:r>
              <a:rPr lang="en-US" sz="1800" dirty="0" smtClean="0"/>
              <a:t>Service history information</a:t>
            </a:r>
            <a:endParaRPr lang="en-US" sz="1800" dirty="0"/>
          </a:p>
          <a:p>
            <a:pPr lvl="1"/>
            <a:r>
              <a:rPr lang="en-US" sz="1800" dirty="0"/>
              <a:t>Customer information</a:t>
            </a:r>
          </a:p>
          <a:p>
            <a:pPr lvl="1"/>
            <a:r>
              <a:rPr lang="en-US" sz="1800" dirty="0"/>
              <a:t>Employee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74" y="742934"/>
            <a:ext cx="8019525" cy="1035066"/>
          </a:xfrm>
        </p:spPr>
        <p:txBody>
          <a:bodyPr/>
          <a:lstStyle/>
          <a:p>
            <a:r>
              <a:rPr lang="en-US" sz="4000" dirty="0"/>
              <a:t>Database Table </a:t>
            </a:r>
            <a:r>
              <a:rPr lang="en-US" sz="4000" dirty="0" smtClean="0"/>
              <a:t>Design (cont.)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742934"/>
            <a:ext cx="2987040" cy="1180591"/>
          </a:xfrm>
          <a:prstGeom prst="rect">
            <a:avLst/>
          </a:prstGeo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7" t="27584" r="26421" b="23049"/>
          <a:stretch/>
        </p:blipFill>
        <p:spPr bwMode="auto">
          <a:xfrm>
            <a:off x="2245360" y="2410575"/>
            <a:ext cx="6786513" cy="420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650240"/>
            <a:ext cx="7924801" cy="1030392"/>
          </a:xfrm>
        </p:spPr>
        <p:txBody>
          <a:bodyPr/>
          <a:lstStyle/>
          <a:p>
            <a:r>
              <a:rPr lang="en-US" sz="4400" dirty="0" smtClean="0"/>
              <a:t>System Implementation</a:t>
            </a:r>
            <a:br>
              <a:rPr lang="en-US" sz="4400" dirty="0" smtClean="0"/>
            </a:br>
            <a:r>
              <a:rPr lang="en-US" sz="4400" dirty="0" smtClean="0"/>
              <a:t>and Operation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phase of Systems Development Life Cycle (SDLC)</a:t>
            </a:r>
          </a:p>
          <a:p>
            <a:r>
              <a:rPr lang="en-US" dirty="0" smtClean="0"/>
              <a:t>Includes seven major activities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Maintenance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20" y="793735"/>
            <a:ext cx="2753360" cy="1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1" y="650239"/>
            <a:ext cx="8310880" cy="1188039"/>
          </a:xfrm>
        </p:spPr>
        <p:txBody>
          <a:bodyPr/>
          <a:lstStyle/>
          <a:p>
            <a:r>
              <a:rPr lang="en-US" sz="4400" dirty="0" smtClean="0"/>
              <a:t>Overall Summary </a:t>
            </a:r>
            <a:br>
              <a:rPr lang="en-US" sz="4400" dirty="0" smtClean="0"/>
            </a:br>
            <a:r>
              <a:rPr lang="en-US" sz="4400" dirty="0" smtClean="0"/>
              <a:t>and Recommendations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89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Summer 2014 CIT 215 Development Group report outlines in detail the planning, analysis, design, and implementation of proposed computerized system</a:t>
            </a:r>
          </a:p>
          <a:p>
            <a:pPr lvl="1"/>
            <a:r>
              <a:rPr lang="en-US" dirty="0" smtClean="0"/>
              <a:t> Addresses all needs not met by current paper system utilized by company</a:t>
            </a:r>
          </a:p>
          <a:p>
            <a:r>
              <a:rPr lang="en-US" dirty="0" smtClean="0"/>
              <a:t>Recommendations</a:t>
            </a:r>
            <a:endParaRPr lang="en-US" dirty="0"/>
          </a:p>
          <a:p>
            <a:pPr lvl="1"/>
            <a:r>
              <a:rPr lang="en-US" dirty="0" smtClean="0"/>
              <a:t>Microsoft Azure cloud-based system</a:t>
            </a:r>
            <a:endParaRPr lang="en-US" dirty="0"/>
          </a:p>
          <a:p>
            <a:pPr lvl="1"/>
            <a:r>
              <a:rPr lang="en-US" dirty="0" smtClean="0"/>
              <a:t>iPhone 5 smartphone</a:t>
            </a:r>
          </a:p>
          <a:p>
            <a:pPr lvl="1"/>
            <a:r>
              <a:rPr lang="en-US" dirty="0" smtClean="0"/>
              <a:t>iPad Air tablet</a:t>
            </a:r>
          </a:p>
          <a:p>
            <a:pPr lvl="1"/>
            <a:r>
              <a:rPr lang="en-US" dirty="0" smtClean="0"/>
              <a:t>Panda Cloud firewall</a:t>
            </a:r>
          </a:p>
          <a:p>
            <a:pPr lvl="1"/>
            <a:r>
              <a:rPr lang="en-US" dirty="0" smtClean="0"/>
              <a:t>Kaspersky antivirus software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0" y="834375"/>
            <a:ext cx="2540000" cy="10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74" y="764838"/>
            <a:ext cx="8761413" cy="952201"/>
          </a:xfrm>
        </p:spPr>
        <p:txBody>
          <a:bodyPr/>
          <a:lstStyle/>
          <a:p>
            <a:r>
              <a:rPr lang="en-US" sz="4400" dirty="0" smtClean="0"/>
              <a:t>Expected Time Calculation</a:t>
            </a:r>
            <a:br>
              <a:rPr lang="en-US" sz="4400" dirty="0" smtClean="0"/>
            </a:br>
            <a:r>
              <a:rPr lang="en-US" sz="4400" dirty="0" smtClean="0"/>
              <a:t>Chart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62" y="622599"/>
            <a:ext cx="3436032" cy="1288512"/>
          </a:xfrm>
          <a:prstGeom prst="rect">
            <a:avLst/>
          </a:prstGeom>
        </p:spPr>
      </p:pic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112802"/>
              </p:ext>
            </p:extLst>
          </p:nvPr>
        </p:nvGraphicFramePr>
        <p:xfrm>
          <a:off x="2580639" y="2611123"/>
          <a:ext cx="6502402" cy="3728716"/>
        </p:xfrm>
        <a:graphic>
          <a:graphicData uri="http://schemas.openxmlformats.org/drawingml/2006/table">
            <a:tbl>
              <a:tblPr/>
              <a:tblGrid>
                <a:gridCol w="339794"/>
                <a:gridCol w="2440330"/>
                <a:gridCol w="741367"/>
                <a:gridCol w="741367"/>
                <a:gridCol w="741367"/>
                <a:gridCol w="1498177"/>
              </a:tblGrid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sng" strike="noStrike">
                          <a:effectLst/>
                          <a:latin typeface="Arial"/>
                        </a:rPr>
                        <a:t>Time Estimate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effectLst/>
                          <a:latin typeface="Arial"/>
                        </a:rPr>
                        <a:t>Expected Time (ET)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(in days)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sng" strike="noStrike">
                          <a:effectLst/>
                          <a:latin typeface="Arial"/>
                        </a:rPr>
                        <a:t>o</a:t>
                      </a:r>
                      <a:r>
                        <a:rPr lang="en-US" sz="1000" b="0" i="0" u="sng" strike="noStrike">
                          <a:effectLst/>
                          <a:latin typeface="Arial"/>
                        </a:rPr>
                        <a:t>+4(</a:t>
                      </a:r>
                      <a:r>
                        <a:rPr lang="en-US" sz="1000" b="0" i="1" u="sng" strike="noStrike">
                          <a:effectLst/>
                          <a:latin typeface="Arial"/>
                        </a:rPr>
                        <a:t>r</a:t>
                      </a:r>
                      <a:r>
                        <a:rPr lang="en-US" sz="1000" b="0" i="0" u="sng" strike="noStrike">
                          <a:effectLst/>
                          <a:latin typeface="Arial"/>
                        </a:rPr>
                        <a:t>)+</a:t>
                      </a:r>
                      <a:r>
                        <a:rPr lang="en-US" sz="1000" b="0" i="1" u="sng" strike="noStrike"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Activity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6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1. Research Hardware and Software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2. Build Cloud Based 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3. Design Website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4. Integrate Cloud and Website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5. 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6. Train Employees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872068"/>
            <a:ext cx="8819087" cy="706964"/>
          </a:xfrm>
        </p:spPr>
        <p:txBody>
          <a:bodyPr/>
          <a:lstStyle/>
          <a:p>
            <a:r>
              <a:rPr lang="en-US" sz="4800" dirty="0" smtClean="0"/>
              <a:t>GANTT Chart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49" y="660401"/>
            <a:ext cx="3209731" cy="126029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316480"/>
            <a:ext cx="10292080" cy="43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5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69" y="672486"/>
            <a:ext cx="8761413" cy="706964"/>
          </a:xfrm>
        </p:spPr>
        <p:txBody>
          <a:bodyPr/>
          <a:lstStyle/>
          <a:p>
            <a:r>
              <a:rPr lang="en-US" sz="4800" dirty="0" smtClean="0"/>
              <a:t>Network Diagram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0" y="670768"/>
            <a:ext cx="3165638" cy="11928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7" y="2461630"/>
            <a:ext cx="10832057" cy="5576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 smtClean="0"/>
              <a:t>Platform as a Service(PaaS) Infrastructure</a:t>
            </a:r>
          </a:p>
          <a:p>
            <a:r>
              <a:rPr lang="en-US" sz="1600" dirty="0" smtClean="0"/>
              <a:t>Cloud Computing</a:t>
            </a:r>
          </a:p>
          <a:p>
            <a:r>
              <a:rPr lang="en-US" sz="1600" dirty="0" smtClean="0"/>
              <a:t>Cut costs</a:t>
            </a:r>
          </a:p>
          <a:p>
            <a:r>
              <a:rPr lang="en-US" sz="1600" dirty="0" smtClean="0"/>
              <a:t>No additional equipment</a:t>
            </a:r>
          </a:p>
          <a:p>
            <a:r>
              <a:rPr lang="en-US" sz="1600" dirty="0" smtClean="0"/>
              <a:t>Azure all in one PaaS, offers Virtual Desktop Network service, Website Hosting, Virtual Network, SQL Database, &amp; an ISP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meet growth requirements with this model </a:t>
            </a:r>
          </a:p>
          <a:p>
            <a:r>
              <a:rPr lang="en-US" dirty="0" smtClean="0"/>
              <a:t>Fits our needs with an SQL Server, website storage, 5 computers running virtual machines for current employees, 10 computers for new employees running Azure Virtual Machine, 300gb a month</a:t>
            </a:r>
          </a:p>
          <a:p>
            <a:r>
              <a:rPr lang="en-US" dirty="0" smtClean="0"/>
              <a:t>$2582/Month on 12 month plan, .20 cent per hour increase for each additional computer</a:t>
            </a:r>
          </a:p>
          <a:p>
            <a:r>
              <a:rPr lang="en-US" dirty="0" smtClean="0"/>
              <a:t>Needs someone to design a website and design our database schema. Integration of database to website is $12,260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10" y="914399"/>
            <a:ext cx="3037203" cy="11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34" y="861908"/>
            <a:ext cx="8761413" cy="706964"/>
          </a:xfrm>
        </p:spPr>
        <p:txBody>
          <a:bodyPr/>
          <a:lstStyle/>
          <a:p>
            <a:r>
              <a:rPr lang="en-US" sz="4800" dirty="0" smtClean="0"/>
              <a:t>Data Flow Diagram (DFD)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10" y="741679"/>
            <a:ext cx="3037203" cy="11389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Allows analyst to model how data will flow through a proposed system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Consists of four main parts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flows</a:t>
            </a: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stores</a:t>
            </a: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Processes</a:t>
            </a: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Sources and Sinks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Represents a conceptual version of how data is processed by a system through the use of several multi-level diagram depictions known as levels</a:t>
            </a:r>
          </a:p>
          <a:p>
            <a:pPr lvl="0"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Enables a greater understanding of the system and its design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  <a:buFont typeface="Wingdings 3" panose="05040102010807070707" pitchFamily="18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54" y="762548"/>
            <a:ext cx="8761413" cy="706964"/>
          </a:xfrm>
        </p:spPr>
        <p:txBody>
          <a:bodyPr/>
          <a:lstStyle/>
          <a:p>
            <a:r>
              <a:rPr lang="en-US" sz="4800" dirty="0" smtClean="0">
                <a:solidFill>
                  <a:srgbClr val="EBEBEB"/>
                </a:solidFill>
              </a:rPr>
              <a:t>DFD Level - 0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9" y="862650"/>
            <a:ext cx="2645613" cy="992105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3482" r="4842" b="8210"/>
          <a:stretch/>
        </p:blipFill>
        <p:spPr bwMode="auto">
          <a:xfrm>
            <a:off x="1607810" y="1891396"/>
            <a:ext cx="7214881" cy="47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1736</TotalTime>
  <Words>1158</Words>
  <Application>Microsoft Office PowerPoint</Application>
  <PresentationFormat>Widescreen</PresentationFormat>
  <Paragraphs>318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Tahoma</vt:lpstr>
      <vt:lpstr>Times New Roman</vt:lpstr>
      <vt:lpstr>Wingdings 3</vt:lpstr>
      <vt:lpstr>Ion Boardroom</vt:lpstr>
      <vt:lpstr>USED CAR DEALERSHIP 2014</vt:lpstr>
      <vt:lpstr>Project Objective</vt:lpstr>
      <vt:lpstr>Information Technology  Project Management</vt:lpstr>
      <vt:lpstr>Expected Time Calculation Chart</vt:lpstr>
      <vt:lpstr>GANTT Chart</vt:lpstr>
      <vt:lpstr>Network Diagram</vt:lpstr>
      <vt:lpstr>Microsoft Azure Assessment </vt:lpstr>
      <vt:lpstr>Data Flow Diagram (DFD)</vt:lpstr>
      <vt:lpstr>DFD Level - 0</vt:lpstr>
      <vt:lpstr>DFD Level - 1</vt:lpstr>
      <vt:lpstr>Entity-Relationship Diagram</vt:lpstr>
      <vt:lpstr>Entity-Relationship Diagram (cont.)</vt:lpstr>
      <vt:lpstr>Tangible Benefits</vt:lpstr>
      <vt:lpstr>One-Time Costs</vt:lpstr>
      <vt:lpstr>Recurring Costs</vt:lpstr>
      <vt:lpstr>Present Value Calculations</vt:lpstr>
      <vt:lpstr>Break-Even Analysis</vt:lpstr>
      <vt:lpstr>Criteria/Weighted Approach Tables</vt:lpstr>
      <vt:lpstr>Smartphones</vt:lpstr>
      <vt:lpstr>Smartphones (cont.)</vt:lpstr>
      <vt:lpstr>Tablets</vt:lpstr>
      <vt:lpstr>Tablets (cont.)</vt:lpstr>
      <vt:lpstr>Antivirus</vt:lpstr>
      <vt:lpstr>Antivirus (cont.)</vt:lpstr>
      <vt:lpstr>Firewall</vt:lpstr>
      <vt:lpstr>Firewall (cont.)</vt:lpstr>
      <vt:lpstr>Firewall (cont.)</vt:lpstr>
      <vt:lpstr>Input Form Design</vt:lpstr>
      <vt:lpstr>Input Form Design (cont.)</vt:lpstr>
      <vt:lpstr>Output Report Design</vt:lpstr>
      <vt:lpstr>Output Report Design (cont.)</vt:lpstr>
      <vt:lpstr>Database Table Design</vt:lpstr>
      <vt:lpstr>Database Table Design (cont.)</vt:lpstr>
      <vt:lpstr>System Implementation and Operation</vt:lpstr>
      <vt:lpstr>Overall Summary  and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2014</dc:title>
  <dc:creator>tone</dc:creator>
  <cp:lastModifiedBy>Michael Bowen</cp:lastModifiedBy>
  <cp:revision>64</cp:revision>
  <dcterms:created xsi:type="dcterms:W3CDTF">2014-06-21T17:56:32Z</dcterms:created>
  <dcterms:modified xsi:type="dcterms:W3CDTF">2014-07-26T16:59:08Z</dcterms:modified>
</cp:coreProperties>
</file>