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86" r:id="rId4"/>
    <p:sldId id="260" r:id="rId5"/>
    <p:sldId id="287" r:id="rId6"/>
    <p:sldId id="259" r:id="rId7"/>
    <p:sldId id="266" r:id="rId8"/>
    <p:sldId id="261" r:id="rId9"/>
    <p:sldId id="267" r:id="rId10"/>
    <p:sldId id="288" r:id="rId11"/>
    <p:sldId id="262" r:id="rId12"/>
    <p:sldId id="318" r:id="rId13"/>
    <p:sldId id="263" r:id="rId14"/>
    <p:sldId id="319" r:id="rId15"/>
    <p:sldId id="264" r:id="rId16"/>
    <p:sldId id="265" r:id="rId17"/>
    <p:sldId id="320" r:id="rId18"/>
    <p:sldId id="290" r:id="rId19"/>
    <p:sldId id="268" r:id="rId20"/>
    <p:sldId id="289" r:id="rId21"/>
    <p:sldId id="271" r:id="rId22"/>
    <p:sldId id="270" r:id="rId23"/>
    <p:sldId id="298" r:id="rId24"/>
    <p:sldId id="272" r:id="rId25"/>
    <p:sldId id="291" r:id="rId26"/>
    <p:sldId id="293" r:id="rId27"/>
    <p:sldId id="295" r:id="rId28"/>
    <p:sldId id="292" r:id="rId29"/>
    <p:sldId id="321" r:id="rId30"/>
    <p:sldId id="296" r:id="rId31"/>
    <p:sldId id="274" r:id="rId32"/>
    <p:sldId id="302" r:id="rId33"/>
    <p:sldId id="301" r:id="rId34"/>
    <p:sldId id="303" r:id="rId35"/>
    <p:sldId id="273" r:id="rId36"/>
    <p:sldId id="299" r:id="rId37"/>
    <p:sldId id="297" r:id="rId38"/>
    <p:sldId id="300" r:id="rId39"/>
    <p:sldId id="275" r:id="rId40"/>
    <p:sldId id="304" r:id="rId41"/>
    <p:sldId id="305" r:id="rId42"/>
    <p:sldId id="306" r:id="rId43"/>
    <p:sldId id="307" r:id="rId44"/>
    <p:sldId id="276" r:id="rId45"/>
    <p:sldId id="308" r:id="rId46"/>
    <p:sldId id="309" r:id="rId47"/>
    <p:sldId id="310" r:id="rId48"/>
    <p:sldId id="277" r:id="rId49"/>
    <p:sldId id="278" r:id="rId50"/>
    <p:sldId id="312" r:id="rId51"/>
    <p:sldId id="322" r:id="rId52"/>
    <p:sldId id="311" r:id="rId53"/>
    <p:sldId id="313" r:id="rId54"/>
    <p:sldId id="279" r:id="rId55"/>
    <p:sldId id="314" r:id="rId56"/>
    <p:sldId id="315" r:id="rId57"/>
    <p:sldId id="316" r:id="rId58"/>
    <p:sldId id="281" r:id="rId59"/>
    <p:sldId id="280" r:id="rId60"/>
    <p:sldId id="317" r:id="rId61"/>
    <p:sldId id="282" r:id="rId62"/>
    <p:sldId id="283" r:id="rId63"/>
    <p:sldId id="285" r:id="rId64"/>
    <p:sldId id="28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A8805-0E28-4153-9C9B-A54136146D6E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D6F5B-5F21-4D1E-8D5A-D69336132F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7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Equn</a:t>
            </a:r>
            <a:r>
              <a:rPr lang="en-US" dirty="0" smtClean="0"/>
              <a:t> 1 Vin </a:t>
            </a:r>
            <a:r>
              <a:rPr lang="en-US" dirty="0" err="1" smtClean="0"/>
              <a:t>Vout</a:t>
            </a:r>
            <a:r>
              <a:rPr lang="en-US" dirty="0" smtClean="0"/>
              <a:t> </a:t>
            </a:r>
            <a:r>
              <a:rPr lang="en-US" dirty="0" err="1" smtClean="0"/>
              <a:t>andtherefore</a:t>
            </a:r>
            <a:r>
              <a:rPr lang="en-US" dirty="0" smtClean="0"/>
              <a:t> D are fixed, so only T and L may</a:t>
            </a:r>
            <a:r>
              <a:rPr lang="en-US" baseline="0" dirty="0" smtClean="0"/>
              <a:t> vary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layout is required to put curves in the inductors. Why do you need the curves? Uniform field? Find 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steps and curved racetrack mean these cannot be integrated into standard CMOS. Expensive to manufacture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Researchers don’t</a:t>
            </a:r>
            <a:r>
              <a:rPr lang="en-US" baseline="0" dirty="0" smtClean="0"/>
              <a:t> have capacitors as energy dense as the inductive counterparts</a:t>
            </a:r>
          </a:p>
          <a:p>
            <a:r>
              <a:rPr lang="en-US" baseline="0" dirty="0" smtClean="0"/>
              <a:t>Often still just assumed that Capacitors beat out Inductors</a:t>
            </a:r>
          </a:p>
          <a:p>
            <a:r>
              <a:rPr lang="en-US" baseline="0" dirty="0" smtClean="0"/>
              <a:t>Weakness of capacitors less well understood than weakness of Inductors. UCB Sanders Vincent Ng seem only team to put out equations relating to capacitive performance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DCM</a:t>
            </a:r>
            <a:r>
              <a:rPr lang="en-US" baseline="0" dirty="0" smtClean="0"/>
              <a:t> mode is a buck converter thing where you exploit having two components to get high converter impedance. You put very little energy into the inductor. </a:t>
            </a:r>
            <a:r>
              <a:rPr lang="en-US" baseline="0" dirty="0" err="1" smtClean="0"/>
              <a:t>Votage</a:t>
            </a:r>
            <a:r>
              <a:rPr lang="en-US" baseline="0" dirty="0" smtClean="0"/>
              <a:t> is maintained at the capacitor because you have a light load discharging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DCM</a:t>
            </a:r>
            <a:r>
              <a:rPr lang="en-US" baseline="0" dirty="0" smtClean="0"/>
              <a:t> mode is a buck converter thing where you exploit having two components to get high converter impedance. You put very little energy into the inductor. </a:t>
            </a:r>
            <a:r>
              <a:rPr lang="en-US" baseline="0" dirty="0" err="1" smtClean="0"/>
              <a:t>Votage</a:t>
            </a:r>
            <a:r>
              <a:rPr lang="en-US" baseline="0" dirty="0" smtClean="0"/>
              <a:t> is maintained at the capacitor because you have a light </a:t>
            </a:r>
            <a:r>
              <a:rPr lang="en-US" baseline="0" smtClean="0"/>
              <a:t>load discharging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5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5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aggressively but you don’t</a:t>
            </a:r>
            <a:r>
              <a:rPr lang="en-US" baseline="0" dirty="0" smtClean="0"/>
              <a:t> get a linear improvement. Pique has 16x improvement over a baseline, but he has 41phases vs 10…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5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cant short circuit drive to load as you can in buck, so you have weak drive constrained by what the capacitor tank can store. </a:t>
            </a:r>
          </a:p>
          <a:p>
            <a:r>
              <a:rPr lang="en-US" dirty="0" smtClean="0"/>
              <a:t>In the buck you are limited to what the inductor</a:t>
            </a:r>
            <a:r>
              <a:rPr lang="en-US" baseline="0" dirty="0" smtClean="0"/>
              <a:t> can handle before melting, not what energy the tank can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5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 does not use inductor components, so the architectural exploration space is limited to capacitor only architectures</a:t>
            </a:r>
            <a:r>
              <a:rPr lang="en-US" baseline="0" dirty="0" smtClean="0"/>
              <a:t> and limited to capacitor only device physics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Buck has better </a:t>
            </a:r>
            <a:r>
              <a:rPr lang="en-US" dirty="0" err="1" smtClean="0"/>
              <a:t>Zo</a:t>
            </a:r>
            <a:r>
              <a:rPr lang="en-US" dirty="0" smtClean="0"/>
              <a:t> control than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7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circuits employed</a:t>
            </a:r>
            <a:r>
              <a:rPr lang="en-US" baseline="0" dirty="0" smtClean="0"/>
              <a:t> in DCM (hysteresis) mode, where D does not apply. Circuits typically CANNOT be applied to DCM, they SINK CURRENT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Yeah you can see some improvements of x% but you are still hovering at 6x%. That sucks compared to discrete and its because of passive component and switching loss. That stuff is the big deal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many DC </a:t>
            </a:r>
            <a:r>
              <a:rPr lang="en-US" dirty="0" err="1" smtClean="0"/>
              <a:t>DC</a:t>
            </a:r>
            <a:r>
              <a:rPr lang="en-US" dirty="0" smtClean="0"/>
              <a:t> converter specialists have a multi-core high speed IO design kicking around that has well characterized transient droops limiting IO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7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energy transfer during the </a:t>
            </a:r>
            <a:r>
              <a:rPr lang="en-US" dirty="0" err="1" smtClean="0"/>
              <a:t>slooww</a:t>
            </a:r>
            <a:r>
              <a:rPr lang="en-US" dirty="0" smtClean="0"/>
              <a:t> switching</a:t>
            </a:r>
          </a:p>
          <a:p>
            <a:r>
              <a:rPr lang="en-US" dirty="0" smtClean="0"/>
              <a:t>Large energy ripple can be accounted for by the buck</a:t>
            </a:r>
          </a:p>
          <a:p>
            <a:r>
              <a:rPr lang="en-US" dirty="0" smtClean="0"/>
              <a:t>Inductor</a:t>
            </a:r>
            <a:r>
              <a:rPr lang="en-US" baseline="0" dirty="0" smtClean="0"/>
              <a:t> would be the choke point for power, but it can be effectively short circuited to the decoupling capacitance thanks to its cool impedance reducing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8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CMOS is not efficient enough to reduce IO pin ratio (peak efficiency is really not </a:t>
            </a:r>
            <a:r>
              <a:rPr lang="en-US" dirty="0" err="1" smtClean="0"/>
              <a:t>representitive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Substrate transformer blocks both IO and power pins</a:t>
            </a:r>
          </a:p>
          <a:p>
            <a:r>
              <a:rPr lang="en-US" dirty="0" smtClean="0"/>
              <a:t>Bond wire buck consuming</a:t>
            </a:r>
            <a:r>
              <a:rPr lang="en-US" baseline="0" dirty="0" smtClean="0"/>
              <a:t> substrate pin pads for power inductors can never reduce the power to IO pin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density is below many other works</a:t>
            </a:r>
            <a:r>
              <a:rPr lang="en-US" baseline="0" dirty="0" smtClean="0"/>
              <a:t> including </a:t>
            </a:r>
            <a:r>
              <a:rPr lang="en-US" baseline="0" dirty="0" err="1" smtClean="0"/>
              <a:t>bondwire</a:t>
            </a:r>
            <a:r>
              <a:rPr lang="en-US" baseline="0" dirty="0" smtClean="0"/>
              <a:t> inductor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6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of</a:t>
            </a:r>
            <a:r>
              <a:rPr lang="en-US" baseline="0" dirty="0" smtClean="0"/>
              <a:t> the art in performance, so we are building on the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2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Buck has better </a:t>
            </a:r>
            <a:r>
              <a:rPr lang="en-US" dirty="0" err="1" smtClean="0"/>
              <a:t>Zo</a:t>
            </a:r>
            <a:r>
              <a:rPr lang="en-US" dirty="0" smtClean="0"/>
              <a:t> control than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basic inductance building block in CMOS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than expected </a:t>
            </a:r>
            <a:r>
              <a:rPr lang="en-US" dirty="0" err="1" smtClean="0"/>
              <a:t>efficientcy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Tried to use ZVS technique zero </a:t>
            </a:r>
            <a:r>
              <a:rPr lang="en-US" dirty="0" err="1" smtClean="0"/>
              <a:t>voltae</a:t>
            </a:r>
            <a:r>
              <a:rPr lang="en-US" dirty="0" smtClean="0"/>
              <a:t> switching. Leakage is killing them</a:t>
            </a:r>
            <a:r>
              <a:rPr lang="en-US" baseline="0" dirty="0" smtClean="0"/>
              <a:t> at low voltage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</a:t>
            </a:r>
            <a:r>
              <a:rPr lang="en-US" baseline="0" dirty="0" smtClean="0"/>
              <a:t> architecture potential? You get more complexity. You can have hundreds of components and circuits doing the work of one or two in discrete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need to increase anything above what is seen in the literature</a:t>
            </a:r>
            <a:r>
              <a:rPr lang="en-US" baseline="0" dirty="0" smtClean="0"/>
              <a:t> (all pretty low voltage energy density)</a:t>
            </a:r>
          </a:p>
          <a:p>
            <a:r>
              <a:rPr lang="en-US" baseline="0" dirty="0" smtClean="0"/>
              <a:t>We should use LDMOS for cheap cost and GAN for high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need to increase anything above what is seen in the literature</a:t>
            </a:r>
            <a:r>
              <a:rPr lang="en-US" baseline="0" dirty="0" smtClean="0"/>
              <a:t> (all pretty low voltage energy density)</a:t>
            </a:r>
          </a:p>
          <a:p>
            <a:r>
              <a:rPr lang="en-US" baseline="0" dirty="0" smtClean="0"/>
              <a:t>We should use LDMOS for cheap cost and GAN for high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6F5B-5F21-4D1E-8D5A-D69336132F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83F941-E5C5-4AF5-A50A-DCA862826512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D323EC-1100-43CE-A1BF-B01DF644F6F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848600" cy="2765425"/>
          </a:xfrm>
        </p:spPr>
        <p:txBody>
          <a:bodyPr/>
          <a:lstStyle/>
          <a:p>
            <a:r>
              <a:rPr lang="en-US" sz="4800" dirty="0" smtClean="0"/>
              <a:t>Saving pins and power with integrated voltage converters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smtClean="0"/>
              <a:t>Barrow</a:t>
            </a:r>
            <a:r>
              <a:rPr lang="en-US" dirty="0"/>
              <a:t> </a:t>
            </a:r>
            <a:r>
              <a:rPr lang="en-US" dirty="0" smtClean="0"/>
              <a:t>A53046137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82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losses in DC </a:t>
            </a:r>
            <a:r>
              <a:rPr lang="en-US" dirty="0" err="1" smtClean="0"/>
              <a:t>DC</a:t>
            </a:r>
            <a:r>
              <a:rPr lang="en-US" dirty="0" smtClean="0"/>
              <a:t>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Switching losses determine quality of F and T dials</a:t>
            </a:r>
          </a:p>
          <a:p>
            <a:endParaRPr lang="en-US" dirty="0"/>
          </a:p>
          <a:p>
            <a:r>
              <a:rPr lang="en-US" dirty="0" smtClean="0"/>
              <a:t>Relatively high losses require dialing down F and T</a:t>
            </a:r>
          </a:p>
          <a:p>
            <a:endParaRPr lang="en-US" dirty="0" smtClean="0"/>
          </a:p>
          <a:p>
            <a:r>
              <a:rPr lang="en-US" dirty="0" smtClean="0"/>
              <a:t>Dialing down F and T increase </a:t>
            </a:r>
            <a:r>
              <a:rPr lang="en-US" dirty="0" err="1" smtClean="0"/>
              <a:t>Vout</a:t>
            </a:r>
            <a:r>
              <a:rPr lang="en-US" dirty="0" smtClean="0"/>
              <a:t> ripple</a:t>
            </a:r>
          </a:p>
          <a:p>
            <a:endParaRPr lang="en-US" dirty="0" smtClean="0"/>
          </a:p>
          <a:p>
            <a:r>
              <a:rPr lang="en-US" dirty="0" smtClean="0"/>
              <a:t>Dynamic loss increases with F and T</a:t>
            </a:r>
          </a:p>
          <a:p>
            <a:endParaRPr lang="en-US" dirty="0" smtClean="0"/>
          </a:p>
          <a:p>
            <a:r>
              <a:rPr lang="en-US" dirty="0" smtClean="0"/>
              <a:t>Static loss constant due to current leakage to ground</a:t>
            </a:r>
          </a:p>
          <a:p>
            <a:endParaRPr lang="en-US" dirty="0" smtClean="0"/>
          </a:p>
          <a:p>
            <a:r>
              <a:rPr lang="en-US" dirty="0" smtClean="0"/>
              <a:t>Conduction loss constant for any power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3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CMOS switches typically dominated by dynamic losses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mick\Desktop\ResearchExam\SwitchLo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0774"/>
            <a:ext cx="3898309" cy="41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3554" y="619935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</a:t>
            </a:r>
            <a:r>
              <a:rPr lang="en-US" sz="1200" i="1" dirty="0" smtClean="0"/>
              <a:t>4: Switching losses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6635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Can be compensated for in buck but not in SC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result of unwanted parasitic passive components</a:t>
            </a:r>
          </a:p>
          <a:p>
            <a:endParaRPr lang="en-US" dirty="0" smtClean="0"/>
          </a:p>
          <a:p>
            <a:r>
              <a:rPr lang="en-US" dirty="0" err="1" smtClean="0"/>
              <a:t>Equivilent</a:t>
            </a:r>
            <a:r>
              <a:rPr lang="en-US" dirty="0" smtClean="0"/>
              <a:t> series resistance loss</a:t>
            </a:r>
          </a:p>
          <a:p>
            <a:pPr lvl="1"/>
            <a:r>
              <a:rPr lang="en-US" dirty="0" smtClean="0"/>
              <a:t>Unwanted resistivity of the device</a:t>
            </a:r>
          </a:p>
          <a:p>
            <a:endParaRPr lang="en-US" dirty="0" smtClean="0"/>
          </a:p>
          <a:p>
            <a:r>
              <a:rPr lang="en-US" dirty="0" smtClean="0"/>
              <a:t>Parasitic capacitance loss</a:t>
            </a:r>
          </a:p>
          <a:p>
            <a:pPr lvl="1"/>
            <a:r>
              <a:rPr lang="en-US" dirty="0" smtClean="0"/>
              <a:t>Un-usable capacitance of the device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CMOS capacitor loss typically dominated by plate parasitic</a:t>
            </a:r>
            <a:endParaRPr lang="en-US" b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mick\Desktop\ResearchExam\BottomPlateC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448300" cy="37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3554" y="619935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</a:t>
            </a:r>
            <a:r>
              <a:rPr lang="en-US" sz="1200" i="1" dirty="0" smtClean="0"/>
              <a:t>5: Capacitor losses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4662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Present in buck only and determine buck power efficiency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result of unwanted parasitic passive components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Equivalent </a:t>
            </a:r>
            <a:r>
              <a:rPr lang="en-US" dirty="0" smtClean="0"/>
              <a:t>series resistance loss</a:t>
            </a:r>
          </a:p>
          <a:p>
            <a:pPr lvl="1"/>
            <a:r>
              <a:rPr lang="en-US" dirty="0" smtClean="0"/>
              <a:t>Directly proportional to inductance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Parasitic inductance</a:t>
            </a:r>
          </a:p>
          <a:p>
            <a:pPr lvl="1"/>
            <a:r>
              <a:rPr lang="en-US" dirty="0" smtClean="0"/>
              <a:t>Negligible in simple circuit topologies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 load regulation losses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Constant </a:t>
                </a:r>
                <a:r>
                  <a:rPr lang="en-US" b="1" dirty="0" err="1" smtClean="0"/>
                  <a:t>Vout</a:t>
                </a:r>
                <a:r>
                  <a:rPr lang="en-US" b="1" dirty="0" smtClean="0"/>
                  <a:t> requires tracking </a:t>
                </a:r>
                <a:r>
                  <a:rPr lang="en-US" b="1" dirty="0" err="1" smtClean="0"/>
                  <a:t>Zo</a:t>
                </a:r>
                <a:r>
                  <a:rPr lang="en-US" b="1" dirty="0" smtClean="0"/>
                  <a:t> with the load condition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𝐼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𝑂𝑢𝑡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Vout</a:t>
                </a:r>
                <a:r>
                  <a:rPr lang="en-US" dirty="0" smtClean="0"/>
                  <a:t> </a:t>
                </a:r>
                <a:r>
                  <a:rPr lang="en-US" dirty="0" smtClean="0"/>
                  <a:t>must be maintained</a:t>
                </a:r>
              </a:p>
              <a:p>
                <a:pPr lvl="1"/>
                <a:r>
                  <a:rPr lang="en-US" dirty="0" err="1" smtClean="0"/>
                  <a:t>Zo</a:t>
                </a:r>
                <a:r>
                  <a:rPr lang="en-US" dirty="0" smtClean="0"/>
                  <a:t> must track with the load I draw to maintain </a:t>
                </a:r>
                <a:r>
                  <a:rPr lang="en-US" dirty="0" smtClean="0"/>
                  <a:t>load voltage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Tracking </a:t>
                </a:r>
                <a:r>
                  <a:rPr lang="en-US" dirty="0" err="1" smtClean="0"/>
                  <a:t>Zo</a:t>
                </a:r>
                <a:r>
                  <a:rPr lang="en-US" dirty="0" smtClean="0"/>
                  <a:t> is the responsibility of control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4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 load regulation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Constant </a:t>
            </a:r>
            <a:r>
              <a:rPr lang="en-US" b="1" dirty="0" err="1" smtClean="0"/>
              <a:t>Vout</a:t>
            </a:r>
            <a:r>
              <a:rPr lang="en-US" b="1" dirty="0" smtClean="0"/>
              <a:t> requires tracking </a:t>
            </a:r>
            <a:r>
              <a:rPr lang="en-US" b="1" dirty="0" err="1" smtClean="0"/>
              <a:t>Zo</a:t>
            </a:r>
            <a:r>
              <a:rPr lang="en-US" b="1" dirty="0" smtClean="0"/>
              <a:t> with the load condition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4" name="Picture 2" descr="C:\Users\mick\Desktop\ResearchExam\BasicControlBlockDi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257675" cy="37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3554" y="619935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</a:t>
            </a:r>
            <a:r>
              <a:rPr lang="en-US" sz="1200" i="1" dirty="0" smtClean="0"/>
              <a:t>6: Control block diagram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7158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design for Integrated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Best integrated converter </a:t>
            </a:r>
            <a:r>
              <a:rPr lang="en-US" b="1" dirty="0" smtClean="0"/>
              <a:t>an </a:t>
            </a:r>
            <a:r>
              <a:rPr lang="en-US" b="1" dirty="0" smtClean="0"/>
              <a:t>open research question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77159"/>
              </p:ext>
            </p:extLst>
          </p:nvPr>
        </p:nvGraphicFramePr>
        <p:xfrm>
          <a:off x="762000" y="2895600"/>
          <a:ext cx="73914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88900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Arguments for 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Arguments for Buck</a:t>
                      </a:r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 easy to implement</a:t>
                      </a:r>
                    </a:p>
                    <a:p>
                      <a:r>
                        <a:rPr lang="en-US" dirty="0" smtClean="0"/>
                        <a:t>MOSFET gate cap is basic</a:t>
                      </a:r>
                      <a:r>
                        <a:rPr lang="en-US" baseline="0" dirty="0" smtClean="0"/>
                        <a:t> CMOS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Inductors can be implemented in</a:t>
                      </a:r>
                      <a:r>
                        <a:rPr lang="en-US" baseline="0" dirty="0" smtClean="0"/>
                        <a:t> CMOS without process modification</a:t>
                      </a:r>
                      <a:endParaRPr lang="en-US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dirty="0" smtClean="0"/>
                        <a:t>Inductor parasitic impedance grows with Inductance</a:t>
                      </a:r>
                    </a:p>
                    <a:p>
                      <a:r>
                        <a:rPr lang="en-US" dirty="0" smtClean="0"/>
                        <a:t>Capacitor impedance shrinks</a:t>
                      </a:r>
                      <a:r>
                        <a:rPr lang="en-US" baseline="0" dirty="0" smtClean="0"/>
                        <a:t> with 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Buck design has been </a:t>
                      </a:r>
                      <a:r>
                        <a:rPr lang="en-US" dirty="0" err="1" smtClean="0"/>
                        <a:t>prefered</a:t>
                      </a:r>
                      <a:r>
                        <a:rPr lang="en-US" dirty="0" smtClean="0"/>
                        <a:t> for &gt;100mW for several decades</a:t>
                      </a:r>
                    </a:p>
                    <a:p>
                      <a:r>
                        <a:rPr lang="en-US" dirty="0" smtClean="0"/>
                        <a:t>Why change?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554" y="59714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Table 1: Converter type arguments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1578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Integrated DC </a:t>
            </a:r>
            <a:r>
              <a:rPr lang="en-US" dirty="0" err="1" smtClean="0"/>
              <a:t>DC</a:t>
            </a:r>
            <a:r>
              <a:rPr lang="en-US" dirty="0" smtClean="0"/>
              <a:t>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Future CPUs will trade pins to be slow or dumb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Package pin limits are not scaling fast enough</a:t>
            </a:r>
          </a:p>
          <a:p>
            <a:endParaRPr lang="en-US" dirty="0" smtClean="0"/>
          </a:p>
          <a:p>
            <a:r>
              <a:rPr lang="en-US" dirty="0" smtClean="0"/>
              <a:t>Slow CPU’s sacrifice power pins for IO</a:t>
            </a:r>
          </a:p>
          <a:p>
            <a:endParaRPr lang="en-US" dirty="0" smtClean="0"/>
          </a:p>
          <a:p>
            <a:r>
              <a:rPr lang="en-US" dirty="0" smtClean="0"/>
              <a:t>Dumb CPU’s sacrifice IO for power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6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is power system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Integrated performance must be comparable to discrete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Must be capable of driving typical CPU power envelopes</a:t>
            </a:r>
          </a:p>
          <a:p>
            <a:endParaRPr lang="en-US" dirty="0" smtClean="0"/>
          </a:p>
          <a:p>
            <a:r>
              <a:rPr lang="en-US" dirty="0" smtClean="0"/>
              <a:t>Inefficient switched converters not appropriate for current and emerging power sensitive chips</a:t>
            </a:r>
          </a:p>
          <a:p>
            <a:endParaRPr lang="en-US" dirty="0" smtClean="0"/>
          </a:p>
          <a:p>
            <a:r>
              <a:rPr lang="en-US" dirty="0" smtClean="0"/>
              <a:t>Literature concerning LDO replacement beyond review 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CMOS 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Power density was lower than expected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 parasitic capacitance not anticipated or modeled</a:t>
            </a:r>
          </a:p>
          <a:p>
            <a:endParaRPr lang="en-US" dirty="0" smtClean="0"/>
          </a:p>
          <a:p>
            <a:r>
              <a:rPr lang="en-US" dirty="0" smtClean="0"/>
              <a:t>Result was low power density</a:t>
            </a:r>
          </a:p>
          <a:p>
            <a:pPr lvl="1"/>
            <a:r>
              <a:rPr lang="en-US" dirty="0" smtClean="0"/>
              <a:t>1600pF capacitance and 1.7mW/mm2 for baseline SC</a:t>
            </a:r>
          </a:p>
          <a:p>
            <a:pPr lvl="1"/>
            <a:r>
              <a:rPr lang="en-US" dirty="0" smtClean="0"/>
              <a:t>1.1nF capacitance and 20mW/mm2 for baseline buck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Standard CMOS capacitors insufficient for efficient 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CMOS buck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Efficiency too low </a:t>
            </a:r>
            <a:r>
              <a:rPr lang="en-US" b="1" dirty="0" smtClean="0"/>
              <a:t>even for </a:t>
            </a:r>
            <a:r>
              <a:rPr lang="en-US" b="1" dirty="0" smtClean="0"/>
              <a:t>LDO replacement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Design rules of thumb did not apply to integrated converters</a:t>
            </a:r>
          </a:p>
          <a:p>
            <a:pPr lvl="1"/>
            <a:r>
              <a:rPr lang="en-US" dirty="0" smtClean="0"/>
              <a:t>Switching loss reduction technique </a:t>
            </a:r>
            <a:r>
              <a:rPr lang="en-US" dirty="0" err="1" smtClean="0"/>
              <a:t>worstened</a:t>
            </a:r>
            <a:r>
              <a:rPr lang="en-US" dirty="0" smtClean="0"/>
              <a:t> load regulation</a:t>
            </a:r>
          </a:p>
          <a:p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Q inductors result in very high conversion loss</a:t>
            </a:r>
          </a:p>
          <a:p>
            <a:pPr lvl="1"/>
            <a:r>
              <a:rPr lang="en-US" dirty="0"/>
              <a:t>Max 46% Efficiency was lower than both baseline SC and an LDO </a:t>
            </a:r>
          </a:p>
          <a:p>
            <a:endParaRPr lang="en-US" dirty="0" smtClean="0"/>
          </a:p>
          <a:p>
            <a:r>
              <a:rPr lang="en-US" dirty="0" smtClean="0"/>
              <a:t>Standard CMOS inductors insufficient for efficient converters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Research harnesses the strengths and addresses the weaknesses of integration</a:t>
            </a:r>
            <a:endParaRPr lang="en-US" b="1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Early CMOS designs adjusted expectations of the research community</a:t>
            </a:r>
          </a:p>
          <a:p>
            <a:endParaRPr lang="en-US" dirty="0" smtClean="0"/>
          </a:p>
          <a:p>
            <a:r>
              <a:rPr lang="en-US" dirty="0" smtClean="0"/>
              <a:t>A branch of research improves on component limitations</a:t>
            </a:r>
          </a:p>
          <a:p>
            <a:endParaRPr lang="en-US" dirty="0" smtClean="0"/>
          </a:p>
          <a:p>
            <a:r>
              <a:rPr lang="en-US" dirty="0" smtClean="0"/>
              <a:t>A branch explores integrated architecture potential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switch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Work to increase efficiency and operating voltage was reviewed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Switches on die with a CPU load must operate above the load voltage to reduce power pins</a:t>
            </a:r>
          </a:p>
          <a:p>
            <a:pPr lvl="1"/>
            <a:r>
              <a:rPr lang="en-US" dirty="0" smtClean="0"/>
              <a:t>Loads operate at ≈ 1V, batteries 3.7V, wall socket 110V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Losses are critical due to orders of magnitude higher toggle rate</a:t>
            </a:r>
          </a:p>
          <a:p>
            <a:pPr lvl="1"/>
            <a:r>
              <a:rPr lang="en-US" dirty="0" smtClean="0"/>
              <a:t> Baseline CMOS exhibits high switch leakage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 smtClean="0"/>
              <a:t>switch efficiency </a:t>
            </a:r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Limited success in forwarding power switch energy to the load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Switch gate charge recycling technique</a:t>
            </a:r>
          </a:p>
          <a:p>
            <a:pPr lvl="1"/>
            <a:r>
              <a:rPr lang="en-US" dirty="0" smtClean="0"/>
              <a:t>Energy for toggling power switches is recycled</a:t>
            </a:r>
          </a:p>
          <a:p>
            <a:pPr lvl="1"/>
            <a:r>
              <a:rPr lang="en-US" dirty="0" smtClean="0"/>
              <a:t>Gate capacitor charge is pumped to the load and not ground</a:t>
            </a:r>
          </a:p>
          <a:p>
            <a:pPr lvl="1"/>
            <a:r>
              <a:rPr lang="en-US" dirty="0" smtClean="0"/>
              <a:t>Attempted in buck and SC designs</a:t>
            </a:r>
          </a:p>
          <a:p>
            <a:pPr lvl="1"/>
            <a:r>
              <a:rPr lang="en-US" dirty="0" smtClean="0"/>
              <a:t>Consistently abandoned in future 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48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 smtClean="0"/>
              <a:t>switch efficiency </a:t>
            </a:r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Successful but costly switch energy oscillator demonstrated</a:t>
            </a:r>
            <a:endParaRPr lang="en-US" b="1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Resonant gate driver</a:t>
            </a:r>
          </a:p>
          <a:p>
            <a:pPr lvl="1"/>
            <a:r>
              <a:rPr lang="en-US" dirty="0" smtClean="0"/>
              <a:t>Integrated inductor in series with switch gate</a:t>
            </a:r>
          </a:p>
          <a:p>
            <a:pPr lvl="1"/>
            <a:r>
              <a:rPr lang="en-US" dirty="0" smtClean="0"/>
              <a:t>Creates a resonating energy tank to toggle power switch</a:t>
            </a:r>
          </a:p>
          <a:p>
            <a:pPr lvl="1"/>
            <a:r>
              <a:rPr lang="en-US" dirty="0" smtClean="0"/>
              <a:t>Attempted in buck only</a:t>
            </a:r>
          </a:p>
          <a:p>
            <a:pPr lvl="1"/>
            <a:r>
              <a:rPr lang="en-US" dirty="0" smtClean="0"/>
              <a:t>Parasitic effect at non resonant </a:t>
            </a:r>
            <a:r>
              <a:rPr lang="en-US" dirty="0" err="1" smtClean="0"/>
              <a:t>Vout</a:t>
            </a:r>
            <a:endParaRPr lang="en-US" dirty="0" smtClean="0"/>
          </a:p>
          <a:p>
            <a:pPr lvl="1"/>
            <a:r>
              <a:rPr lang="en-US" dirty="0" smtClean="0"/>
              <a:t>30% reduction in converter energy density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46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switch </a:t>
            </a:r>
            <a:r>
              <a:rPr lang="en-US" dirty="0" smtClean="0"/>
              <a:t>efficiency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Incremental voltage drop switches demonstrated diminishing efficiency</a:t>
            </a:r>
            <a:endParaRPr lang="en-US" b="1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Stacked switch voltage cascade step-down</a:t>
            </a:r>
          </a:p>
          <a:p>
            <a:pPr lvl="1"/>
            <a:r>
              <a:rPr lang="en-US" dirty="0" smtClean="0"/>
              <a:t>Each switch in a daisy chain drops a fraction of Vin</a:t>
            </a:r>
          </a:p>
          <a:p>
            <a:pPr lvl="1"/>
            <a:r>
              <a:rPr lang="en-US" dirty="0" smtClean="0"/>
              <a:t>An arbitrary voltage may be dropped with high enough stack</a:t>
            </a:r>
          </a:p>
          <a:p>
            <a:pPr lvl="1"/>
            <a:r>
              <a:rPr lang="en-US" dirty="0" smtClean="0"/>
              <a:t>Higher stacks have increasingly complex gate switch circuits</a:t>
            </a:r>
          </a:p>
          <a:p>
            <a:pPr lvl="1"/>
            <a:r>
              <a:rPr lang="en-US" dirty="0" smtClean="0"/>
              <a:t>Diminishing efficiency due to increasing conduction loss</a:t>
            </a:r>
          </a:p>
          <a:p>
            <a:pPr lvl="1"/>
            <a:r>
              <a:rPr lang="en-US" dirty="0" smtClean="0"/>
              <a:t>Diminishing efficiency due to increasing gate capacitance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2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switch </a:t>
            </a:r>
            <a:r>
              <a:rPr lang="en-US" dirty="0" smtClean="0"/>
              <a:t>technology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Switch technology is lightly explored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High voltage integrated converters are lightly explored</a:t>
            </a:r>
          </a:p>
          <a:p>
            <a:pPr lvl="1"/>
            <a:r>
              <a:rPr lang="en-US" dirty="0" err="1"/>
              <a:t>DEnMOS</a:t>
            </a:r>
            <a:r>
              <a:rPr lang="en-US" dirty="0"/>
              <a:t> applied as a component of switch daisy </a:t>
            </a:r>
            <a:r>
              <a:rPr lang="en-US" dirty="0" smtClean="0"/>
              <a:t>chain</a:t>
            </a:r>
          </a:p>
          <a:p>
            <a:pPr lvl="1"/>
            <a:r>
              <a:rPr lang="en-US" dirty="0" smtClean="0"/>
              <a:t>LDMOS and GAN switches beyond operating envelope of reviewed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GAN outperforms MOS switches in the high corner</a:t>
            </a:r>
          </a:p>
          <a:p>
            <a:pPr lvl="1"/>
            <a:r>
              <a:rPr lang="en-US" dirty="0" smtClean="0"/>
              <a:t>Lower high frequency loss</a:t>
            </a:r>
          </a:p>
          <a:p>
            <a:pPr lvl="1"/>
            <a:r>
              <a:rPr lang="en-US" dirty="0" smtClean="0"/>
              <a:t>Better high power density</a:t>
            </a:r>
          </a:p>
          <a:p>
            <a:pPr lvl="1"/>
            <a:r>
              <a:rPr lang="en-US" dirty="0" smtClean="0"/>
              <a:t>Higher breakdown voltage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45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switch </a:t>
            </a:r>
            <a:r>
              <a:rPr lang="en-US" dirty="0" smtClean="0"/>
              <a:t>technology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Optimum switch choice depends on load power envelope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 descr="C:\Users\mick\Desktop\ResearchExam\TransistorPer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8067675" cy="28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37" y="573768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</a:t>
            </a:r>
            <a:r>
              <a:rPr lang="en-US" sz="1200" i="1" dirty="0" smtClean="0"/>
              <a:t>7: Switch performance: </a:t>
            </a:r>
          </a:p>
          <a:p>
            <a:pPr algn="ctr"/>
            <a:r>
              <a:rPr lang="en-US" sz="1200" i="1" dirty="0" smtClean="0"/>
              <a:t>Source </a:t>
            </a:r>
            <a:r>
              <a:rPr lang="en-US" sz="1200" i="1" dirty="0" err="1" smtClean="0"/>
              <a:t>Kraue</a:t>
            </a:r>
            <a:r>
              <a:rPr lang="en-US" sz="1200" i="1" dirty="0" smtClean="0"/>
              <a:t>, D. High power </a:t>
            </a:r>
            <a:r>
              <a:rPr lang="en-US" sz="1200" i="1" dirty="0" err="1" smtClean="0"/>
              <a:t>algan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gan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hfets</a:t>
            </a:r>
            <a:r>
              <a:rPr lang="en-US" sz="1200" i="1" dirty="0" smtClean="0"/>
              <a:t> for industrial, scientific and medical applications. Diss. </a:t>
            </a:r>
            <a:r>
              <a:rPr lang="en-US" sz="1200" i="1" dirty="0" err="1" smtClean="0"/>
              <a:t>Universittsbibliothek</a:t>
            </a:r>
            <a:r>
              <a:rPr lang="en-US" sz="1200" i="1" dirty="0" smtClean="0"/>
              <a:t> Freiburg 2013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244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Integrated DC </a:t>
            </a:r>
            <a:r>
              <a:rPr lang="en-US" b="1" dirty="0" err="1" smtClean="0"/>
              <a:t>DC</a:t>
            </a:r>
            <a:r>
              <a:rPr lang="en-US" b="1" dirty="0" smtClean="0"/>
              <a:t> power converters improve the pin exchange rate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Ohms law implies power pins can be saved with integrated converters</a:t>
            </a:r>
          </a:p>
          <a:p>
            <a:endParaRPr lang="en-US" dirty="0" smtClean="0"/>
          </a:p>
          <a:p>
            <a:r>
              <a:rPr lang="en-US" dirty="0" smtClean="0"/>
              <a:t>Intel demonstrate improved trade-offs with </a:t>
            </a:r>
            <a:r>
              <a:rPr lang="en-US" dirty="0" err="1" smtClean="0"/>
              <a:t>Haswell</a:t>
            </a:r>
            <a:r>
              <a:rPr lang="en-US" dirty="0" smtClean="0"/>
              <a:t> vs </a:t>
            </a:r>
            <a:r>
              <a:rPr lang="en-US" dirty="0" err="1" smtClean="0"/>
              <a:t>Ivybridge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Literature review explores optimizing power and IO with integrated CMOS 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6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switch research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Non-standard CMOS/alternate switches increasingly attractive with increasing voltage and power demands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Switches on die with a CPU load must operate above the load voltage to reduce power pins</a:t>
            </a:r>
          </a:p>
          <a:p>
            <a:pPr lvl="1"/>
            <a:r>
              <a:rPr lang="en-US" dirty="0" smtClean="0"/>
              <a:t>Loads operate at ≈ 1V, batteries 3.7V, wall socket 110V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Losses are critical due to orders of magnitude higher toggle rate</a:t>
            </a:r>
          </a:p>
          <a:p>
            <a:pPr lvl="1"/>
            <a:r>
              <a:rPr lang="en-US" dirty="0" smtClean="0"/>
              <a:t> Baseline CMOS exhibits high switch leakage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inductor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Flux is improved with custom layout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Angular spiral inductors have inadequate </a:t>
            </a:r>
            <a:r>
              <a:rPr lang="en-US" dirty="0" err="1" smtClean="0"/>
              <a:t>Ql</a:t>
            </a:r>
            <a:r>
              <a:rPr lang="en-US" dirty="0" smtClean="0"/>
              <a:t> for power converters</a:t>
            </a:r>
          </a:p>
          <a:p>
            <a:endParaRPr lang="en-US" dirty="0" smtClean="0"/>
          </a:p>
          <a:p>
            <a:r>
              <a:rPr lang="en-US" dirty="0" smtClean="0"/>
              <a:t>Coreless custom layout racetrack inductors were characterized</a:t>
            </a:r>
          </a:p>
          <a:p>
            <a:endParaRPr lang="en-US" dirty="0"/>
          </a:p>
          <a:p>
            <a:r>
              <a:rPr lang="en-US" dirty="0" smtClean="0"/>
              <a:t>Inductor resistivity still dominated losses in 7mA test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159780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inductor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Harnessing parasitic inductance was explored</a:t>
            </a:r>
          </a:p>
          <a:p>
            <a:endParaRPr lang="en-US" dirty="0"/>
          </a:p>
          <a:p>
            <a:r>
              <a:rPr lang="en-US" dirty="0" smtClean="0"/>
              <a:t>Die bond wire proposed as integrated inductor substitute</a:t>
            </a:r>
          </a:p>
          <a:p>
            <a:endParaRPr lang="en-US" dirty="0"/>
          </a:p>
          <a:p>
            <a:r>
              <a:rPr lang="en-US" dirty="0" smtClean="0"/>
              <a:t>Relatively high inductance and 0 die area cost</a:t>
            </a:r>
          </a:p>
          <a:p>
            <a:endParaRPr lang="en-US" dirty="0"/>
          </a:p>
          <a:p>
            <a:r>
              <a:rPr lang="en-US" dirty="0" smtClean="0"/>
              <a:t>May be further enhanced with magnetic cores</a:t>
            </a:r>
          </a:p>
          <a:p>
            <a:endParaRPr lang="en-US" dirty="0"/>
          </a:p>
          <a:p>
            <a:r>
              <a:rPr lang="en-US" dirty="0" smtClean="0"/>
              <a:t>Unsuitable for pin optimization due to intrinsic </a:t>
            </a:r>
            <a:r>
              <a:rPr lang="en-US" dirty="0" err="1" smtClean="0"/>
              <a:t>Power:Pin-count</a:t>
            </a:r>
            <a:r>
              <a:rPr lang="en-US" dirty="0" smtClean="0"/>
              <a:t>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inductor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Exotic materials required for high energy density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Thin film magnetic process step explored</a:t>
            </a:r>
          </a:p>
          <a:p>
            <a:endParaRPr lang="en-US" dirty="0"/>
          </a:p>
          <a:p>
            <a:r>
              <a:rPr lang="en-US" dirty="0" smtClean="0"/>
              <a:t>Process step applied to custom layout racetrack inductors</a:t>
            </a:r>
          </a:p>
          <a:p>
            <a:endParaRPr lang="en-US" dirty="0"/>
          </a:p>
          <a:p>
            <a:r>
              <a:rPr lang="en-US" dirty="0" smtClean="0"/>
              <a:t>Energy density and </a:t>
            </a:r>
            <a:r>
              <a:rPr lang="en-US" dirty="0" err="1" smtClean="0"/>
              <a:t>Ql</a:t>
            </a:r>
            <a:r>
              <a:rPr lang="en-US" dirty="0" smtClean="0"/>
              <a:t> sufficiently high for all processor power envelopes</a:t>
            </a:r>
          </a:p>
          <a:p>
            <a:endParaRPr lang="en-US" dirty="0"/>
          </a:p>
          <a:p>
            <a:r>
              <a:rPr lang="en-US" dirty="0" smtClean="0"/>
              <a:t>Currently require fabrication on specialized interposer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inductor </a:t>
            </a:r>
            <a:r>
              <a:rPr lang="en-US" dirty="0" smtClean="0"/>
              <a:t>research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Inductor quality factor research most successfully applied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Q factor is suitable for largest power envelope</a:t>
            </a:r>
          </a:p>
          <a:p>
            <a:endParaRPr lang="en-US" dirty="0" smtClean="0"/>
          </a:p>
          <a:p>
            <a:r>
              <a:rPr lang="en-US" dirty="0" smtClean="0"/>
              <a:t>Inductors integrated to the most sophisticated converters</a:t>
            </a:r>
          </a:p>
          <a:p>
            <a:endParaRPr lang="en-US" dirty="0" smtClean="0"/>
          </a:p>
          <a:p>
            <a:r>
              <a:rPr lang="en-US" dirty="0" smtClean="0"/>
              <a:t>Technology commercialized by Intel in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27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Capacitor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Energy density improves efficiency and operating envelope so is heavily explored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Thin gate MOSFET applied</a:t>
            </a:r>
          </a:p>
          <a:p>
            <a:pPr lvl="1"/>
            <a:r>
              <a:rPr lang="en-US" dirty="0" smtClean="0"/>
              <a:t>Higher Q than CMOS gate </a:t>
            </a:r>
            <a:r>
              <a:rPr lang="en-US" dirty="0" smtClean="0"/>
              <a:t>cap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Higher energy density than CMOS gate </a:t>
            </a:r>
            <a:r>
              <a:rPr lang="en-US" dirty="0" smtClean="0"/>
              <a:t>cap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Comparable parasitic losses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73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Capacitor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Energy density improves efficiency and operating envelope so is heavily explored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MIM capacitors commonly applied</a:t>
            </a:r>
          </a:p>
          <a:p>
            <a:pPr lvl="1"/>
            <a:r>
              <a:rPr lang="en-US" dirty="0" smtClean="0"/>
              <a:t>Feature Higher Q and lower losses than CMOS gate </a:t>
            </a:r>
            <a:r>
              <a:rPr lang="en-US" dirty="0" smtClean="0"/>
              <a:t>cap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Lower parasitic </a:t>
            </a:r>
            <a:r>
              <a:rPr lang="en-US" dirty="0" smtClean="0"/>
              <a:t>losses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Higher Q costs energy density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Capacitor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Exotic materials required for practical energy densities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Deep trench ferroelectric applied</a:t>
            </a:r>
          </a:p>
          <a:p>
            <a:pPr lvl="1"/>
            <a:r>
              <a:rPr lang="en-US" dirty="0" smtClean="0"/>
              <a:t>Increased Q due to physical </a:t>
            </a:r>
            <a:r>
              <a:rPr lang="en-US" dirty="0" smtClean="0"/>
              <a:t>structure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Increased energy density due to ferroelectric </a:t>
            </a:r>
            <a:r>
              <a:rPr lang="en-US" dirty="0" smtClean="0"/>
              <a:t>permittivity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Permittivity of bottom plate becomes negligible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density is lower than expected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62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Capacitor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Practical high energy density capacitors still open research question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CMOS gate capacitors</a:t>
            </a:r>
          </a:p>
          <a:p>
            <a:pPr lvl="1"/>
            <a:r>
              <a:rPr lang="en-US" dirty="0" smtClean="0"/>
              <a:t>Relatively low Q and energy density</a:t>
            </a:r>
          </a:p>
          <a:p>
            <a:pPr lvl="1"/>
            <a:endParaRPr lang="en-US" dirty="0"/>
          </a:p>
          <a:p>
            <a:r>
              <a:rPr lang="en-US" dirty="0" smtClean="0"/>
              <a:t>MIM capacitors</a:t>
            </a:r>
          </a:p>
          <a:p>
            <a:pPr lvl="1"/>
            <a:r>
              <a:rPr lang="en-US" dirty="0" smtClean="0"/>
              <a:t>Relatively high Q and low energy density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Deep trench / ferroelectric capacitors</a:t>
            </a:r>
          </a:p>
          <a:p>
            <a:pPr lvl="1"/>
            <a:r>
              <a:rPr lang="en-US" dirty="0" smtClean="0"/>
              <a:t>Highest Q and energy density, still immature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03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Focus is addressing poor load regulation and rail noise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 Converters do not have a built-in low pass filter</a:t>
            </a:r>
          </a:p>
          <a:p>
            <a:pPr lvl="1"/>
            <a:r>
              <a:rPr lang="en-US" dirty="0" smtClean="0"/>
              <a:t>Line voltage ripple is high due to the exponential discharge of power capacitors</a:t>
            </a:r>
          </a:p>
          <a:p>
            <a:pPr lvl="1"/>
            <a:r>
              <a:rPr lang="en-US" dirty="0" smtClean="0"/>
              <a:t>Architectural techniques to mitigate this are explored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 Converters do not have a discontinuous current mode</a:t>
            </a:r>
          </a:p>
          <a:p>
            <a:pPr lvl="1"/>
            <a:r>
              <a:rPr lang="en-US" dirty="0" smtClean="0"/>
              <a:t>Clumsy impedance modulation due to single component sourcing voltage and current</a:t>
            </a:r>
          </a:p>
          <a:p>
            <a:pPr lvl="1"/>
            <a:r>
              <a:rPr lang="en-US" dirty="0" smtClean="0"/>
              <a:t>Architectures exploiting  high integrated component count are explored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DC </a:t>
            </a:r>
            <a:r>
              <a:rPr lang="en-US" dirty="0" err="1" smtClean="0"/>
              <a:t>DC</a:t>
            </a:r>
            <a:r>
              <a:rPr lang="en-US" dirty="0" smtClean="0"/>
              <a:t> converter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Regulation efficiency curve improved from exponential to linear piecewise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conversion ratios give multiple curves</a:t>
            </a:r>
          </a:p>
          <a:p>
            <a:pPr lvl="1"/>
            <a:r>
              <a:rPr lang="en-US" dirty="0" smtClean="0"/>
              <a:t>Converters with Re-configurable conversion ratios are presented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configuration has a max efficiency operating point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 circuitry selects best exponential based on load condition 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0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Regulation efficiency curve improved from exponential to linear piecewise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Capacitance modulation improves impedance matching</a:t>
            </a:r>
          </a:p>
          <a:p>
            <a:pPr lvl="1"/>
            <a:r>
              <a:rPr lang="en-US" dirty="0" smtClean="0"/>
              <a:t>Out capacitance is cut into multiple parallel slices</a:t>
            </a:r>
          </a:p>
          <a:p>
            <a:pPr lvl="1"/>
            <a:r>
              <a:rPr lang="en-US" dirty="0" smtClean="0"/>
              <a:t>Control circuitry connects as much as needed to the drive and load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 Switch conductance modulation improves impedance matching</a:t>
            </a:r>
          </a:p>
          <a:p>
            <a:pPr lvl="1"/>
            <a:r>
              <a:rPr lang="en-US" dirty="0" smtClean="0"/>
              <a:t>Analogue control of impedance is possible for fine grain impedance matching</a:t>
            </a:r>
          </a:p>
          <a:p>
            <a:pPr lvl="1"/>
            <a:r>
              <a:rPr lang="en-US" dirty="0" smtClean="0"/>
              <a:t>Undesirable efficiency as operating principle mimics LDO’s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1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Line noise improved with slice phase modulation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Impedance matching slices operate out of phase</a:t>
            </a:r>
          </a:p>
          <a:p>
            <a:pPr lvl="1"/>
            <a:r>
              <a:rPr lang="en-US" dirty="0" smtClean="0"/>
              <a:t>Exponential voltage discharge curves are superposed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phase shift results in minimal ripple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May be applied aggressively since current path is not reduced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0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Architecture </a:t>
            </a:r>
            <a:r>
              <a:rPr lang="en-US" dirty="0" smtClean="0"/>
              <a:t>research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Impedance modulation limit remains but architectures improve control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 architectures still have worse current choke control than buck</a:t>
            </a:r>
          </a:p>
          <a:p>
            <a:pPr lvl="1"/>
            <a:r>
              <a:rPr lang="en-US" dirty="0" smtClean="0"/>
              <a:t>Supply and load electrically isolated</a:t>
            </a:r>
          </a:p>
          <a:p>
            <a:pPr lvl="1"/>
            <a:r>
              <a:rPr lang="en-US" dirty="0" smtClean="0"/>
              <a:t>Relatively weak drive capacity issue remains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 Impedance control demonstrated as comparable to buck</a:t>
            </a:r>
          </a:p>
          <a:p>
            <a:pPr lvl="1"/>
            <a:r>
              <a:rPr lang="en-US" dirty="0" smtClean="0"/>
              <a:t>Integrated converters able to surmount previous poor control</a:t>
            </a:r>
          </a:p>
          <a:p>
            <a:pPr lvl="1"/>
            <a:r>
              <a:rPr lang="en-US" dirty="0" smtClean="0"/>
              <a:t>Baseline efficiency issues satisfactorily addressed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66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Focus is optimizing component size and efficiency</a:t>
            </a:r>
          </a:p>
          <a:p>
            <a:endParaRPr lang="en-US" dirty="0"/>
          </a:p>
          <a:p>
            <a:r>
              <a:rPr lang="en-US" dirty="0" smtClean="0"/>
              <a:t>Use of inductor and capacitor components facilitates complex architecture</a:t>
            </a:r>
          </a:p>
          <a:p>
            <a:pPr lvl="1"/>
            <a:r>
              <a:rPr lang="en-US" dirty="0" smtClean="0"/>
              <a:t>Complex filter and tank topologies are explored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Availability of abundant high speed transistors exploited</a:t>
            </a:r>
          </a:p>
          <a:p>
            <a:pPr lvl="1"/>
            <a:r>
              <a:rPr lang="en-US" dirty="0" smtClean="0"/>
              <a:t>Complex control methods are explored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Light load efficiency improved with control</a:t>
            </a:r>
          </a:p>
          <a:p>
            <a:endParaRPr lang="en-US" dirty="0"/>
          </a:p>
          <a:p>
            <a:r>
              <a:rPr lang="en-US" dirty="0" smtClean="0"/>
              <a:t>High speed control circuits developed for integrated converters</a:t>
            </a:r>
          </a:p>
          <a:p>
            <a:pPr lvl="1"/>
            <a:r>
              <a:rPr lang="en-US" dirty="0" smtClean="0"/>
              <a:t>Integrated bucks switch orders of magnitude faster than discrete</a:t>
            </a:r>
          </a:p>
          <a:p>
            <a:pPr lvl="1"/>
            <a:r>
              <a:rPr lang="en-US" dirty="0" smtClean="0"/>
              <a:t>Low latency circuits developed for responsive feedback control</a:t>
            </a:r>
          </a:p>
          <a:p>
            <a:pPr lvl="1"/>
            <a:r>
              <a:rPr lang="en-US" dirty="0" smtClean="0"/>
              <a:t>Architecture is unsuitable for moderate-heavy loads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Architectures for better load curves are explored</a:t>
            </a:r>
          </a:p>
          <a:p>
            <a:pPr lvl="1"/>
            <a:r>
              <a:rPr lang="en-US" dirty="0"/>
              <a:t>Harness component slicing technique similar to integrated </a:t>
            </a:r>
            <a:r>
              <a:rPr lang="en-US" dirty="0" smtClean="0"/>
              <a:t>SC</a:t>
            </a:r>
          </a:p>
          <a:p>
            <a:pPr lvl="1"/>
            <a:r>
              <a:rPr lang="en-US" dirty="0" smtClean="0"/>
              <a:t>Sophisticated mode switching based on load condition explored</a:t>
            </a:r>
          </a:p>
          <a:p>
            <a:pPr lvl="1"/>
            <a:r>
              <a:rPr lang="en-US" dirty="0" smtClean="0"/>
              <a:t>Architecture is suitable for moderate-heavy loads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09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architecture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Component size is reduced with complex topology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Multiple topologies of flying capacitor buck are </a:t>
            </a:r>
            <a:r>
              <a:rPr lang="en-US" dirty="0" smtClean="0"/>
              <a:t>explored</a:t>
            </a:r>
          </a:p>
          <a:p>
            <a:endParaRPr lang="en-US" dirty="0"/>
          </a:p>
          <a:p>
            <a:r>
              <a:rPr lang="en-US" dirty="0" smtClean="0"/>
              <a:t>Flying capacitor buck demonstrated a 50% total reduction in required capacitance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Extra capacitor allows more sophisticated transfer function</a:t>
            </a:r>
          </a:p>
          <a:p>
            <a:endParaRPr lang="en-US" dirty="0" smtClean="0"/>
          </a:p>
          <a:p>
            <a:r>
              <a:rPr lang="en-US" dirty="0" smtClean="0"/>
              <a:t>Filter attenuation can be better tuned to switch frequency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0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Buck architecture </a:t>
            </a:r>
            <a:r>
              <a:rPr lang="en-US" dirty="0" smtClean="0"/>
              <a:t>research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Architecture shown to optimize component size and converter performance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Control demonstrated for typical frequencies of integrated buck</a:t>
            </a:r>
          </a:p>
          <a:p>
            <a:endParaRPr lang="en-US" dirty="0"/>
          </a:p>
          <a:p>
            <a:r>
              <a:rPr lang="en-US" dirty="0" smtClean="0"/>
              <a:t>Circuit topologies reduce integrated component size</a:t>
            </a:r>
          </a:p>
          <a:p>
            <a:endParaRPr lang="en-US" dirty="0" smtClean="0"/>
          </a:p>
          <a:p>
            <a:r>
              <a:rPr lang="en-US" dirty="0" smtClean="0"/>
              <a:t>Architecture improvements second order to component 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585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IO limit with integrated DC </a:t>
            </a:r>
            <a:r>
              <a:rPr lang="en-US" dirty="0" err="1" smtClean="0"/>
              <a:t>DC</a:t>
            </a:r>
            <a:r>
              <a:rPr lang="en-US" dirty="0" smtClean="0"/>
              <a:t>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02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speed IO suffers decreased SNR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 review of Intel processors from the past three decades catalogues decreasing IO SNR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IO Bus width and frequency increased significantly from 4004 to </a:t>
            </a:r>
            <a:r>
              <a:rPr lang="en-US" dirty="0" err="1" smtClean="0"/>
              <a:t>pentium</a:t>
            </a:r>
            <a:endParaRPr lang="en-US" dirty="0"/>
          </a:p>
          <a:p>
            <a:pPr lvl="1"/>
            <a:r>
              <a:rPr lang="en-US" dirty="0" smtClean="0"/>
              <a:t>Bus trace attenuation not critical due to acceptable PCB trace SNR</a:t>
            </a:r>
          </a:p>
          <a:p>
            <a:pPr lvl="1"/>
            <a:endParaRPr lang="en-US" dirty="0"/>
          </a:p>
          <a:p>
            <a:r>
              <a:rPr lang="en-US" dirty="0" smtClean="0"/>
              <a:t>Only bus frequency increased from </a:t>
            </a:r>
            <a:r>
              <a:rPr lang="en-US" dirty="0" err="1" smtClean="0"/>
              <a:t>pentium</a:t>
            </a:r>
            <a:r>
              <a:rPr lang="en-US" dirty="0" smtClean="0"/>
              <a:t> to 2</a:t>
            </a:r>
            <a:r>
              <a:rPr lang="en-US" baseline="30000" dirty="0" smtClean="0"/>
              <a:t>nd</a:t>
            </a:r>
            <a:r>
              <a:rPr lang="en-US" dirty="0" smtClean="0"/>
              <a:t> generation core</a:t>
            </a:r>
          </a:p>
          <a:p>
            <a:pPr lvl="1"/>
            <a:r>
              <a:rPr lang="en-US" dirty="0" smtClean="0"/>
              <a:t>Bus lengths consistently shrank to maintain PCB trace SNR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Switch to fully differential IO  from 2</a:t>
            </a:r>
            <a:r>
              <a:rPr lang="en-US" baseline="30000" dirty="0" smtClean="0"/>
              <a:t>nd</a:t>
            </a:r>
            <a:r>
              <a:rPr lang="en-US" dirty="0" smtClean="0"/>
              <a:t> generation core to present</a:t>
            </a:r>
          </a:p>
          <a:p>
            <a:pPr lvl="1"/>
            <a:r>
              <a:rPr lang="en-US" dirty="0" smtClean="0"/>
              <a:t>Common mode noise rejection required for acceptable SNR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6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step-down DC </a:t>
            </a:r>
            <a:r>
              <a:rPr lang="en-US" dirty="0" err="1" smtClean="0"/>
              <a:t>DC</a:t>
            </a:r>
            <a:r>
              <a:rPr lang="en-US" dirty="0" smtClean="0"/>
              <a:t>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Step-down Switching DC </a:t>
            </a:r>
            <a:r>
              <a:rPr lang="en-US" b="1" dirty="0" err="1" smtClean="0"/>
              <a:t>DC</a:t>
            </a:r>
            <a:r>
              <a:rPr lang="en-US" b="1" dirty="0" smtClean="0"/>
              <a:t> converters enable pin optimization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Switching converters are power efficient voltage converters</a:t>
            </a:r>
          </a:p>
          <a:p>
            <a:endParaRPr lang="en-US" dirty="0" smtClean="0"/>
          </a:p>
          <a:p>
            <a:r>
              <a:rPr lang="en-US" dirty="0"/>
              <a:t>Inductor-capacitor buck and switched capacitor are most popular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Integrated converters can leverage stable discrete designs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634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 pin performance and DC-DC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Integrated converters respond faster to transient IO supply droop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IO supply compromised because of transient voltage droops</a:t>
            </a:r>
          </a:p>
          <a:p>
            <a:pPr lvl="1"/>
            <a:r>
              <a:rPr lang="en-US" dirty="0" smtClean="0"/>
              <a:t>Bursts of activity drain supply capacitance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:\Users\mick\Desktop\ResearchExam\IOBufferDr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3687763" cy="239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37" y="633785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</a:t>
            </a:r>
            <a:r>
              <a:rPr lang="en-US" sz="1200" i="1" dirty="0" smtClean="0"/>
              <a:t>8: IO buffer voltage droop </a:t>
            </a:r>
          </a:p>
        </p:txBody>
      </p:sp>
    </p:spTree>
    <p:extLst>
      <p:ext uri="{BB962C8B-B14F-4D97-AF65-F5344CB8AC3E}">
        <p14:creationId xmlns:p14="http://schemas.microsoft.com/office/powerpoint/2010/main" val="796421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 pin performance and DC-DC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Integrated converters respond faster to transient IO supply droop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Integrated converters able to respond faster to voltage droops</a:t>
            </a:r>
          </a:p>
          <a:p>
            <a:pPr lvl="1"/>
            <a:r>
              <a:rPr lang="en-US" dirty="0" smtClean="0"/>
              <a:t>Control loop path has less inductive delay</a:t>
            </a:r>
          </a:p>
          <a:p>
            <a:pPr lvl="1"/>
            <a:r>
              <a:rPr lang="en-US" dirty="0" smtClean="0"/>
              <a:t>Supply voltage restored faster than discrete converter</a:t>
            </a:r>
            <a:endParaRPr lang="en-US" dirty="0"/>
          </a:p>
        </p:txBody>
      </p:sp>
      <p:pic>
        <p:nvPicPr>
          <p:cNvPr id="7170" name="Picture 2" descr="C:\Users\mick\Desktop\ResearchExam\DroopResponseLatenc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52400" y="4419600"/>
            <a:ext cx="4533900" cy="184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ick\Desktop\ResearchExam\DroopResponseLatenc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495800" y="4542183"/>
            <a:ext cx="4533900" cy="184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221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 pin performance and DC-DC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Integrated converters offer fine grain voltage droop control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Power distribution network charge wells are distributed</a:t>
            </a:r>
          </a:p>
          <a:p>
            <a:pPr lvl="1"/>
            <a:r>
              <a:rPr lang="en-US" dirty="0" smtClean="0"/>
              <a:t>Capacitance often sliced for control mechanisms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IO Buffer voltage droop </a:t>
            </a:r>
            <a:r>
              <a:rPr lang="en-US" dirty="0" smtClean="0"/>
              <a:t>often distributed</a:t>
            </a:r>
          </a:p>
          <a:p>
            <a:pPr lvl="1"/>
            <a:r>
              <a:rPr lang="en-US" dirty="0" smtClean="0"/>
              <a:t>E.g. IO regions distributed to maintain proximity to a corresponding core</a:t>
            </a:r>
          </a:p>
          <a:p>
            <a:pPr lvl="1"/>
            <a:r>
              <a:rPr lang="en-US" dirty="0" err="1" smtClean="0"/>
              <a:t>Bursty</a:t>
            </a:r>
            <a:r>
              <a:rPr lang="en-US" dirty="0" smtClean="0"/>
              <a:t> activity creates droop at localized region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Distributed control can address localized droop</a:t>
            </a:r>
          </a:p>
          <a:p>
            <a:pPr lvl="1"/>
            <a:r>
              <a:rPr lang="en-US" dirty="0" smtClean="0"/>
              <a:t>Nearest charge well can increase drive to restore local </a:t>
            </a:r>
            <a:r>
              <a:rPr lang="en-US" dirty="0" err="1" smtClean="0"/>
              <a:t>Vdd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 pin performance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Increasing IO bandwidth with DC </a:t>
            </a:r>
            <a:r>
              <a:rPr lang="en-US" b="1" dirty="0" err="1" smtClean="0"/>
              <a:t>DC</a:t>
            </a:r>
            <a:r>
              <a:rPr lang="en-US" b="1" dirty="0" smtClean="0"/>
              <a:t> converters is lightly explored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Lack of appropriate converters </a:t>
            </a:r>
            <a:r>
              <a:rPr lang="en-US" dirty="0" smtClean="0"/>
              <a:t>a limiting factor</a:t>
            </a:r>
          </a:p>
          <a:p>
            <a:endParaRPr lang="en-US" dirty="0" smtClean="0"/>
          </a:p>
          <a:p>
            <a:r>
              <a:rPr lang="en-US" dirty="0" smtClean="0"/>
              <a:t>Lack of appropriate load a limiting factor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7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pins with DC </a:t>
            </a:r>
            <a:r>
              <a:rPr lang="en-US" dirty="0" err="1" smtClean="0"/>
              <a:t>DC</a:t>
            </a:r>
            <a:r>
              <a:rPr lang="en-US" dirty="0" smtClean="0"/>
              <a:t>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High power density passives have historically limited exploration</a:t>
            </a:r>
          </a:p>
          <a:p>
            <a:endParaRPr lang="en-US" dirty="0"/>
          </a:p>
          <a:p>
            <a:r>
              <a:rPr lang="en-US" dirty="0" smtClean="0"/>
              <a:t>Ohms law suggested pin optimization requires high power density passives</a:t>
            </a:r>
          </a:p>
          <a:p>
            <a:endParaRPr lang="en-US" dirty="0" smtClean="0"/>
          </a:p>
          <a:p>
            <a:r>
              <a:rPr lang="en-US" dirty="0" smtClean="0"/>
              <a:t>Few researchers presently have access to high power density inductors</a:t>
            </a:r>
          </a:p>
          <a:p>
            <a:endParaRPr lang="en-US" dirty="0" smtClean="0"/>
          </a:p>
          <a:p>
            <a:r>
              <a:rPr lang="en-US" dirty="0" smtClean="0"/>
              <a:t>Suitable high power density capacitors still work in progress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Small  subset of the literature considers converters operating above Li-Ion batteries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3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voltage SC-buck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Minimal demonstration of high voltage high energy density integrated converter concept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Solves technology issues of slow LDMOS high voltage switches</a:t>
            </a:r>
          </a:p>
          <a:p>
            <a:pPr lvl="1"/>
            <a:r>
              <a:rPr lang="en-US" dirty="0" smtClean="0"/>
              <a:t>Relatively large capacitance takes advantage of slow switching </a:t>
            </a:r>
          </a:p>
          <a:p>
            <a:endParaRPr lang="en-US" dirty="0"/>
          </a:p>
          <a:p>
            <a:r>
              <a:rPr lang="en-US" dirty="0" smtClean="0"/>
              <a:t>Solves SC limitations of load regulation and ripple </a:t>
            </a:r>
          </a:p>
          <a:p>
            <a:pPr lvl="1"/>
            <a:r>
              <a:rPr lang="en-US" dirty="0" smtClean="0"/>
              <a:t>A buck stage implemented for post regulation</a:t>
            </a:r>
          </a:p>
          <a:p>
            <a:pPr lvl="1"/>
            <a:r>
              <a:rPr lang="en-US" dirty="0" smtClean="0"/>
              <a:t>Buck uses fast nominal voltage power switches </a:t>
            </a:r>
          </a:p>
          <a:p>
            <a:endParaRPr lang="en-US" dirty="0"/>
          </a:p>
          <a:p>
            <a:r>
              <a:rPr lang="en-US" dirty="0" smtClean="0"/>
              <a:t>Features relatively high power density</a:t>
            </a:r>
          </a:p>
          <a:p>
            <a:pPr lvl="1"/>
            <a:r>
              <a:rPr lang="en-US" dirty="0" smtClean="0"/>
              <a:t>Ohms law </a:t>
            </a:r>
            <a:r>
              <a:rPr lang="en-US" dirty="0" err="1" smtClean="0"/>
              <a:t>stepdown</a:t>
            </a:r>
            <a:r>
              <a:rPr lang="en-US" dirty="0" smtClean="0"/>
              <a:t> requires energy density beyond integrated caps</a:t>
            </a:r>
          </a:p>
          <a:p>
            <a:pPr lvl="1"/>
            <a:r>
              <a:rPr lang="en-US" dirty="0" smtClean="0"/>
              <a:t>Semi-integrated capacitors employed to demonstrate concept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5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voltage substrate transformer-buck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Limit of semi-integrated passives for high voltage high power density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Reviewed high power designs apply semi-integrated passives</a:t>
            </a:r>
          </a:p>
          <a:p>
            <a:endParaRPr lang="en-US" dirty="0"/>
          </a:p>
          <a:p>
            <a:r>
              <a:rPr lang="en-US" dirty="0" smtClean="0"/>
              <a:t>Substrate transformer buck  embeds inductor and transformer within PCB substrate</a:t>
            </a:r>
          </a:p>
          <a:p>
            <a:endParaRPr lang="en-US" dirty="0"/>
          </a:p>
          <a:p>
            <a:r>
              <a:rPr lang="en-US" dirty="0" smtClean="0"/>
              <a:t>Highest performance corner in drive, voltage and efficiency</a:t>
            </a:r>
          </a:p>
          <a:p>
            <a:endParaRPr lang="en-US" dirty="0"/>
          </a:p>
          <a:p>
            <a:r>
              <a:rPr lang="en-US" dirty="0" smtClean="0"/>
              <a:t>IO count optimization potential limited by planar substrate obstruction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71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converter pin saving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 Lack of exploration was identified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Practical semi-integrated converters were found</a:t>
            </a:r>
          </a:p>
          <a:p>
            <a:endParaRPr lang="en-US" dirty="0"/>
          </a:p>
          <a:p>
            <a:r>
              <a:rPr lang="en-US" dirty="0" smtClean="0"/>
              <a:t>Reviewed work has limited power capabilities or limited pin count optimization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67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7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CMOS SC/Buck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Augmentation to the reviewed literature is postulated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Evolutionary comparison of work eliminates several classes of converter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4278"/>
              </p:ext>
            </p:extLst>
          </p:nvPr>
        </p:nvGraphicFramePr>
        <p:xfrm>
          <a:off x="76200" y="3505200"/>
          <a:ext cx="8991600" cy="297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143000"/>
                <a:gridCol w="990600"/>
                <a:gridCol w="1955800"/>
                <a:gridCol w="1498600"/>
                <a:gridCol w="1498600"/>
              </a:tblGrid>
              <a:tr h="9311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Special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Energy density</a:t>
                      </a:r>
                      <a:endParaRPr lang="en-US" sz="1200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Substrate transformer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Transformer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96% peak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1.5W/mm2</a:t>
                      </a:r>
                      <a:endParaRPr lang="en-US" sz="1200" b="1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CMOS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Full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58% peak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0.2W/mm2</a:t>
                      </a:r>
                      <a:endParaRPr lang="en-US" sz="1200" b="1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Bond</a:t>
                      </a:r>
                      <a:r>
                        <a:rPr lang="en-US" sz="1200" b="1" baseline="0" dirty="0" smtClean="0"/>
                        <a:t> wire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Semi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82.4% peak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0.86W/mm2</a:t>
                      </a:r>
                      <a:endParaRPr lang="en-US" sz="1200" b="1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Thin film inductor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Semi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Interposer &amp; thin film inductors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69% nominal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22.6W/mm2</a:t>
                      </a:r>
                      <a:endParaRPr lang="en-US" sz="1200" b="1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SC inductor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SC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Semi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Unknown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81% peak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0.08W/mm2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554" y="65048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Table 2: Converter evolution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0010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Capacitor step-down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Vout</a:t>
            </a:r>
            <a:r>
              <a:rPr lang="en-US" b="1" dirty="0" smtClean="0"/>
              <a:t> controlled with the ratio of parallel capacitance seen by the load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Splitting flying capacitance in half gives ½ </a:t>
            </a:r>
            <a:r>
              <a:rPr lang="en-US" dirty="0" err="1" smtClean="0"/>
              <a:t>stepdown</a:t>
            </a:r>
            <a:endParaRPr lang="en-US" dirty="0" smtClean="0"/>
          </a:p>
          <a:p>
            <a:r>
              <a:rPr lang="en-US" dirty="0" smtClean="0"/>
              <a:t>Splitting into four gives ¼ </a:t>
            </a:r>
            <a:r>
              <a:rPr lang="en-US" dirty="0" err="1" smtClean="0"/>
              <a:t>stepdown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1: ½ step-down SC topology</a:t>
            </a:r>
            <a:endParaRPr lang="en-US" sz="1200" i="1" dirty="0"/>
          </a:p>
        </p:txBody>
      </p:sp>
      <p:pic>
        <p:nvPicPr>
          <p:cNvPr id="5" name="Picture 2" descr="C:\Users\mick\Desktop\ResearchExam\SCTop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9875"/>
            <a:ext cx="3556144" cy="225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\Desktop\14SCTopology - New 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2159286" cy="26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08643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</a:t>
            </a:r>
            <a:r>
              <a:rPr lang="en-US" sz="1200" i="1" dirty="0" smtClean="0"/>
              <a:t>2: ¼ step-down </a:t>
            </a:r>
            <a:r>
              <a:rPr lang="en-US" sz="1200" i="1" dirty="0" smtClean="0"/>
              <a:t>SC topology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75171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CMOS SC/Buck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Augmentation to the reviewed literature is postulated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Evolutionary comparison of work eliminates several classes of converter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93419"/>
              </p:ext>
            </p:extLst>
          </p:nvPr>
        </p:nvGraphicFramePr>
        <p:xfrm>
          <a:off x="76200" y="3505200"/>
          <a:ext cx="8991600" cy="297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143000"/>
                <a:gridCol w="990600"/>
                <a:gridCol w="1955800"/>
                <a:gridCol w="1498600"/>
                <a:gridCol w="1498600"/>
              </a:tblGrid>
              <a:tr h="9311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Special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Energy density</a:t>
                      </a:r>
                      <a:endParaRPr lang="en-US" sz="1200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Substrate transformer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Transformer buck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96% peak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1.5W/mm2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CMOS buck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Buck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Full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58% peak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0.2W/mm2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Bond</a:t>
                      </a:r>
                      <a:r>
                        <a:rPr lang="en-US" sz="1200" b="1" baseline="0" dirty="0" smtClean="0"/>
                        <a:t> wire buck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Buck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Semi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82.4% peak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0.86W/mm2</a:t>
                      </a:r>
                      <a:endParaRPr lang="en-U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Thin film inductor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Semi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Interposer &amp; thin film inductors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69% nominal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22.6W/mm2</a:t>
                      </a:r>
                      <a:endParaRPr lang="en-US" sz="1200" b="1" dirty="0"/>
                    </a:p>
                  </a:txBody>
                  <a:tcPr/>
                </a:tc>
              </a:tr>
              <a:tr h="37764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SC inductor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SC buck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Semi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Unknown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81% peak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0.08W/mm2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6504801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Table 2: Unsuitable converters for full integration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89752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LDMOS High voltage SC-Buck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Research questions concern efficiency and power density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Literature review suggests high voltage power switch performance scales well with voltage</a:t>
            </a:r>
          </a:p>
          <a:p>
            <a:endParaRPr lang="en-US" dirty="0" smtClean="0"/>
          </a:p>
          <a:p>
            <a:r>
              <a:rPr lang="en-US" dirty="0" smtClean="0"/>
              <a:t>Power density may be improved with integrated deep trench and ferroelectric capacitors</a:t>
            </a:r>
          </a:p>
          <a:p>
            <a:pPr lvl="1"/>
            <a:r>
              <a:rPr lang="en-US" dirty="0" smtClean="0"/>
              <a:t>Eliminates need for semi-integrated design</a:t>
            </a:r>
          </a:p>
          <a:p>
            <a:pPr lvl="1"/>
            <a:r>
              <a:rPr lang="en-US" dirty="0" smtClean="0"/>
              <a:t>Reduces charge well inductance path and improves control</a:t>
            </a:r>
          </a:p>
          <a:p>
            <a:endParaRPr lang="en-US" dirty="0" smtClean="0"/>
          </a:p>
          <a:p>
            <a:r>
              <a:rPr lang="en-US" dirty="0" smtClean="0"/>
              <a:t>Efficiency may be improved with architecture techniques</a:t>
            </a:r>
          </a:p>
          <a:p>
            <a:pPr lvl="1"/>
            <a:r>
              <a:rPr lang="en-US" dirty="0" smtClean="0"/>
              <a:t>Double stage design is a complex voltage filter</a:t>
            </a:r>
          </a:p>
          <a:p>
            <a:pPr lvl="1"/>
            <a:r>
              <a:rPr lang="en-US" dirty="0" smtClean="0"/>
              <a:t>Component sizing may be reduced with architectural methods similar to flying capacitor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76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Interposer buck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Silicon interposer buck allows aggressive IO optimization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 interposer designs are state of the art in performance</a:t>
            </a:r>
          </a:p>
          <a:p>
            <a:endParaRPr lang="en-US" dirty="0" smtClean="0"/>
          </a:p>
          <a:p>
            <a:r>
              <a:rPr lang="en-US" dirty="0" smtClean="0"/>
              <a:t>Power density may be explored with all exotic components</a:t>
            </a:r>
          </a:p>
          <a:p>
            <a:pPr lvl="1"/>
            <a:r>
              <a:rPr lang="en-US" dirty="0" smtClean="0"/>
              <a:t>Interposer allows </a:t>
            </a:r>
            <a:r>
              <a:rPr lang="en-US" dirty="0" err="1" smtClean="0"/>
              <a:t>GaN</a:t>
            </a:r>
            <a:r>
              <a:rPr lang="en-US" dirty="0" smtClean="0"/>
              <a:t>, thin-film inductors and ferroelectric capacitors to interface with standard CMOS CPU</a:t>
            </a:r>
          </a:p>
          <a:p>
            <a:pPr lvl="1"/>
            <a:r>
              <a:rPr lang="en-US" dirty="0" smtClean="0"/>
              <a:t>Pin optimization may be attempted with cherry picked technologies</a:t>
            </a:r>
            <a:endParaRPr lang="en-US" dirty="0" smtClean="0"/>
          </a:p>
          <a:p>
            <a:r>
              <a:rPr lang="en-US" dirty="0" smtClean="0"/>
              <a:t>IO density limit may be explored</a:t>
            </a:r>
          </a:p>
          <a:p>
            <a:pPr lvl="1"/>
            <a:r>
              <a:rPr lang="en-US" dirty="0" smtClean="0"/>
              <a:t>Interposer may be used to reduce substrate IO</a:t>
            </a:r>
          </a:p>
          <a:p>
            <a:pPr lvl="1"/>
            <a:r>
              <a:rPr lang="en-US" dirty="0" smtClean="0"/>
              <a:t>Related work reduces memory IO pins by bridging memory dies to processor 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23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28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IO with integrated converters is an open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Individual technologies enabling optimization identified but converter literature focusses on Li-Ion voltages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Limits of converter circuits and component research were reviewed</a:t>
            </a:r>
          </a:p>
          <a:p>
            <a:endParaRPr lang="en-US" dirty="0" smtClean="0"/>
          </a:p>
          <a:p>
            <a:r>
              <a:rPr lang="en-US" dirty="0" smtClean="0"/>
              <a:t>A dearth of literature on high voltage converters was observed</a:t>
            </a:r>
          </a:p>
          <a:p>
            <a:endParaRPr lang="en-US" dirty="0" smtClean="0"/>
          </a:p>
          <a:p>
            <a:r>
              <a:rPr lang="en-US" dirty="0" smtClean="0"/>
              <a:t>Methods applied to converter limits were found that scale to high voltage converters</a:t>
            </a:r>
          </a:p>
          <a:p>
            <a:endParaRPr lang="en-US" dirty="0" smtClean="0"/>
          </a:p>
          <a:p>
            <a:r>
              <a:rPr lang="en-US" dirty="0" smtClean="0"/>
              <a:t>Conjecture for exploring high voltage converters based on voltage scalable techniques and architecture are offered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SC topology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Optimum topology depends on device physics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0" dirty="0" smtClean="0"/>
                  <a:t>Power </a:t>
                </a:r>
                <a:r>
                  <a:rPr lang="en-US" b="0" dirty="0" smtClean="0"/>
                  <a:t>of the converter is expressed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/>
                            <a:ea typeface="Cambria Math"/>
                          </a:rPr>
                          <m:t>ϕ</m:t>
                        </m:r>
                      </m:sub>
                    </m:sSub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Designer has two control dials for stable power and voltage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Choice depends on dominant component loss mechanism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4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Inductor-capacitor step-down type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Vout controlled by the mark space ratio of power switches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Circuit can be considered as a low pass filter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dirty="0" smtClean="0"/>
                  <a:t> the DC voltage of switching input is seen at the load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mick\Desktop\ResearchExam\BKTopolog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7" y="4343400"/>
            <a:ext cx="2951163" cy="20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63246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Fig 2: Basic buck topology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010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Optimum buck topology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Optimum topology depends on device physics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Power of converter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𝑂𝑢𝑡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𝐼𝑛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(1 −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𝐷𝑇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Ripple of converter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𝑉𝑜𝑢𝑡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𝑂𝑢𝑡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𝐿𝐶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𝑆𝑊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Designer has three dials for stable voltage and power</a:t>
                </a:r>
              </a:p>
              <a:p>
                <a:endParaRPr lang="en-US" dirty="0" smtClean="0"/>
              </a:p>
              <a:p>
                <a:r>
                  <a:rPr lang="en-US" dirty="0"/>
                  <a:t>Choice depends on dominant component loss mechanism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87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93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5568</TotalTime>
  <Words>3460</Words>
  <Application>Microsoft Office PowerPoint</Application>
  <PresentationFormat>On-screen Show (4:3)</PresentationFormat>
  <Paragraphs>649</Paragraphs>
  <Slides>64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Clarity</vt:lpstr>
      <vt:lpstr>Saving pins and power with integrated voltage converters</vt:lpstr>
      <vt:lpstr>Introduction</vt:lpstr>
      <vt:lpstr>Introduction</vt:lpstr>
      <vt:lpstr>Operation of the DC DC converter</vt:lpstr>
      <vt:lpstr>Popular step-down DC DC Converters</vt:lpstr>
      <vt:lpstr>Switched Capacitor step-down type</vt:lpstr>
      <vt:lpstr>Optimum SC topology</vt:lpstr>
      <vt:lpstr>Inductor-capacitor step-down type</vt:lpstr>
      <vt:lpstr>Optimum buck topology</vt:lpstr>
      <vt:lpstr>General losses in DC DC converters</vt:lpstr>
      <vt:lpstr>Switching losses</vt:lpstr>
      <vt:lpstr>Switching losses</vt:lpstr>
      <vt:lpstr>Capacitor losses</vt:lpstr>
      <vt:lpstr>Capacitor losses</vt:lpstr>
      <vt:lpstr>Inductor losses</vt:lpstr>
      <vt:lpstr>Converter load regulation losses</vt:lpstr>
      <vt:lpstr>Converter load regulation losses</vt:lpstr>
      <vt:lpstr>Best design for Integrated converters</vt:lpstr>
      <vt:lpstr>Design of Integrated DC DC Converters</vt:lpstr>
      <vt:lpstr>Interest is power system replacement</vt:lpstr>
      <vt:lpstr>Baseline CMOS SC</vt:lpstr>
      <vt:lpstr>Baseline CMOS buck </vt:lpstr>
      <vt:lpstr>Improving the baseline</vt:lpstr>
      <vt:lpstr>Integrated switch research</vt:lpstr>
      <vt:lpstr>Integrated switch efficiency circuits</vt:lpstr>
      <vt:lpstr>Integrated switch efficiency circuits</vt:lpstr>
      <vt:lpstr>Integrated switch efficiency circuits</vt:lpstr>
      <vt:lpstr>Integrated switch technology options</vt:lpstr>
      <vt:lpstr>Integrated switch technology options</vt:lpstr>
      <vt:lpstr>Integrated switch research conclusions</vt:lpstr>
      <vt:lpstr>Integrated inductor research</vt:lpstr>
      <vt:lpstr>Integrated inductor research</vt:lpstr>
      <vt:lpstr>Integrated inductor research</vt:lpstr>
      <vt:lpstr>Integrated inductor research conclusions</vt:lpstr>
      <vt:lpstr>Integrated Capacitor research</vt:lpstr>
      <vt:lpstr>Integrated Capacitor research</vt:lpstr>
      <vt:lpstr>Integrated Capacitor research</vt:lpstr>
      <vt:lpstr>Integrated Capacitor conclusions</vt:lpstr>
      <vt:lpstr>SC Architecture research</vt:lpstr>
      <vt:lpstr>SC Architecture research</vt:lpstr>
      <vt:lpstr>SC Architecture research</vt:lpstr>
      <vt:lpstr>SC Architecture research</vt:lpstr>
      <vt:lpstr>SC Architecture research conclusions</vt:lpstr>
      <vt:lpstr>Buck architecture research</vt:lpstr>
      <vt:lpstr>Buck architecture research</vt:lpstr>
      <vt:lpstr>Buck architecture research</vt:lpstr>
      <vt:lpstr>Buck architecture research conclusions</vt:lpstr>
      <vt:lpstr>The IO limit with integrated DC DC Converters</vt:lpstr>
      <vt:lpstr>High speed IO suffers decreased SNR</vt:lpstr>
      <vt:lpstr>IO pin performance and DC-DC converters</vt:lpstr>
      <vt:lpstr>IO pin performance and DC-DC converters</vt:lpstr>
      <vt:lpstr>IO pin performance and DC-DC converters</vt:lpstr>
      <vt:lpstr>IO pin performance conclusions</vt:lpstr>
      <vt:lpstr>Saving pins with DC DC converters</vt:lpstr>
      <vt:lpstr>High voltage SC-buck</vt:lpstr>
      <vt:lpstr>High voltage substrate transformer-buck</vt:lpstr>
      <vt:lpstr>Integrated converter pin saving conclusions</vt:lpstr>
      <vt:lpstr>Directions for future work</vt:lpstr>
      <vt:lpstr>Standard CMOS SC/Buck</vt:lpstr>
      <vt:lpstr>Standard CMOS SC/Buck</vt:lpstr>
      <vt:lpstr>LDMOS High voltage SC-Buck</vt:lpstr>
      <vt:lpstr>GAN Interposer buck</vt:lpstr>
      <vt:lpstr>Conclusions</vt:lpstr>
      <vt:lpstr>Optimizing IO with integrated converters is an open research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93</cp:revision>
  <dcterms:created xsi:type="dcterms:W3CDTF">2014-05-15T23:03:40Z</dcterms:created>
  <dcterms:modified xsi:type="dcterms:W3CDTF">2014-05-22T09:43:32Z</dcterms:modified>
</cp:coreProperties>
</file>