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0" r:id="rId4"/>
    <p:sldId id="261" r:id="rId5"/>
    <p:sldId id="258" r:id="rId6"/>
    <p:sldId id="263" r:id="rId7"/>
    <p:sldId id="295" r:id="rId8"/>
    <p:sldId id="265" r:id="rId9"/>
    <p:sldId id="266" r:id="rId10"/>
    <p:sldId id="268" r:id="rId11"/>
    <p:sldId id="267" r:id="rId12"/>
    <p:sldId id="269" r:id="rId13"/>
    <p:sldId id="270" r:id="rId14"/>
    <p:sldId id="271" r:id="rId15"/>
    <p:sldId id="272" r:id="rId16"/>
    <p:sldId id="273" r:id="rId17"/>
    <p:sldId id="276" r:id="rId18"/>
    <p:sldId id="274" r:id="rId19"/>
    <p:sldId id="277" r:id="rId20"/>
    <p:sldId id="278" r:id="rId21"/>
    <p:sldId id="279" r:id="rId22"/>
    <p:sldId id="280" r:id="rId23"/>
    <p:sldId id="281" r:id="rId24"/>
    <p:sldId id="282" r:id="rId25"/>
    <p:sldId id="283" r:id="rId26"/>
    <p:sldId id="284" r:id="rId27"/>
    <p:sldId id="288" r:id="rId28"/>
    <p:sldId id="285" r:id="rId29"/>
    <p:sldId id="286" r:id="rId30"/>
    <p:sldId id="289" r:id="rId31"/>
    <p:sldId id="287" r:id="rId32"/>
    <p:sldId id="290" r:id="rId33"/>
    <p:sldId id="291" r:id="rId34"/>
    <p:sldId id="292" r:id="rId35"/>
    <p:sldId id="294" r:id="rId36"/>
    <p:sldId id="293" r:id="rId37"/>
    <p:sldId id="296" r:id="rId38"/>
    <p:sldId id="299" r:id="rId39"/>
    <p:sldId id="300" r:id="rId40"/>
    <p:sldId id="30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4" autoAdjust="0"/>
    <p:restoredTop sz="94660"/>
  </p:normalViewPr>
  <p:slideViewPr>
    <p:cSldViewPr snapToGrid="0">
      <p:cViewPr varScale="1">
        <p:scale>
          <a:sx n="100" d="100"/>
          <a:sy n="100" d="100"/>
        </p:scale>
        <p:origin x="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974BC-4075-4554-9D8B-939372A360F2}"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61C4A-27A5-4531-800C-155F0C7ECC4C}" type="slidenum">
              <a:rPr lang="en-US" smtClean="0"/>
              <a:t>‹#›</a:t>
            </a:fld>
            <a:endParaRPr lang="en-US"/>
          </a:p>
        </p:txBody>
      </p:sp>
    </p:spTree>
    <p:extLst>
      <p:ext uri="{BB962C8B-B14F-4D97-AF65-F5344CB8AC3E}">
        <p14:creationId xmlns:p14="http://schemas.microsoft.com/office/powerpoint/2010/main" val="234075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61C4A-27A5-4531-800C-155F0C7ECC4C}" type="slidenum">
              <a:rPr lang="en-US" smtClean="0"/>
              <a:t>19</a:t>
            </a:fld>
            <a:endParaRPr lang="en-US"/>
          </a:p>
        </p:txBody>
      </p:sp>
    </p:spTree>
    <p:extLst>
      <p:ext uri="{BB962C8B-B14F-4D97-AF65-F5344CB8AC3E}">
        <p14:creationId xmlns:p14="http://schemas.microsoft.com/office/powerpoint/2010/main" val="208691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61C4A-27A5-4531-800C-155F0C7ECC4C}" type="slidenum">
              <a:rPr lang="en-US" smtClean="0"/>
              <a:t>28</a:t>
            </a:fld>
            <a:endParaRPr lang="en-US"/>
          </a:p>
        </p:txBody>
      </p:sp>
    </p:spTree>
    <p:extLst>
      <p:ext uri="{BB962C8B-B14F-4D97-AF65-F5344CB8AC3E}">
        <p14:creationId xmlns:p14="http://schemas.microsoft.com/office/powerpoint/2010/main" val="187134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C35A7FB-07C3-4A19-9B4B-2B686CD8EAC6}"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5068748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5A7FB-07C3-4A19-9B4B-2B686CD8EA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88203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5A7FB-07C3-4A19-9B4B-2B686CD8EAC6}"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238503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5A7FB-07C3-4A19-9B4B-2B686CD8EAC6}"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406991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C35A7FB-07C3-4A19-9B4B-2B686CD8EAC6}"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37963372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C35A7FB-07C3-4A19-9B4B-2B686CD8EAC6}" type="datetimeFigureOut">
              <a:rPr lang="en-US" smtClean="0"/>
              <a:t>1/26/2020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224798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C35A7FB-07C3-4A19-9B4B-2B686CD8EAC6}"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526D1-19F1-4837-BC2F-FF6D0FCCABB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0453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35A7FB-07C3-4A19-9B4B-2B686CD8EAC6}"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143138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5A7FB-07C3-4A19-9B4B-2B686CD8EAC6}"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35267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C35A7FB-07C3-4A19-9B4B-2B686CD8EAC6}" type="datetimeFigureOut">
              <a:rPr lang="en-US" smtClean="0"/>
              <a:t>1/26/2020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150843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C35A7FB-07C3-4A19-9B4B-2B686CD8EAC6}" type="datetimeFigureOut">
              <a:rPr lang="en-US" smtClean="0"/>
              <a:t>1/26/2020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AC526D1-19F1-4837-BC2F-FF6D0FCCABBB}" type="slidenum">
              <a:rPr lang="en-US" smtClean="0"/>
              <a:t>‹#›</a:t>
            </a:fld>
            <a:endParaRPr lang="en-US"/>
          </a:p>
        </p:txBody>
      </p:sp>
    </p:spTree>
    <p:extLst>
      <p:ext uri="{BB962C8B-B14F-4D97-AF65-F5344CB8AC3E}">
        <p14:creationId xmlns:p14="http://schemas.microsoft.com/office/powerpoint/2010/main" val="1152221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C35A7FB-07C3-4A19-9B4B-2B686CD8EAC6}" type="datetimeFigureOut">
              <a:rPr lang="en-US" smtClean="0"/>
              <a:t>1/26/2020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AC526D1-19F1-4837-BC2F-FF6D0FCCABBB}" type="slidenum">
              <a:rPr lang="en-US" smtClean="0"/>
              <a:t>‹#›</a:t>
            </a:fld>
            <a:endParaRPr lang="en-US"/>
          </a:p>
        </p:txBody>
      </p:sp>
    </p:spTree>
    <p:extLst>
      <p:ext uri="{BB962C8B-B14F-4D97-AF65-F5344CB8AC3E}">
        <p14:creationId xmlns:p14="http://schemas.microsoft.com/office/powerpoint/2010/main" val="695927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n.wikipedia.org/wiki/Receiver_operating_characteristic"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BB31-6872-4A07-BCCF-D0ADC14623DB}"/>
              </a:ext>
            </a:extLst>
          </p:cNvPr>
          <p:cNvSpPr>
            <a:spLocks noGrp="1"/>
          </p:cNvSpPr>
          <p:nvPr>
            <p:ph type="ctrTitle"/>
          </p:nvPr>
        </p:nvSpPr>
        <p:spPr>
          <a:xfrm>
            <a:off x="6901435" y="2386744"/>
            <a:ext cx="4486656" cy="1645920"/>
          </a:xfrm>
        </p:spPr>
        <p:txBody>
          <a:bodyPr vert="horz" lIns="182880" tIns="182880" rIns="182880" bIns="182880" rtlCol="0">
            <a:normAutofit/>
          </a:bodyPr>
          <a:lstStyle/>
          <a:p>
            <a:r>
              <a:rPr lang="en-US" sz="1800" dirty="0"/>
              <a:t>Feature Extraction Using Deep Convolutional Neural Networks For Offline Signature Verification</a:t>
            </a:r>
          </a:p>
        </p:txBody>
      </p:sp>
      <p:sp>
        <p:nvSpPr>
          <p:cNvPr id="3" name="Subtitle 2">
            <a:extLst>
              <a:ext uri="{FF2B5EF4-FFF2-40B4-BE49-F238E27FC236}">
                <a16:creationId xmlns:a16="http://schemas.microsoft.com/office/drawing/2014/main" id="{12F0C621-7762-4DF8-9DF1-B016D91AA601}"/>
              </a:ext>
            </a:extLst>
          </p:cNvPr>
          <p:cNvSpPr>
            <a:spLocks noGrp="1"/>
          </p:cNvSpPr>
          <p:nvPr>
            <p:ph type="subTitle" idx="1"/>
          </p:nvPr>
        </p:nvSpPr>
        <p:spPr>
          <a:xfrm>
            <a:off x="7245378" y="4352544"/>
            <a:ext cx="3798770" cy="1239894"/>
          </a:xfrm>
        </p:spPr>
        <p:txBody>
          <a:bodyPr vert="horz" lIns="91440" tIns="45720" rIns="91440" bIns="45720" rtlCol="0">
            <a:normAutofit fontScale="55000" lnSpcReduction="20000"/>
          </a:bodyPr>
          <a:lstStyle/>
          <a:p>
            <a:pPr indent="-228600">
              <a:buFont typeface="Arial" panose="020B0604020202020204" pitchFamily="34" charset="0"/>
              <a:buChar char="•"/>
            </a:pPr>
            <a:r>
              <a:rPr lang="en-US" sz="1800" dirty="0"/>
              <a:t>Computer Vision Project</a:t>
            </a:r>
          </a:p>
          <a:p>
            <a:pPr indent="-228600">
              <a:buFont typeface="Arial" panose="020B0604020202020204" pitchFamily="34" charset="0"/>
              <a:buChar char="•"/>
            </a:pPr>
            <a:r>
              <a:rPr lang="en-US" sz="1800" dirty="0"/>
              <a:t> -</a:t>
            </a:r>
          </a:p>
          <a:p>
            <a:pPr indent="-228600">
              <a:buFont typeface="Arial" panose="020B0604020202020204" pitchFamily="34" charset="0"/>
              <a:buChar char="•"/>
            </a:pPr>
            <a:r>
              <a:rPr lang="en-US" sz="1800" dirty="0"/>
              <a:t>-</a:t>
            </a:r>
          </a:p>
          <a:p>
            <a:pPr indent="-228600">
              <a:buFont typeface="Arial" panose="020B0604020202020204" pitchFamily="34" charset="0"/>
              <a:buChar char="•"/>
            </a:pPr>
            <a:r>
              <a:rPr lang="en-US" sz="1800" dirty="0"/>
              <a:t>-</a:t>
            </a:r>
          </a:p>
          <a:p>
            <a:pPr indent="-228600">
              <a:buFont typeface="Arial" panose="020B0604020202020204" pitchFamily="34" charset="0"/>
              <a:buChar char="•"/>
            </a:pPr>
            <a:r>
              <a:rPr lang="en-US" sz="1800" dirty="0"/>
              <a:t>Prof. </a:t>
            </a:r>
          </a:p>
          <a:p>
            <a:pPr indent="-228600">
              <a:buFont typeface="Arial" panose="020B0604020202020204" pitchFamily="34" charset="0"/>
              <a:buChar char="•"/>
            </a:pPr>
            <a:endParaRPr lang="en-US" sz="1800" dirty="0"/>
          </a:p>
          <a:p>
            <a:pPr indent="-228600">
              <a:buFont typeface="Arial" panose="020B0604020202020204" pitchFamily="34" charset="0"/>
              <a:buChar char="•"/>
            </a:pPr>
            <a:endParaRPr lang="en-US" sz="1800" dirty="0"/>
          </a:p>
        </p:txBody>
      </p:sp>
      <p:sp>
        <p:nvSpPr>
          <p:cNvPr id="24" name="Rectangle 23">
            <a:extLst>
              <a:ext uri="{FF2B5EF4-FFF2-40B4-BE49-F238E27FC236}">
                <a16:creationId xmlns:a16="http://schemas.microsoft.com/office/drawing/2014/main" id="{733DEE68-6B15-49E1-8C6F-EE553B059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30" y="640080"/>
            <a:ext cx="5455920"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C3F07C8-CCA3-4D2E-A900-8396148C1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8" y="802767"/>
            <a:ext cx="512978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A89E2DDB-4B40-433D-9D42-4D19909D8282}"/>
              </a:ext>
            </a:extLst>
          </p:cNvPr>
          <p:cNvPicPr>
            <a:picLocks noChangeAspect="1"/>
          </p:cNvPicPr>
          <p:nvPr/>
        </p:nvPicPr>
        <p:blipFill rotWithShape="1">
          <a:blip r:embed="rId2">
            <a:extLst>
              <a:ext uri="{28A0092B-C50C-407E-A947-70E740481C1C}">
                <a14:useLocalDpi xmlns:a14="http://schemas.microsoft.com/office/drawing/2010/main" val="0"/>
              </a:ext>
            </a:extLst>
          </a:blip>
          <a:srcRect t="3322" r="1" b="956"/>
          <a:stretch/>
        </p:blipFill>
        <p:spPr>
          <a:xfrm>
            <a:off x="1126238" y="1122807"/>
            <a:ext cx="4489704" cy="4297680"/>
          </a:xfrm>
          <a:prstGeom prst="rect">
            <a:avLst/>
          </a:prstGeom>
        </p:spPr>
      </p:pic>
    </p:spTree>
    <p:extLst>
      <p:ext uri="{BB962C8B-B14F-4D97-AF65-F5344CB8AC3E}">
        <p14:creationId xmlns:p14="http://schemas.microsoft.com/office/powerpoint/2010/main" val="255478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id="{BB1783F8-3376-4445-BF36-FFED15E56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210" y="1509509"/>
            <a:ext cx="7915425" cy="3838981"/>
          </a:xfrm>
          <a:prstGeom prst="rect">
            <a:avLst/>
          </a:prstGeom>
        </p:spPr>
      </p:pic>
      <p:sp>
        <p:nvSpPr>
          <p:cNvPr id="13" name="Oval 1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6A710F-56FF-46DA-9495-3212322D7D20}"/>
              </a:ext>
            </a:extLst>
          </p:cNvPr>
          <p:cNvSpPr txBox="1"/>
          <p:nvPr/>
        </p:nvSpPr>
        <p:spPr>
          <a:xfrm>
            <a:off x="632381" y="624518"/>
            <a:ext cx="2157984" cy="2157984"/>
          </a:xfrm>
          <a:prstGeom prst="ellipse">
            <a:avLst/>
          </a:prstGeom>
          <a:noFill/>
          <a:ln>
            <a:solidFill>
              <a:srgbClr val="FFFFFF"/>
            </a:solidFill>
          </a:ln>
        </p:spPr>
        <p:txBody>
          <a:bodyPr vert="horz" lIns="182880" tIns="182880" rIns="182880" bIns="182880" rtlCol="0" anchor="ctr">
            <a:normAutofit/>
          </a:bodyPr>
          <a:lstStyle/>
          <a:p>
            <a:pPr algn="ctr" defTabSz="914400">
              <a:lnSpc>
                <a:spcPct val="90000"/>
              </a:lnSpc>
              <a:spcBef>
                <a:spcPct val="0"/>
              </a:spcBef>
              <a:spcAft>
                <a:spcPts val="600"/>
              </a:spcAft>
            </a:pPr>
            <a:r>
              <a:rPr lang="en-US" sz="1000" cap="all" spc="200" dirty="0">
                <a:solidFill>
                  <a:srgbClr val="FFFFFF"/>
                </a:solidFill>
                <a:latin typeface="+mj-lt"/>
                <a:ea typeface="+mj-ea"/>
                <a:cs typeface="+mj-cs"/>
              </a:rPr>
              <a:t>Figure 4. Illustration of the CNN architecture used in original paper.</a:t>
            </a:r>
          </a:p>
        </p:txBody>
      </p:sp>
    </p:spTree>
    <p:extLst>
      <p:ext uri="{BB962C8B-B14F-4D97-AF65-F5344CB8AC3E}">
        <p14:creationId xmlns:p14="http://schemas.microsoft.com/office/powerpoint/2010/main" val="42688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477077" y="308915"/>
            <a:ext cx="11097039" cy="882576"/>
          </a:xfrm>
        </p:spPr>
        <p:txBody>
          <a:bodyPr>
            <a:normAutofit/>
          </a:bodyPr>
          <a:lstStyle/>
          <a:p>
            <a:r>
              <a:rPr lang="en-US" b="1" dirty="0"/>
              <a:t>Multi-task learning framework</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477077" y="1514765"/>
            <a:ext cx="11097039" cy="4747490"/>
          </a:xfrm>
        </p:spPr>
        <p:txBody>
          <a:bodyPr>
            <a:normAutofit fontScale="92500" lnSpcReduction="20000"/>
          </a:bodyPr>
          <a:lstStyle/>
          <a:p>
            <a:r>
              <a:rPr lang="en-US" dirty="0"/>
              <a:t>Training set composed of tuples (X; y) where X is the signature image, and y is the user. </a:t>
            </a:r>
          </a:p>
          <a:p>
            <a:endParaRPr lang="en-US" dirty="0"/>
          </a:p>
          <a:p>
            <a:r>
              <a:rPr lang="en-US" dirty="0"/>
              <a:t>A neural network with multiple layers, where the objective is to discriminate between the users in the Development set. </a:t>
            </a:r>
          </a:p>
          <a:p>
            <a:endParaRPr lang="en-US" dirty="0"/>
          </a:p>
          <a:p>
            <a:r>
              <a:rPr lang="en-US" dirty="0"/>
              <a:t>The last layer of the neural network has M units with a </a:t>
            </a:r>
            <a:r>
              <a:rPr lang="en-US" dirty="0" err="1"/>
              <a:t>softmax</a:t>
            </a:r>
            <a:r>
              <a:rPr lang="en-US" dirty="0"/>
              <a:t> activation, where M is the number of users in the Development set, and estimates P(</a:t>
            </a:r>
            <a:r>
              <a:rPr lang="en-US" dirty="0" err="1"/>
              <a:t>y|X</a:t>
            </a:r>
            <a:r>
              <a:rPr lang="en-US" dirty="0"/>
              <a:t>). </a:t>
            </a:r>
          </a:p>
          <a:p>
            <a:endParaRPr lang="en-US" dirty="0"/>
          </a:p>
          <a:p>
            <a:r>
              <a:rPr lang="en-US" dirty="0"/>
              <a:t>Figure 4 illustrated one of the architectures used in this work. </a:t>
            </a:r>
          </a:p>
          <a:p>
            <a:endParaRPr lang="en-US" dirty="0"/>
          </a:p>
          <a:p>
            <a:r>
              <a:rPr lang="en-US" dirty="0"/>
              <a:t>Cost function in general.</a:t>
            </a:r>
          </a:p>
          <a:p>
            <a:endParaRPr lang="en-US" dirty="0"/>
          </a:p>
          <a:p>
            <a:r>
              <a:rPr lang="en-US" dirty="0" err="1"/>
              <a:t>y</a:t>
            </a:r>
            <a:r>
              <a:rPr lang="en-US" baseline="-25000" dirty="0" err="1"/>
              <a:t>ij</a:t>
            </a:r>
            <a:r>
              <a:rPr lang="en-US" dirty="0"/>
              <a:t> is the true target for example </a:t>
            </a:r>
            <a:r>
              <a:rPr lang="en-US" dirty="0" err="1"/>
              <a:t>i</a:t>
            </a:r>
            <a:r>
              <a:rPr lang="en-US" dirty="0"/>
              <a:t>, X</a:t>
            </a:r>
            <a:r>
              <a:rPr lang="en-US" baseline="-25000" dirty="0"/>
              <a:t>i</a:t>
            </a:r>
            <a:r>
              <a:rPr lang="en-US" dirty="0"/>
              <a:t> is the signature image, and P(</a:t>
            </a:r>
            <a:r>
              <a:rPr lang="en-US" dirty="0" err="1"/>
              <a:t>y</a:t>
            </a:r>
            <a:r>
              <a:rPr lang="en-US" baseline="-25000" dirty="0" err="1"/>
              <a:t>j</a:t>
            </a:r>
            <a:r>
              <a:rPr lang="en-US" dirty="0" err="1"/>
              <a:t>|X</a:t>
            </a:r>
            <a:r>
              <a:rPr lang="en-US" baseline="-25000" dirty="0" err="1"/>
              <a:t>i</a:t>
            </a:r>
            <a:r>
              <a:rPr lang="en-US" dirty="0"/>
              <a:t>) is the probability assigned to class j for the input X</a:t>
            </a:r>
            <a:r>
              <a:rPr lang="en-US" baseline="-25000" dirty="0"/>
              <a:t>i.</a:t>
            </a:r>
            <a:endParaRPr lang="en-US" dirty="0"/>
          </a:p>
          <a:p>
            <a:r>
              <a:rPr lang="en-US" dirty="0"/>
              <a:t>This cost function can then be minimized with a gradient-based method.</a:t>
            </a:r>
          </a:p>
          <a:p>
            <a:endParaRPr lang="en-US" dirty="0"/>
          </a:p>
          <a:p>
            <a:endParaRPr lang="en-US" dirty="0"/>
          </a:p>
        </p:txBody>
      </p:sp>
      <p:pic>
        <p:nvPicPr>
          <p:cNvPr id="4" name="Picture 3">
            <a:extLst>
              <a:ext uri="{FF2B5EF4-FFF2-40B4-BE49-F238E27FC236}">
                <a16:creationId xmlns:a16="http://schemas.microsoft.com/office/drawing/2014/main" id="{EDB595BC-D8FE-4FF9-AD97-F78F8097D121}"/>
              </a:ext>
            </a:extLst>
          </p:cNvPr>
          <p:cNvPicPr/>
          <p:nvPr/>
        </p:nvPicPr>
        <p:blipFill>
          <a:blip r:embed="rId2">
            <a:extLst>
              <a:ext uri="{28A0092B-C50C-407E-A947-70E740481C1C}">
                <a14:useLocalDpi xmlns:a14="http://schemas.microsoft.com/office/drawing/2010/main" val="0"/>
              </a:ext>
            </a:extLst>
          </a:blip>
          <a:stretch>
            <a:fillRect/>
          </a:stretch>
        </p:blipFill>
        <p:spPr>
          <a:xfrm>
            <a:off x="3236222" y="4252914"/>
            <a:ext cx="4467225" cy="571500"/>
          </a:xfrm>
          <a:prstGeom prst="rect">
            <a:avLst/>
          </a:prstGeom>
        </p:spPr>
      </p:pic>
    </p:spTree>
    <p:extLst>
      <p:ext uri="{BB962C8B-B14F-4D97-AF65-F5344CB8AC3E}">
        <p14:creationId xmlns:p14="http://schemas.microsoft.com/office/powerpoint/2010/main" val="405316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571499" y="308915"/>
            <a:ext cx="11002617" cy="882576"/>
          </a:xfrm>
        </p:spPr>
        <p:txBody>
          <a:bodyPr>
            <a:normAutofit/>
          </a:bodyPr>
          <a:lstStyle/>
          <a:p>
            <a:r>
              <a:rPr lang="en-US" b="1" dirty="0"/>
              <a:t>Multi-task learning framework</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571499" y="1514765"/>
            <a:ext cx="11002617" cy="4925792"/>
          </a:xfrm>
        </p:spPr>
        <p:txBody>
          <a:bodyPr>
            <a:normAutofit/>
          </a:bodyPr>
          <a:lstStyle/>
          <a:p>
            <a:r>
              <a:rPr lang="en-US" dirty="0"/>
              <a:t>One of the main goals of a signature verification systems is distinguishing skilled forgeries. </a:t>
            </a:r>
          </a:p>
          <a:p>
            <a:endParaRPr lang="en-US" dirty="0"/>
          </a:p>
          <a:p>
            <a:r>
              <a:rPr lang="en-US" dirty="0"/>
              <a:t>Limitation of the General cost function </a:t>
            </a:r>
            <a:r>
              <a:rPr lang="en-US" dirty="0">
                <a:sym typeface="Wingdings" panose="05000000000000000000" pitchFamily="2" charset="2"/>
              </a:rPr>
              <a:t></a:t>
            </a:r>
            <a:r>
              <a:rPr lang="en-US" dirty="0"/>
              <a:t> nothing in the training process to drive the features to be good in distinguishing skilled forgeries. </a:t>
            </a:r>
          </a:p>
          <a:p>
            <a:pPr marL="0" indent="0">
              <a:buNone/>
            </a:pPr>
            <a:endParaRPr lang="en-US" dirty="0"/>
          </a:p>
          <a:p>
            <a:r>
              <a:rPr lang="en-US" dirty="0"/>
              <a:t>Adding a separate output for detecting forgeries and considering two terms in the cost function for feature learning they tackle this issue.</a:t>
            </a:r>
          </a:p>
          <a:p>
            <a:pPr lvl="1"/>
            <a:r>
              <a:rPr lang="en-US" dirty="0"/>
              <a:t>First term drives the model to distinguish between different</a:t>
            </a:r>
          </a:p>
          <a:p>
            <a:pPr lvl="1"/>
            <a:r>
              <a:rPr lang="en-US" dirty="0"/>
              <a:t>Second term drives the model to distinguish between genuine signatures and skilled forgeries. </a:t>
            </a:r>
          </a:p>
          <a:p>
            <a:pPr marL="228600" lvl="1" indent="0">
              <a:buNone/>
            </a:pPr>
            <a:endParaRPr lang="en-US" dirty="0"/>
          </a:p>
          <a:p>
            <a:r>
              <a:rPr lang="en-US" dirty="0"/>
              <a:t>P(</a:t>
            </a:r>
            <a:r>
              <a:rPr lang="en-US" dirty="0" err="1"/>
              <a:t>f|X</a:t>
            </a:r>
            <a:r>
              <a:rPr lang="en-US" dirty="0"/>
              <a:t>), is another output of the model, a single sigmoid unit, that seeks to predict whether the signature is a forgery or not.</a:t>
            </a:r>
          </a:p>
        </p:txBody>
      </p:sp>
    </p:spTree>
    <p:extLst>
      <p:ext uri="{BB962C8B-B14F-4D97-AF65-F5344CB8AC3E}">
        <p14:creationId xmlns:p14="http://schemas.microsoft.com/office/powerpoint/2010/main" val="204198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566530" y="308915"/>
            <a:ext cx="11027466" cy="882576"/>
          </a:xfrm>
        </p:spPr>
        <p:txBody>
          <a:bodyPr>
            <a:normAutofit/>
          </a:bodyPr>
          <a:lstStyle/>
          <a:p>
            <a:r>
              <a:rPr lang="en-US" b="1" dirty="0"/>
              <a:t>Multi-task learning framework</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566529" y="1514765"/>
            <a:ext cx="11027465" cy="5199118"/>
          </a:xfrm>
        </p:spPr>
        <p:txBody>
          <a:bodyPr>
            <a:normAutofit/>
          </a:bodyPr>
          <a:lstStyle/>
          <a:p>
            <a:r>
              <a:rPr lang="en-US" dirty="0"/>
              <a:t>Training set is tuples of the form (X, y, f)</a:t>
            </a:r>
          </a:p>
          <a:p>
            <a:pPr lvl="1"/>
            <a:r>
              <a:rPr lang="en-US" dirty="0"/>
              <a:t>where X is the signature image</a:t>
            </a:r>
          </a:p>
          <a:p>
            <a:pPr lvl="1"/>
            <a:r>
              <a:rPr lang="en-US" dirty="0"/>
              <a:t>y is the author of the signature (or the target user, if the signature is a forgery)</a:t>
            </a:r>
          </a:p>
          <a:p>
            <a:pPr lvl="1"/>
            <a:r>
              <a:rPr lang="en-US" dirty="0"/>
              <a:t>f is a binary variable that reflects if the sample is a forgery or not (f = 1 indicates a forgery). </a:t>
            </a:r>
          </a:p>
          <a:p>
            <a:pPr marL="228600" lvl="1" indent="0">
              <a:buNone/>
            </a:pPr>
            <a:endParaRPr lang="en-US" dirty="0"/>
          </a:p>
          <a:p>
            <a:r>
              <a:rPr lang="en-US" dirty="0"/>
              <a:t>Genuine signatures and forgeries targeted to the same user have the same y. </a:t>
            </a:r>
          </a:p>
          <a:p>
            <a:endParaRPr lang="en-US" dirty="0"/>
          </a:p>
          <a:p>
            <a:r>
              <a:rPr lang="en-US" dirty="0"/>
              <a:t>The loss function combines:</a:t>
            </a:r>
          </a:p>
          <a:p>
            <a:pPr lvl="1"/>
            <a:r>
              <a:rPr lang="en-US" dirty="0"/>
              <a:t>user classification loss (</a:t>
            </a:r>
            <a:r>
              <a:rPr lang="en-US" dirty="0" err="1"/>
              <a:t>L</a:t>
            </a:r>
            <a:r>
              <a:rPr lang="en-US" baseline="-25000" dirty="0" err="1"/>
              <a:t>c</a:t>
            </a:r>
            <a:r>
              <a:rPr lang="en-US" dirty="0"/>
              <a:t>) is a multi-class cross-entropy,</a:t>
            </a:r>
          </a:p>
          <a:p>
            <a:pPr lvl="1"/>
            <a:r>
              <a:rPr lang="en-US" dirty="0"/>
              <a:t>and the forgery classification (</a:t>
            </a:r>
            <a:r>
              <a:rPr lang="en-US" dirty="0" err="1"/>
              <a:t>L</a:t>
            </a:r>
            <a:r>
              <a:rPr lang="en-US" baseline="-25000" dirty="0" err="1"/>
              <a:t>f</a:t>
            </a:r>
            <a:r>
              <a:rPr lang="en-US" dirty="0"/>
              <a:t>) is a binary cross-entropy.</a:t>
            </a:r>
          </a:p>
          <a:p>
            <a:endParaRPr lang="en-US" dirty="0"/>
          </a:p>
          <a:p>
            <a:endParaRPr lang="en-US" dirty="0"/>
          </a:p>
        </p:txBody>
      </p:sp>
      <p:pic>
        <p:nvPicPr>
          <p:cNvPr id="4" name="Picture 3">
            <a:extLst>
              <a:ext uri="{FF2B5EF4-FFF2-40B4-BE49-F238E27FC236}">
                <a16:creationId xmlns:a16="http://schemas.microsoft.com/office/drawing/2014/main" id="{3AC93EDB-5717-43C8-8CCD-C6AA137561FC}"/>
              </a:ext>
            </a:extLst>
          </p:cNvPr>
          <p:cNvPicPr/>
          <p:nvPr/>
        </p:nvPicPr>
        <p:blipFill>
          <a:blip r:embed="rId2">
            <a:extLst>
              <a:ext uri="{28A0092B-C50C-407E-A947-70E740481C1C}">
                <a14:useLocalDpi xmlns:a14="http://schemas.microsoft.com/office/drawing/2010/main" val="0"/>
              </a:ext>
            </a:extLst>
          </a:blip>
          <a:stretch>
            <a:fillRect/>
          </a:stretch>
        </p:blipFill>
        <p:spPr>
          <a:xfrm>
            <a:off x="3099352" y="5510860"/>
            <a:ext cx="5429885" cy="1038225"/>
          </a:xfrm>
          <a:prstGeom prst="rect">
            <a:avLst/>
          </a:prstGeom>
        </p:spPr>
      </p:pic>
    </p:spTree>
    <p:extLst>
      <p:ext uri="{BB962C8B-B14F-4D97-AF65-F5344CB8AC3E}">
        <p14:creationId xmlns:p14="http://schemas.microsoft.com/office/powerpoint/2010/main" val="41033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477077" y="308915"/>
            <a:ext cx="11166613" cy="882576"/>
          </a:xfrm>
        </p:spPr>
        <p:txBody>
          <a:bodyPr>
            <a:normAutofit/>
          </a:bodyPr>
          <a:lstStyle/>
          <a:p>
            <a:r>
              <a:rPr lang="en-US" b="1" dirty="0"/>
              <a:t>Multi-task learning framework</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477077" y="1514765"/>
            <a:ext cx="11166613" cy="4995365"/>
          </a:xfrm>
        </p:spPr>
        <p:txBody>
          <a:bodyPr>
            <a:normAutofit lnSpcReduction="10000"/>
          </a:bodyPr>
          <a:lstStyle/>
          <a:p>
            <a:r>
              <a:rPr lang="en-US" dirty="0"/>
              <a:t>The first approach for combination considers a weighted sum of both individual losses:</a:t>
            </a:r>
          </a:p>
          <a:p>
            <a:endParaRPr lang="en-US" dirty="0"/>
          </a:p>
          <a:p>
            <a:endParaRPr lang="en-US" dirty="0"/>
          </a:p>
          <a:p>
            <a:pPr marL="0" indent="0">
              <a:buNone/>
            </a:pPr>
            <a:endParaRPr lang="en-US" dirty="0"/>
          </a:p>
          <a:p>
            <a:r>
              <a:rPr lang="en-US" dirty="0"/>
              <a:t>λ is a hyper parameter that trades-off between the two </a:t>
            </a:r>
          </a:p>
          <a:p>
            <a:endParaRPr lang="en-US" dirty="0"/>
          </a:p>
          <a:p>
            <a:r>
              <a:rPr lang="en-US" dirty="0"/>
              <a:t>In a second approach they consider the user classification loss only for genuine signatures the model is not penalized for misclassifying for which user a forgery was made.</a:t>
            </a:r>
          </a:p>
          <a:p>
            <a:endParaRPr lang="en-US" dirty="0"/>
          </a:p>
          <a:p>
            <a:pPr marL="0" indent="0">
              <a:buNone/>
            </a:pPr>
            <a:endParaRPr lang="en-US" dirty="0"/>
          </a:p>
          <a:p>
            <a:pPr marL="0" indent="0">
              <a:buNone/>
            </a:pPr>
            <a:endParaRPr lang="en-US" dirty="0"/>
          </a:p>
          <a:p>
            <a:r>
              <a:rPr lang="en-US" dirty="0"/>
              <a:t>First term guides the model to learn features to distinguish between different users.</a:t>
            </a:r>
          </a:p>
          <a:p>
            <a:r>
              <a:rPr lang="en-US" dirty="0"/>
              <a:t>Second term will focus on characteristics that distinguish between genuine signatures and forgeries.</a:t>
            </a:r>
          </a:p>
        </p:txBody>
      </p:sp>
      <p:pic>
        <p:nvPicPr>
          <p:cNvPr id="5" name="Picture 4">
            <a:extLst>
              <a:ext uri="{FF2B5EF4-FFF2-40B4-BE49-F238E27FC236}">
                <a16:creationId xmlns:a16="http://schemas.microsoft.com/office/drawing/2014/main" id="{7298D2EA-C438-487A-A86F-4AA9D7392472}"/>
              </a:ext>
            </a:extLst>
          </p:cNvPr>
          <p:cNvPicPr/>
          <p:nvPr/>
        </p:nvPicPr>
        <p:blipFill>
          <a:blip r:embed="rId2">
            <a:extLst>
              <a:ext uri="{28A0092B-C50C-407E-A947-70E740481C1C}">
                <a14:useLocalDpi xmlns:a14="http://schemas.microsoft.com/office/drawing/2010/main" val="0"/>
              </a:ext>
            </a:extLst>
          </a:blip>
          <a:stretch>
            <a:fillRect/>
          </a:stretch>
        </p:blipFill>
        <p:spPr>
          <a:xfrm>
            <a:off x="2788913" y="1902903"/>
            <a:ext cx="4566043" cy="997202"/>
          </a:xfrm>
          <a:prstGeom prst="rect">
            <a:avLst/>
          </a:prstGeom>
        </p:spPr>
      </p:pic>
      <p:pic>
        <p:nvPicPr>
          <p:cNvPr id="6" name="Picture 5">
            <a:extLst>
              <a:ext uri="{FF2B5EF4-FFF2-40B4-BE49-F238E27FC236}">
                <a16:creationId xmlns:a16="http://schemas.microsoft.com/office/drawing/2014/main" id="{A72B8EC7-861F-455E-B051-110AB06D4C86}"/>
              </a:ext>
            </a:extLst>
          </p:cNvPr>
          <p:cNvPicPr/>
          <p:nvPr/>
        </p:nvPicPr>
        <p:blipFill>
          <a:blip r:embed="rId3">
            <a:extLst>
              <a:ext uri="{28A0092B-C50C-407E-A947-70E740481C1C}">
                <a14:useLocalDpi xmlns:a14="http://schemas.microsoft.com/office/drawing/2010/main" val="0"/>
              </a:ext>
            </a:extLst>
          </a:blip>
          <a:stretch>
            <a:fillRect/>
          </a:stretch>
        </p:blipFill>
        <p:spPr>
          <a:xfrm>
            <a:off x="3034364" y="4389806"/>
            <a:ext cx="4853307" cy="1037912"/>
          </a:xfrm>
          <a:prstGeom prst="rect">
            <a:avLst/>
          </a:prstGeom>
        </p:spPr>
      </p:pic>
    </p:spTree>
    <p:extLst>
      <p:ext uri="{BB962C8B-B14F-4D97-AF65-F5344CB8AC3E}">
        <p14:creationId xmlns:p14="http://schemas.microsoft.com/office/powerpoint/2010/main" val="270532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354842" y="964692"/>
            <a:ext cx="3882788" cy="1188720"/>
          </a:xfrm>
        </p:spPr>
        <p:txBody>
          <a:bodyPr vert="horz" lIns="182880" tIns="182880" rIns="182880" bIns="182880" rtlCol="0" anchor="ctr">
            <a:normAutofit/>
          </a:bodyPr>
          <a:lstStyle/>
          <a:p>
            <a:pPr lvl="0"/>
            <a:r>
              <a:rPr lang="en-US" sz="2000" b="1" dirty="0"/>
              <a:t>Feature learning  systems (1)</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354842" y="2643014"/>
            <a:ext cx="3882788" cy="3437064"/>
          </a:xfrm>
        </p:spPr>
        <p:txBody>
          <a:bodyPr vert="horz" lIns="91440" tIns="45720" rIns="91440" bIns="45720" rtlCol="0">
            <a:normAutofit fontScale="85000" lnSpcReduction="20000"/>
          </a:bodyPr>
          <a:lstStyle/>
          <a:p>
            <a:r>
              <a:rPr lang="en-US" dirty="0"/>
              <a:t>The architecture that performed best for the formulation</a:t>
            </a:r>
          </a:p>
          <a:p>
            <a:pPr lvl="1"/>
            <a:r>
              <a:rPr lang="en-US" dirty="0"/>
              <a:t>The CNN consists of multiple layers</a:t>
            </a:r>
          </a:p>
          <a:p>
            <a:pPr lvl="1"/>
            <a:r>
              <a:rPr lang="en-US" dirty="0"/>
              <a:t>Convolutions</a:t>
            </a:r>
          </a:p>
          <a:p>
            <a:pPr lvl="1"/>
            <a:r>
              <a:rPr lang="en-US" dirty="0"/>
              <a:t>Max-pooling </a:t>
            </a:r>
          </a:p>
          <a:p>
            <a:pPr lvl="1"/>
            <a:r>
              <a:rPr lang="en-US" dirty="0"/>
              <a:t>fully-connected layers</a:t>
            </a:r>
          </a:p>
          <a:p>
            <a:endParaRPr lang="en-US" dirty="0"/>
          </a:p>
          <a:p>
            <a:r>
              <a:rPr lang="en-US" dirty="0"/>
              <a:t>Convolutional layers and fully-connected layers have learnable parameters </a:t>
            </a:r>
            <a:r>
              <a:rPr lang="en-US" dirty="0">
                <a:sym typeface="Wingdings" panose="05000000000000000000" pitchFamily="2" charset="2"/>
              </a:rPr>
              <a:t> </a:t>
            </a:r>
            <a:r>
              <a:rPr lang="en-US" dirty="0"/>
              <a:t>optimized during training</a:t>
            </a:r>
          </a:p>
          <a:p>
            <a:r>
              <a:rPr lang="en-US" dirty="0"/>
              <a:t>after each learnable layer they applied Batch Normalization, followed by the ReLU non-linearity.</a:t>
            </a:r>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42111A23-8715-4676-A3DF-BD3EBA3A12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95635" y="1525182"/>
            <a:ext cx="4876425" cy="3797216"/>
          </a:xfrm>
        </p:spPr>
      </p:pic>
    </p:spTree>
    <p:extLst>
      <p:ext uri="{BB962C8B-B14F-4D97-AF65-F5344CB8AC3E}">
        <p14:creationId xmlns:p14="http://schemas.microsoft.com/office/powerpoint/2010/main" val="143199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388961" y="964692"/>
            <a:ext cx="3821373" cy="1082472"/>
          </a:xfrm>
        </p:spPr>
        <p:txBody>
          <a:bodyPr vert="horz" lIns="182880" tIns="182880" rIns="182880" bIns="182880" rtlCol="0" anchor="ctr">
            <a:normAutofit/>
          </a:bodyPr>
          <a:lstStyle/>
          <a:p>
            <a:pPr lvl="0"/>
            <a:r>
              <a:rPr lang="en-US" sz="2000" b="1" dirty="0"/>
              <a:t>Feature learning  systems (2)</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388962" y="2415655"/>
            <a:ext cx="3821372" cy="4019264"/>
          </a:xfrm>
        </p:spPr>
        <p:txBody>
          <a:bodyPr vert="horz" lIns="91440" tIns="45720" rIns="91440" bIns="45720" rtlCol="0">
            <a:normAutofit fontScale="92500" lnSpcReduction="20000"/>
          </a:bodyPr>
          <a:lstStyle/>
          <a:p>
            <a:r>
              <a:rPr lang="en-US" dirty="0"/>
              <a:t>Optimization was conducted by minimizing the loss with Stochastic Gradient Descent with:</a:t>
            </a:r>
          </a:p>
          <a:p>
            <a:pPr lvl="1"/>
            <a:r>
              <a:rPr lang="en-US" dirty="0" err="1"/>
              <a:t>Nesterov</a:t>
            </a:r>
            <a:r>
              <a:rPr lang="en-US" dirty="0"/>
              <a:t> Momentum</a:t>
            </a:r>
          </a:p>
          <a:p>
            <a:pPr lvl="1"/>
            <a:r>
              <a:rPr lang="en-US" dirty="0"/>
              <a:t>Mini-batches of size 32</a:t>
            </a:r>
          </a:p>
          <a:p>
            <a:pPr lvl="1"/>
            <a:r>
              <a:rPr lang="en-US" dirty="0"/>
              <a:t>Momentum factor of 0.9</a:t>
            </a:r>
          </a:p>
          <a:p>
            <a:pPr lvl="1"/>
            <a:r>
              <a:rPr lang="en-US" dirty="0"/>
              <a:t>L2 penalty with weight decay 10e-4, As regularization</a:t>
            </a:r>
          </a:p>
          <a:p>
            <a:pPr lvl="1"/>
            <a:endParaRPr lang="en-US" dirty="0"/>
          </a:p>
          <a:p>
            <a:r>
              <a:rPr lang="en-US" dirty="0"/>
              <a:t>60 epochs of training, with an initial learning rate of 10e-3, that was divided by 10 every 20 epochs. </a:t>
            </a:r>
          </a:p>
          <a:p>
            <a:r>
              <a:rPr lang="en-US" dirty="0"/>
              <a:t>random crops of size 150x220 from the 170x242 signature image.</a:t>
            </a:r>
          </a:p>
          <a:p>
            <a:endParaRPr lang="en-US" dirty="0"/>
          </a:p>
          <a:p>
            <a:endParaRPr lang="en-US" dirty="0"/>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5647F5-8AC3-4A93-AC7E-5C2218752AFD}"/>
              </a:ext>
            </a:extLst>
          </p:cNvPr>
          <p:cNvSpPr txBox="1"/>
          <p:nvPr/>
        </p:nvSpPr>
        <p:spPr>
          <a:xfrm>
            <a:off x="5060194" y="4775193"/>
            <a:ext cx="5718637" cy="584775"/>
          </a:xfrm>
          <a:prstGeom prst="rect">
            <a:avLst/>
          </a:prstGeom>
          <a:noFill/>
        </p:spPr>
        <p:txBody>
          <a:bodyPr wrap="square" rtlCol="0">
            <a:spAutoFit/>
          </a:bodyPr>
          <a:lstStyle/>
          <a:p>
            <a:pPr algn="ctr"/>
            <a:r>
              <a:rPr lang="en-US" sz="1600" dirty="0"/>
              <a:t>Table II. SVM classification reported results from paper that is better than state of the art approaches in literature.</a:t>
            </a:r>
          </a:p>
        </p:txBody>
      </p:sp>
      <p:pic>
        <p:nvPicPr>
          <p:cNvPr id="7" name="Content Placeholder 6" descr="A screenshot of a cell phone&#10;&#10;Description automatically generated">
            <a:extLst>
              <a:ext uri="{FF2B5EF4-FFF2-40B4-BE49-F238E27FC236}">
                <a16:creationId xmlns:a16="http://schemas.microsoft.com/office/drawing/2014/main" id="{90F7516A-84F1-49D4-AB81-98E832D685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815" y="2198253"/>
            <a:ext cx="6175671" cy="2461828"/>
          </a:xfrm>
        </p:spPr>
      </p:pic>
    </p:spTree>
    <p:extLst>
      <p:ext uri="{BB962C8B-B14F-4D97-AF65-F5344CB8AC3E}">
        <p14:creationId xmlns:p14="http://schemas.microsoft.com/office/powerpoint/2010/main" val="418649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2231136" y="308915"/>
            <a:ext cx="7729728" cy="882576"/>
          </a:xfrm>
        </p:spPr>
        <p:txBody>
          <a:bodyPr>
            <a:normAutofit/>
          </a:bodyPr>
          <a:lstStyle/>
          <a:p>
            <a:pPr lvl="0"/>
            <a:r>
              <a:rPr lang="en-US" b="1" dirty="0"/>
              <a:t>Our Implementation</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2231136" y="1514765"/>
            <a:ext cx="7729728" cy="4747490"/>
          </a:xfrm>
        </p:spPr>
        <p:txBody>
          <a:bodyPr>
            <a:normAutofit/>
          </a:bodyPr>
          <a:lstStyle/>
          <a:p>
            <a:r>
              <a:rPr lang="en-US" dirty="0"/>
              <a:t>implementing papers method with deep learning architectures like </a:t>
            </a:r>
            <a:r>
              <a:rPr lang="en-US" dirty="0" err="1"/>
              <a:t>keras</a:t>
            </a:r>
            <a:r>
              <a:rPr lang="en-US" dirty="0"/>
              <a:t> and TensorFlow</a:t>
            </a:r>
          </a:p>
          <a:p>
            <a:endParaRPr lang="en-US" dirty="0"/>
          </a:p>
          <a:p>
            <a:r>
              <a:rPr lang="en-US" dirty="0"/>
              <a:t>Feature extraction architecture to extract features</a:t>
            </a:r>
          </a:p>
          <a:p>
            <a:endParaRPr lang="en-US" dirty="0"/>
          </a:p>
          <a:p>
            <a:r>
              <a:rPr lang="en-US" dirty="0"/>
              <a:t>Some modification in their architecture and minimize the number of output features 8 times less than original paper and reach to good result.</a:t>
            </a:r>
          </a:p>
          <a:p>
            <a:endParaRPr lang="en-US" dirty="0"/>
          </a:p>
          <a:p>
            <a:r>
              <a:rPr lang="en-US" dirty="0"/>
              <a:t>In this project, we implement formulations for learning features for Offline Signature Verification from [1] </a:t>
            </a:r>
          </a:p>
          <a:p>
            <a:endParaRPr lang="en-US" dirty="0"/>
          </a:p>
          <a:p>
            <a:r>
              <a:rPr lang="en-US" dirty="0"/>
              <a:t>Evaluate the performance of such features for training Writer-Dependent classifiers. </a:t>
            </a:r>
          </a:p>
        </p:txBody>
      </p:sp>
    </p:spTree>
    <p:extLst>
      <p:ext uri="{BB962C8B-B14F-4D97-AF65-F5344CB8AC3E}">
        <p14:creationId xmlns:p14="http://schemas.microsoft.com/office/powerpoint/2010/main" val="230645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378692" y="964692"/>
            <a:ext cx="3851564" cy="688617"/>
          </a:xfrm>
        </p:spPr>
        <p:txBody>
          <a:bodyPr vert="horz" lIns="182880" tIns="182880" rIns="182880" bIns="182880" rtlCol="0" anchor="ctr">
            <a:normAutofit/>
          </a:bodyPr>
          <a:lstStyle/>
          <a:p>
            <a:r>
              <a:rPr lang="en-US" sz="2000" b="1" dirty="0"/>
              <a:t>Preprocessing</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378692" y="1985818"/>
            <a:ext cx="3851564" cy="4313382"/>
          </a:xfrm>
        </p:spPr>
        <p:txBody>
          <a:bodyPr vert="horz" lIns="91440" tIns="45720" rIns="91440" bIns="45720" rtlCol="0">
            <a:noAutofit/>
          </a:bodyPr>
          <a:lstStyle/>
          <a:p>
            <a:pPr>
              <a:lnSpc>
                <a:spcPct val="90000"/>
              </a:lnSpc>
            </a:pPr>
            <a:r>
              <a:rPr lang="en-US" sz="1200" dirty="0"/>
              <a:t>read all with </a:t>
            </a:r>
            <a:r>
              <a:rPr lang="en-US" sz="1200" dirty="0" err="1"/>
              <a:t>openCV</a:t>
            </a:r>
            <a:r>
              <a:rPr lang="en-US" sz="1200" dirty="0"/>
              <a:t> in python: </a:t>
            </a:r>
          </a:p>
          <a:p>
            <a:pPr lvl="1">
              <a:lnSpc>
                <a:spcPct val="90000"/>
              </a:lnSpc>
            </a:pPr>
            <a:r>
              <a:rPr lang="en-US" sz="1050" dirty="0"/>
              <a:t>images as a grayscale in 2D array format</a:t>
            </a:r>
          </a:p>
          <a:p>
            <a:pPr lvl="1">
              <a:lnSpc>
                <a:spcPct val="90000"/>
              </a:lnSpc>
            </a:pPr>
            <a:r>
              <a:rPr lang="en-US" sz="1050" dirty="0"/>
              <a:t>extract users' name from folder name of image addresses</a:t>
            </a:r>
          </a:p>
          <a:p>
            <a:pPr lvl="1">
              <a:lnSpc>
                <a:spcPct val="90000"/>
              </a:lnSpc>
            </a:pPr>
            <a:r>
              <a:rPr lang="en-US" sz="1050" dirty="0">
                <a:solidFill>
                  <a:srgbClr val="FF0000"/>
                </a:solidFill>
              </a:rPr>
              <a:t>for all images: </a:t>
            </a:r>
          </a:p>
          <a:p>
            <a:pPr lvl="2">
              <a:lnSpc>
                <a:spcPct val="90000"/>
              </a:lnSpc>
            </a:pPr>
            <a:r>
              <a:rPr lang="en-US" sz="1050" dirty="0"/>
              <a:t>Inverting each image by (image = 255 – image), such that the background is zero-valued.</a:t>
            </a:r>
          </a:p>
          <a:p>
            <a:pPr lvl="2">
              <a:lnSpc>
                <a:spcPct val="90000"/>
              </a:lnSpc>
            </a:pPr>
            <a:r>
              <a:rPr lang="en-US" sz="1050" dirty="0"/>
              <a:t>Resize the image to the input size of the network </a:t>
            </a:r>
            <a:r>
              <a:rPr lang="en-US" sz="1050" dirty="0">
                <a:sym typeface="Wingdings" panose="05000000000000000000" pitchFamily="2" charset="2"/>
              </a:rPr>
              <a:t></a:t>
            </a:r>
            <a:r>
              <a:rPr lang="en-US" sz="1050" dirty="0"/>
              <a:t> (200,320)</a:t>
            </a:r>
          </a:p>
          <a:p>
            <a:pPr lvl="2">
              <a:lnSpc>
                <a:spcPct val="90000"/>
              </a:lnSpc>
            </a:pPr>
            <a:r>
              <a:rPr lang="en-US" sz="1050" dirty="0"/>
              <a:t>Threshold to remove some noises.</a:t>
            </a:r>
          </a:p>
          <a:p>
            <a:pPr lvl="2">
              <a:lnSpc>
                <a:spcPct val="90000"/>
              </a:lnSpc>
            </a:pPr>
            <a:r>
              <a:rPr lang="en-US" sz="1050" dirty="0"/>
              <a:t>Perform cv2.fastNlMeansDenoising function for making signatures without any noises</a:t>
            </a:r>
          </a:p>
          <a:p>
            <a:pPr lvl="2">
              <a:lnSpc>
                <a:spcPct val="90000"/>
              </a:lnSpc>
            </a:pPr>
            <a:endParaRPr lang="en-US" sz="1050" dirty="0"/>
          </a:p>
          <a:p>
            <a:pPr lvl="1">
              <a:lnSpc>
                <a:spcPct val="90000"/>
              </a:lnSpc>
            </a:pPr>
            <a:r>
              <a:rPr lang="en-US" sz="1200" dirty="0"/>
              <a:t>Convert our Images to 3D format to feed in CNN, we used np.expand_dims() function of NumPy.</a:t>
            </a:r>
          </a:p>
          <a:p>
            <a:pPr lvl="1">
              <a:lnSpc>
                <a:spcPct val="90000"/>
              </a:lnSpc>
            </a:pPr>
            <a:endParaRPr lang="en-US" sz="1200" dirty="0"/>
          </a:p>
          <a:p>
            <a:pPr lvl="0">
              <a:lnSpc>
                <a:spcPct val="90000"/>
              </a:lnSpc>
            </a:pPr>
            <a:r>
              <a:rPr lang="en-US" sz="1200" dirty="0"/>
              <a:t>At the end we changed all arrays to NumPy array.</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5647F5-8AC3-4A93-AC7E-5C2218752AFD}"/>
              </a:ext>
            </a:extLst>
          </p:cNvPr>
          <p:cNvSpPr txBox="1"/>
          <p:nvPr/>
        </p:nvSpPr>
        <p:spPr>
          <a:xfrm>
            <a:off x="5060194" y="5450157"/>
            <a:ext cx="5718637" cy="338554"/>
          </a:xfrm>
          <a:prstGeom prst="rect">
            <a:avLst/>
          </a:prstGeom>
          <a:noFill/>
        </p:spPr>
        <p:txBody>
          <a:bodyPr wrap="square" rtlCol="0">
            <a:spAutoFit/>
          </a:bodyPr>
          <a:lstStyle/>
          <a:p>
            <a:pPr algn="ctr">
              <a:spcAft>
                <a:spcPts val="600"/>
              </a:spcAft>
            </a:pPr>
            <a:r>
              <a:rPr lang="en-US" sz="1600" dirty="0"/>
              <a:t>Figure 5. Data preparing code in python</a:t>
            </a:r>
          </a:p>
        </p:txBody>
      </p:sp>
      <p:pic>
        <p:nvPicPr>
          <p:cNvPr id="9" name="Content Placeholder 8" descr="A screenshot of a cell phone&#10;&#10;Description automatically generated">
            <a:extLst>
              <a:ext uri="{FF2B5EF4-FFF2-40B4-BE49-F238E27FC236}">
                <a16:creationId xmlns:a16="http://schemas.microsoft.com/office/drawing/2014/main" id="{3C3FA850-5393-4FF9-AB10-00B65228E9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9130" y="1170198"/>
            <a:ext cx="5458177" cy="4256169"/>
          </a:xfrm>
        </p:spPr>
      </p:pic>
    </p:spTree>
    <p:extLst>
      <p:ext uri="{BB962C8B-B14F-4D97-AF65-F5344CB8AC3E}">
        <p14:creationId xmlns:p14="http://schemas.microsoft.com/office/powerpoint/2010/main" val="211055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22678" y="964692"/>
            <a:ext cx="4107884" cy="868846"/>
          </a:xfrm>
        </p:spPr>
        <p:txBody>
          <a:bodyPr vert="horz" lIns="182880" tIns="182880" rIns="182880" bIns="182880" rtlCol="0" anchor="ctr">
            <a:normAutofit fontScale="90000"/>
          </a:bodyPr>
          <a:lstStyle/>
          <a:p>
            <a:r>
              <a:rPr lang="en-US" sz="2000" b="1" dirty="0"/>
              <a:t>Dataset preparing to train</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22678" y="2132020"/>
            <a:ext cx="4107884" cy="4311419"/>
          </a:xfrm>
        </p:spPr>
        <p:txBody>
          <a:bodyPr vert="horz" lIns="91440" tIns="45720" rIns="91440" bIns="45720" rtlCol="0">
            <a:normAutofit/>
          </a:bodyPr>
          <a:lstStyle/>
          <a:p>
            <a:pPr>
              <a:lnSpc>
                <a:spcPct val="90000"/>
              </a:lnSpc>
            </a:pPr>
            <a:r>
              <a:rPr lang="en-US" sz="1400" dirty="0"/>
              <a:t>Our dataset is CEDAR from original paper</a:t>
            </a:r>
          </a:p>
          <a:p>
            <a:pPr>
              <a:lnSpc>
                <a:spcPct val="90000"/>
              </a:lnSpc>
            </a:pPr>
            <a:endParaRPr lang="en-US" sz="1400" dirty="0"/>
          </a:p>
          <a:p>
            <a:pPr>
              <a:lnSpc>
                <a:spcPct val="90000"/>
              </a:lnSpc>
            </a:pPr>
            <a:r>
              <a:rPr lang="en-US" sz="1400" dirty="0"/>
              <a:t>CEDAR dataset:</a:t>
            </a:r>
          </a:p>
          <a:p>
            <a:pPr lvl="1">
              <a:lnSpc>
                <a:spcPct val="90000"/>
              </a:lnSpc>
            </a:pPr>
            <a:r>
              <a:rPr lang="en-US" sz="1050" dirty="0"/>
              <a:t>55 user</a:t>
            </a:r>
          </a:p>
          <a:p>
            <a:pPr lvl="1">
              <a:lnSpc>
                <a:spcPct val="90000"/>
              </a:lnSpc>
            </a:pPr>
            <a:r>
              <a:rPr lang="en-US" sz="1050" dirty="0"/>
              <a:t>2640 signature of 55 user</a:t>
            </a:r>
          </a:p>
          <a:p>
            <a:pPr lvl="1">
              <a:lnSpc>
                <a:spcPct val="90000"/>
              </a:lnSpc>
            </a:pPr>
            <a:r>
              <a:rPr lang="en-US" sz="1050" dirty="0"/>
              <a:t>24 genuine and 24 forgery signature for each user</a:t>
            </a:r>
          </a:p>
          <a:p>
            <a:pPr lvl="1">
              <a:lnSpc>
                <a:spcPct val="90000"/>
              </a:lnSpc>
            </a:pPr>
            <a:endParaRPr lang="en-US" sz="1050" dirty="0"/>
          </a:p>
          <a:p>
            <a:pPr>
              <a:lnSpc>
                <a:spcPct val="90000"/>
              </a:lnSpc>
            </a:pPr>
            <a:r>
              <a:rPr lang="en-US" sz="1400" dirty="0"/>
              <a:t>For a multi-output classification network with a </a:t>
            </a:r>
            <a:r>
              <a:rPr lang="en-US" sz="1400" b="1" dirty="0"/>
              <a:t>single input</a:t>
            </a:r>
            <a:r>
              <a:rPr lang="en-US" sz="1400" dirty="0"/>
              <a:t>, we merge the genuine and forgery images together</a:t>
            </a:r>
          </a:p>
          <a:p>
            <a:pPr>
              <a:lnSpc>
                <a:spcPct val="90000"/>
              </a:lnSpc>
            </a:pPr>
            <a:endParaRPr lang="en-US" sz="1400" dirty="0"/>
          </a:p>
          <a:p>
            <a:pPr>
              <a:lnSpc>
                <a:spcPct val="90000"/>
              </a:lnSpc>
            </a:pPr>
            <a:r>
              <a:rPr lang="en-US" sz="1400" dirty="0"/>
              <a:t>Separate label vectors for each output:</a:t>
            </a:r>
          </a:p>
          <a:p>
            <a:pPr lvl="1">
              <a:lnSpc>
                <a:spcPct val="90000"/>
              </a:lnSpc>
            </a:pPr>
            <a:r>
              <a:rPr lang="en-US" sz="1200" b="1" dirty="0"/>
              <a:t>User</a:t>
            </a:r>
            <a:r>
              <a:rPr lang="en-US" sz="1200" dirty="0"/>
              <a:t> label vector </a:t>
            </a:r>
            <a:r>
              <a:rPr lang="en-US" sz="1200" dirty="0">
                <a:sym typeface="Wingdings" panose="05000000000000000000" pitchFamily="2" charset="2"/>
              </a:rPr>
              <a:t></a:t>
            </a:r>
            <a:r>
              <a:rPr lang="en-US" sz="1200" dirty="0"/>
              <a:t> each signature image in one hot encoded format</a:t>
            </a:r>
          </a:p>
          <a:p>
            <a:pPr lvl="1">
              <a:lnSpc>
                <a:spcPct val="90000"/>
              </a:lnSpc>
            </a:pPr>
            <a:r>
              <a:rPr lang="en-US" sz="1200" b="1" dirty="0"/>
              <a:t>Res</a:t>
            </a:r>
            <a:r>
              <a:rPr lang="en-US" sz="1200" dirty="0"/>
              <a:t> label vector </a:t>
            </a:r>
            <a:r>
              <a:rPr lang="en-US" sz="1200" dirty="0">
                <a:sym typeface="Wingdings" panose="05000000000000000000" pitchFamily="2" charset="2"/>
              </a:rPr>
              <a:t> </a:t>
            </a:r>
            <a:r>
              <a:rPr lang="en-US" sz="1200" b="1" dirty="0"/>
              <a:t>Result </a:t>
            </a:r>
            <a:r>
              <a:rPr lang="en-US" sz="1200" dirty="0"/>
              <a:t>(Genuine=0, forgery=1) in a binary.</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F53735A8-CCD7-42A5-AC70-BDE3BE5E86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69546" y="2599873"/>
            <a:ext cx="6227064" cy="2066623"/>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421729"/>
            <a:ext cx="5718637" cy="338554"/>
          </a:xfrm>
          <a:prstGeom prst="rect">
            <a:avLst/>
          </a:prstGeom>
          <a:noFill/>
        </p:spPr>
        <p:txBody>
          <a:bodyPr wrap="square" rtlCol="0">
            <a:spAutoFit/>
          </a:bodyPr>
          <a:lstStyle/>
          <a:p>
            <a:pPr algn="ctr">
              <a:spcAft>
                <a:spcPts val="600"/>
              </a:spcAft>
            </a:pPr>
            <a:r>
              <a:rPr lang="en-US" sz="1600" dirty="0"/>
              <a:t>Figure 5. Data concatenation code in python</a:t>
            </a:r>
          </a:p>
        </p:txBody>
      </p:sp>
    </p:spTree>
    <p:extLst>
      <p:ext uri="{BB962C8B-B14F-4D97-AF65-F5344CB8AC3E}">
        <p14:creationId xmlns:p14="http://schemas.microsoft.com/office/powerpoint/2010/main" val="197051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983973" y="308915"/>
            <a:ext cx="10247243" cy="882576"/>
          </a:xfrm>
        </p:spPr>
        <p:txBody>
          <a:bodyPr>
            <a:normAutofit/>
          </a:bodyPr>
          <a:lstStyle/>
          <a:p>
            <a:r>
              <a:rPr lang="en-US" b="1" dirty="0"/>
              <a:t>Why Signatures?</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983973" y="1514765"/>
            <a:ext cx="10247243" cy="5034320"/>
          </a:xfrm>
        </p:spPr>
        <p:txBody>
          <a:bodyPr>
            <a:normAutofit lnSpcReduction="10000"/>
          </a:bodyPr>
          <a:lstStyle/>
          <a:p>
            <a:r>
              <a:rPr lang="en-US" dirty="0"/>
              <a:t>authorization of individuals are becoming more essential tasks in:</a:t>
            </a:r>
          </a:p>
          <a:p>
            <a:pPr lvl="1"/>
            <a:r>
              <a:rPr lang="en-US" dirty="0"/>
              <a:t>e-commerce</a:t>
            </a:r>
          </a:p>
          <a:p>
            <a:pPr lvl="1"/>
            <a:r>
              <a:rPr lang="en-US" dirty="0"/>
              <a:t>forensic science</a:t>
            </a:r>
          </a:p>
          <a:p>
            <a:pPr lvl="1"/>
            <a:r>
              <a:rPr lang="en-US" dirty="0"/>
              <a:t>engineering</a:t>
            </a:r>
          </a:p>
          <a:p>
            <a:pPr lvl="1"/>
            <a:r>
              <a:rPr lang="en-US" dirty="0"/>
              <a:t>border control</a:t>
            </a:r>
          </a:p>
          <a:p>
            <a:pPr lvl="1"/>
            <a:r>
              <a:rPr lang="en-US" dirty="0"/>
              <a:t>access control</a:t>
            </a:r>
          </a:p>
          <a:p>
            <a:pPr lvl="1"/>
            <a:r>
              <a:rPr lang="en-US" dirty="0"/>
              <a:t>travel and immigration,</a:t>
            </a:r>
          </a:p>
          <a:p>
            <a:pPr lvl="1"/>
            <a:r>
              <a:rPr lang="en-US" dirty="0"/>
              <a:t>Healthcare</a:t>
            </a:r>
          </a:p>
          <a:p>
            <a:pPr lvl="1"/>
            <a:r>
              <a:rPr lang="en-US" dirty="0"/>
              <a:t>…</a:t>
            </a:r>
          </a:p>
          <a:p>
            <a:pPr marL="0" indent="0">
              <a:buNone/>
            </a:pPr>
            <a:endParaRPr lang="en-US" dirty="0"/>
          </a:p>
          <a:p>
            <a:r>
              <a:rPr lang="en-US" dirty="0"/>
              <a:t>Traditional authentication methods are less reliable because of loss, forgetfulness, and theft, because they are based on:</a:t>
            </a:r>
          </a:p>
          <a:p>
            <a:pPr lvl="1"/>
            <a:r>
              <a:rPr lang="en-US" dirty="0"/>
              <a:t>knowledge (password</a:t>
            </a:r>
            <a:r>
              <a:rPr lang="en-US" b="1" dirty="0"/>
              <a:t>-</a:t>
            </a:r>
            <a:r>
              <a:rPr lang="en-US" dirty="0"/>
              <a:t>based authentication) </a:t>
            </a:r>
          </a:p>
          <a:p>
            <a:pPr lvl="1"/>
            <a:r>
              <a:rPr lang="en-US" dirty="0"/>
              <a:t>or the utility of a token (photo ID cards, magnetic stripe cards, and key-based authentication)</a:t>
            </a:r>
          </a:p>
        </p:txBody>
      </p:sp>
    </p:spTree>
    <p:extLst>
      <p:ext uri="{BB962C8B-B14F-4D97-AF65-F5344CB8AC3E}">
        <p14:creationId xmlns:p14="http://schemas.microsoft.com/office/powerpoint/2010/main" val="2875553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32153" y="964692"/>
            <a:ext cx="4098409" cy="840419"/>
          </a:xfrm>
        </p:spPr>
        <p:txBody>
          <a:bodyPr vert="horz" lIns="182880" tIns="182880" rIns="182880" bIns="182880" rtlCol="0" anchor="ctr">
            <a:normAutofit/>
          </a:bodyPr>
          <a:lstStyle/>
          <a:p>
            <a:r>
              <a:rPr lang="en-US" sz="2000" b="1" dirty="0"/>
              <a:t>Train Test Split</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32154" y="2079905"/>
            <a:ext cx="4098408" cy="3821345"/>
          </a:xfrm>
        </p:spPr>
        <p:txBody>
          <a:bodyPr vert="horz" lIns="91440" tIns="45720" rIns="91440" bIns="45720" rtlCol="0">
            <a:normAutofit/>
          </a:bodyPr>
          <a:lstStyle/>
          <a:p>
            <a:r>
              <a:rPr lang="en-US" dirty="0"/>
              <a:t>Training set </a:t>
            </a:r>
            <a:r>
              <a:rPr lang="en-US" dirty="0">
                <a:sym typeface="Wingdings" panose="05000000000000000000" pitchFamily="2" charset="2"/>
              </a:rPr>
              <a:t> 75%</a:t>
            </a:r>
          </a:p>
          <a:p>
            <a:endParaRPr lang="en-US" dirty="0">
              <a:sym typeface="Wingdings" panose="05000000000000000000" pitchFamily="2" charset="2"/>
            </a:endParaRPr>
          </a:p>
          <a:p>
            <a:r>
              <a:rPr lang="en-US" dirty="0">
                <a:sym typeface="Wingdings" panose="05000000000000000000" pitchFamily="2" charset="2"/>
              </a:rPr>
              <a:t>Test Set  25%</a:t>
            </a:r>
          </a:p>
          <a:p>
            <a:endParaRPr lang="en-US" dirty="0"/>
          </a:p>
          <a:p>
            <a:r>
              <a:rPr lang="en-US" dirty="0"/>
              <a:t>Equal distribution of each users’ signature to train and test</a:t>
            </a:r>
          </a:p>
          <a:p>
            <a:endParaRPr lang="en-US" dirty="0"/>
          </a:p>
          <a:p>
            <a:r>
              <a:rPr lang="en-US" dirty="0"/>
              <a:t>from 24 images </a:t>
            </a:r>
            <a:r>
              <a:rPr lang="en-US" dirty="0">
                <a:sym typeface="Wingdings" panose="05000000000000000000" pitchFamily="2" charset="2"/>
              </a:rPr>
              <a:t></a:t>
            </a:r>
            <a:r>
              <a:rPr lang="en-US" dirty="0"/>
              <a:t>18 for train, 6 for test</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5647F5-8AC3-4A93-AC7E-5C2218752AFD}"/>
              </a:ext>
            </a:extLst>
          </p:cNvPr>
          <p:cNvSpPr txBox="1"/>
          <p:nvPr/>
        </p:nvSpPr>
        <p:spPr>
          <a:xfrm>
            <a:off x="5060194" y="5421729"/>
            <a:ext cx="5718637" cy="338554"/>
          </a:xfrm>
          <a:prstGeom prst="rect">
            <a:avLst/>
          </a:prstGeom>
          <a:noFill/>
        </p:spPr>
        <p:txBody>
          <a:bodyPr wrap="square" rtlCol="0">
            <a:spAutoFit/>
          </a:bodyPr>
          <a:lstStyle/>
          <a:p>
            <a:pPr algn="ctr">
              <a:spcAft>
                <a:spcPts val="600"/>
              </a:spcAft>
            </a:pPr>
            <a:r>
              <a:rPr lang="en-US" sz="1600" dirty="0"/>
              <a:t>Figure 6. Sample images after preprocessing</a:t>
            </a:r>
          </a:p>
        </p:txBody>
      </p:sp>
      <p:pic>
        <p:nvPicPr>
          <p:cNvPr id="9" name="Content Placeholder 8" descr="A screenshot of a cell phone&#10;&#10;Description automatically generated">
            <a:extLst>
              <a:ext uri="{FF2B5EF4-FFF2-40B4-BE49-F238E27FC236}">
                <a16:creationId xmlns:a16="http://schemas.microsoft.com/office/drawing/2014/main" id="{B9EE10B4-1A06-4212-9560-D0FEED1076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01995" y="1237956"/>
            <a:ext cx="4697842" cy="4164817"/>
          </a:xfrm>
        </p:spPr>
      </p:pic>
    </p:spTree>
    <p:extLst>
      <p:ext uri="{BB962C8B-B14F-4D97-AF65-F5344CB8AC3E}">
        <p14:creationId xmlns:p14="http://schemas.microsoft.com/office/powerpoint/2010/main" val="3981536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151610" y="964692"/>
            <a:ext cx="4178952" cy="873584"/>
          </a:xfrm>
        </p:spPr>
        <p:txBody>
          <a:bodyPr vert="horz" lIns="182880" tIns="182880" rIns="182880" bIns="182880" rtlCol="0" anchor="ctr">
            <a:normAutofit fontScale="90000"/>
          </a:bodyPr>
          <a:lstStyle/>
          <a:p>
            <a:r>
              <a:rPr lang="en-US" sz="2000" b="1" dirty="0"/>
              <a:t>Modified CNN Architecture</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151610" y="2089380"/>
            <a:ext cx="4178952" cy="4406176"/>
          </a:xfrm>
        </p:spPr>
        <p:txBody>
          <a:bodyPr vert="horz" lIns="91440" tIns="45720" rIns="91440" bIns="45720" rtlCol="0">
            <a:normAutofit/>
          </a:bodyPr>
          <a:lstStyle/>
          <a:p>
            <a:r>
              <a:rPr lang="en-US" dirty="0"/>
              <a:t>Some modifications to minimize the number of output features</a:t>
            </a:r>
          </a:p>
          <a:p>
            <a:endParaRPr lang="en-US" dirty="0"/>
          </a:p>
          <a:p>
            <a:r>
              <a:rPr lang="en-US" dirty="0"/>
              <a:t>2048 size FC layer in paper</a:t>
            </a:r>
          </a:p>
          <a:p>
            <a:endParaRPr lang="en-US" dirty="0"/>
          </a:p>
          <a:p>
            <a:r>
              <a:rPr lang="en-US" dirty="0"/>
              <a:t>Instead of 2 FC layer we used 3 FC layer of size 2048, 1024 and 256,</a:t>
            </a:r>
          </a:p>
          <a:p>
            <a:pPr lvl="1"/>
            <a:r>
              <a:rPr lang="en-US" dirty="0"/>
              <a:t>Speed up the learning process </a:t>
            </a:r>
          </a:p>
          <a:p>
            <a:pPr lvl="2"/>
            <a:r>
              <a:rPr lang="en-US" dirty="0"/>
              <a:t>learnable parameters is half of original model paper model now.</a:t>
            </a:r>
          </a:p>
          <a:p>
            <a:pPr lvl="1"/>
            <a:r>
              <a:rPr lang="en-US" dirty="0"/>
              <a:t>Extracted Features 8x more compact</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7. Our proposed CNN architecture</a:t>
            </a:r>
          </a:p>
        </p:txBody>
      </p:sp>
      <p:pic>
        <p:nvPicPr>
          <p:cNvPr id="9" name="Content Placeholder 8" descr="A close up of a map&#10;&#10;Description automatically generated">
            <a:extLst>
              <a:ext uri="{FF2B5EF4-FFF2-40B4-BE49-F238E27FC236}">
                <a16:creationId xmlns:a16="http://schemas.microsoft.com/office/drawing/2014/main" id="{61760D91-0A2C-44D9-BDFD-D31EAA647C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92707" y="2000251"/>
            <a:ext cx="6475663" cy="2882380"/>
          </a:xfrm>
        </p:spPr>
      </p:pic>
    </p:spTree>
    <p:extLst>
      <p:ext uri="{BB962C8B-B14F-4D97-AF65-F5344CB8AC3E}">
        <p14:creationId xmlns:p14="http://schemas.microsoft.com/office/powerpoint/2010/main" val="329407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08464" y="964692"/>
            <a:ext cx="4122098" cy="1188720"/>
          </a:xfrm>
        </p:spPr>
        <p:txBody>
          <a:bodyPr vert="horz" lIns="182880" tIns="182880" rIns="182880" bIns="182880" rtlCol="0" anchor="ctr">
            <a:normAutofit/>
          </a:bodyPr>
          <a:lstStyle/>
          <a:p>
            <a:r>
              <a:rPr lang="en-US" sz="2000" b="1" dirty="0"/>
              <a:t>Multi-Output CNN Model Implementation</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08464" y="2411552"/>
            <a:ext cx="4122098" cy="3489698"/>
          </a:xfrm>
        </p:spPr>
        <p:txBody>
          <a:bodyPr vert="horz" lIns="91440" tIns="45720" rIns="91440" bIns="45720" rtlCol="0">
            <a:normAutofit/>
          </a:bodyPr>
          <a:lstStyle/>
          <a:p>
            <a:pPr>
              <a:lnSpc>
                <a:spcPct val="90000"/>
              </a:lnSpc>
            </a:pPr>
            <a:r>
              <a:rPr lang="en-US" dirty="0"/>
              <a:t>Deep Convolutional Neural Networks used to extract important features from signature images.</a:t>
            </a:r>
          </a:p>
          <a:p>
            <a:pPr>
              <a:lnSpc>
                <a:spcPct val="90000"/>
              </a:lnSpc>
            </a:pPr>
            <a:endParaRPr lang="en-US" dirty="0"/>
          </a:p>
          <a:p>
            <a:pPr>
              <a:lnSpc>
                <a:spcPct val="90000"/>
              </a:lnSpc>
            </a:pPr>
            <a:r>
              <a:rPr lang="en-US" dirty="0"/>
              <a:t>Datasets with M users could used, code is flexible to work with any number of users.</a:t>
            </a:r>
            <a:endParaRPr lang="en-US" sz="1100" dirty="0"/>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7EE6B668-8F5C-459C-92D4-55A3270289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84344" y="1352550"/>
            <a:ext cx="5083032" cy="4305300"/>
          </a:xfrm>
        </p:spPr>
      </p:pic>
    </p:spTree>
    <p:extLst>
      <p:ext uri="{BB962C8B-B14F-4D97-AF65-F5344CB8AC3E}">
        <p14:creationId xmlns:p14="http://schemas.microsoft.com/office/powerpoint/2010/main" val="247432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70056" y="964692"/>
            <a:ext cx="4060506" cy="897273"/>
          </a:xfrm>
        </p:spPr>
        <p:txBody>
          <a:bodyPr vert="horz" lIns="182880" tIns="182880" rIns="182880" bIns="182880" rtlCol="0" anchor="ctr">
            <a:normAutofit fontScale="90000"/>
          </a:bodyPr>
          <a:lstStyle/>
          <a:p>
            <a:r>
              <a:rPr lang="en-US" sz="2200" b="1"/>
              <a:t>Modified CNN Architecture</a:t>
            </a:r>
            <a:endParaRPr lang="en-US" sz="220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70056" y="2075167"/>
            <a:ext cx="4060506" cy="3927655"/>
          </a:xfrm>
        </p:spPr>
        <p:txBody>
          <a:bodyPr vert="horz" lIns="91440" tIns="45720" rIns="91440" bIns="45720" rtlCol="0">
            <a:normAutofit/>
          </a:bodyPr>
          <a:lstStyle/>
          <a:p>
            <a:pPr>
              <a:lnSpc>
                <a:spcPct val="90000"/>
              </a:lnSpc>
            </a:pPr>
            <a:r>
              <a:rPr lang="en-US" sz="1600" dirty="0"/>
              <a:t>CNN model implemented in Keras.</a:t>
            </a:r>
          </a:p>
          <a:p>
            <a:pPr>
              <a:lnSpc>
                <a:spcPct val="90000"/>
              </a:lnSpc>
            </a:pPr>
            <a:endParaRPr lang="en-US" sz="1600" dirty="0"/>
          </a:p>
          <a:p>
            <a:pPr>
              <a:lnSpc>
                <a:spcPct val="90000"/>
              </a:lnSpc>
            </a:pPr>
            <a:r>
              <a:rPr lang="en-US" sz="1400" dirty="0"/>
              <a:t>Input image passed to convolutional layer with regularization of 0.01. </a:t>
            </a:r>
          </a:p>
          <a:p>
            <a:pPr>
              <a:lnSpc>
                <a:spcPct val="90000"/>
              </a:lnSpc>
            </a:pPr>
            <a:r>
              <a:rPr lang="en-US" sz="1400" dirty="0"/>
              <a:t>After each convolutional layer, batch normalization is applied. </a:t>
            </a:r>
          </a:p>
          <a:p>
            <a:pPr>
              <a:lnSpc>
                <a:spcPct val="90000"/>
              </a:lnSpc>
            </a:pPr>
            <a:endParaRPr lang="en-US" sz="1400" dirty="0"/>
          </a:p>
          <a:p>
            <a:pPr>
              <a:lnSpc>
                <a:spcPct val="90000"/>
              </a:lnSpc>
            </a:pPr>
            <a:r>
              <a:rPr lang="en-US" sz="1400" dirty="0"/>
              <a:t>MaxPooling layers used to compress the output features.</a:t>
            </a:r>
          </a:p>
          <a:p>
            <a:pPr>
              <a:lnSpc>
                <a:spcPct val="90000"/>
              </a:lnSpc>
            </a:pPr>
            <a:endParaRPr lang="en-US" sz="1400" dirty="0"/>
          </a:p>
          <a:p>
            <a:pPr>
              <a:lnSpc>
                <a:spcPct val="90000"/>
              </a:lnSpc>
            </a:pPr>
            <a:r>
              <a:rPr lang="en-US" sz="1400" dirty="0"/>
              <a:t>DropOut used to Prevent OverFitting</a:t>
            </a:r>
          </a:p>
          <a:p>
            <a:pPr>
              <a:lnSpc>
                <a:spcPct val="90000"/>
              </a:lnSpc>
            </a:pPr>
            <a:endParaRPr lang="en-US" sz="1400" dirty="0"/>
          </a:p>
          <a:p>
            <a:pPr>
              <a:lnSpc>
                <a:spcPct val="90000"/>
              </a:lnSpc>
            </a:pPr>
            <a:r>
              <a:rPr lang="en-US" sz="1400" dirty="0"/>
              <a:t>MultiOutput divided to SoftMax and Sigmoid</a:t>
            </a:r>
            <a:endParaRPr lang="en-US" sz="1500" dirty="0"/>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text&#10;&#10;Description automatically generated">
            <a:extLst>
              <a:ext uri="{FF2B5EF4-FFF2-40B4-BE49-F238E27FC236}">
                <a16:creationId xmlns:a16="http://schemas.microsoft.com/office/drawing/2014/main" id="{AE9BC9A8-ED97-4B68-A54E-3B99E872197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56690" y="1489471"/>
            <a:ext cx="6381753" cy="3749279"/>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8. Python code for our CNN model</a:t>
            </a:r>
          </a:p>
        </p:txBody>
      </p:sp>
    </p:spTree>
    <p:extLst>
      <p:ext uri="{BB962C8B-B14F-4D97-AF65-F5344CB8AC3E}">
        <p14:creationId xmlns:p14="http://schemas.microsoft.com/office/powerpoint/2010/main" val="161802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27416" y="964692"/>
            <a:ext cx="4103146" cy="807254"/>
          </a:xfrm>
        </p:spPr>
        <p:txBody>
          <a:bodyPr vert="horz" lIns="182880" tIns="182880" rIns="182880" bIns="182880" rtlCol="0" anchor="ctr">
            <a:normAutofit fontScale="90000"/>
          </a:bodyPr>
          <a:lstStyle/>
          <a:p>
            <a:r>
              <a:rPr lang="en-US" sz="2200" b="1" dirty="0"/>
              <a:t>Training our model</a:t>
            </a:r>
            <a:endParaRPr lang="en-US" sz="22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27416" y="1975673"/>
            <a:ext cx="4103146" cy="4444078"/>
          </a:xfrm>
        </p:spPr>
        <p:txBody>
          <a:bodyPr vert="horz" lIns="91440" tIns="45720" rIns="91440" bIns="45720" rtlCol="0">
            <a:normAutofit fontScale="62500" lnSpcReduction="20000"/>
          </a:bodyPr>
          <a:lstStyle/>
          <a:p>
            <a:r>
              <a:rPr lang="en-US" dirty="0"/>
              <a:t>Multi-Task architecture:</a:t>
            </a:r>
          </a:p>
          <a:p>
            <a:pPr lvl="1"/>
            <a:r>
              <a:rPr lang="en-US" dirty="0"/>
              <a:t>Output </a:t>
            </a:r>
            <a:r>
              <a:rPr lang="en-US" b="1" dirty="0"/>
              <a:t>User</a:t>
            </a:r>
            <a:r>
              <a:rPr lang="en-US" dirty="0"/>
              <a:t> which contains one node for each enrolled user in the system, it’s used to classify the user given the input signatures.</a:t>
            </a:r>
          </a:p>
          <a:p>
            <a:pPr lvl="1"/>
            <a:r>
              <a:rPr lang="en-US" dirty="0"/>
              <a:t>Output </a:t>
            </a:r>
            <a:r>
              <a:rPr lang="en-US" b="1" dirty="0"/>
              <a:t>Res</a:t>
            </a:r>
            <a:r>
              <a:rPr lang="en-US" dirty="0"/>
              <a:t> is a single node output that only classifies whether the given input signature is a Genuine or a Forgery. </a:t>
            </a:r>
          </a:p>
          <a:p>
            <a:pPr lvl="1"/>
            <a:endParaRPr lang="en-US" dirty="0"/>
          </a:p>
          <a:p>
            <a:r>
              <a:rPr lang="en-US" dirty="0"/>
              <a:t>Two different loss function:</a:t>
            </a:r>
            <a:endParaRPr lang="en-US" dirty="0">
              <a:sym typeface="Wingdings" panose="05000000000000000000" pitchFamily="2" charset="2"/>
            </a:endParaRPr>
          </a:p>
          <a:p>
            <a:pPr lvl="1"/>
            <a:r>
              <a:rPr lang="en-US" b="1" dirty="0"/>
              <a:t>categorical_crossentropy </a:t>
            </a:r>
            <a:r>
              <a:rPr lang="en-US" dirty="0">
                <a:sym typeface="Wingdings" panose="05000000000000000000" pitchFamily="2" charset="2"/>
              </a:rPr>
              <a:t> </a:t>
            </a:r>
            <a:r>
              <a:rPr lang="en-US" b="1" dirty="0"/>
              <a:t>User</a:t>
            </a:r>
            <a:r>
              <a:rPr lang="en-US" dirty="0"/>
              <a:t> output layer</a:t>
            </a:r>
          </a:p>
          <a:p>
            <a:pPr lvl="1"/>
            <a:r>
              <a:rPr lang="en-US" b="1" dirty="0"/>
              <a:t>binary_crossentropy </a:t>
            </a:r>
            <a:r>
              <a:rPr lang="en-US" dirty="0">
                <a:sym typeface="Wingdings" panose="05000000000000000000" pitchFamily="2" charset="2"/>
              </a:rPr>
              <a:t></a:t>
            </a:r>
            <a:r>
              <a:rPr lang="en-US" dirty="0"/>
              <a:t> </a:t>
            </a:r>
            <a:r>
              <a:rPr lang="en-US" b="1" dirty="0"/>
              <a:t>Res</a:t>
            </a:r>
            <a:r>
              <a:rPr lang="en-US" dirty="0"/>
              <a:t> output layer</a:t>
            </a:r>
          </a:p>
          <a:p>
            <a:pPr lvl="1"/>
            <a:endParaRPr lang="en-US" dirty="0"/>
          </a:p>
          <a:p>
            <a:r>
              <a:rPr lang="en-US" dirty="0"/>
              <a:t>Loss weights to both loss functions as mentioned in formula 4 from paper to calculate the loss function, also the paper indicated that best results achieved when they used the lambda weight as 0.9999 but in our case after a lot of tuning best results achieved when we used 0.7. </a:t>
            </a:r>
          </a:p>
          <a:p>
            <a:r>
              <a:rPr lang="en-US" dirty="0"/>
              <a:t>Stochastic Gradient Descent with Learning rate started from 0.0001 and divided by 10 every 30 epochs.</a:t>
            </a:r>
          </a:p>
          <a:p>
            <a:r>
              <a:rPr lang="en-US" dirty="0"/>
              <a:t>our batch size was 64, other hyper parameter we used as paper as their results was promising. </a:t>
            </a:r>
          </a:p>
          <a:p>
            <a:r>
              <a:rPr lang="en-US" dirty="0"/>
              <a:t>Overall, we trained 7*40=280 epochs.</a:t>
            </a:r>
            <a:endParaRPr lang="en-US" sz="1700" dirty="0"/>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0A0A7D26-401A-4751-8A32-F06B39C2CD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76000" y="1188500"/>
            <a:ext cx="5511050" cy="4271064"/>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431254"/>
            <a:ext cx="5718637" cy="338554"/>
          </a:xfrm>
          <a:prstGeom prst="rect">
            <a:avLst/>
          </a:prstGeom>
          <a:noFill/>
        </p:spPr>
        <p:txBody>
          <a:bodyPr wrap="square" rtlCol="0">
            <a:spAutoFit/>
          </a:bodyPr>
          <a:lstStyle/>
          <a:p>
            <a:pPr algn="ctr">
              <a:spcAft>
                <a:spcPts val="600"/>
              </a:spcAft>
            </a:pPr>
            <a:r>
              <a:rPr lang="en-US" sz="1600" dirty="0"/>
              <a:t>Figure 9. Python code for our model training</a:t>
            </a:r>
          </a:p>
        </p:txBody>
      </p:sp>
    </p:spTree>
    <p:extLst>
      <p:ext uri="{BB962C8B-B14F-4D97-AF65-F5344CB8AC3E}">
        <p14:creationId xmlns:p14="http://schemas.microsoft.com/office/powerpoint/2010/main" val="2448655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74794" y="964692"/>
            <a:ext cx="4055768" cy="845157"/>
          </a:xfrm>
        </p:spPr>
        <p:txBody>
          <a:bodyPr vert="horz" lIns="182880" tIns="182880" rIns="182880" bIns="182880" rtlCol="0" anchor="ctr">
            <a:normAutofit fontScale="90000"/>
          </a:bodyPr>
          <a:lstStyle/>
          <a:p>
            <a:r>
              <a:rPr lang="en-US" sz="2000" b="1" dirty="0"/>
              <a:t>Save, Load and Evaluation of </a:t>
            </a:r>
            <a:r>
              <a:rPr lang="en-US" sz="2000" b="1" dirty="0" err="1"/>
              <a:t>keras</a:t>
            </a:r>
            <a:r>
              <a:rPr lang="en-US" sz="2000" b="1" dirty="0"/>
              <a:t> model</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74794" y="2113069"/>
            <a:ext cx="4055768" cy="3788181"/>
          </a:xfrm>
        </p:spPr>
        <p:txBody>
          <a:bodyPr vert="horz" lIns="91440" tIns="45720" rIns="91440" bIns="45720" rtlCol="0">
            <a:normAutofit fontScale="92500" lnSpcReduction="20000"/>
          </a:bodyPr>
          <a:lstStyle/>
          <a:p>
            <a:r>
              <a:rPr lang="en-US" dirty="0"/>
              <a:t>Model Save and Load</a:t>
            </a:r>
          </a:p>
          <a:p>
            <a:endParaRPr lang="en-US" dirty="0"/>
          </a:p>
          <a:p>
            <a:r>
              <a:rPr lang="en-US" dirty="0"/>
              <a:t>Evaluation of model on our test set of 660 signature </a:t>
            </a:r>
          </a:p>
          <a:p>
            <a:endParaRPr lang="en-US" dirty="0"/>
          </a:p>
          <a:p>
            <a:r>
              <a:rPr lang="en-US" dirty="0"/>
              <a:t>55 users, 6 genuine and 6 forgery image for each user</a:t>
            </a:r>
          </a:p>
          <a:p>
            <a:endParaRPr lang="en-US" dirty="0"/>
          </a:p>
          <a:p>
            <a:r>
              <a:rPr lang="en-US" dirty="0"/>
              <a:t>User accuracy is 99.24</a:t>
            </a:r>
          </a:p>
          <a:p>
            <a:endParaRPr lang="en-US" dirty="0"/>
          </a:p>
          <a:p>
            <a:r>
              <a:rPr lang="en-US" dirty="0"/>
              <a:t>Res accuracy is 97.27 with threshold of 0.5.</a:t>
            </a:r>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B0DD3749-90F3-431D-BCD7-CE561309AB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96657" y="1226600"/>
            <a:ext cx="4979270" cy="4094328"/>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10. Python code for Save and Load Keras model</a:t>
            </a:r>
          </a:p>
        </p:txBody>
      </p:sp>
    </p:spTree>
    <p:extLst>
      <p:ext uri="{BB962C8B-B14F-4D97-AF65-F5344CB8AC3E}">
        <p14:creationId xmlns:p14="http://schemas.microsoft.com/office/powerpoint/2010/main" val="1073033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51106" y="964692"/>
            <a:ext cx="4022412" cy="755138"/>
          </a:xfrm>
        </p:spPr>
        <p:txBody>
          <a:bodyPr vert="horz" lIns="182880" tIns="182880" rIns="182880" bIns="182880" rtlCol="0" anchor="ctr">
            <a:normAutofit fontScale="90000"/>
          </a:bodyPr>
          <a:lstStyle/>
          <a:p>
            <a:r>
              <a:rPr lang="en-US" sz="1800" b="1" dirty="0"/>
              <a:t>Results from Keras Callback history</a:t>
            </a:r>
            <a:endParaRPr lang="en-US" sz="18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51106" y="1942508"/>
            <a:ext cx="4022412" cy="4415652"/>
          </a:xfrm>
        </p:spPr>
        <p:txBody>
          <a:bodyPr vert="horz" lIns="91440" tIns="45720" rIns="91440" bIns="45720" rtlCol="0">
            <a:normAutofit/>
          </a:bodyPr>
          <a:lstStyle/>
          <a:p>
            <a:pPr>
              <a:lnSpc>
                <a:spcPct val="90000"/>
              </a:lnSpc>
            </a:pPr>
            <a:r>
              <a:rPr lang="en-US" sz="1400" dirty="0"/>
              <a:t>Results in all epochs to track the performance and learning of our model</a:t>
            </a:r>
          </a:p>
          <a:p>
            <a:pPr>
              <a:lnSpc>
                <a:spcPct val="90000"/>
              </a:lnSpc>
            </a:pPr>
            <a:endParaRPr lang="en-US" sz="1400" dirty="0"/>
          </a:p>
          <a:p>
            <a:pPr>
              <a:lnSpc>
                <a:spcPct val="90000"/>
              </a:lnSpc>
            </a:pPr>
            <a:r>
              <a:rPr lang="en-US" sz="1400" dirty="0"/>
              <a:t>We realize that the fluctuation in accuracy and loss plot in certain epochs like 40 and 80:</a:t>
            </a:r>
          </a:p>
          <a:p>
            <a:pPr lvl="1">
              <a:lnSpc>
                <a:spcPct val="90000"/>
              </a:lnSpc>
            </a:pPr>
            <a:r>
              <a:rPr lang="en-US" sz="1200" dirty="0"/>
              <a:t>Because we are dividing learning rate by 10 in that epochs and model gradient change maybe the direction to learn other characteristics of signatures.</a:t>
            </a:r>
          </a:p>
          <a:p>
            <a:pPr>
              <a:lnSpc>
                <a:spcPct val="90000"/>
              </a:lnSpc>
            </a:pPr>
            <a:endParaRPr lang="en-US" sz="1400" dirty="0"/>
          </a:p>
          <a:p>
            <a:pPr>
              <a:lnSpc>
                <a:spcPct val="90000"/>
              </a:lnSpc>
            </a:pPr>
            <a:r>
              <a:rPr lang="en-US" sz="1400" dirty="0"/>
              <a:t>We train model with skipping first 80 epochs, but results was not promising,</a:t>
            </a:r>
          </a:p>
          <a:p>
            <a:pPr lvl="1">
              <a:lnSpc>
                <a:spcPct val="90000"/>
              </a:lnSpc>
            </a:pPr>
            <a:r>
              <a:rPr lang="en-US" sz="1200" dirty="0"/>
              <a:t>We conclude that in first 80 epoch model learns some of characteristics that is necessary for further epochs to learn.</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map&#10;&#10;Description automatically generated">
            <a:extLst>
              <a:ext uri="{FF2B5EF4-FFF2-40B4-BE49-F238E27FC236}">
                <a16:creationId xmlns:a16="http://schemas.microsoft.com/office/drawing/2014/main" id="{FEAC6038-C792-4033-A88E-4C7E76024C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97202" y="1131350"/>
            <a:ext cx="4279392" cy="4279392"/>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240754"/>
            <a:ext cx="5718637" cy="584775"/>
          </a:xfrm>
          <a:prstGeom prst="rect">
            <a:avLst/>
          </a:prstGeom>
          <a:noFill/>
        </p:spPr>
        <p:txBody>
          <a:bodyPr wrap="square" rtlCol="0">
            <a:spAutoFit/>
          </a:bodyPr>
          <a:lstStyle/>
          <a:p>
            <a:pPr algn="ctr">
              <a:spcAft>
                <a:spcPts val="600"/>
              </a:spcAft>
            </a:pPr>
            <a:r>
              <a:rPr lang="en-US" sz="1600" dirty="0"/>
              <a:t>Figure 11. Loss in all epochs for total loss, User loss and Res loss for both train and validation set</a:t>
            </a:r>
          </a:p>
        </p:txBody>
      </p:sp>
    </p:spTree>
    <p:extLst>
      <p:ext uri="{BB962C8B-B14F-4D97-AF65-F5344CB8AC3E}">
        <p14:creationId xmlns:p14="http://schemas.microsoft.com/office/powerpoint/2010/main" val="3686427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1E107B84-28EE-4548-B457-C827542EF33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8359" y="360075"/>
            <a:ext cx="4932218" cy="5230097"/>
          </a:xfrm>
        </p:spPr>
      </p:pic>
      <p:sp>
        <p:nvSpPr>
          <p:cNvPr id="9" name="TextBox 8">
            <a:extLst>
              <a:ext uri="{FF2B5EF4-FFF2-40B4-BE49-F238E27FC236}">
                <a16:creationId xmlns:a16="http://schemas.microsoft.com/office/drawing/2014/main" id="{A3DF7BB7-DF9B-4091-8FFF-B8529A48BF24}"/>
              </a:ext>
            </a:extLst>
          </p:cNvPr>
          <p:cNvSpPr txBox="1"/>
          <p:nvPr/>
        </p:nvSpPr>
        <p:spPr>
          <a:xfrm>
            <a:off x="6493797" y="5816301"/>
            <a:ext cx="4813385" cy="584775"/>
          </a:xfrm>
          <a:prstGeom prst="rect">
            <a:avLst/>
          </a:prstGeom>
          <a:noFill/>
        </p:spPr>
        <p:txBody>
          <a:bodyPr wrap="square" rtlCol="0">
            <a:spAutoFit/>
          </a:bodyPr>
          <a:lstStyle/>
          <a:p>
            <a:pPr algn="ctr">
              <a:spcAft>
                <a:spcPts val="600"/>
              </a:spcAft>
            </a:pPr>
            <a:r>
              <a:rPr lang="en-US" sz="1600" dirty="0"/>
              <a:t>Figure 14. Code for plot accuracy and loss returned by </a:t>
            </a:r>
            <a:r>
              <a:rPr lang="en-US" sz="1600" dirty="0" err="1"/>
              <a:t>keras</a:t>
            </a:r>
            <a:r>
              <a:rPr lang="en-US" sz="1600" dirty="0"/>
              <a:t> model</a:t>
            </a:r>
          </a:p>
        </p:txBody>
      </p:sp>
      <p:sp>
        <p:nvSpPr>
          <p:cNvPr id="10" name="TextBox 9">
            <a:extLst>
              <a:ext uri="{FF2B5EF4-FFF2-40B4-BE49-F238E27FC236}">
                <a16:creationId xmlns:a16="http://schemas.microsoft.com/office/drawing/2014/main" id="{BB6D3420-21A5-4814-B85A-140E76408CC0}"/>
              </a:ext>
            </a:extLst>
          </p:cNvPr>
          <p:cNvSpPr txBox="1"/>
          <p:nvPr/>
        </p:nvSpPr>
        <p:spPr>
          <a:xfrm>
            <a:off x="790575" y="5803375"/>
            <a:ext cx="4467226" cy="584775"/>
          </a:xfrm>
          <a:prstGeom prst="rect">
            <a:avLst/>
          </a:prstGeom>
          <a:noFill/>
        </p:spPr>
        <p:txBody>
          <a:bodyPr wrap="square" rtlCol="0">
            <a:spAutoFit/>
          </a:bodyPr>
          <a:lstStyle/>
          <a:p>
            <a:pPr algn="ctr">
              <a:spcAft>
                <a:spcPts val="600"/>
              </a:spcAft>
            </a:pPr>
            <a:r>
              <a:rPr lang="en-US" sz="1600" dirty="0"/>
              <a:t>Figure 12. Accuracy in all epochs for User Accuracy and Res Accuracy for both train and validation set</a:t>
            </a:r>
          </a:p>
        </p:txBody>
      </p:sp>
      <p:pic>
        <p:nvPicPr>
          <p:cNvPr id="14" name="Content Placeholder 13" descr="A screenshot of a cell phone&#10;&#10;Description automatically generated">
            <a:extLst>
              <a:ext uri="{FF2B5EF4-FFF2-40B4-BE49-F238E27FC236}">
                <a16:creationId xmlns:a16="http://schemas.microsoft.com/office/drawing/2014/main" id="{32B87E4E-83D1-4143-9551-CCA5A959A99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83653" y="360075"/>
            <a:ext cx="5423529" cy="5230098"/>
          </a:xfrm>
        </p:spPr>
      </p:pic>
    </p:spTree>
    <p:extLst>
      <p:ext uri="{BB962C8B-B14F-4D97-AF65-F5344CB8AC3E}">
        <p14:creationId xmlns:p14="http://schemas.microsoft.com/office/powerpoint/2010/main" val="276944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22678" y="964692"/>
            <a:ext cx="4140858" cy="778827"/>
          </a:xfrm>
        </p:spPr>
        <p:txBody>
          <a:bodyPr vert="horz" lIns="182880" tIns="182880" rIns="182880" bIns="182880" rtlCol="0" anchor="ctr">
            <a:normAutofit/>
          </a:bodyPr>
          <a:lstStyle/>
          <a:p>
            <a:r>
              <a:rPr lang="en-US" sz="1800" b="1" dirty="0"/>
              <a:t>Test and Evaluations</a:t>
            </a:r>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22678" y="1994624"/>
            <a:ext cx="4140858" cy="3906626"/>
          </a:xfrm>
        </p:spPr>
        <p:txBody>
          <a:bodyPr vert="horz" lIns="91440" tIns="45720" rIns="91440" bIns="45720" rtlCol="0">
            <a:normAutofit/>
          </a:bodyPr>
          <a:lstStyle/>
          <a:p>
            <a:pPr>
              <a:lnSpc>
                <a:spcPct val="90000"/>
              </a:lnSpc>
            </a:pPr>
            <a:r>
              <a:rPr lang="en-US" sz="1400" dirty="0"/>
              <a:t>We used argmax to get user’s number from predicted list </a:t>
            </a:r>
            <a:r>
              <a:rPr lang="en-US" sz="1400" dirty="0">
                <a:sym typeface="Wingdings" panose="05000000000000000000" pitchFamily="2" charset="2"/>
              </a:rPr>
              <a:t> </a:t>
            </a:r>
            <a:r>
              <a:rPr lang="en-US" sz="1400" dirty="0"/>
              <a:t>convert it to user's name</a:t>
            </a:r>
          </a:p>
          <a:p>
            <a:pPr>
              <a:lnSpc>
                <a:spcPct val="90000"/>
              </a:lnSpc>
            </a:pPr>
            <a:endParaRPr lang="en-US" sz="1400" dirty="0"/>
          </a:p>
          <a:p>
            <a:pPr>
              <a:lnSpc>
                <a:spcPct val="90000"/>
              </a:lnSpc>
            </a:pPr>
            <a:r>
              <a:rPr lang="en-US" sz="1400" dirty="0"/>
              <a:t>For getting forgery or genuine we used different thresholds to see which one is better</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D13E5F2A-1229-427E-AFC6-86964A329D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23366" y="1588905"/>
            <a:ext cx="6227064" cy="3688132"/>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15. Code for predict both outputs (User and Res)</a:t>
            </a:r>
          </a:p>
        </p:txBody>
      </p:sp>
    </p:spTree>
    <p:extLst>
      <p:ext uri="{BB962C8B-B14F-4D97-AF65-F5344CB8AC3E}">
        <p14:creationId xmlns:p14="http://schemas.microsoft.com/office/powerpoint/2010/main" val="200263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89008" y="964692"/>
            <a:ext cx="3998724" cy="778827"/>
          </a:xfrm>
        </p:spPr>
        <p:txBody>
          <a:bodyPr vert="horz" lIns="182880" tIns="182880" rIns="182880" bIns="182880" rtlCol="0" anchor="ctr">
            <a:normAutofit/>
          </a:bodyPr>
          <a:lstStyle/>
          <a:p>
            <a:r>
              <a:rPr lang="en-US" sz="1800" b="1" dirty="0"/>
              <a:t>Test and Evaluations</a:t>
            </a:r>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89008" y="1966197"/>
            <a:ext cx="3998724" cy="4140858"/>
          </a:xfrm>
        </p:spPr>
        <p:txBody>
          <a:bodyPr vert="horz" lIns="91440" tIns="45720" rIns="91440" bIns="45720" rtlCol="0">
            <a:normAutofit/>
          </a:bodyPr>
          <a:lstStyle/>
          <a:p>
            <a:r>
              <a:rPr lang="en-US" dirty="0"/>
              <a:t>For </a:t>
            </a:r>
            <a:r>
              <a:rPr lang="en-US" b="1" dirty="0"/>
              <a:t>Res</a:t>
            </a:r>
            <a:r>
              <a:rPr lang="en-US" dirty="0"/>
              <a:t> we define a threshold list </a:t>
            </a:r>
          </a:p>
          <a:p>
            <a:pPr lvl="1"/>
            <a:r>
              <a:rPr lang="en-US" dirty="0"/>
              <a:t>[0, 0.1, …,1]</a:t>
            </a:r>
          </a:p>
          <a:p>
            <a:endParaRPr lang="en-US" dirty="0"/>
          </a:p>
          <a:p>
            <a:r>
              <a:rPr lang="en-US" dirty="0"/>
              <a:t>We predict </a:t>
            </a:r>
            <a:r>
              <a:rPr lang="en-US" b="1" dirty="0"/>
              <a:t>Res</a:t>
            </a:r>
            <a:r>
              <a:rPr lang="en-US" dirty="0"/>
              <a:t> for each threshold</a:t>
            </a:r>
          </a:p>
          <a:p>
            <a:endParaRPr lang="en-US" dirty="0"/>
          </a:p>
          <a:p>
            <a:r>
              <a:rPr lang="en-US" dirty="0"/>
              <a:t>Calculate FRR, FAR, accuracy of user and </a:t>
            </a:r>
            <a:r>
              <a:rPr lang="en-US" b="1" dirty="0"/>
              <a:t>Res</a:t>
            </a:r>
          </a:p>
          <a:p>
            <a:endParaRPr lang="en-US" dirty="0"/>
          </a:p>
          <a:p>
            <a:r>
              <a:rPr lang="en-US" dirty="0"/>
              <a:t>Confusion matrix plotted to have a general view of system to pick the best threshold.</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4C41610-1615-4471-AB1D-A271894C6F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53966" y="1188499"/>
            <a:ext cx="3966334" cy="4507199"/>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955129"/>
            <a:ext cx="5718637" cy="584775"/>
          </a:xfrm>
          <a:prstGeom prst="rect">
            <a:avLst/>
          </a:prstGeom>
          <a:noFill/>
        </p:spPr>
        <p:txBody>
          <a:bodyPr wrap="square" rtlCol="0">
            <a:spAutoFit/>
          </a:bodyPr>
          <a:lstStyle/>
          <a:p>
            <a:pPr algn="ctr">
              <a:spcAft>
                <a:spcPts val="600"/>
              </a:spcAft>
            </a:pPr>
            <a:r>
              <a:rPr lang="en-US" sz="1600" dirty="0"/>
              <a:t>Figure 16. Results plot on test set, accuracies, FAR and FRR based on different thresholds</a:t>
            </a:r>
          </a:p>
        </p:txBody>
      </p:sp>
    </p:spTree>
    <p:extLst>
      <p:ext uri="{BB962C8B-B14F-4D97-AF65-F5344CB8AC3E}">
        <p14:creationId xmlns:p14="http://schemas.microsoft.com/office/powerpoint/2010/main" val="87479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535709" y="964692"/>
            <a:ext cx="3722255" cy="874268"/>
          </a:xfrm>
        </p:spPr>
        <p:txBody>
          <a:bodyPr vert="horz" lIns="182880" tIns="182880" rIns="182880" bIns="182880" rtlCol="0" anchor="ctr">
            <a:normAutofit fontScale="90000"/>
          </a:bodyPr>
          <a:lstStyle/>
          <a:p>
            <a:pPr lvl="0"/>
            <a:r>
              <a:rPr lang="en-US" sz="2000" b="1" dirty="0"/>
              <a:t>Introduction to Authentication systems</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535709" y="2142836"/>
            <a:ext cx="3722255" cy="3758414"/>
          </a:xfrm>
        </p:spPr>
        <p:txBody>
          <a:bodyPr vert="horz" lIns="91440" tIns="45720" rIns="91440" bIns="45720" rtlCol="0">
            <a:normAutofit/>
          </a:bodyPr>
          <a:lstStyle/>
          <a:p>
            <a:pPr algn="just"/>
            <a:r>
              <a:rPr lang="en-US" dirty="0"/>
              <a:t>Authentication system is a system that provides:</a:t>
            </a:r>
          </a:p>
          <a:p>
            <a:pPr lvl="1" algn="just"/>
            <a:r>
              <a:rPr lang="en-US" dirty="0"/>
              <a:t> Process to identify and verify the user's identity </a:t>
            </a:r>
          </a:p>
          <a:p>
            <a:pPr lvl="1" algn="just"/>
            <a:r>
              <a:rPr lang="en-US" dirty="0"/>
              <a:t>Authenticate users using dynamic features of them</a:t>
            </a:r>
          </a:p>
        </p:txBody>
      </p:sp>
      <p:sp>
        <p:nvSpPr>
          <p:cNvPr id="18"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ell phone&#10;&#10;Description automatically generated">
            <a:extLst>
              <a:ext uri="{FF2B5EF4-FFF2-40B4-BE49-F238E27FC236}">
                <a16:creationId xmlns:a16="http://schemas.microsoft.com/office/drawing/2014/main" id="{CB24DB32-7AAE-4C89-BD27-B5485AA6C9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3366" y="1502713"/>
            <a:ext cx="6227064" cy="3860515"/>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892801" y="5197293"/>
            <a:ext cx="4159568" cy="523220"/>
          </a:xfrm>
          <a:prstGeom prst="rect">
            <a:avLst/>
          </a:prstGeom>
          <a:noFill/>
        </p:spPr>
        <p:txBody>
          <a:bodyPr wrap="square" rtlCol="0">
            <a:spAutoFit/>
          </a:bodyPr>
          <a:lstStyle/>
          <a:p>
            <a:pPr algn="ctr">
              <a:spcAft>
                <a:spcPts val="600"/>
              </a:spcAft>
            </a:pPr>
            <a:r>
              <a:rPr lang="en-US" sz="1400" dirty="0"/>
              <a:t>Figure 2. A Generic Authentication System with Computer Vision Technology[3]</a:t>
            </a:r>
          </a:p>
        </p:txBody>
      </p:sp>
    </p:spTree>
    <p:extLst>
      <p:ext uri="{BB962C8B-B14F-4D97-AF65-F5344CB8AC3E}">
        <p14:creationId xmlns:p14="http://schemas.microsoft.com/office/powerpoint/2010/main" val="2491433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CE85-6D1A-4BD6-972E-E06BDE9ECBF1}"/>
              </a:ext>
            </a:extLst>
          </p:cNvPr>
          <p:cNvSpPr>
            <a:spLocks noGrp="1"/>
          </p:cNvSpPr>
          <p:nvPr>
            <p:ph type="title"/>
          </p:nvPr>
        </p:nvSpPr>
        <p:spPr>
          <a:xfrm>
            <a:off x="2286000" y="288417"/>
            <a:ext cx="6753225" cy="856060"/>
          </a:xfrm>
        </p:spPr>
        <p:txBody>
          <a:bodyPr>
            <a:normAutofit fontScale="90000"/>
          </a:bodyPr>
          <a:lstStyle/>
          <a:p>
            <a:r>
              <a:rPr lang="en-US" sz="2000" b="1" dirty="0"/>
              <a:t>Code</a:t>
            </a:r>
            <a:r>
              <a:rPr lang="en-US" b="1" dirty="0"/>
              <a:t> </a:t>
            </a:r>
            <a:r>
              <a:rPr lang="en-US" sz="2000" b="1" dirty="0"/>
              <a:t>for plotting and calculating results</a:t>
            </a:r>
          </a:p>
        </p:txBody>
      </p:sp>
      <p:pic>
        <p:nvPicPr>
          <p:cNvPr id="6" name="Content Placeholder 5" descr="A screenshot of a cell phone&#10;&#10;Description automatically generated">
            <a:extLst>
              <a:ext uri="{FF2B5EF4-FFF2-40B4-BE49-F238E27FC236}">
                <a16:creationId xmlns:a16="http://schemas.microsoft.com/office/drawing/2014/main" id="{5C609C09-CF1D-4AEF-80F3-59EED40D47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5299" y="1658238"/>
            <a:ext cx="5998649" cy="3818042"/>
          </a:xfrm>
        </p:spPr>
      </p:pic>
      <p:pic>
        <p:nvPicPr>
          <p:cNvPr id="8" name="Content Placeholder 7" descr="A screenshot of a computer screen&#10;&#10;Description automatically generated">
            <a:extLst>
              <a:ext uri="{FF2B5EF4-FFF2-40B4-BE49-F238E27FC236}">
                <a16:creationId xmlns:a16="http://schemas.microsoft.com/office/drawing/2014/main" id="{267A542B-34A6-4AC8-BD08-AFDF05F00D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07970" y="1343025"/>
            <a:ext cx="4534792" cy="4397375"/>
          </a:xfrm>
        </p:spPr>
      </p:pic>
      <p:sp>
        <p:nvSpPr>
          <p:cNvPr id="9" name="TextBox 8">
            <a:extLst>
              <a:ext uri="{FF2B5EF4-FFF2-40B4-BE49-F238E27FC236}">
                <a16:creationId xmlns:a16="http://schemas.microsoft.com/office/drawing/2014/main" id="{5CE02A0B-508A-4E76-8B1F-F33D899D757D}"/>
              </a:ext>
            </a:extLst>
          </p:cNvPr>
          <p:cNvSpPr txBox="1"/>
          <p:nvPr/>
        </p:nvSpPr>
        <p:spPr>
          <a:xfrm>
            <a:off x="856048" y="5938947"/>
            <a:ext cx="5359016" cy="584775"/>
          </a:xfrm>
          <a:prstGeom prst="rect">
            <a:avLst/>
          </a:prstGeom>
          <a:noFill/>
        </p:spPr>
        <p:txBody>
          <a:bodyPr wrap="square" rtlCol="0">
            <a:spAutoFit/>
          </a:bodyPr>
          <a:lstStyle/>
          <a:p>
            <a:pPr algn="ctr">
              <a:spcAft>
                <a:spcPts val="600"/>
              </a:spcAft>
            </a:pPr>
            <a:r>
              <a:rPr lang="en-US" sz="1600" dirty="0"/>
              <a:t>Figure 17. Code for plot confusion matrix and calculating FRR, FAR and accuracies</a:t>
            </a:r>
          </a:p>
        </p:txBody>
      </p:sp>
      <p:sp>
        <p:nvSpPr>
          <p:cNvPr id="10" name="TextBox 9">
            <a:extLst>
              <a:ext uri="{FF2B5EF4-FFF2-40B4-BE49-F238E27FC236}">
                <a16:creationId xmlns:a16="http://schemas.microsoft.com/office/drawing/2014/main" id="{987176FD-93BF-4A73-8CBC-CB34FA1C5E7E}"/>
              </a:ext>
            </a:extLst>
          </p:cNvPr>
          <p:cNvSpPr txBox="1"/>
          <p:nvPr/>
        </p:nvSpPr>
        <p:spPr>
          <a:xfrm>
            <a:off x="6874620" y="5938948"/>
            <a:ext cx="4574430" cy="338554"/>
          </a:xfrm>
          <a:prstGeom prst="rect">
            <a:avLst/>
          </a:prstGeom>
          <a:noFill/>
        </p:spPr>
        <p:txBody>
          <a:bodyPr wrap="square" rtlCol="0">
            <a:spAutoFit/>
          </a:bodyPr>
          <a:lstStyle/>
          <a:p>
            <a:pPr algn="ctr">
              <a:spcAft>
                <a:spcPts val="600"/>
              </a:spcAft>
            </a:pPr>
            <a:r>
              <a:rPr lang="en-US" sz="1600" dirty="0"/>
              <a:t>Figure 18. Code and plot of EER</a:t>
            </a:r>
          </a:p>
        </p:txBody>
      </p:sp>
    </p:spTree>
    <p:extLst>
      <p:ext uri="{BB962C8B-B14F-4D97-AF65-F5344CB8AC3E}">
        <p14:creationId xmlns:p14="http://schemas.microsoft.com/office/powerpoint/2010/main" val="242722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198989" y="964692"/>
            <a:ext cx="4131573" cy="522985"/>
          </a:xfrm>
        </p:spPr>
        <p:txBody>
          <a:bodyPr vert="horz" lIns="182880" tIns="182880" rIns="182880" bIns="182880" rtlCol="0" anchor="ctr">
            <a:normAutofit fontScale="90000"/>
          </a:bodyPr>
          <a:lstStyle/>
          <a:p>
            <a:r>
              <a:rPr lang="en-US" sz="1800" b="1" dirty="0"/>
              <a:t>ROC</a:t>
            </a:r>
            <a:r>
              <a:rPr lang="en-US" b="1" dirty="0"/>
              <a:t> </a:t>
            </a:r>
            <a:r>
              <a:rPr lang="en-US" sz="1800" b="1" dirty="0"/>
              <a:t>curve</a:t>
            </a:r>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198990" y="1852489"/>
            <a:ext cx="4131572" cy="4048762"/>
          </a:xfrm>
        </p:spPr>
        <p:txBody>
          <a:bodyPr vert="horz" lIns="91440" tIns="45720" rIns="91440" bIns="45720" rtlCol="0">
            <a:normAutofit/>
          </a:bodyPr>
          <a:lstStyle/>
          <a:p>
            <a:pPr>
              <a:lnSpc>
                <a:spcPct val="90000"/>
              </a:lnSpc>
            </a:pPr>
            <a:r>
              <a:rPr lang="en-US" sz="1400" dirty="0"/>
              <a:t>graphical plot that illustrates the diagnostic ability of a binary classifier system as its discrimination threshold is varied. </a:t>
            </a:r>
          </a:p>
          <a:p>
            <a:pPr>
              <a:lnSpc>
                <a:spcPct val="90000"/>
              </a:lnSpc>
            </a:pPr>
            <a:endParaRPr lang="en-US" sz="1400" dirty="0"/>
          </a:p>
          <a:p>
            <a:pPr>
              <a:lnSpc>
                <a:spcPct val="90000"/>
              </a:lnSpc>
            </a:pPr>
            <a:r>
              <a:rPr lang="en-US" sz="1400" dirty="0"/>
              <a:t>The ROC curve is created by plotting the TPR against the FPR at various threshold settings. </a:t>
            </a:r>
            <a:r>
              <a:rPr lang="en-US" sz="1400" u="sng" dirty="0">
                <a:hlinkClick r:id="rId2"/>
              </a:rPr>
              <a:t>Wikipedia</a:t>
            </a:r>
            <a:endParaRPr lang="en-US" sz="1400" u="sng" dirty="0"/>
          </a:p>
          <a:p>
            <a:pPr>
              <a:lnSpc>
                <a:spcPct val="90000"/>
              </a:lnSpc>
            </a:pPr>
            <a:endParaRPr lang="en-US" sz="1400" dirty="0"/>
          </a:p>
          <a:p>
            <a:pPr>
              <a:lnSpc>
                <a:spcPct val="90000"/>
              </a:lnSpc>
            </a:pPr>
            <a:r>
              <a:rPr lang="en-US" sz="1400" dirty="0"/>
              <a:t>In plot we can see that as TPR (1-FRR) increase the FAR increase.</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a:extLst>
              <a:ext uri="{FF2B5EF4-FFF2-40B4-BE49-F238E27FC236}">
                <a16:creationId xmlns:a16="http://schemas.microsoft.com/office/drawing/2014/main" id="{065BD1B0-06DE-462F-A164-B1DDC82074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37472" y="1323975"/>
            <a:ext cx="5654755" cy="3972466"/>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19. ROC curve code and plot</a:t>
            </a:r>
          </a:p>
        </p:txBody>
      </p:sp>
    </p:spTree>
    <p:extLst>
      <p:ext uri="{BB962C8B-B14F-4D97-AF65-F5344CB8AC3E}">
        <p14:creationId xmlns:p14="http://schemas.microsoft.com/office/powerpoint/2010/main" val="2221958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51105" y="964692"/>
            <a:ext cx="4079457" cy="745662"/>
          </a:xfrm>
        </p:spPr>
        <p:txBody>
          <a:bodyPr vert="horz" lIns="182880" tIns="182880" rIns="182880" bIns="182880" rtlCol="0" anchor="ctr">
            <a:normAutofit fontScale="90000"/>
          </a:bodyPr>
          <a:lstStyle/>
          <a:p>
            <a:r>
              <a:rPr lang="en-US" sz="1800" b="1" dirty="0"/>
              <a:t>Det</a:t>
            </a:r>
            <a:r>
              <a:rPr lang="en-US" b="1" dirty="0"/>
              <a:t> </a:t>
            </a:r>
            <a:r>
              <a:rPr lang="en-US" sz="1800" b="1" dirty="0"/>
              <a:t>curve</a:t>
            </a:r>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51106" y="1994624"/>
            <a:ext cx="4079456" cy="3906626"/>
          </a:xfrm>
        </p:spPr>
        <p:txBody>
          <a:bodyPr vert="horz" lIns="91440" tIns="45720" rIns="91440" bIns="45720" rtlCol="0">
            <a:normAutofit/>
          </a:bodyPr>
          <a:lstStyle/>
          <a:p>
            <a:r>
              <a:rPr lang="en-US" dirty="0"/>
              <a:t>graphical plot of error rates for binary classification systems</a:t>
            </a:r>
          </a:p>
          <a:p>
            <a:endParaRPr lang="en-US" dirty="0"/>
          </a:p>
          <a:p>
            <a:r>
              <a:rPr lang="en-US" dirty="0"/>
              <a:t>Plotting the FRR vs FAR.</a:t>
            </a:r>
          </a:p>
          <a:p>
            <a:endParaRPr lang="en-US" dirty="0"/>
          </a:p>
          <a:p>
            <a:r>
              <a:rPr lang="en-US" dirty="0"/>
              <a:t>As the FRR decrease the FAR increase and we must have a balance tradeoff between them.</a:t>
            </a:r>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a:extLst>
              <a:ext uri="{FF2B5EF4-FFF2-40B4-BE49-F238E27FC236}">
                <a16:creationId xmlns:a16="http://schemas.microsoft.com/office/drawing/2014/main" id="{835BC0B7-6B07-4604-972A-9BB1AA2AB4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44964" y="1304925"/>
            <a:ext cx="4622760" cy="4029616"/>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20 DET curve code and plot</a:t>
            </a:r>
          </a:p>
        </p:txBody>
      </p:sp>
    </p:spTree>
    <p:extLst>
      <p:ext uri="{BB962C8B-B14F-4D97-AF65-F5344CB8AC3E}">
        <p14:creationId xmlns:p14="http://schemas.microsoft.com/office/powerpoint/2010/main" val="738207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341123" y="964692"/>
            <a:ext cx="4121905" cy="750400"/>
          </a:xfrm>
        </p:spPr>
        <p:txBody>
          <a:bodyPr vert="horz" lIns="182880" tIns="182880" rIns="182880" bIns="182880" rtlCol="0" anchor="ctr">
            <a:normAutofit fontScale="90000"/>
          </a:bodyPr>
          <a:lstStyle/>
          <a:p>
            <a:r>
              <a:rPr lang="en-US" sz="1800" b="1" dirty="0"/>
              <a:t>Results from Keras Callback history</a:t>
            </a:r>
            <a:endParaRPr lang="en-US"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341124" y="2122545"/>
            <a:ext cx="4121906" cy="3778705"/>
          </a:xfrm>
        </p:spPr>
        <p:txBody>
          <a:bodyPr vert="horz" lIns="91440" tIns="45720" rIns="91440" bIns="45720" rtlCol="0">
            <a:normAutofit fontScale="92500" lnSpcReduction="10000"/>
          </a:bodyPr>
          <a:lstStyle/>
          <a:p>
            <a:r>
              <a:rPr lang="en-US" dirty="0"/>
              <a:t>For user we write a code to extract all FA and FR’s for all users</a:t>
            </a:r>
          </a:p>
          <a:p>
            <a:endParaRPr lang="en-US" dirty="0"/>
          </a:p>
          <a:p>
            <a:r>
              <a:rPr lang="en-US" dirty="0"/>
              <a:t>We sum all of user’s to see the number of mistakes of our system out of 660 signatures for test</a:t>
            </a:r>
          </a:p>
          <a:p>
            <a:endParaRPr lang="en-US" dirty="0"/>
          </a:p>
          <a:p>
            <a:r>
              <a:rPr lang="en-US" dirty="0"/>
              <a:t>Just 6 Genuine Rejected users, 0 False Accepted Imposters</a:t>
            </a:r>
          </a:p>
          <a:p>
            <a:endParaRPr lang="en-US" dirty="0"/>
          </a:p>
          <a:p>
            <a:r>
              <a:rPr lang="en-US" dirty="0"/>
              <a:t>We assume all other users' images as imposter for specific user</a:t>
            </a:r>
          </a:p>
        </p:txBody>
      </p:sp>
      <p:pic>
        <p:nvPicPr>
          <p:cNvPr id="7" name="Content Placeholder 6" descr="A picture containing meter, phone&#10;&#10;Description automatically generated">
            <a:extLst>
              <a:ext uri="{FF2B5EF4-FFF2-40B4-BE49-F238E27FC236}">
                <a16:creationId xmlns:a16="http://schemas.microsoft.com/office/drawing/2014/main" id="{F5863615-244A-4C8D-95FD-D32CD31F8E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3189" y="3019425"/>
            <a:ext cx="2473387" cy="1431961"/>
          </a:xfrm>
        </p:spPr>
      </p:pic>
    </p:spTree>
    <p:extLst>
      <p:ext uri="{BB962C8B-B14F-4D97-AF65-F5344CB8AC3E}">
        <p14:creationId xmlns:p14="http://schemas.microsoft.com/office/powerpoint/2010/main" val="4134476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0E9518-09BA-40E9-85B4-8CCE29670B4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dirty="0"/>
              <a:t>Figure 21. Code for confusion matrix and its plot for users</a:t>
            </a:r>
          </a:p>
        </p:txBody>
      </p:sp>
      <p:pic>
        <p:nvPicPr>
          <p:cNvPr id="5" name="Content Placeholder 4" descr="A screenshot of a computer&#10;&#10;Description automatically generated">
            <a:extLst>
              <a:ext uri="{FF2B5EF4-FFF2-40B4-BE49-F238E27FC236}">
                <a16:creationId xmlns:a16="http://schemas.microsoft.com/office/drawing/2014/main" id="{0DF36370-447B-4326-B844-836709BBCA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40" r="10614"/>
          <a:stretch/>
        </p:blipFill>
        <p:spPr>
          <a:xfrm>
            <a:off x="6266009" y="95250"/>
            <a:ext cx="4592686" cy="6762750"/>
          </a:xfrm>
          <a:prstGeom prst="rect">
            <a:avLst/>
          </a:prstGeom>
        </p:spPr>
      </p:pic>
    </p:spTree>
    <p:extLst>
      <p:ext uri="{BB962C8B-B14F-4D97-AF65-F5344CB8AC3E}">
        <p14:creationId xmlns:p14="http://schemas.microsoft.com/office/powerpoint/2010/main" val="66594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F7073B-52F0-46EF-B821-DC30476A3E97}"/>
              </a:ext>
            </a:extLst>
          </p:cNvPr>
          <p:cNvSpPr>
            <a:spLocks noGrp="1"/>
          </p:cNvSpPr>
          <p:nvPr>
            <p:ph type="body" idx="1"/>
          </p:nvPr>
        </p:nvSpPr>
        <p:spPr>
          <a:xfrm>
            <a:off x="600075" y="1266825"/>
            <a:ext cx="5253609" cy="455295"/>
          </a:xfrm>
        </p:spPr>
        <p:txBody>
          <a:bodyPr>
            <a:normAutofit fontScale="77500" lnSpcReduction="20000"/>
          </a:bodyPr>
          <a:lstStyle/>
          <a:p>
            <a:r>
              <a:rPr lang="en-US" dirty="0"/>
              <a:t>Our predictions for users and their truth</a:t>
            </a:r>
          </a:p>
        </p:txBody>
      </p:sp>
      <p:sp>
        <p:nvSpPr>
          <p:cNvPr id="5" name="Text Placeholder 4">
            <a:extLst>
              <a:ext uri="{FF2B5EF4-FFF2-40B4-BE49-F238E27FC236}">
                <a16:creationId xmlns:a16="http://schemas.microsoft.com/office/drawing/2014/main" id="{6F5C6F5E-0995-4AE1-98FF-2B8763FC87F0}"/>
              </a:ext>
            </a:extLst>
          </p:cNvPr>
          <p:cNvSpPr>
            <a:spLocks noGrp="1"/>
          </p:cNvSpPr>
          <p:nvPr>
            <p:ph type="body" sz="quarter" idx="13"/>
          </p:nvPr>
        </p:nvSpPr>
        <p:spPr>
          <a:xfrm>
            <a:off x="6338318" y="1276350"/>
            <a:ext cx="5377434" cy="445770"/>
          </a:xfrm>
        </p:spPr>
        <p:txBody>
          <a:bodyPr>
            <a:normAutofit fontScale="77500" lnSpcReduction="20000"/>
          </a:bodyPr>
          <a:lstStyle/>
          <a:p>
            <a:r>
              <a:rPr lang="en-US" dirty="0"/>
              <a:t>Our predictions for Results and their truth</a:t>
            </a:r>
          </a:p>
        </p:txBody>
      </p:sp>
      <p:sp>
        <p:nvSpPr>
          <p:cNvPr id="6" name="Title 5">
            <a:extLst>
              <a:ext uri="{FF2B5EF4-FFF2-40B4-BE49-F238E27FC236}">
                <a16:creationId xmlns:a16="http://schemas.microsoft.com/office/drawing/2014/main" id="{983FA387-7852-49EC-BDA2-35C0530817E0}"/>
              </a:ext>
            </a:extLst>
          </p:cNvPr>
          <p:cNvSpPr>
            <a:spLocks noGrp="1"/>
          </p:cNvSpPr>
          <p:nvPr>
            <p:ph type="title"/>
          </p:nvPr>
        </p:nvSpPr>
        <p:spPr>
          <a:xfrm>
            <a:off x="2743200" y="288417"/>
            <a:ext cx="6867525" cy="704087"/>
          </a:xfrm>
        </p:spPr>
        <p:txBody>
          <a:bodyPr>
            <a:normAutofit fontScale="90000"/>
          </a:bodyPr>
          <a:lstStyle/>
          <a:p>
            <a:r>
              <a:rPr lang="en-US" dirty="0"/>
              <a:t>Some of Our systems Predictions</a:t>
            </a:r>
          </a:p>
        </p:txBody>
      </p:sp>
      <p:pic>
        <p:nvPicPr>
          <p:cNvPr id="9" name="Content Placeholder 8">
            <a:extLst>
              <a:ext uri="{FF2B5EF4-FFF2-40B4-BE49-F238E27FC236}">
                <a16:creationId xmlns:a16="http://schemas.microsoft.com/office/drawing/2014/main" id="{9B776DF9-BB1C-4CFC-9C07-50FE443EBF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6614" y="1996441"/>
            <a:ext cx="4717886" cy="4200734"/>
          </a:xfrm>
        </p:spPr>
      </p:pic>
      <p:pic>
        <p:nvPicPr>
          <p:cNvPr id="18" name="Content Placeholder 17">
            <a:extLst>
              <a:ext uri="{FF2B5EF4-FFF2-40B4-BE49-F238E27FC236}">
                <a16:creationId xmlns:a16="http://schemas.microsoft.com/office/drawing/2014/main" id="{80D5232C-A21B-4B4D-B268-DA81303666B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87526" y="1996441"/>
            <a:ext cx="4809149" cy="4272744"/>
          </a:xfrm>
        </p:spPr>
      </p:pic>
    </p:spTree>
    <p:extLst>
      <p:ext uri="{BB962C8B-B14F-4D97-AF65-F5344CB8AC3E}">
        <p14:creationId xmlns:p14="http://schemas.microsoft.com/office/powerpoint/2010/main" val="2660663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F7073B-52F0-46EF-B821-DC30476A3E97}"/>
              </a:ext>
            </a:extLst>
          </p:cNvPr>
          <p:cNvSpPr>
            <a:spLocks noGrp="1"/>
          </p:cNvSpPr>
          <p:nvPr>
            <p:ph type="body" idx="1"/>
          </p:nvPr>
        </p:nvSpPr>
        <p:spPr>
          <a:xfrm>
            <a:off x="600075" y="1266825"/>
            <a:ext cx="5253609" cy="455295"/>
          </a:xfrm>
        </p:spPr>
        <p:txBody>
          <a:bodyPr/>
          <a:lstStyle/>
          <a:p>
            <a:r>
              <a:rPr lang="en-US" dirty="0"/>
              <a:t>Mistakes for users and their truth</a:t>
            </a:r>
          </a:p>
        </p:txBody>
      </p:sp>
      <p:pic>
        <p:nvPicPr>
          <p:cNvPr id="10" name="Content Placeholder 9" descr="A close up of a logo&#10;&#10;Description automatically generated">
            <a:extLst>
              <a:ext uri="{FF2B5EF4-FFF2-40B4-BE49-F238E27FC236}">
                <a16:creationId xmlns:a16="http://schemas.microsoft.com/office/drawing/2014/main" id="{8CF3689B-CF13-4E22-8772-8884BCCA88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2475" y="2453641"/>
            <a:ext cx="5015774" cy="2815068"/>
          </a:xfrm>
        </p:spPr>
      </p:pic>
      <p:pic>
        <p:nvPicPr>
          <p:cNvPr id="8" name="Content Placeholder 7" descr="A screenshot of a cell phone&#10;&#10;Description automatically generated">
            <a:extLst>
              <a:ext uri="{FF2B5EF4-FFF2-40B4-BE49-F238E27FC236}">
                <a16:creationId xmlns:a16="http://schemas.microsoft.com/office/drawing/2014/main" id="{4A19B756-BC3B-4FA6-B118-F02C5FFC9BA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57950" y="1799379"/>
            <a:ext cx="4981575" cy="4425938"/>
          </a:xfrm>
        </p:spPr>
      </p:pic>
      <p:sp>
        <p:nvSpPr>
          <p:cNvPr id="5" name="Text Placeholder 4">
            <a:extLst>
              <a:ext uri="{FF2B5EF4-FFF2-40B4-BE49-F238E27FC236}">
                <a16:creationId xmlns:a16="http://schemas.microsoft.com/office/drawing/2014/main" id="{6F5C6F5E-0995-4AE1-98FF-2B8763FC87F0}"/>
              </a:ext>
            </a:extLst>
          </p:cNvPr>
          <p:cNvSpPr>
            <a:spLocks noGrp="1"/>
          </p:cNvSpPr>
          <p:nvPr>
            <p:ph type="body" sz="quarter" idx="13"/>
          </p:nvPr>
        </p:nvSpPr>
        <p:spPr>
          <a:xfrm>
            <a:off x="6338318" y="1276350"/>
            <a:ext cx="5377434" cy="445770"/>
          </a:xfrm>
        </p:spPr>
        <p:txBody>
          <a:bodyPr/>
          <a:lstStyle/>
          <a:p>
            <a:r>
              <a:rPr lang="en-US" dirty="0"/>
              <a:t>Mistakes for Results and their truth</a:t>
            </a:r>
          </a:p>
        </p:txBody>
      </p:sp>
      <p:sp>
        <p:nvSpPr>
          <p:cNvPr id="6" name="Title 5">
            <a:extLst>
              <a:ext uri="{FF2B5EF4-FFF2-40B4-BE49-F238E27FC236}">
                <a16:creationId xmlns:a16="http://schemas.microsoft.com/office/drawing/2014/main" id="{983FA387-7852-49EC-BDA2-35C0530817E0}"/>
              </a:ext>
            </a:extLst>
          </p:cNvPr>
          <p:cNvSpPr>
            <a:spLocks noGrp="1"/>
          </p:cNvSpPr>
          <p:nvPr>
            <p:ph type="title"/>
          </p:nvPr>
        </p:nvSpPr>
        <p:spPr>
          <a:xfrm>
            <a:off x="3343275" y="288417"/>
            <a:ext cx="5524500" cy="704087"/>
          </a:xfrm>
        </p:spPr>
        <p:txBody>
          <a:bodyPr>
            <a:normAutofit fontScale="90000"/>
          </a:bodyPr>
          <a:lstStyle/>
          <a:p>
            <a:r>
              <a:rPr lang="en-US" dirty="0"/>
              <a:t>Our systems mistakes</a:t>
            </a:r>
          </a:p>
        </p:txBody>
      </p:sp>
    </p:spTree>
    <p:extLst>
      <p:ext uri="{BB962C8B-B14F-4D97-AF65-F5344CB8AC3E}">
        <p14:creationId xmlns:p14="http://schemas.microsoft.com/office/powerpoint/2010/main" val="2406177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77270" y="964692"/>
            <a:ext cx="4005662" cy="934900"/>
          </a:xfrm>
        </p:spPr>
        <p:txBody>
          <a:bodyPr vert="horz" lIns="182880" tIns="182880" rIns="182880" bIns="182880" rtlCol="0" anchor="ctr">
            <a:normAutofit fontScale="90000"/>
          </a:bodyPr>
          <a:lstStyle/>
          <a:p>
            <a:r>
              <a:rPr lang="en-US" sz="2600" b="1" dirty="0"/>
              <a:t>Feature Extraction</a:t>
            </a:r>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277270" y="2265352"/>
            <a:ext cx="3943369" cy="3635898"/>
          </a:xfrm>
        </p:spPr>
        <p:txBody>
          <a:bodyPr vert="horz" lIns="91440" tIns="45720" rIns="91440" bIns="45720" rtlCol="0">
            <a:normAutofit/>
          </a:bodyPr>
          <a:lstStyle/>
          <a:p>
            <a:r>
              <a:rPr lang="en-US" dirty="0"/>
              <a:t>Extracting Last FC layer</a:t>
            </a:r>
          </a:p>
          <a:p>
            <a:endParaRPr lang="en-US" dirty="0"/>
          </a:p>
          <a:p>
            <a:r>
              <a:rPr lang="en-US" dirty="0"/>
              <a:t>Use that layer as input features for our RNN architecture networks.</a:t>
            </a:r>
          </a:p>
          <a:p>
            <a:endParaRPr lang="en-US" dirty="0"/>
          </a:p>
          <a:p>
            <a:r>
              <a:rPr lang="en-US" dirty="0"/>
              <a:t>Code to extract features from our Keras model.</a:t>
            </a:r>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6A2D649C-6347-4EBD-AB41-8E058C1AD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23366" y="1949016"/>
            <a:ext cx="6227064" cy="2967910"/>
          </a:xfrm>
          <a:prstGeom prst="rect">
            <a:avLst/>
          </a:prstGeom>
        </p:spPr>
      </p:pic>
      <p:sp>
        <p:nvSpPr>
          <p:cNvPr id="8" name="TextBox 7">
            <a:extLst>
              <a:ext uri="{FF2B5EF4-FFF2-40B4-BE49-F238E27FC236}">
                <a16:creationId xmlns:a16="http://schemas.microsoft.com/office/drawing/2014/main" id="{FB5647F5-8AC3-4A93-AC7E-5C2218752AFD}"/>
              </a:ext>
            </a:extLst>
          </p:cNvPr>
          <p:cNvSpPr txBox="1"/>
          <p:nvPr/>
        </p:nvSpPr>
        <p:spPr>
          <a:xfrm>
            <a:off x="5060194" y="5345529"/>
            <a:ext cx="5718637" cy="338554"/>
          </a:xfrm>
          <a:prstGeom prst="rect">
            <a:avLst/>
          </a:prstGeom>
          <a:noFill/>
        </p:spPr>
        <p:txBody>
          <a:bodyPr wrap="square" rtlCol="0">
            <a:spAutoFit/>
          </a:bodyPr>
          <a:lstStyle/>
          <a:p>
            <a:pPr algn="ctr">
              <a:spcAft>
                <a:spcPts val="600"/>
              </a:spcAft>
            </a:pPr>
            <a:r>
              <a:rPr lang="en-US" sz="1600" dirty="0"/>
              <a:t>Figure 22 Getting Features Python Code</a:t>
            </a:r>
          </a:p>
        </p:txBody>
      </p:sp>
    </p:spTree>
    <p:extLst>
      <p:ext uri="{BB962C8B-B14F-4D97-AF65-F5344CB8AC3E}">
        <p14:creationId xmlns:p14="http://schemas.microsoft.com/office/powerpoint/2010/main" val="487530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495427" y="331275"/>
            <a:ext cx="7209012" cy="745662"/>
          </a:xfrm>
        </p:spPr>
        <p:txBody>
          <a:bodyPr vert="horz" lIns="182880" tIns="182880" rIns="182880" bIns="182880" rtlCol="0" anchor="ctr">
            <a:normAutofit/>
          </a:bodyPr>
          <a:lstStyle/>
          <a:p>
            <a:r>
              <a:rPr lang="en-US" sz="1800" b="1" dirty="0"/>
              <a:t>Lstm Model</a:t>
            </a:r>
          </a:p>
        </p:txBody>
      </p:sp>
      <p:sp>
        <p:nvSpPr>
          <p:cNvPr id="13" name="Content Placeholder 12">
            <a:extLst>
              <a:ext uri="{FF2B5EF4-FFF2-40B4-BE49-F238E27FC236}">
                <a16:creationId xmlns:a16="http://schemas.microsoft.com/office/drawing/2014/main" id="{511A3E8C-2F7A-4B33-A136-9AB5FC71E196}"/>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446143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495427" y="331275"/>
            <a:ext cx="7209012" cy="745662"/>
          </a:xfrm>
        </p:spPr>
        <p:txBody>
          <a:bodyPr vert="horz" lIns="182880" tIns="182880" rIns="182880" bIns="182880" rtlCol="0" anchor="ctr">
            <a:normAutofit/>
          </a:bodyPr>
          <a:lstStyle/>
          <a:p>
            <a:r>
              <a:rPr lang="en-US" sz="1800" b="1" dirty="0"/>
              <a:t>Bidirectional Lstm Model</a:t>
            </a:r>
          </a:p>
        </p:txBody>
      </p:sp>
      <p:sp>
        <p:nvSpPr>
          <p:cNvPr id="3" name="Content Placeholder 2">
            <a:extLst>
              <a:ext uri="{FF2B5EF4-FFF2-40B4-BE49-F238E27FC236}">
                <a16:creationId xmlns:a16="http://schemas.microsoft.com/office/drawing/2014/main" id="{2BAFBB7A-DE76-4C9D-BA83-3049ED404696}"/>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87089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369456" y="964692"/>
            <a:ext cx="3961106" cy="891817"/>
          </a:xfrm>
        </p:spPr>
        <p:txBody>
          <a:bodyPr vert="horz" lIns="182880" tIns="182880" rIns="182880" bIns="182880" rtlCol="0" anchor="ctr">
            <a:noAutofit/>
          </a:bodyPr>
          <a:lstStyle/>
          <a:p>
            <a:pPr lvl="0"/>
            <a:r>
              <a:rPr lang="en-US" sz="2000" b="1" dirty="0"/>
              <a:t>Signature as Images to process </a:t>
            </a:r>
            <a:endParaRPr lang="en-US" sz="2000" dirty="0"/>
          </a:p>
        </p:txBody>
      </p:sp>
      <p:sp>
        <p:nvSpPr>
          <p:cNvPr id="3" name="Content Placeholder 2">
            <a:extLst>
              <a:ext uri="{FF2B5EF4-FFF2-40B4-BE49-F238E27FC236}">
                <a16:creationId xmlns:a16="http://schemas.microsoft.com/office/drawing/2014/main" id="{738E77B3-EFC5-4BF8-ABFD-ECB7DDC2C9CD}"/>
              </a:ext>
            </a:extLst>
          </p:cNvPr>
          <p:cNvSpPr>
            <a:spLocks noGrp="1"/>
          </p:cNvSpPr>
          <p:nvPr>
            <p:ph sz="half" idx="1"/>
          </p:nvPr>
        </p:nvSpPr>
        <p:spPr>
          <a:xfrm>
            <a:off x="369456" y="2022764"/>
            <a:ext cx="3740726" cy="3878486"/>
          </a:xfrm>
        </p:spPr>
        <p:txBody>
          <a:bodyPr vert="horz" lIns="91440" tIns="45720" rIns="91440" bIns="45720" rtlCol="0">
            <a:normAutofit/>
          </a:bodyPr>
          <a:lstStyle/>
          <a:p>
            <a:r>
              <a:rPr lang="en-US" dirty="0"/>
              <a:t>handwritten signatures as it is still one of the most used methods to verify the identity of a person</a:t>
            </a:r>
          </a:p>
          <a:p>
            <a:r>
              <a:rPr lang="en-US" dirty="0"/>
              <a:t>Our goal is to tackle the problem in the presence of skilled forgeries</a:t>
            </a:r>
          </a:p>
          <a:p>
            <a:r>
              <a:rPr lang="en-US" dirty="0"/>
              <a:t>We implemented CNN model in Keras to extract some features to distinguish:</a:t>
            </a:r>
          </a:p>
          <a:p>
            <a:pPr lvl="1"/>
            <a:r>
              <a:rPr lang="en-US" dirty="0"/>
              <a:t>two different users' signature</a:t>
            </a:r>
          </a:p>
          <a:p>
            <a:pPr lvl="1"/>
            <a:r>
              <a:rPr lang="en-US" dirty="0"/>
              <a:t>genuine or a forged signature </a:t>
            </a:r>
          </a:p>
          <a:p>
            <a:endParaRPr lang="en-US" dirty="0"/>
          </a:p>
        </p:txBody>
      </p:sp>
      <p:sp>
        <p:nvSpPr>
          <p:cNvPr id="14" name="Rectangle 1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5647F5-8AC3-4A93-AC7E-5C2218752AFD}"/>
              </a:ext>
            </a:extLst>
          </p:cNvPr>
          <p:cNvSpPr txBox="1"/>
          <p:nvPr/>
        </p:nvSpPr>
        <p:spPr>
          <a:xfrm>
            <a:off x="5006108" y="5301669"/>
            <a:ext cx="5809673" cy="307777"/>
          </a:xfrm>
          <a:prstGeom prst="rect">
            <a:avLst/>
          </a:prstGeom>
          <a:noFill/>
        </p:spPr>
        <p:txBody>
          <a:bodyPr wrap="square" rtlCol="0">
            <a:spAutoFit/>
          </a:bodyPr>
          <a:lstStyle/>
          <a:p>
            <a:pPr algn="ctr">
              <a:spcAft>
                <a:spcPts val="600"/>
              </a:spcAft>
            </a:pPr>
            <a:r>
              <a:rPr lang="en-US" sz="1400" dirty="0"/>
              <a:t>Figure 3. Block Diagram of our Automatic Signature Verification System</a:t>
            </a:r>
          </a:p>
        </p:txBody>
      </p:sp>
      <p:pic>
        <p:nvPicPr>
          <p:cNvPr id="13" name="Content Placeholder 12" descr="A screenshot of a cell phone&#10;&#10;Description automatically generated">
            <a:extLst>
              <a:ext uri="{FF2B5EF4-FFF2-40B4-BE49-F238E27FC236}">
                <a16:creationId xmlns:a16="http://schemas.microsoft.com/office/drawing/2014/main" id="{07FB4557-BE1E-45A5-B691-FA1AB12D41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29386" y="1856509"/>
            <a:ext cx="6471031" cy="2780146"/>
          </a:xfrm>
        </p:spPr>
      </p:pic>
    </p:spTree>
    <p:extLst>
      <p:ext uri="{BB962C8B-B14F-4D97-AF65-F5344CB8AC3E}">
        <p14:creationId xmlns:p14="http://schemas.microsoft.com/office/powerpoint/2010/main" val="4033998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4D3EEE-54FE-44F6-A8E7-DA6E84D72D73}"/>
              </a:ext>
            </a:extLst>
          </p:cNvPr>
          <p:cNvSpPr>
            <a:spLocks noGrp="1"/>
          </p:cNvSpPr>
          <p:nvPr>
            <p:ph type="title"/>
          </p:nvPr>
        </p:nvSpPr>
        <p:spPr>
          <a:xfrm>
            <a:off x="2495427" y="331275"/>
            <a:ext cx="7209012" cy="745662"/>
          </a:xfrm>
        </p:spPr>
        <p:txBody>
          <a:bodyPr vert="horz" lIns="182880" tIns="182880" rIns="182880" bIns="182880" rtlCol="0" anchor="ctr">
            <a:normAutofit/>
          </a:bodyPr>
          <a:lstStyle/>
          <a:p>
            <a:r>
              <a:rPr lang="en-US" sz="1800" b="1" dirty="0"/>
              <a:t>Bidirectional GRU Model</a:t>
            </a:r>
          </a:p>
        </p:txBody>
      </p:sp>
      <p:sp>
        <p:nvSpPr>
          <p:cNvPr id="3" name="Content Placeholder 2">
            <a:extLst>
              <a:ext uri="{FF2B5EF4-FFF2-40B4-BE49-F238E27FC236}">
                <a16:creationId xmlns:a16="http://schemas.microsoft.com/office/drawing/2014/main" id="{2BAFBB7A-DE76-4C9D-BA83-3049ED404696}"/>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8882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819978" y="308915"/>
            <a:ext cx="10376452" cy="882576"/>
          </a:xfrm>
        </p:spPr>
        <p:txBody>
          <a:bodyPr>
            <a:normAutofit/>
          </a:bodyPr>
          <a:lstStyle/>
          <a:p>
            <a:r>
              <a:rPr lang="en-US" b="1" dirty="0"/>
              <a:t>Signature Verification vs. Identification</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819977" y="1514765"/>
            <a:ext cx="10376451" cy="4747490"/>
          </a:xfrm>
        </p:spPr>
        <p:txBody>
          <a:bodyPr>
            <a:normAutofit/>
          </a:bodyPr>
          <a:lstStyle/>
          <a:p>
            <a:r>
              <a:rPr lang="en-US" dirty="0"/>
              <a:t>Signature </a:t>
            </a:r>
            <a:r>
              <a:rPr lang="en-US" b="1" dirty="0"/>
              <a:t>identification</a:t>
            </a:r>
            <a:r>
              <a:rPr lang="en-US" dirty="0"/>
              <a:t> (1: N, one-to-many, recognition): </a:t>
            </a:r>
          </a:p>
          <a:p>
            <a:pPr lvl="1"/>
            <a:r>
              <a:rPr lang="en-US" dirty="0"/>
              <a:t>Must recognize a signature from a list of N signatures in the template database. </a:t>
            </a:r>
          </a:p>
          <a:p>
            <a:pPr lvl="1"/>
            <a:r>
              <a:rPr lang="en-US" dirty="0"/>
              <a:t>Determining a person’s identity by performing matches against multiple templates.</a:t>
            </a:r>
          </a:p>
          <a:p>
            <a:pPr lvl="1"/>
            <a:r>
              <a:rPr lang="en-US" dirty="0"/>
              <a:t>Identification systems are designed to determine identity-based solely on signature information.</a:t>
            </a:r>
          </a:p>
          <a:p>
            <a:endParaRPr lang="en-US" dirty="0"/>
          </a:p>
          <a:p>
            <a:r>
              <a:rPr lang="en-US" dirty="0"/>
              <a:t>Signature </a:t>
            </a:r>
            <a:r>
              <a:rPr lang="en-US" b="1" dirty="0"/>
              <a:t>Verification</a:t>
            </a:r>
            <a:r>
              <a:rPr lang="en-US" dirty="0"/>
              <a:t> (1:1, matching, authentication): </a:t>
            </a:r>
          </a:p>
          <a:p>
            <a:pPr lvl="1"/>
            <a:r>
              <a:rPr lang="en-US" dirty="0"/>
              <a:t>Simply decides whether a given signature belongs to a claimed signature or not. </a:t>
            </a:r>
          </a:p>
          <a:p>
            <a:pPr lvl="1"/>
            <a:r>
              <a:rPr lang="en-US" dirty="0"/>
              <a:t>establishing the validity of a claimed identity by comparing a verification template to an enrollment template. </a:t>
            </a:r>
          </a:p>
          <a:p>
            <a:pPr lvl="1"/>
            <a:r>
              <a:rPr lang="en-US" dirty="0"/>
              <a:t>Needs individuality to be claimed, after which the individual’s enrollment template is located and compared with the verification template. </a:t>
            </a:r>
          </a:p>
          <a:p>
            <a:pPr lvl="1"/>
            <a:r>
              <a:rPr lang="en-US" dirty="0"/>
              <a:t>responses the query, ‘Am I who I claim to be?’ [2]</a:t>
            </a:r>
          </a:p>
        </p:txBody>
      </p:sp>
    </p:spTree>
    <p:extLst>
      <p:ext uri="{BB962C8B-B14F-4D97-AF65-F5344CB8AC3E}">
        <p14:creationId xmlns:p14="http://schemas.microsoft.com/office/powerpoint/2010/main" val="178855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745435" y="308915"/>
            <a:ext cx="10719352" cy="882576"/>
          </a:xfrm>
        </p:spPr>
        <p:txBody>
          <a:bodyPr>
            <a:normAutofit/>
          </a:bodyPr>
          <a:lstStyle/>
          <a:p>
            <a:r>
              <a:rPr lang="en-US" b="1" dirty="0"/>
              <a:t>Types of Forgery Signatures</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745435" y="1514765"/>
            <a:ext cx="10719352" cy="4747490"/>
          </a:xfrm>
        </p:spPr>
        <p:txBody>
          <a:bodyPr>
            <a:normAutofit/>
          </a:bodyPr>
          <a:lstStyle/>
          <a:p>
            <a:r>
              <a:rPr lang="en-US" dirty="0"/>
              <a:t>Three basic types of forged signatures are indicated below:</a:t>
            </a:r>
          </a:p>
          <a:p>
            <a:pPr lvl="1"/>
            <a:r>
              <a:rPr lang="en-US" b="1" dirty="0"/>
              <a:t>Random forgery</a:t>
            </a:r>
            <a:r>
              <a:rPr lang="en-US" dirty="0"/>
              <a:t>: </a:t>
            </a:r>
          </a:p>
          <a:p>
            <a:pPr lvl="2"/>
            <a:r>
              <a:rPr lang="en-US" dirty="0"/>
              <a:t>The forger is not familiar and has no access to the genuine signature (not even the author’s name) and reproduces a random one.</a:t>
            </a:r>
          </a:p>
          <a:p>
            <a:pPr lvl="1"/>
            <a:r>
              <a:rPr lang="en-US" b="1" dirty="0"/>
              <a:t>Simple forgery: </a:t>
            </a:r>
          </a:p>
          <a:p>
            <a:pPr lvl="2"/>
            <a:r>
              <a:rPr lang="en-US" dirty="0"/>
              <a:t>The forger is familiar with the author’s name, but has no access to a sample of the signature.</a:t>
            </a:r>
          </a:p>
          <a:p>
            <a:pPr lvl="1"/>
            <a:r>
              <a:rPr lang="en-US" b="1" dirty="0"/>
              <a:t>Skilled forgery: </a:t>
            </a:r>
          </a:p>
          <a:p>
            <a:pPr lvl="2"/>
            <a:r>
              <a:rPr lang="en-US" dirty="0"/>
              <a:t>The forger has access to one or more samples of the genuine signature and is able to reproduce it. But based on the various skilled levels of forgeries, it can also be divided into six different subsets. [2]</a:t>
            </a:r>
          </a:p>
        </p:txBody>
      </p:sp>
    </p:spTree>
    <p:extLst>
      <p:ext uri="{BB962C8B-B14F-4D97-AF65-F5344CB8AC3E}">
        <p14:creationId xmlns:p14="http://schemas.microsoft.com/office/powerpoint/2010/main" val="266851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700709" y="308915"/>
            <a:ext cx="10808804" cy="882576"/>
          </a:xfrm>
        </p:spPr>
        <p:txBody>
          <a:bodyPr>
            <a:normAutofit fontScale="90000"/>
          </a:bodyPr>
          <a:lstStyle/>
          <a:p>
            <a:r>
              <a:rPr lang="en-US" b="1" dirty="0"/>
              <a:t>Feature learning for Signatures: Related work </a:t>
            </a:r>
            <a:r>
              <a:rPr lang="en-US" dirty="0"/>
              <a:t>[1]</a:t>
            </a:r>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700709" y="1514765"/>
            <a:ext cx="10808804" cy="4985426"/>
          </a:xfrm>
        </p:spPr>
        <p:txBody>
          <a:bodyPr>
            <a:normAutofit/>
          </a:bodyPr>
          <a:lstStyle/>
          <a:p>
            <a:r>
              <a:rPr lang="en-US" dirty="0"/>
              <a:t>A framework for learning the representations directly from the signature images</a:t>
            </a:r>
          </a:p>
          <a:p>
            <a:endParaRPr lang="en-US" dirty="0"/>
          </a:p>
          <a:p>
            <a:r>
              <a:rPr lang="en-US" dirty="0"/>
              <a:t>using Convolutional Neural Networks (CNN).</a:t>
            </a:r>
          </a:p>
          <a:p>
            <a:endParaRPr lang="en-US" dirty="0"/>
          </a:p>
          <a:p>
            <a:r>
              <a:rPr lang="en-US" dirty="0"/>
              <a:t>A novel formulation of the problem</a:t>
            </a:r>
          </a:p>
          <a:p>
            <a:endParaRPr lang="en-US" dirty="0"/>
          </a:p>
          <a:p>
            <a:r>
              <a:rPr lang="en-US" dirty="0"/>
              <a:t>incorporating knowledge of skilled forgeries from a subset of users, using a </a:t>
            </a:r>
            <a:r>
              <a:rPr lang="en-US" b="1" dirty="0"/>
              <a:t>multi-task</a:t>
            </a:r>
            <a:r>
              <a:rPr lang="en-US" dirty="0"/>
              <a:t> learning strategy. </a:t>
            </a:r>
          </a:p>
          <a:p>
            <a:endParaRPr lang="en-US" dirty="0"/>
          </a:p>
          <a:p>
            <a:r>
              <a:rPr lang="en-US" dirty="0"/>
              <a:t>learning visual cues present in the signature images, that are discriminative between genuine signatures and forgeries in general.</a:t>
            </a:r>
          </a:p>
        </p:txBody>
      </p:sp>
    </p:spTree>
    <p:extLst>
      <p:ext uri="{BB962C8B-B14F-4D97-AF65-F5344CB8AC3E}">
        <p14:creationId xmlns:p14="http://schemas.microsoft.com/office/powerpoint/2010/main" val="352758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700709" y="308915"/>
            <a:ext cx="10808804" cy="882576"/>
          </a:xfrm>
        </p:spPr>
        <p:txBody>
          <a:bodyPr>
            <a:normAutofit/>
          </a:bodyPr>
          <a:lstStyle/>
          <a:p>
            <a:r>
              <a:rPr lang="en-US" b="1" dirty="0"/>
              <a:t>main contributions of paper</a:t>
            </a:r>
            <a:endParaRPr lang="en-US" dirty="0"/>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700709" y="1514765"/>
            <a:ext cx="10808804" cy="4985426"/>
          </a:xfrm>
        </p:spPr>
        <p:txBody>
          <a:bodyPr>
            <a:normAutofit/>
          </a:bodyPr>
          <a:lstStyle/>
          <a:p>
            <a:pPr lvl="1"/>
            <a:r>
              <a:rPr lang="en-US" dirty="0"/>
              <a:t>Formulations to learn features for offline signature verification in a Writer-Independent format. </a:t>
            </a:r>
          </a:p>
          <a:p>
            <a:pPr lvl="1"/>
            <a:endParaRPr lang="en-US" dirty="0"/>
          </a:p>
          <a:p>
            <a:pPr lvl="1"/>
            <a:r>
              <a:rPr lang="en-US" dirty="0"/>
              <a:t>multi-task framework to jointly optimize the model to discriminate between users, and to discriminate between genuine signatures and skilled forgeries.</a:t>
            </a:r>
          </a:p>
          <a:p>
            <a:pPr lvl="1"/>
            <a:endParaRPr lang="en-US" dirty="0"/>
          </a:p>
          <a:p>
            <a:pPr lvl="1"/>
            <a:r>
              <a:rPr lang="en-US" dirty="0"/>
              <a:t>A strict experimental protocol, in which all design decisions are made using a validation set composed of a separate set of users. </a:t>
            </a:r>
          </a:p>
          <a:p>
            <a:pPr lvl="1"/>
            <a:endParaRPr lang="en-US" dirty="0"/>
          </a:p>
          <a:p>
            <a:pPr lvl="1"/>
            <a:r>
              <a:rPr lang="en-US" dirty="0"/>
              <a:t>Generalization performance is estimated in a disjoint set of users, from whom they do not use any forgeries for training.</a:t>
            </a:r>
          </a:p>
          <a:p>
            <a:pPr lvl="1"/>
            <a:endParaRPr lang="en-US" dirty="0"/>
          </a:p>
          <a:p>
            <a:pPr lvl="1"/>
            <a:r>
              <a:rPr lang="en-US" dirty="0"/>
              <a:t>A visual analysis of the learned representations, which shows that genuine signatures and skilled forgeries get better separated in different parts of the feature space.</a:t>
            </a:r>
          </a:p>
        </p:txBody>
      </p:sp>
    </p:spTree>
    <p:extLst>
      <p:ext uri="{BB962C8B-B14F-4D97-AF65-F5344CB8AC3E}">
        <p14:creationId xmlns:p14="http://schemas.microsoft.com/office/powerpoint/2010/main" val="170605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C2FA-4F24-4865-8477-429C3BEBE5C9}"/>
              </a:ext>
            </a:extLst>
          </p:cNvPr>
          <p:cNvSpPr>
            <a:spLocks noGrp="1"/>
          </p:cNvSpPr>
          <p:nvPr>
            <p:ph type="title"/>
          </p:nvPr>
        </p:nvSpPr>
        <p:spPr>
          <a:xfrm>
            <a:off x="725557" y="308915"/>
            <a:ext cx="10873408" cy="882576"/>
          </a:xfrm>
        </p:spPr>
        <p:txBody>
          <a:bodyPr>
            <a:normAutofit fontScale="90000"/>
          </a:bodyPr>
          <a:lstStyle/>
          <a:p>
            <a:pPr lvl="0"/>
            <a:r>
              <a:rPr lang="en-US" b="1" dirty="0"/>
              <a:t>Feature learning for Signatures: Related work </a:t>
            </a:r>
            <a:r>
              <a:rPr lang="en-US" dirty="0"/>
              <a:t>[1]</a:t>
            </a:r>
          </a:p>
        </p:txBody>
      </p:sp>
      <p:sp>
        <p:nvSpPr>
          <p:cNvPr id="3" name="Content Placeholder 2">
            <a:extLst>
              <a:ext uri="{FF2B5EF4-FFF2-40B4-BE49-F238E27FC236}">
                <a16:creationId xmlns:a16="http://schemas.microsoft.com/office/drawing/2014/main" id="{6135EE83-CF30-4702-BE0A-2286A2ACE56E}"/>
              </a:ext>
            </a:extLst>
          </p:cNvPr>
          <p:cNvSpPr>
            <a:spLocks noGrp="1"/>
          </p:cNvSpPr>
          <p:nvPr>
            <p:ph idx="1"/>
          </p:nvPr>
        </p:nvSpPr>
        <p:spPr>
          <a:xfrm>
            <a:off x="725557" y="1514765"/>
            <a:ext cx="10873408" cy="5079848"/>
          </a:xfrm>
        </p:spPr>
        <p:txBody>
          <a:bodyPr>
            <a:normAutofit/>
          </a:bodyPr>
          <a:lstStyle/>
          <a:p>
            <a:r>
              <a:rPr lang="en-US" b="1" dirty="0"/>
              <a:t>Convolutional Neural Networks (CNN)</a:t>
            </a:r>
            <a:r>
              <a:rPr lang="en-US" dirty="0"/>
              <a:t> </a:t>
            </a:r>
          </a:p>
          <a:p>
            <a:pPr lvl="1"/>
            <a:r>
              <a:rPr lang="en-US" dirty="0"/>
              <a:t>is a particularly suitable architecture for signature verification. </a:t>
            </a:r>
          </a:p>
          <a:p>
            <a:pPr marL="228600" lvl="1" indent="0">
              <a:buNone/>
            </a:pPr>
            <a:endParaRPr lang="en-US" dirty="0"/>
          </a:p>
          <a:p>
            <a:r>
              <a:rPr lang="en-US" dirty="0"/>
              <a:t>In CNN architecture used in this work:</a:t>
            </a:r>
          </a:p>
          <a:p>
            <a:pPr lvl="1"/>
            <a:r>
              <a:rPr lang="en-US" dirty="0"/>
              <a:t>The input image goes through a sequence of transformations with</a:t>
            </a:r>
          </a:p>
          <a:p>
            <a:pPr lvl="2"/>
            <a:r>
              <a:rPr lang="en-US" dirty="0"/>
              <a:t>convolutional layers</a:t>
            </a:r>
          </a:p>
          <a:p>
            <a:pPr lvl="2"/>
            <a:r>
              <a:rPr lang="en-US" dirty="0"/>
              <a:t>max-pooling layers</a:t>
            </a:r>
          </a:p>
          <a:p>
            <a:pPr lvl="2"/>
            <a:r>
              <a:rPr lang="en-US" dirty="0"/>
              <a:t>fully-connected layers.</a:t>
            </a:r>
          </a:p>
          <a:p>
            <a:pPr marL="457200" lvl="2" indent="0">
              <a:buNone/>
            </a:pPr>
            <a:endParaRPr lang="en-US" dirty="0"/>
          </a:p>
          <a:p>
            <a:pPr lvl="1"/>
            <a:r>
              <a:rPr lang="en-US" dirty="0"/>
              <a:t>During feature learning, P(</a:t>
            </a:r>
            <a:r>
              <a:rPr lang="en-US" dirty="0" err="1"/>
              <a:t>y|X</a:t>
            </a:r>
            <a:r>
              <a:rPr lang="en-US" dirty="0"/>
              <a:t>) (and also P(</a:t>
            </a:r>
            <a:r>
              <a:rPr lang="en-US" dirty="0" err="1"/>
              <a:t>f|X</a:t>
            </a:r>
            <a:r>
              <a:rPr lang="en-US" dirty="0"/>
              <a:t>) are estimated by performing forward propagation through the model. </a:t>
            </a:r>
          </a:p>
          <a:p>
            <a:pPr lvl="1"/>
            <a:endParaRPr lang="en-US" dirty="0"/>
          </a:p>
          <a:p>
            <a:pPr lvl="1"/>
            <a:r>
              <a:rPr lang="en-US" dirty="0"/>
              <a:t>The weights are optimized by minimizing one of the defined loss functions</a:t>
            </a:r>
          </a:p>
        </p:txBody>
      </p:sp>
    </p:spTree>
    <p:extLst>
      <p:ext uri="{BB962C8B-B14F-4D97-AF65-F5344CB8AC3E}">
        <p14:creationId xmlns:p14="http://schemas.microsoft.com/office/powerpoint/2010/main" val="5725223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2604</Words>
  <Application>Microsoft Office PowerPoint</Application>
  <PresentationFormat>Widescreen</PresentationFormat>
  <Paragraphs>319</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Gill Sans MT</vt:lpstr>
      <vt:lpstr>Parcel</vt:lpstr>
      <vt:lpstr>Feature Extraction Using Deep Convolutional Neural Networks For Offline Signature Verification</vt:lpstr>
      <vt:lpstr>Why Signatures?</vt:lpstr>
      <vt:lpstr>Introduction to Authentication systems</vt:lpstr>
      <vt:lpstr>Signature as Images to process </vt:lpstr>
      <vt:lpstr>Signature Verification vs. Identification</vt:lpstr>
      <vt:lpstr>Types of Forgery Signatures</vt:lpstr>
      <vt:lpstr>Feature learning for Signatures: Related work [1]</vt:lpstr>
      <vt:lpstr>main contributions of paper</vt:lpstr>
      <vt:lpstr>Feature learning for Signatures: Related work [1]</vt:lpstr>
      <vt:lpstr>PowerPoint Presentation</vt:lpstr>
      <vt:lpstr>Multi-task learning framework</vt:lpstr>
      <vt:lpstr>Multi-task learning framework</vt:lpstr>
      <vt:lpstr>Multi-task learning framework</vt:lpstr>
      <vt:lpstr>Multi-task learning framework</vt:lpstr>
      <vt:lpstr>Feature learning  systems (1)</vt:lpstr>
      <vt:lpstr>Feature learning  systems (2)</vt:lpstr>
      <vt:lpstr>Our Implementation</vt:lpstr>
      <vt:lpstr>Preprocessing</vt:lpstr>
      <vt:lpstr>Dataset preparing to train</vt:lpstr>
      <vt:lpstr>Train Test Split</vt:lpstr>
      <vt:lpstr>Modified CNN Architecture</vt:lpstr>
      <vt:lpstr>Multi-Output CNN Model Implementation</vt:lpstr>
      <vt:lpstr>Modified CNN Architecture</vt:lpstr>
      <vt:lpstr>Training our model</vt:lpstr>
      <vt:lpstr>Save, Load and Evaluation of keras model</vt:lpstr>
      <vt:lpstr>Results from Keras Callback history</vt:lpstr>
      <vt:lpstr>PowerPoint Presentation</vt:lpstr>
      <vt:lpstr>Test and Evaluations</vt:lpstr>
      <vt:lpstr>Test and Evaluations</vt:lpstr>
      <vt:lpstr>Code for plotting and calculating results</vt:lpstr>
      <vt:lpstr>ROC curve</vt:lpstr>
      <vt:lpstr>Det curve</vt:lpstr>
      <vt:lpstr>Results from Keras Callback history</vt:lpstr>
      <vt:lpstr>Figure 21. Code for confusion matrix and its plot for users</vt:lpstr>
      <vt:lpstr>Some of Our systems Predictions</vt:lpstr>
      <vt:lpstr>Our systems mistakes</vt:lpstr>
      <vt:lpstr>Feature Extraction</vt:lpstr>
      <vt:lpstr>Lstm Model</vt:lpstr>
      <vt:lpstr>Bidirectional Lstm Model</vt:lpstr>
      <vt:lpstr>Bidirectional GRU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Using Deep Convolutional Neural Networks For Offline Signature Verification</dc:title>
  <dc:creator>manoochehr joodi bigdello</dc:creator>
  <cp:lastModifiedBy>manoochehr joodi bigdello</cp:lastModifiedBy>
  <cp:revision>4</cp:revision>
  <dcterms:created xsi:type="dcterms:W3CDTF">2020-01-26T13:54:26Z</dcterms:created>
  <dcterms:modified xsi:type="dcterms:W3CDTF">2020-01-26T14:14:46Z</dcterms:modified>
</cp:coreProperties>
</file>