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0" r:id="rId4"/>
    <p:sldId id="261" r:id="rId5"/>
    <p:sldId id="258" r:id="rId6"/>
    <p:sldId id="263" r:id="rId7"/>
    <p:sldId id="29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6" r:id="rId17"/>
    <p:sldId id="274" r:id="rId18"/>
    <p:sldId id="277" r:id="rId19"/>
    <p:sldId id="279" r:id="rId20"/>
    <p:sldId id="280" r:id="rId21"/>
    <p:sldId id="283" r:id="rId22"/>
    <p:sldId id="310" r:id="rId23"/>
    <p:sldId id="286" r:id="rId24"/>
    <p:sldId id="287" r:id="rId25"/>
    <p:sldId id="291" r:id="rId26"/>
    <p:sldId id="292" r:id="rId27"/>
    <p:sldId id="293" r:id="rId28"/>
    <p:sldId id="312" r:id="rId29"/>
    <p:sldId id="296" r:id="rId30"/>
    <p:sldId id="311" r:id="rId31"/>
    <p:sldId id="299" r:id="rId32"/>
    <p:sldId id="302" r:id="rId33"/>
    <p:sldId id="303" r:id="rId34"/>
    <p:sldId id="30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974BC-4075-4554-9D8B-939372A360F2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61C4A-27A5-4531-800C-155F0C7E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61C4A-27A5-4531-800C-155F0C7ECC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1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A7FB-07C3-4A19-9B4B-2B686CD8EAC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26D1-19F1-4837-BC2F-FF6D0FCC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A7FB-07C3-4A19-9B4B-2B686CD8EAC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26D1-19F1-4837-BC2F-FF6D0FCC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A7FB-07C3-4A19-9B4B-2B686CD8EAC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26D1-19F1-4837-BC2F-FF6D0FCC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A7FB-07C3-4A19-9B4B-2B686CD8EAC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26D1-19F1-4837-BC2F-FF6D0FCC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1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A7FB-07C3-4A19-9B4B-2B686CD8EAC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26D1-19F1-4837-BC2F-FF6D0FCC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A7FB-07C3-4A19-9B4B-2B686CD8EAC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26D1-19F1-4837-BC2F-FF6D0FCC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8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A7FB-07C3-4A19-9B4B-2B686CD8EAC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26D1-19F1-4837-BC2F-FF6D0FCCAB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3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A7FB-07C3-4A19-9B4B-2B686CD8EAC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26D1-19F1-4837-BC2F-FF6D0FCC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A7FB-07C3-4A19-9B4B-2B686CD8EAC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26D1-19F1-4837-BC2F-FF6D0FCC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A7FB-07C3-4A19-9B4B-2B686CD8EAC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26D1-19F1-4837-BC2F-FF6D0FCC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C35A7FB-07C3-4A19-9B4B-2B686CD8EAC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26D1-19F1-4837-BC2F-FF6D0FCC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C35A7FB-07C3-4A19-9B4B-2B686CD8EAC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AC526D1-19F1-4837-BC2F-FF6D0FCC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Receiver_operating_characteristic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a-comprehensive-guide-to-convolutional-neural-networks-the-eli5-way-3bd2b1164a53" TargetMode="External"/><Relationship Id="rId3" Type="http://schemas.openxmlformats.org/officeDocument/2006/relationships/hyperlink" Target="https://scikit-learn.org/stable/auto_examples/model_selection/plot_confusion_matrix.html" TargetMode="External"/><Relationship Id="rId7" Type="http://schemas.openxmlformats.org/officeDocument/2006/relationships/hyperlink" Target="https://matplotlib.org/" TargetMode="External"/><Relationship Id="rId2" Type="http://schemas.openxmlformats.org/officeDocument/2006/relationships/hyperlink" Target="https://arxiv.org/pdf/1705.05787.pdf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numpy.org/" TargetMode="External"/><Relationship Id="rId5" Type="http://schemas.openxmlformats.org/officeDocument/2006/relationships/hyperlink" Target="https://scikit-learn.org/" TargetMode="External"/><Relationship Id="rId4" Type="http://schemas.openxmlformats.org/officeDocument/2006/relationships/hyperlink" Target="https://keras.io/" TargetMode="External"/><Relationship Id="rId9" Type="http://schemas.openxmlformats.org/officeDocument/2006/relationships/hyperlink" Target="https://cedar.buffalo.edu/NIJ/data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BB31-6872-4A07-BCCF-D0ADC146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6022" y="1126836"/>
            <a:ext cx="5802628" cy="1704287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sz="1800" dirty="0"/>
              <a:t>Feature Extraction Using</a:t>
            </a:r>
            <a:br>
              <a:rPr lang="en-US" sz="1800" dirty="0"/>
            </a:br>
            <a:r>
              <a:rPr lang="en-US" sz="1800" dirty="0"/>
              <a:t> Deep Convolutional Neural Networks</a:t>
            </a:r>
            <a:br>
              <a:rPr lang="en-US" sz="1800" dirty="0"/>
            </a:br>
            <a:r>
              <a:rPr lang="en-US" sz="1800" dirty="0"/>
              <a:t>For Offline Signature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0C621-7762-4DF8-9DF1-B016D91AA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3362" y="3209192"/>
            <a:ext cx="4875507" cy="325315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000" b="1" dirty="0"/>
              <a:t>Biometric Systems Project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600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Manoochehr Joodi Bigdello – 1860273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Ziba Khani – 1799920</a:t>
            </a:r>
          </a:p>
          <a:p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100" dirty="0"/>
              <a:t>Prof. </a:t>
            </a:r>
            <a:r>
              <a:rPr lang="en-US" sz="2400" dirty="0"/>
              <a:t>Maria De Marsico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1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June 2020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3DEE68-6B15-49E1-8C6F-EE553B05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30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3F07C8-CCA3-4D2E-A900-8396148C1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8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9E2DDB-4B40-433D-9D42-4D19909D8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2" r="1" b="956"/>
          <a:stretch/>
        </p:blipFill>
        <p:spPr>
          <a:xfrm>
            <a:off x="1126238" y="1122807"/>
            <a:ext cx="4489704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8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C2FA-4F24-4865-8477-429C3BEB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308915"/>
            <a:ext cx="11097039" cy="882576"/>
          </a:xfrm>
        </p:spPr>
        <p:txBody>
          <a:bodyPr>
            <a:normAutofit/>
          </a:bodyPr>
          <a:lstStyle/>
          <a:p>
            <a:r>
              <a:rPr lang="en-US" b="1" dirty="0"/>
              <a:t>Multi-task learning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EE83-CF30-4702-BE0A-2286A2AC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7" y="1514765"/>
            <a:ext cx="11097039" cy="47474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Training set composed of tuples (X; y) where X is the signature image, and y is the user. </a:t>
            </a:r>
          </a:p>
          <a:p>
            <a:endParaRPr lang="en-US" dirty="0"/>
          </a:p>
          <a:p>
            <a:r>
              <a:rPr lang="en-US" dirty="0"/>
              <a:t>A neural network with multiple layers, where the objective is to discriminate between the users in the Development set. </a:t>
            </a:r>
          </a:p>
          <a:p>
            <a:endParaRPr lang="en-US" dirty="0"/>
          </a:p>
          <a:p>
            <a:r>
              <a:rPr lang="en-US" dirty="0"/>
              <a:t>The last layer of the neural network has M units with a </a:t>
            </a:r>
            <a:r>
              <a:rPr lang="en-US" dirty="0" err="1"/>
              <a:t>softmax</a:t>
            </a:r>
            <a:r>
              <a:rPr lang="en-US" dirty="0"/>
              <a:t> activation, where M is the number of users in the Development set, and estimates P(</a:t>
            </a:r>
            <a:r>
              <a:rPr lang="en-US" dirty="0" err="1"/>
              <a:t>y|X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Cost function in general.</a:t>
            </a:r>
          </a:p>
          <a:p>
            <a:endParaRPr lang="en-US" dirty="0"/>
          </a:p>
          <a:p>
            <a:r>
              <a:rPr lang="en-US" dirty="0" err="1"/>
              <a:t>y</a:t>
            </a:r>
            <a:r>
              <a:rPr lang="en-US" baseline="-25000" dirty="0" err="1"/>
              <a:t>ij</a:t>
            </a:r>
            <a:r>
              <a:rPr lang="en-US" dirty="0"/>
              <a:t> is the true target for example </a:t>
            </a:r>
            <a:r>
              <a:rPr lang="en-US" dirty="0" err="1"/>
              <a:t>i</a:t>
            </a:r>
            <a:r>
              <a:rPr lang="en-US" dirty="0"/>
              <a:t>, X</a:t>
            </a:r>
            <a:r>
              <a:rPr lang="en-US" baseline="-25000" dirty="0"/>
              <a:t>i</a:t>
            </a:r>
            <a:r>
              <a:rPr lang="en-US" dirty="0"/>
              <a:t> is the signature image, and P(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 err="1"/>
              <a:t>|X</a:t>
            </a:r>
            <a:r>
              <a:rPr lang="en-US" baseline="-25000" dirty="0" err="1"/>
              <a:t>i</a:t>
            </a:r>
            <a:r>
              <a:rPr lang="en-US" dirty="0"/>
              <a:t>) is the probability assigned to class j for the input X</a:t>
            </a:r>
            <a:r>
              <a:rPr lang="en-US" baseline="-25000" dirty="0"/>
              <a:t>i.</a:t>
            </a:r>
            <a:endParaRPr lang="en-US" dirty="0"/>
          </a:p>
          <a:p>
            <a:r>
              <a:rPr lang="en-US" dirty="0"/>
              <a:t>This cost function can then be minimized with a gradient-based method.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595BC-D8FE-4FF9-AD97-F78F8097D1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72" y="4205289"/>
            <a:ext cx="4467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6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C2FA-4F24-4865-8477-429C3BEB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308915"/>
            <a:ext cx="11002617" cy="882576"/>
          </a:xfrm>
        </p:spPr>
        <p:txBody>
          <a:bodyPr>
            <a:normAutofit/>
          </a:bodyPr>
          <a:lstStyle/>
          <a:p>
            <a:r>
              <a:rPr lang="en-US" b="1" dirty="0"/>
              <a:t>Multi-task learning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EE83-CF30-4702-BE0A-2286A2AC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514765"/>
            <a:ext cx="11002617" cy="4925792"/>
          </a:xfrm>
        </p:spPr>
        <p:txBody>
          <a:bodyPr>
            <a:normAutofit/>
          </a:bodyPr>
          <a:lstStyle/>
          <a:p>
            <a:r>
              <a:rPr lang="en-US" dirty="0"/>
              <a:t>One of the main goals of a signature verification systems is distinguishing skilled forgeries. </a:t>
            </a:r>
          </a:p>
          <a:p>
            <a:endParaRPr lang="en-US" dirty="0"/>
          </a:p>
          <a:p>
            <a:r>
              <a:rPr lang="en-US" dirty="0"/>
              <a:t>Limitation of the General cost function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nothing in the training process to drive the features to be good in distinguishing skilled forgeries.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a separate output for detecting forgeries and considering two terms in the cost function for feature learning they tackle this issue.</a:t>
            </a:r>
          </a:p>
          <a:p>
            <a:pPr lvl="1"/>
            <a:r>
              <a:rPr lang="en-US" dirty="0"/>
              <a:t>First term drives the model to distinguish between different</a:t>
            </a:r>
          </a:p>
          <a:p>
            <a:pPr lvl="1"/>
            <a:r>
              <a:rPr lang="en-US" dirty="0"/>
              <a:t>Second term drives the model to distinguish between genuine signatures and skilled forgeries. 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f|X</a:t>
            </a:r>
            <a:r>
              <a:rPr lang="en-US" dirty="0"/>
              <a:t>), is another output of the model, a single sigmoid unit, that seeks to predict whether the signature is a forgery or not.</a:t>
            </a:r>
          </a:p>
        </p:txBody>
      </p:sp>
    </p:spTree>
    <p:extLst>
      <p:ext uri="{BB962C8B-B14F-4D97-AF65-F5344CB8AC3E}">
        <p14:creationId xmlns:p14="http://schemas.microsoft.com/office/powerpoint/2010/main" val="204198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C2FA-4F24-4865-8477-429C3BEB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530" y="308915"/>
            <a:ext cx="11027466" cy="882576"/>
          </a:xfrm>
        </p:spPr>
        <p:txBody>
          <a:bodyPr>
            <a:normAutofit/>
          </a:bodyPr>
          <a:lstStyle/>
          <a:p>
            <a:r>
              <a:rPr lang="en-US" b="1" dirty="0"/>
              <a:t>Multi-task learning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EE83-CF30-4702-BE0A-2286A2AC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29" y="1514765"/>
            <a:ext cx="11027465" cy="5199118"/>
          </a:xfrm>
        </p:spPr>
        <p:txBody>
          <a:bodyPr>
            <a:normAutofit/>
          </a:bodyPr>
          <a:lstStyle/>
          <a:p>
            <a:r>
              <a:rPr lang="en-US" dirty="0"/>
              <a:t>Training set is tuples of the form (X, y, f)</a:t>
            </a:r>
          </a:p>
          <a:p>
            <a:pPr lvl="1"/>
            <a:r>
              <a:rPr lang="en-US" dirty="0"/>
              <a:t>where X is the signature image</a:t>
            </a:r>
          </a:p>
          <a:p>
            <a:pPr lvl="1"/>
            <a:r>
              <a:rPr lang="en-US" dirty="0"/>
              <a:t>y is the author of the signature (or the target user, if the signature is a forgery)</a:t>
            </a:r>
          </a:p>
          <a:p>
            <a:pPr lvl="1"/>
            <a:r>
              <a:rPr lang="en-US" dirty="0"/>
              <a:t>f is a binary variable that reflects if the sample is a forgery or not (f = 1 indicates a forgery). 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Genuine signatures and forgeries targeted to the same user have the same y. </a:t>
            </a:r>
          </a:p>
          <a:p>
            <a:endParaRPr lang="en-US" dirty="0"/>
          </a:p>
          <a:p>
            <a:r>
              <a:rPr lang="en-US" dirty="0"/>
              <a:t>The loss function combines:</a:t>
            </a:r>
          </a:p>
          <a:p>
            <a:pPr lvl="1"/>
            <a:r>
              <a:rPr lang="en-US" dirty="0"/>
              <a:t>user classification loss (</a:t>
            </a:r>
            <a:r>
              <a:rPr lang="en-US" dirty="0" err="1"/>
              <a:t>L</a:t>
            </a:r>
            <a:r>
              <a:rPr lang="en-US" baseline="-25000" dirty="0" err="1"/>
              <a:t>c</a:t>
            </a:r>
            <a:r>
              <a:rPr lang="en-US" dirty="0"/>
              <a:t>) is a multi-class cross-entropy,</a:t>
            </a:r>
          </a:p>
          <a:p>
            <a:pPr lvl="1"/>
            <a:r>
              <a:rPr lang="en-US" dirty="0"/>
              <a:t>and the forgery classification (</a:t>
            </a:r>
            <a:r>
              <a:rPr lang="en-US" dirty="0" err="1"/>
              <a:t>L</a:t>
            </a:r>
            <a:r>
              <a:rPr lang="en-US" baseline="-25000" dirty="0" err="1"/>
              <a:t>f</a:t>
            </a:r>
            <a:r>
              <a:rPr lang="en-US" dirty="0"/>
              <a:t>) is a binary cross-entropy.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93EDB-5717-43C8-8CCD-C6AA137561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52" y="5510860"/>
            <a:ext cx="542988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C2FA-4F24-4865-8477-429C3BEB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308915"/>
            <a:ext cx="11166613" cy="882576"/>
          </a:xfrm>
        </p:spPr>
        <p:txBody>
          <a:bodyPr>
            <a:normAutofit/>
          </a:bodyPr>
          <a:lstStyle/>
          <a:p>
            <a:r>
              <a:rPr lang="en-US" b="1" dirty="0"/>
              <a:t>Multi-task learning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EE83-CF30-4702-BE0A-2286A2AC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7" y="1514765"/>
            <a:ext cx="11166613" cy="49953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First term guides the model to learn features to distinguish between different users.</a:t>
            </a:r>
          </a:p>
          <a:p>
            <a:endParaRPr lang="en-US" dirty="0"/>
          </a:p>
          <a:p>
            <a:r>
              <a:rPr lang="en-US" dirty="0"/>
              <a:t>Second term will focus on characteristics that distinguish between genuine signatures and forgeries.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B8EC7-861F-455E-B051-110AB06D4C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39" y="3589706"/>
            <a:ext cx="4853307" cy="103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D3EEE-54FE-44F6-A8E7-DA6E84D7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2" y="964692"/>
            <a:ext cx="388278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pPr lvl="0"/>
            <a:r>
              <a:rPr lang="en-US" sz="2000" b="1" dirty="0"/>
              <a:t>Feature learning  systems (1)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77B3-EFC5-4BF8-ABFD-ECB7DDC2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842" y="2643014"/>
            <a:ext cx="3882788" cy="343706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The architecture that performed best for the formulation</a:t>
            </a:r>
          </a:p>
          <a:p>
            <a:pPr lvl="1"/>
            <a:r>
              <a:rPr lang="en-US" dirty="0"/>
              <a:t>The CNN consists of multiple layers</a:t>
            </a:r>
          </a:p>
          <a:p>
            <a:pPr lvl="1"/>
            <a:r>
              <a:rPr lang="en-US" dirty="0"/>
              <a:t>Convolutions</a:t>
            </a:r>
          </a:p>
          <a:p>
            <a:pPr lvl="1"/>
            <a:r>
              <a:rPr lang="en-US" dirty="0"/>
              <a:t>Max-pooling </a:t>
            </a:r>
          </a:p>
          <a:p>
            <a:pPr lvl="1"/>
            <a:r>
              <a:rPr lang="en-US" dirty="0"/>
              <a:t>fully-connected layers</a:t>
            </a:r>
          </a:p>
          <a:p>
            <a:endParaRPr lang="en-US" dirty="0"/>
          </a:p>
          <a:p>
            <a:r>
              <a:rPr lang="en-US" dirty="0"/>
              <a:t>Convolutional layers and fully-connected layers have learnable parameters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optimized during training</a:t>
            </a:r>
          </a:p>
          <a:p>
            <a:r>
              <a:rPr lang="en-US" dirty="0"/>
              <a:t>after each learnable layer they applied Batch Normalization, followed by the ReLU non-linearity.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11A23-8715-4676-A3DF-BD3EBA3A1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35" y="1525182"/>
            <a:ext cx="4876425" cy="3797216"/>
          </a:xfrm>
        </p:spPr>
      </p:pic>
    </p:spTree>
    <p:extLst>
      <p:ext uri="{BB962C8B-B14F-4D97-AF65-F5344CB8AC3E}">
        <p14:creationId xmlns:p14="http://schemas.microsoft.com/office/powerpoint/2010/main" val="143199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D3EEE-54FE-44F6-A8E7-DA6E84D7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61" y="964692"/>
            <a:ext cx="3821373" cy="108247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pPr lvl="0"/>
            <a:r>
              <a:rPr lang="en-US" sz="2000" b="1" dirty="0"/>
              <a:t>Feature learning  systems (2)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77B3-EFC5-4BF8-ABFD-ECB7DDC2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962" y="2415655"/>
            <a:ext cx="3821372" cy="401926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Optimization was conducted by minimizing the loss with Stochastic Gradient Descent with:</a:t>
            </a:r>
          </a:p>
          <a:p>
            <a:pPr lvl="1"/>
            <a:r>
              <a:rPr lang="en-US" dirty="0"/>
              <a:t>Nesterov Momentum</a:t>
            </a:r>
          </a:p>
          <a:p>
            <a:pPr lvl="1"/>
            <a:r>
              <a:rPr lang="en-US" dirty="0"/>
              <a:t>Mini-batches of size 32</a:t>
            </a:r>
          </a:p>
          <a:p>
            <a:pPr lvl="1"/>
            <a:r>
              <a:rPr lang="en-US" dirty="0"/>
              <a:t>Momentum factor of 0.9</a:t>
            </a:r>
          </a:p>
          <a:p>
            <a:pPr lvl="1"/>
            <a:r>
              <a:rPr lang="en-US" dirty="0"/>
              <a:t>L2 penalty with weight decay 10e-4, As regularization</a:t>
            </a:r>
          </a:p>
          <a:p>
            <a:pPr lvl="1"/>
            <a:endParaRPr lang="en-US" dirty="0"/>
          </a:p>
          <a:p>
            <a:r>
              <a:rPr lang="en-US" dirty="0"/>
              <a:t>60 epochs of training, with an initial learning rate of 10e-3, that was divided by 10 every 20 epochs. </a:t>
            </a:r>
          </a:p>
          <a:p>
            <a:r>
              <a:rPr lang="en-US" dirty="0"/>
              <a:t>random crops of size 150x220 from the 170x242 signature image.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647F5-8AC3-4A93-AC7E-5C2218752AFD}"/>
              </a:ext>
            </a:extLst>
          </p:cNvPr>
          <p:cNvSpPr txBox="1"/>
          <p:nvPr/>
        </p:nvSpPr>
        <p:spPr>
          <a:xfrm>
            <a:off x="5060194" y="4775193"/>
            <a:ext cx="571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Table II. SVM classification reported results from paper that is better than state of the art approaches in literature.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F7516A-84F1-49D4-AB81-98E832D685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15" y="2198253"/>
            <a:ext cx="6175671" cy="2461828"/>
          </a:xfrm>
        </p:spPr>
      </p:pic>
    </p:spTree>
    <p:extLst>
      <p:ext uri="{BB962C8B-B14F-4D97-AF65-F5344CB8AC3E}">
        <p14:creationId xmlns:p14="http://schemas.microsoft.com/office/powerpoint/2010/main" val="418649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C2FA-4F24-4865-8477-429C3BEB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8915"/>
            <a:ext cx="7729728" cy="88257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Our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EE83-CF30-4702-BE0A-2286A2AC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19275"/>
            <a:ext cx="7729728" cy="44429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implementing papers method with deep learning architectures like </a:t>
            </a:r>
            <a:r>
              <a:rPr lang="en-US" dirty="0" err="1"/>
              <a:t>keras</a:t>
            </a:r>
            <a:r>
              <a:rPr lang="en-US" dirty="0"/>
              <a:t> and TensorFlow</a:t>
            </a:r>
          </a:p>
          <a:p>
            <a:endParaRPr lang="en-US" dirty="0"/>
          </a:p>
          <a:p>
            <a:r>
              <a:rPr lang="en-US" dirty="0"/>
              <a:t>Feature extraction architecture to extract features</a:t>
            </a:r>
          </a:p>
          <a:p>
            <a:endParaRPr lang="en-US" dirty="0"/>
          </a:p>
          <a:p>
            <a:r>
              <a:rPr lang="en-US" dirty="0"/>
              <a:t>Some modification in their architecture and minimize the number of output features 2 times less than original paper and reach to good result.</a:t>
            </a:r>
          </a:p>
          <a:p>
            <a:endParaRPr lang="en-US" dirty="0"/>
          </a:p>
          <a:p>
            <a:r>
              <a:rPr lang="en-US" dirty="0"/>
              <a:t>In this project, we implement formulations for learning features for Offline Signature Verification from [1] </a:t>
            </a:r>
          </a:p>
          <a:p>
            <a:endParaRPr lang="en-US" dirty="0"/>
          </a:p>
          <a:p>
            <a:r>
              <a:rPr lang="en-US" dirty="0"/>
              <a:t>Evaluate the performance of such features for training Writer-Dependent classifiers. </a:t>
            </a:r>
          </a:p>
        </p:txBody>
      </p:sp>
    </p:spTree>
    <p:extLst>
      <p:ext uri="{BB962C8B-B14F-4D97-AF65-F5344CB8AC3E}">
        <p14:creationId xmlns:p14="http://schemas.microsoft.com/office/powerpoint/2010/main" val="230645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D3EEE-54FE-44F6-A8E7-DA6E84D7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2" y="964692"/>
            <a:ext cx="3851564" cy="688617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b="1" dirty="0"/>
              <a:t>Preprocessing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77B3-EFC5-4BF8-ABFD-ECB7DDC2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692" y="1985818"/>
            <a:ext cx="3851564" cy="431338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read all with </a:t>
            </a:r>
            <a:r>
              <a:rPr lang="en-US" sz="1200" dirty="0" err="1"/>
              <a:t>openCV</a:t>
            </a:r>
            <a:r>
              <a:rPr lang="en-US" sz="1200" dirty="0"/>
              <a:t> in python: </a:t>
            </a:r>
          </a:p>
          <a:p>
            <a:pPr lvl="1">
              <a:lnSpc>
                <a:spcPct val="90000"/>
              </a:lnSpc>
            </a:pPr>
            <a:r>
              <a:rPr lang="en-US" sz="1050" dirty="0"/>
              <a:t>images as a grayscale in 2D array format</a:t>
            </a:r>
          </a:p>
          <a:p>
            <a:pPr lvl="1">
              <a:lnSpc>
                <a:spcPct val="90000"/>
              </a:lnSpc>
            </a:pPr>
            <a:r>
              <a:rPr lang="en-US" sz="1050" dirty="0"/>
              <a:t>extract users' name from folder name of image addresses</a:t>
            </a:r>
          </a:p>
          <a:p>
            <a:pPr lvl="1">
              <a:lnSpc>
                <a:spcPct val="90000"/>
              </a:lnSpc>
            </a:pPr>
            <a:r>
              <a:rPr lang="en-US" sz="1050" dirty="0">
                <a:solidFill>
                  <a:srgbClr val="FF0000"/>
                </a:solidFill>
              </a:rPr>
              <a:t>for all images: </a:t>
            </a:r>
          </a:p>
          <a:p>
            <a:pPr lvl="2">
              <a:lnSpc>
                <a:spcPct val="90000"/>
              </a:lnSpc>
            </a:pPr>
            <a:r>
              <a:rPr lang="en-US" sz="1050" dirty="0"/>
              <a:t>Inverting each image by (image = 255 – image), such that the background is zero-valued.</a:t>
            </a:r>
          </a:p>
          <a:p>
            <a:pPr lvl="2">
              <a:lnSpc>
                <a:spcPct val="90000"/>
              </a:lnSpc>
            </a:pPr>
            <a:r>
              <a:rPr lang="en-US" sz="1050" dirty="0"/>
              <a:t>Resize the image to the input size of the network </a:t>
            </a:r>
            <a:r>
              <a:rPr lang="en-US" sz="1050" dirty="0">
                <a:sym typeface="Wingdings" panose="05000000000000000000" pitchFamily="2" charset="2"/>
              </a:rPr>
              <a:t></a:t>
            </a:r>
            <a:r>
              <a:rPr lang="en-US" sz="1050" dirty="0"/>
              <a:t> (150,220)</a:t>
            </a:r>
          </a:p>
          <a:p>
            <a:pPr lvl="2">
              <a:lnSpc>
                <a:spcPct val="90000"/>
              </a:lnSpc>
            </a:pPr>
            <a:r>
              <a:rPr lang="en-US" sz="1050" dirty="0"/>
              <a:t>Threshold to remove some noises.</a:t>
            </a:r>
          </a:p>
          <a:p>
            <a:pPr lvl="2">
              <a:lnSpc>
                <a:spcPct val="90000"/>
              </a:lnSpc>
            </a:pPr>
            <a:r>
              <a:rPr lang="en-US" sz="1050" dirty="0"/>
              <a:t>Perform cv2.fastNlMeansDenoising function for making signatures without any noises</a:t>
            </a:r>
          </a:p>
          <a:p>
            <a:pPr lvl="2">
              <a:lnSpc>
                <a:spcPct val="90000"/>
              </a:lnSpc>
            </a:pPr>
            <a:endParaRPr lang="en-US" sz="1050" dirty="0"/>
          </a:p>
          <a:p>
            <a:pPr lvl="1">
              <a:lnSpc>
                <a:spcPct val="90000"/>
              </a:lnSpc>
            </a:pPr>
            <a:r>
              <a:rPr lang="en-US" sz="1200" dirty="0"/>
              <a:t>Convert our Images to 3D format to feed in CNN, we used np.expand_dims() function of NumPy.</a:t>
            </a:r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 lvl="0">
              <a:lnSpc>
                <a:spcPct val="90000"/>
              </a:lnSpc>
            </a:pPr>
            <a:r>
              <a:rPr lang="en-US" sz="1200" dirty="0"/>
              <a:t>At the end we changed all arrays to NumPy array.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647F5-8AC3-4A93-AC7E-5C2218752AFD}"/>
              </a:ext>
            </a:extLst>
          </p:cNvPr>
          <p:cNvSpPr txBox="1"/>
          <p:nvPr/>
        </p:nvSpPr>
        <p:spPr>
          <a:xfrm>
            <a:off x="5077579" y="4515872"/>
            <a:ext cx="57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Sample image after preprocessing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2FE552-9C96-4319-AE2E-94C6999C43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7802" y="2244436"/>
            <a:ext cx="6563336" cy="20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5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D3EEE-54FE-44F6-A8E7-DA6E84D7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78" y="964692"/>
            <a:ext cx="4107884" cy="868846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b="1" dirty="0"/>
              <a:t>Dataset to train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77B3-EFC5-4BF8-ABFD-ECB7DDC2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2678" y="2132020"/>
            <a:ext cx="4107884" cy="4311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CEDAR dataset:</a:t>
            </a:r>
          </a:p>
          <a:p>
            <a:pPr lvl="1">
              <a:lnSpc>
                <a:spcPct val="90000"/>
              </a:lnSpc>
            </a:pPr>
            <a:r>
              <a:rPr lang="en-US" sz="1050" dirty="0"/>
              <a:t>55 user</a:t>
            </a:r>
          </a:p>
          <a:p>
            <a:pPr lvl="1">
              <a:lnSpc>
                <a:spcPct val="90000"/>
              </a:lnSpc>
            </a:pPr>
            <a:r>
              <a:rPr lang="en-US" sz="1050" dirty="0"/>
              <a:t>2640 signature of 55 user</a:t>
            </a:r>
          </a:p>
          <a:p>
            <a:pPr lvl="1">
              <a:lnSpc>
                <a:spcPct val="90000"/>
              </a:lnSpc>
            </a:pPr>
            <a:r>
              <a:rPr lang="en-US" sz="1050" dirty="0"/>
              <a:t>24 genuine and 24 forgery signature for each user</a:t>
            </a:r>
          </a:p>
          <a:p>
            <a:pPr lvl="1"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sz="1400" dirty="0"/>
              <a:t>For a multi-output classification network with a </a:t>
            </a:r>
            <a:r>
              <a:rPr lang="en-US" sz="1400" b="1" dirty="0"/>
              <a:t>single input</a:t>
            </a:r>
            <a:r>
              <a:rPr lang="en-US" sz="1400" dirty="0"/>
              <a:t>, we merge the genuine and forgery images together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Separate label vectors for each output: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User</a:t>
            </a:r>
            <a:r>
              <a:rPr lang="en-US" sz="1200" dirty="0"/>
              <a:t> label vector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each signature image in one hot encoded format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Res</a:t>
            </a:r>
            <a:r>
              <a:rPr lang="en-US" sz="1200" dirty="0"/>
              <a:t> label vector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b="1" dirty="0"/>
              <a:t>Result </a:t>
            </a:r>
            <a:r>
              <a:rPr lang="en-US" sz="1200" dirty="0"/>
              <a:t>(Genuine=0, forgery=1) in a binary.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647F5-8AC3-4A93-AC7E-5C2218752AFD}"/>
              </a:ext>
            </a:extLst>
          </p:cNvPr>
          <p:cNvSpPr txBox="1"/>
          <p:nvPr/>
        </p:nvSpPr>
        <p:spPr>
          <a:xfrm>
            <a:off x="5077579" y="3914994"/>
            <a:ext cx="571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Splitting dataset to WD and WI sets</a:t>
            </a:r>
            <a:endParaRPr lang="en-US" sz="16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C5440D0-6ED3-4867-B065-72C464AF4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45826"/>
              </p:ext>
            </p:extLst>
          </p:nvPr>
        </p:nvGraphicFramePr>
        <p:xfrm>
          <a:off x="5720008" y="2943006"/>
          <a:ext cx="4433777" cy="76390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757770">
                  <a:extLst>
                    <a:ext uri="{9D8B030D-6E8A-4147-A177-3AD203B41FA5}">
                      <a16:colId xmlns:a16="http://schemas.microsoft.com/office/drawing/2014/main" val="706812040"/>
                    </a:ext>
                  </a:extLst>
                </a:gridCol>
                <a:gridCol w="757770">
                  <a:extLst>
                    <a:ext uri="{9D8B030D-6E8A-4147-A177-3AD203B41FA5}">
                      <a16:colId xmlns:a16="http://schemas.microsoft.com/office/drawing/2014/main" val="2981939496"/>
                    </a:ext>
                  </a:extLst>
                </a:gridCol>
                <a:gridCol w="631356">
                  <a:extLst>
                    <a:ext uri="{9D8B030D-6E8A-4147-A177-3AD203B41FA5}">
                      <a16:colId xmlns:a16="http://schemas.microsoft.com/office/drawing/2014/main" val="761666697"/>
                    </a:ext>
                  </a:extLst>
                </a:gridCol>
                <a:gridCol w="631356">
                  <a:extLst>
                    <a:ext uri="{9D8B030D-6E8A-4147-A177-3AD203B41FA5}">
                      <a16:colId xmlns:a16="http://schemas.microsoft.com/office/drawing/2014/main" val="3429851826"/>
                    </a:ext>
                  </a:extLst>
                </a:gridCol>
                <a:gridCol w="524940">
                  <a:extLst>
                    <a:ext uri="{9D8B030D-6E8A-4147-A177-3AD203B41FA5}">
                      <a16:colId xmlns:a16="http://schemas.microsoft.com/office/drawing/2014/main" val="2037705201"/>
                    </a:ext>
                  </a:extLst>
                </a:gridCol>
                <a:gridCol w="1130585">
                  <a:extLst>
                    <a:ext uri="{9D8B030D-6E8A-4147-A177-3AD203B41FA5}">
                      <a16:colId xmlns:a16="http://schemas.microsoft.com/office/drawing/2014/main" val="364785787"/>
                    </a:ext>
                  </a:extLst>
                </a:gridCol>
              </a:tblGrid>
              <a:tr h="40068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Forgery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Genuine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WD set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 set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1655416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CEDAR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843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51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D3EEE-54FE-44F6-A8E7-DA6E84D7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10" y="964692"/>
            <a:ext cx="4178952" cy="873584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b="1" dirty="0"/>
              <a:t>Modified CNN Architecture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77B3-EFC5-4BF8-ABFD-ECB7DDC2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610" y="2089380"/>
            <a:ext cx="4178952" cy="44061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Some modifications to minimize the number of output features.</a:t>
            </a:r>
          </a:p>
          <a:p>
            <a:endParaRPr lang="en-US" dirty="0"/>
          </a:p>
          <a:p>
            <a:r>
              <a:rPr lang="en-US" dirty="0"/>
              <a:t>2048 size FC layer in paper.</a:t>
            </a:r>
          </a:p>
          <a:p>
            <a:endParaRPr lang="en-US" dirty="0"/>
          </a:p>
          <a:p>
            <a:pPr algn="just"/>
            <a:r>
              <a:rPr lang="en-US" dirty="0"/>
              <a:t>We added one Max Pooling layer between CL4 and CL5 layers with stride of 2.</a:t>
            </a:r>
          </a:p>
          <a:p>
            <a:pPr algn="just"/>
            <a:r>
              <a:rPr lang="en-US" dirty="0"/>
              <a:t>We changed FC1 size to 1024.</a:t>
            </a:r>
          </a:p>
          <a:p>
            <a:pPr algn="just"/>
            <a:r>
              <a:rPr lang="en-US" dirty="0"/>
              <a:t>To have fewer features to learn we changed last FC layer to 1024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647F5-8AC3-4A93-AC7E-5C2218752AFD}"/>
              </a:ext>
            </a:extLst>
          </p:cNvPr>
          <p:cNvSpPr txBox="1"/>
          <p:nvPr/>
        </p:nvSpPr>
        <p:spPr>
          <a:xfrm>
            <a:off x="5060194" y="5345529"/>
            <a:ext cx="57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Our proposed CNN architecture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324CD5F4-3876-4CF2-8CA8-2C1F05E91BC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471" y="1980893"/>
            <a:ext cx="6245817" cy="30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7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C2FA-4F24-4865-8477-429C3BEB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73" y="308915"/>
            <a:ext cx="10247243" cy="882576"/>
          </a:xfrm>
        </p:spPr>
        <p:txBody>
          <a:bodyPr>
            <a:normAutofit/>
          </a:bodyPr>
          <a:lstStyle/>
          <a:p>
            <a:r>
              <a:rPr lang="en-US" b="1" dirty="0"/>
              <a:t>Why Signatures?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EE83-CF30-4702-BE0A-2286A2AC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973" y="1514765"/>
            <a:ext cx="10247243" cy="5034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Authorization of individuals are becoming more essential tasks in:</a:t>
            </a:r>
          </a:p>
          <a:p>
            <a:pPr lvl="1"/>
            <a:r>
              <a:rPr lang="en-US" dirty="0"/>
              <a:t>e-commerce</a:t>
            </a:r>
          </a:p>
          <a:p>
            <a:pPr lvl="1"/>
            <a:r>
              <a:rPr lang="en-US" dirty="0"/>
              <a:t>forensic science</a:t>
            </a:r>
          </a:p>
          <a:p>
            <a:pPr lvl="1"/>
            <a:r>
              <a:rPr lang="en-US" dirty="0"/>
              <a:t>engineering</a:t>
            </a:r>
          </a:p>
          <a:p>
            <a:pPr lvl="1"/>
            <a:r>
              <a:rPr lang="en-US" dirty="0"/>
              <a:t>border control</a:t>
            </a:r>
          </a:p>
          <a:p>
            <a:pPr lvl="1"/>
            <a:r>
              <a:rPr lang="en-US" dirty="0"/>
              <a:t>access control</a:t>
            </a:r>
          </a:p>
          <a:p>
            <a:pPr lvl="1"/>
            <a:r>
              <a:rPr lang="en-US" dirty="0"/>
              <a:t>travel and immigration,</a:t>
            </a:r>
          </a:p>
          <a:p>
            <a:pPr lvl="1"/>
            <a:r>
              <a:rPr lang="en-US" dirty="0"/>
              <a:t>Healthcare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Traditional authentication methods are less reliable because of loss, forgetfulness, and theft, because they are based on:</a:t>
            </a:r>
          </a:p>
          <a:p>
            <a:pPr lvl="1"/>
            <a:r>
              <a:rPr lang="en-US" dirty="0"/>
              <a:t>knowledge (password</a:t>
            </a:r>
            <a:r>
              <a:rPr lang="en-US" b="1" dirty="0"/>
              <a:t>-</a:t>
            </a:r>
            <a:r>
              <a:rPr lang="en-US" dirty="0"/>
              <a:t>based authentication) </a:t>
            </a:r>
          </a:p>
          <a:p>
            <a:pPr lvl="1"/>
            <a:r>
              <a:rPr lang="en-US" dirty="0"/>
              <a:t>or the utility of a token (photo ID cards, magnetic stripe cards, and key-based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287555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D3EEE-54FE-44F6-A8E7-DA6E84D7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64" y="964692"/>
            <a:ext cx="412209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b="1" dirty="0"/>
              <a:t>Multi-Output CNN Model Implementation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77B3-EFC5-4BF8-ABFD-ECB7DDC2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464" y="2411552"/>
            <a:ext cx="4122098" cy="34896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Input image passed to convolutional layer with regularization of 0.01. </a:t>
            </a:r>
          </a:p>
          <a:p>
            <a:pPr>
              <a:lnSpc>
                <a:spcPct val="90000"/>
              </a:lnSpc>
            </a:pPr>
            <a:r>
              <a:rPr lang="en-US" dirty="0"/>
              <a:t>After each convolutional layer, batch normalization is applied.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MaxPooling</a:t>
            </a:r>
            <a:r>
              <a:rPr lang="en-US" dirty="0"/>
              <a:t> layers used to compress the output features.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DropOut</a:t>
            </a:r>
            <a:r>
              <a:rPr lang="en-US" dirty="0"/>
              <a:t> used to Prevent </a:t>
            </a:r>
            <a:r>
              <a:rPr lang="en-US" dirty="0" err="1"/>
              <a:t>OverFitting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MultiOutput</a:t>
            </a:r>
            <a:r>
              <a:rPr lang="en-US" dirty="0"/>
              <a:t> divided to SoftMax and Sigmoid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0D9ECCB-4335-4DBC-929E-F5D796FB0C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5980717"/>
              </p:ext>
            </p:extLst>
          </p:nvPr>
        </p:nvGraphicFramePr>
        <p:xfrm>
          <a:off x="5534527" y="1363579"/>
          <a:ext cx="4989094" cy="3962401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519780">
                  <a:extLst>
                    <a:ext uri="{9D8B030D-6E8A-4147-A177-3AD203B41FA5}">
                      <a16:colId xmlns:a16="http://schemas.microsoft.com/office/drawing/2014/main" val="1620639728"/>
                    </a:ext>
                  </a:extLst>
                </a:gridCol>
                <a:gridCol w="1667971">
                  <a:extLst>
                    <a:ext uri="{9D8B030D-6E8A-4147-A177-3AD203B41FA5}">
                      <a16:colId xmlns:a16="http://schemas.microsoft.com/office/drawing/2014/main" val="306068227"/>
                    </a:ext>
                  </a:extLst>
                </a:gridCol>
                <a:gridCol w="1801343">
                  <a:extLst>
                    <a:ext uri="{9D8B030D-6E8A-4147-A177-3AD203B41FA5}">
                      <a16:colId xmlns:a16="http://schemas.microsoft.com/office/drawing/2014/main" val="3609894779"/>
                    </a:ext>
                  </a:extLst>
                </a:gridCol>
              </a:tblGrid>
              <a:tr h="20479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Size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Layer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158235"/>
                  </a:ext>
                </a:extLst>
              </a:tr>
              <a:tr h="21904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0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150*220*1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Input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2127770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Stride=3, pad=0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11*11*96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Conv2D (CL1)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2203771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Sride=2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3*3*96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MaxPooling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697124"/>
                  </a:ext>
                </a:extLst>
              </a:tr>
              <a:tr h="42384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Sride=1, pad=same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5*5*256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Conv2D (CL2)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3427169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Sride=2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3*3*256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MaxPooling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394441"/>
                  </a:ext>
                </a:extLst>
              </a:tr>
              <a:tr h="42384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Sride=1, pad=same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3*3*384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Conv2D (CL3)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198244"/>
                  </a:ext>
                </a:extLst>
              </a:tr>
              <a:tr h="42384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Sride=1, pad=same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3*3*384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Conv2D (CL4)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5424173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Sride=2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3*3*384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MaxPooling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7780383"/>
                  </a:ext>
                </a:extLst>
              </a:tr>
              <a:tr h="42384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Sride=1, pad=same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3*3*256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Conv2D (CL5)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1335942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Sride=2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3*3*256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MaxPooling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6675806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1024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Fully Connected (FC1)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0229456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1024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Fully Connected (FC2)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1221835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Softmax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1214801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Sigmoid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47009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F65C0F6-3A61-45F1-AF36-A61084C7F856}"/>
              </a:ext>
            </a:extLst>
          </p:cNvPr>
          <p:cNvSpPr txBox="1"/>
          <p:nvPr/>
        </p:nvSpPr>
        <p:spPr>
          <a:xfrm>
            <a:off x="5060194" y="5473865"/>
            <a:ext cx="571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Summary of CNN layers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432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D3EEE-54FE-44F6-A8E7-DA6E84D7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94" y="964692"/>
            <a:ext cx="4055768" cy="845157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b="1" dirty="0"/>
              <a:t>Evaluation of </a:t>
            </a:r>
            <a:r>
              <a:rPr lang="en-US" sz="2000" b="1" dirty="0" err="1"/>
              <a:t>keras</a:t>
            </a:r>
            <a:r>
              <a:rPr lang="en-US" sz="2000" b="1" dirty="0"/>
              <a:t> model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77B3-EFC5-4BF8-ABFD-ECB7DDC2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794" y="2113069"/>
            <a:ext cx="4055768" cy="37881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Evaluation of model in WI set with 5-Fold</a:t>
            </a:r>
          </a:p>
          <a:p>
            <a:endParaRPr lang="en-US" dirty="0"/>
          </a:p>
          <a:p>
            <a:r>
              <a:rPr lang="en-US" dirty="0"/>
              <a:t>User accuracy is 100%</a:t>
            </a:r>
          </a:p>
          <a:p>
            <a:endParaRPr lang="en-US" dirty="0"/>
          </a:p>
          <a:p>
            <a:r>
              <a:rPr lang="en-US" dirty="0"/>
              <a:t>Res accuracy is 99.21% with threshold of 0.5.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96F2C6-2B20-42E8-9AFD-4332D953D63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112532"/>
              </p:ext>
            </p:extLst>
          </p:nvPr>
        </p:nvGraphicFramePr>
        <p:xfrm>
          <a:off x="5394222" y="4059137"/>
          <a:ext cx="5085347" cy="1052884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138640">
                  <a:extLst>
                    <a:ext uri="{9D8B030D-6E8A-4147-A177-3AD203B41FA5}">
                      <a16:colId xmlns:a16="http://schemas.microsoft.com/office/drawing/2014/main" val="570479287"/>
                    </a:ext>
                  </a:extLst>
                </a:gridCol>
                <a:gridCol w="1571994">
                  <a:extLst>
                    <a:ext uri="{9D8B030D-6E8A-4147-A177-3AD203B41FA5}">
                      <a16:colId xmlns:a16="http://schemas.microsoft.com/office/drawing/2014/main" val="1329433050"/>
                    </a:ext>
                  </a:extLst>
                </a:gridCol>
                <a:gridCol w="1270973">
                  <a:extLst>
                    <a:ext uri="{9D8B030D-6E8A-4147-A177-3AD203B41FA5}">
                      <a16:colId xmlns:a16="http://schemas.microsoft.com/office/drawing/2014/main" val="2036654201"/>
                    </a:ext>
                  </a:extLst>
                </a:gridCol>
                <a:gridCol w="1103740">
                  <a:extLst>
                    <a:ext uri="{9D8B030D-6E8A-4147-A177-3AD203B41FA5}">
                      <a16:colId xmlns:a16="http://schemas.microsoft.com/office/drawing/2014/main" val="214469352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Run time (min)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Accuracy User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Accuracy Gen/</a:t>
                      </a:r>
                      <a:r>
                        <a:rPr lang="en-US" sz="1050" dirty="0" err="1">
                          <a:effectLst/>
                        </a:rPr>
                        <a:t>Forg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Dataset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0696564"/>
                  </a:ext>
                </a:extLst>
              </a:tr>
              <a:tr h="443284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98.21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100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CEDAR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42150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05561DC-2470-4F0E-A929-1E1DB0472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36226"/>
              </p:ext>
            </p:extLst>
          </p:nvPr>
        </p:nvGraphicFramePr>
        <p:xfrm>
          <a:off x="6024395" y="1358301"/>
          <a:ext cx="3825004" cy="2181611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912502">
                  <a:extLst>
                    <a:ext uri="{9D8B030D-6E8A-4147-A177-3AD203B41FA5}">
                      <a16:colId xmlns:a16="http://schemas.microsoft.com/office/drawing/2014/main" val="1398343555"/>
                    </a:ext>
                  </a:extLst>
                </a:gridCol>
                <a:gridCol w="1912502">
                  <a:extLst>
                    <a:ext uri="{9D8B030D-6E8A-4147-A177-3AD203B41FA5}">
                      <a16:colId xmlns:a16="http://schemas.microsoft.com/office/drawing/2014/main" val="1872009752"/>
                    </a:ext>
                  </a:extLst>
                </a:gridCol>
              </a:tblGrid>
              <a:tr h="27032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Value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8532720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True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Nestrov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151643"/>
                  </a:ext>
                </a:extLst>
              </a:tr>
              <a:tr h="27032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0.9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Momentum rate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010399"/>
                  </a:ext>
                </a:extLst>
              </a:tr>
              <a:tr h="27032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1e-4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Weight Decay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3733325"/>
                  </a:ext>
                </a:extLst>
              </a:tr>
              <a:tr h="27032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Batch-size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6973334"/>
                  </a:ext>
                </a:extLst>
              </a:tr>
              <a:tr h="27032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1e-5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Initial Learning rate (LR)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3711290"/>
                  </a:ext>
                </a:extLst>
              </a:tr>
              <a:tr h="27032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LR ← LR × 0.1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Learning Rate Schedule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0618587"/>
                  </a:ext>
                </a:extLst>
              </a:tr>
              <a:tr h="27032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Epochs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57120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6B8ACF4-C59A-40EC-AA92-FE7CE5A782A2}"/>
              </a:ext>
            </a:extLst>
          </p:cNvPr>
          <p:cNvSpPr txBox="1"/>
          <p:nvPr/>
        </p:nvSpPr>
        <p:spPr>
          <a:xfrm>
            <a:off x="5077578" y="3556592"/>
            <a:ext cx="57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Hyper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05B6E-F7C5-4E69-9427-FF5D1142A4E2}"/>
              </a:ext>
            </a:extLst>
          </p:cNvPr>
          <p:cNvSpPr txBox="1"/>
          <p:nvPr/>
        </p:nvSpPr>
        <p:spPr>
          <a:xfrm>
            <a:off x="5320869" y="5255363"/>
            <a:ext cx="57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Results with </a:t>
            </a:r>
            <a:r>
              <a:rPr lang="en-US" sz="1600" dirty="0" err="1"/>
              <a:t>stratifiedkfold</a:t>
            </a:r>
            <a:r>
              <a:rPr lang="en-US" sz="1600" dirty="0"/>
              <a:t> 5-FOLD</a:t>
            </a:r>
          </a:p>
        </p:txBody>
      </p:sp>
    </p:spTree>
    <p:extLst>
      <p:ext uri="{BB962C8B-B14F-4D97-AF65-F5344CB8AC3E}">
        <p14:creationId xmlns:p14="http://schemas.microsoft.com/office/powerpoint/2010/main" val="1073033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DF7BB7-DF9B-4091-8FFF-B8529A48BF24}"/>
              </a:ext>
            </a:extLst>
          </p:cNvPr>
          <p:cNvSpPr txBox="1"/>
          <p:nvPr/>
        </p:nvSpPr>
        <p:spPr>
          <a:xfrm>
            <a:off x="6493797" y="5976721"/>
            <a:ext cx="481338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Loss in all epochs for total loss, User loss and Res loss for both train and validation set</a:t>
            </a:r>
          </a:p>
          <a:p>
            <a:pPr algn="ctr"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D3420-21A5-4814-B85A-140E76408CC0}"/>
              </a:ext>
            </a:extLst>
          </p:cNvPr>
          <p:cNvSpPr txBox="1"/>
          <p:nvPr/>
        </p:nvSpPr>
        <p:spPr>
          <a:xfrm>
            <a:off x="790575" y="5803375"/>
            <a:ext cx="4467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Accuracy in all epochs for User Accuracy and Res Accuracy for both train and validation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E60DC6-B470-4E59-BEDB-CA19B64118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1158" y="256675"/>
            <a:ext cx="4116034" cy="548372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E4B480-7F08-4BFB-8964-38FB25915E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8905" y="1163775"/>
            <a:ext cx="4356564" cy="401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89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D3EEE-54FE-44F6-A8E7-DA6E84D7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08" y="964692"/>
            <a:ext cx="3998724" cy="778827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800" b="1" dirty="0"/>
              <a:t>Test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77B3-EFC5-4BF8-ABFD-ECB7DDC2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008" y="1966197"/>
            <a:ext cx="3998724" cy="41408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For </a:t>
            </a:r>
            <a:r>
              <a:rPr lang="en-US" b="1" dirty="0"/>
              <a:t>Res</a:t>
            </a:r>
            <a:r>
              <a:rPr lang="en-US" dirty="0"/>
              <a:t> we define a threshold list </a:t>
            </a:r>
          </a:p>
          <a:p>
            <a:pPr lvl="1"/>
            <a:r>
              <a:rPr lang="en-US" dirty="0"/>
              <a:t>[0, 0.1, …,1]</a:t>
            </a:r>
          </a:p>
          <a:p>
            <a:endParaRPr lang="en-US" dirty="0"/>
          </a:p>
          <a:p>
            <a:r>
              <a:rPr lang="en-US" dirty="0"/>
              <a:t>We predict </a:t>
            </a:r>
            <a:r>
              <a:rPr lang="en-US" b="1" dirty="0"/>
              <a:t>Res</a:t>
            </a:r>
            <a:r>
              <a:rPr lang="en-US" dirty="0"/>
              <a:t> for each threshold</a:t>
            </a:r>
          </a:p>
          <a:p>
            <a:endParaRPr lang="en-US" dirty="0"/>
          </a:p>
          <a:p>
            <a:r>
              <a:rPr lang="en-US" dirty="0"/>
              <a:t>Calculate FRR, FAR, accuracy of user and </a:t>
            </a:r>
            <a:r>
              <a:rPr lang="en-US" b="1" dirty="0"/>
              <a:t>Res</a:t>
            </a:r>
          </a:p>
          <a:p>
            <a:endParaRPr lang="en-US" dirty="0"/>
          </a:p>
          <a:p>
            <a:r>
              <a:rPr lang="en-US" dirty="0"/>
              <a:t>Confusion matrix plotted to have a general view of system to pick the best threshold.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647F5-8AC3-4A93-AC7E-5C2218752AFD}"/>
              </a:ext>
            </a:extLst>
          </p:cNvPr>
          <p:cNvSpPr txBox="1"/>
          <p:nvPr/>
        </p:nvSpPr>
        <p:spPr>
          <a:xfrm>
            <a:off x="5060194" y="5955129"/>
            <a:ext cx="571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Results plot on test set, accuracies, FAR and FRR based on thresholds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80AF54-2519-41DA-AE68-623457287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1816" y="1358129"/>
            <a:ext cx="4222970" cy="40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94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D3EEE-54FE-44F6-A8E7-DA6E84D7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89" y="964692"/>
            <a:ext cx="4131573" cy="522985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1800" b="1" dirty="0"/>
              <a:t>ROC</a:t>
            </a:r>
            <a:r>
              <a:rPr lang="en-US" b="1" dirty="0"/>
              <a:t> </a:t>
            </a:r>
            <a:r>
              <a:rPr lang="en-US" sz="1800" b="1" dirty="0"/>
              <a:t>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77B3-EFC5-4BF8-ABFD-ECB7DDC2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990" y="1852489"/>
            <a:ext cx="4131572" cy="40487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graphical plot that illustrates the diagnostic ability of a binary classifier system as its discrimination threshold is varied. 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The ROC curve is created by plotting the TPR against the FPR at various threshold settings. </a:t>
            </a:r>
            <a:r>
              <a:rPr lang="en-US" sz="1400" u="sng" dirty="0">
                <a:hlinkClick r:id="rId2"/>
              </a:rPr>
              <a:t>Wikipedia</a:t>
            </a:r>
            <a:endParaRPr lang="en-US" sz="1400" u="sng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In plot we can see that as TPR (1-FRR) increase the FAR increase.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647F5-8AC3-4A93-AC7E-5C2218752AFD}"/>
              </a:ext>
            </a:extLst>
          </p:cNvPr>
          <p:cNvSpPr txBox="1"/>
          <p:nvPr/>
        </p:nvSpPr>
        <p:spPr>
          <a:xfrm>
            <a:off x="5060194" y="5345529"/>
            <a:ext cx="57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ROC curve code and plot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6E0BD4B-27C1-42B6-9B79-F5BD9787083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25979" y="1732547"/>
            <a:ext cx="5452852" cy="32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58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D3EEE-54FE-44F6-A8E7-DA6E84D7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23" y="964692"/>
            <a:ext cx="4121905" cy="75040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1800" b="1" dirty="0"/>
              <a:t>Results from Keras Callback 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77B3-EFC5-4BF8-ABFD-ECB7DDC2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124" y="2122545"/>
            <a:ext cx="4121906" cy="377870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For user we write a code to extract all FA and FR’s for all users</a:t>
            </a:r>
          </a:p>
          <a:p>
            <a:endParaRPr lang="en-US" dirty="0"/>
          </a:p>
          <a:p>
            <a:r>
              <a:rPr lang="en-US" dirty="0"/>
              <a:t>We sum all of user’s to see the number of mistakes of our system out of 192 signatures for test</a:t>
            </a:r>
          </a:p>
          <a:p>
            <a:endParaRPr lang="en-US" dirty="0"/>
          </a:p>
          <a:p>
            <a:r>
              <a:rPr lang="en-US" dirty="0"/>
              <a:t>0 Genuine Rejected users, 0 False Accepted Imposters</a:t>
            </a:r>
          </a:p>
          <a:p>
            <a:endParaRPr lang="en-US" dirty="0"/>
          </a:p>
          <a:p>
            <a:r>
              <a:rPr lang="en-US" dirty="0"/>
              <a:t>We assume all other users' images as imposter for specific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95149-6C39-4FBC-9292-60C5EED5A0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90358" y="1155329"/>
            <a:ext cx="4848225" cy="2402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0CBECC-C3BC-41B4-A992-E5F1D206FE9E}"/>
              </a:ext>
            </a:extLst>
          </p:cNvPr>
          <p:cNvSpPr txBox="1"/>
          <p:nvPr/>
        </p:nvSpPr>
        <p:spPr>
          <a:xfrm>
            <a:off x="5076236" y="3725276"/>
            <a:ext cx="57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Plot for EER finding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B0E37E-45DA-481B-B9DD-95B1036B82A3}"/>
              </a:ext>
            </a:extLst>
          </p:cNvPr>
          <p:cNvPicPr/>
          <p:nvPr/>
        </p:nvPicPr>
        <p:blipFill rotWithShape="1">
          <a:blip r:embed="rId3"/>
          <a:srcRect b="4555"/>
          <a:stretch/>
        </p:blipFill>
        <p:spPr bwMode="auto">
          <a:xfrm>
            <a:off x="6096001" y="4572605"/>
            <a:ext cx="3696392" cy="11300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B27982-AC0D-4FD0-BC72-412D5E0FA2B4}"/>
              </a:ext>
            </a:extLst>
          </p:cNvPr>
          <p:cNvSpPr txBox="1"/>
          <p:nvPr/>
        </p:nvSpPr>
        <p:spPr>
          <a:xfrm>
            <a:off x="5029133" y="5989107"/>
            <a:ext cx="571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Results for User output</a:t>
            </a:r>
          </a:p>
        </p:txBody>
      </p:sp>
    </p:spTree>
    <p:extLst>
      <p:ext uri="{BB962C8B-B14F-4D97-AF65-F5344CB8AC3E}">
        <p14:creationId xmlns:p14="http://schemas.microsoft.com/office/powerpoint/2010/main" val="4134476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E9518-09BA-40E9-85B4-8CCE2967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3" y="1712422"/>
            <a:ext cx="3973483" cy="2320242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confusion matrix plot for users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6AD19-FD1C-4F35-8A4D-854740A63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8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3FA387-7852-49EC-BDA2-35C05308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275" y="288417"/>
            <a:ext cx="5524500" cy="704087"/>
          </a:xfrm>
        </p:spPr>
        <p:txBody>
          <a:bodyPr>
            <a:normAutofit fontScale="90000"/>
          </a:bodyPr>
          <a:lstStyle/>
          <a:p>
            <a:r>
              <a:rPr lang="en-US" dirty="0"/>
              <a:t>Our systems Predictions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EDE1B3-42B5-423D-8A83-6EE57B42AC59}"/>
              </a:ext>
            </a:extLst>
          </p:cNvPr>
          <p:cNvSpPr/>
          <p:nvPr/>
        </p:nvSpPr>
        <p:spPr>
          <a:xfrm>
            <a:off x="224590" y="5923252"/>
            <a:ext cx="5213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 of our predictions and their ground truth for user Identification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E3AE95-1895-40D4-AA55-D6350F071293}"/>
              </a:ext>
            </a:extLst>
          </p:cNvPr>
          <p:cNvSpPr/>
          <p:nvPr/>
        </p:nvSpPr>
        <p:spPr>
          <a:xfrm>
            <a:off x="6753726" y="5910925"/>
            <a:ext cx="5213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 of our predictions and their ground truth for Genuine/Forgery Detection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5997BE-B475-4E3C-997E-CCA5F6161D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7771" y="1684421"/>
            <a:ext cx="4354213" cy="405597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330F02-314F-4996-9EE1-659A3D423A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27410" y="1684421"/>
            <a:ext cx="4491254" cy="405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77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3FA387-7852-49EC-BDA2-35C05308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275" y="288417"/>
            <a:ext cx="5524500" cy="704087"/>
          </a:xfrm>
        </p:spPr>
        <p:txBody>
          <a:bodyPr>
            <a:normAutofit fontScale="90000"/>
          </a:bodyPr>
          <a:lstStyle/>
          <a:p>
            <a:r>
              <a:rPr lang="en-US" dirty="0"/>
              <a:t>Our systems Mistakes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D826E5-20AF-4AE5-8C26-DBCC820111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43275" y="2494882"/>
            <a:ext cx="5735956" cy="14786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6AF3E0-E072-4F93-A5B0-FF3DFBD6EEC5}"/>
              </a:ext>
            </a:extLst>
          </p:cNvPr>
          <p:cNvSpPr/>
          <p:nvPr/>
        </p:nvSpPr>
        <p:spPr>
          <a:xfrm>
            <a:off x="3865546" y="4244082"/>
            <a:ext cx="5213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Misclassified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9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D3EEE-54FE-44F6-A8E7-DA6E84D7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70" y="964692"/>
            <a:ext cx="4005662" cy="1300660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2000" b="1" dirty="0"/>
              <a:t>Simulating Biometric System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77B3-EFC5-4BF8-ABFD-ECB7DDC2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270" y="2265352"/>
            <a:ext cx="3943369" cy="363589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  <a:p>
            <a:r>
              <a:rPr lang="en-US" dirty="0"/>
              <a:t>Getting new persons signature</a:t>
            </a:r>
          </a:p>
          <a:p>
            <a:r>
              <a:rPr lang="en-US" dirty="0"/>
              <a:t>Performing preprocessing</a:t>
            </a:r>
          </a:p>
          <a:p>
            <a:r>
              <a:rPr lang="en-US" dirty="0"/>
              <a:t>Prediction based on Trained model</a:t>
            </a:r>
          </a:p>
          <a:p>
            <a:r>
              <a:rPr lang="en-US" dirty="0"/>
              <a:t>Performing Authentication mechanism </a:t>
            </a:r>
          </a:p>
          <a:p>
            <a:r>
              <a:rPr lang="en-US" dirty="0"/>
              <a:t>Give access in case the probe passes our test.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647F5-8AC3-4A93-AC7E-5C2218752AFD}"/>
              </a:ext>
            </a:extLst>
          </p:cNvPr>
          <p:cNvSpPr txBox="1"/>
          <p:nvPr/>
        </p:nvSpPr>
        <p:spPr>
          <a:xfrm>
            <a:off x="5060194" y="5345529"/>
            <a:ext cx="57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Authentication mechanism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2AD9E0-4131-488C-B36C-DB746F85AF2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94" y="2156264"/>
            <a:ext cx="5718637" cy="26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3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D3EEE-54FE-44F6-A8E7-DA6E84D7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964692"/>
            <a:ext cx="3722255" cy="874268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pPr lvl="0"/>
            <a:r>
              <a:rPr lang="en-US" sz="2000" b="1" dirty="0"/>
              <a:t>Introduction to Authentication systems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77B3-EFC5-4BF8-ABFD-ECB7DDC2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709" y="2142836"/>
            <a:ext cx="3722255" cy="3758414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/>
              <a:t>Authentication system is a system that provides:</a:t>
            </a:r>
          </a:p>
          <a:p>
            <a:pPr lvl="1" algn="just"/>
            <a:r>
              <a:rPr lang="en-US" dirty="0"/>
              <a:t> Process to identify and verify the user's identity </a:t>
            </a:r>
          </a:p>
          <a:p>
            <a:pPr lvl="1" algn="just"/>
            <a:r>
              <a:rPr lang="en-US" dirty="0"/>
              <a:t>Authenticate users using dynamic features of them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24DB32-7AAE-4C89-BD27-B5485AA6C9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502713"/>
            <a:ext cx="6227064" cy="3860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5647F5-8AC3-4A93-AC7E-5C2218752AFD}"/>
              </a:ext>
            </a:extLst>
          </p:cNvPr>
          <p:cNvSpPr txBox="1"/>
          <p:nvPr/>
        </p:nvSpPr>
        <p:spPr>
          <a:xfrm>
            <a:off x="5892801" y="5197293"/>
            <a:ext cx="415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/>
              <a:t>Figure 2. A Generic Authentication System with Computer Vision Technology[3]</a:t>
            </a:r>
          </a:p>
        </p:txBody>
      </p:sp>
    </p:spTree>
    <p:extLst>
      <p:ext uri="{BB962C8B-B14F-4D97-AF65-F5344CB8AC3E}">
        <p14:creationId xmlns:p14="http://schemas.microsoft.com/office/powerpoint/2010/main" val="2491433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EDE1B3-42B5-423D-8A83-6EE57B42AC59}"/>
              </a:ext>
            </a:extLst>
          </p:cNvPr>
          <p:cNvSpPr/>
          <p:nvPr/>
        </p:nvSpPr>
        <p:spPr>
          <a:xfrm>
            <a:off x="224590" y="5923252"/>
            <a:ext cx="5213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Function to get prediction after giving threshold and Raw Signature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E3AE95-1895-40D4-AA55-D6350F071293}"/>
              </a:ext>
            </a:extLst>
          </p:cNvPr>
          <p:cNvSpPr/>
          <p:nvPr/>
        </p:nvSpPr>
        <p:spPr>
          <a:xfrm>
            <a:off x="6753726" y="5910925"/>
            <a:ext cx="5213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Authentication Process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69B8D96-0650-4BDD-B20B-B9F9E6385C4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4430" y="1630468"/>
            <a:ext cx="5470358" cy="339951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DA9EE8-D36A-4E17-8AC1-7D7325C07A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64183" y="1313226"/>
            <a:ext cx="4257417" cy="410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79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4D3EEE-54FE-44F6-A8E7-DA6E84D7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79" y="2404872"/>
            <a:ext cx="3769895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b="1" dirty="0"/>
              <a:t>Writer-Dependent (WD)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73971-C45E-4092-A950-AB747A7BC391}"/>
              </a:ext>
            </a:extLst>
          </p:cNvPr>
          <p:cNvSpPr/>
          <p:nvPr/>
        </p:nvSpPr>
        <p:spPr>
          <a:xfrm>
            <a:off x="5181601" y="117540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last FC layer output as features of signatures.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 Writer-Dependent classifiers on a disjoint set of users used to train CNN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different SVM classifiers for each 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RBF kernel SVM classifier with C=1000 as WD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half of Genuine and Forgery Signatures of each user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oversampling of train data by three times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89F9C0-45D3-458F-99EF-32DF9530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3273"/>
              </p:ext>
            </p:extLst>
          </p:nvPr>
        </p:nvGraphicFramePr>
        <p:xfrm>
          <a:off x="5261804" y="5001777"/>
          <a:ext cx="6096002" cy="91469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816394">
                  <a:extLst>
                    <a:ext uri="{9D8B030D-6E8A-4147-A177-3AD203B41FA5}">
                      <a16:colId xmlns:a16="http://schemas.microsoft.com/office/drawing/2014/main" val="2720243923"/>
                    </a:ext>
                  </a:extLst>
                </a:gridCol>
                <a:gridCol w="816394">
                  <a:extLst>
                    <a:ext uri="{9D8B030D-6E8A-4147-A177-3AD203B41FA5}">
                      <a16:colId xmlns:a16="http://schemas.microsoft.com/office/drawing/2014/main" val="318251328"/>
                    </a:ext>
                  </a:extLst>
                </a:gridCol>
                <a:gridCol w="816394">
                  <a:extLst>
                    <a:ext uri="{9D8B030D-6E8A-4147-A177-3AD203B41FA5}">
                      <a16:colId xmlns:a16="http://schemas.microsoft.com/office/drawing/2014/main" val="2040298742"/>
                    </a:ext>
                  </a:extLst>
                </a:gridCol>
                <a:gridCol w="1331455">
                  <a:extLst>
                    <a:ext uri="{9D8B030D-6E8A-4147-A177-3AD203B41FA5}">
                      <a16:colId xmlns:a16="http://schemas.microsoft.com/office/drawing/2014/main" val="914275694"/>
                    </a:ext>
                  </a:extLst>
                </a:gridCol>
                <a:gridCol w="1331455">
                  <a:extLst>
                    <a:ext uri="{9D8B030D-6E8A-4147-A177-3AD203B41FA5}">
                      <a16:colId xmlns:a16="http://schemas.microsoft.com/office/drawing/2014/main" val="4164146015"/>
                    </a:ext>
                  </a:extLst>
                </a:gridCol>
                <a:gridCol w="983910">
                  <a:extLst>
                    <a:ext uri="{9D8B030D-6E8A-4147-A177-3AD203B41FA5}">
                      <a16:colId xmlns:a16="http://schemas.microsoft.com/office/drawing/2014/main" val="1301361271"/>
                    </a:ext>
                  </a:extLst>
                </a:gridCol>
              </a:tblGrid>
              <a:tr h="42464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FRR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FAR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Test samples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Train samples </a:t>
                      </a:r>
                      <a:endParaRPr lang="en-US" sz="18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en-US" sz="18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5951581"/>
                  </a:ext>
                </a:extLst>
              </a:tr>
              <a:tr h="34071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8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8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en-US" sz="18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36*24=720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15*24=360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CEDAR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04483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D1FBD5D-BB93-42E1-8CDE-9027AF32AE2B}"/>
              </a:ext>
            </a:extLst>
          </p:cNvPr>
          <p:cNvSpPr/>
          <p:nvPr/>
        </p:nvSpPr>
        <p:spPr>
          <a:xfrm>
            <a:off x="5816306" y="6017904"/>
            <a:ext cx="5213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Mean Results by Running </a:t>
            </a:r>
            <a:r>
              <a:rPr lang="en-US" dirty="0" err="1"/>
              <a:t>stratifiedkfold</a:t>
            </a:r>
            <a:r>
              <a:rPr lang="en-US" dirty="0"/>
              <a:t> with 5-fold</a:t>
            </a:r>
          </a:p>
        </p:txBody>
      </p:sp>
    </p:spTree>
    <p:extLst>
      <p:ext uri="{BB962C8B-B14F-4D97-AF65-F5344CB8AC3E}">
        <p14:creationId xmlns:p14="http://schemas.microsoft.com/office/powerpoint/2010/main" val="1446143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65A00-C5E9-445F-A50C-1338A7E7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prstGeom prst="ellipse">
            <a:avLst/>
          </a:prstGeo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44E7-256A-4FCA-9804-810A8A15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89"/>
            <a:ext cx="8779512" cy="364870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lvl="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Learning features for offline handwritten signature verification using deep convolutional neural networks </a:t>
            </a:r>
            <a:r>
              <a:rPr lang="en-US" sz="1100" u="sng" dirty="0">
                <a:solidFill>
                  <a:srgbClr val="404040"/>
                </a:solidFill>
                <a:hlinkClick r:id="rId2"/>
              </a:rPr>
              <a:t>https://arxiv.org/pdf/1705.05787.pdf</a:t>
            </a:r>
            <a:r>
              <a:rPr lang="en-US" sz="1100" dirty="0">
                <a:solidFill>
                  <a:srgbClr val="404040"/>
                </a:solidFill>
              </a:rPr>
              <a:t> </a:t>
            </a:r>
          </a:p>
          <a:p>
            <a:pPr marL="457200" lvl="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Pal S., Pal U., Blumenstein M. (2014) Signature-Based Biometric Authentication. In: Muda A., Choo YH., Abraham A., N. Srihari S. (eds) Computational Intelligence in Digital Forensics: Forensic Investigation and Applications. Studies in Computational Intelligence, vol 555. Springer, Cham</a:t>
            </a:r>
          </a:p>
          <a:p>
            <a:pPr marL="457200" lvl="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Hameed, Shaimaa &amp; </a:t>
            </a:r>
            <a:r>
              <a:rPr lang="en-US" sz="1100" dirty="0" err="1">
                <a:solidFill>
                  <a:srgbClr val="404040"/>
                </a:solidFill>
              </a:rPr>
              <a:t>Ridha</a:t>
            </a:r>
            <a:r>
              <a:rPr lang="en-US" sz="1100" dirty="0">
                <a:solidFill>
                  <a:srgbClr val="404040"/>
                </a:solidFill>
              </a:rPr>
              <a:t>, </a:t>
            </a:r>
            <a:r>
              <a:rPr lang="en-US" sz="1100" dirty="0" err="1">
                <a:solidFill>
                  <a:srgbClr val="404040"/>
                </a:solidFill>
              </a:rPr>
              <a:t>Arwas</a:t>
            </a:r>
            <a:r>
              <a:rPr lang="en-US" sz="1100" dirty="0">
                <a:solidFill>
                  <a:srgbClr val="404040"/>
                </a:solidFill>
              </a:rPr>
              <a:t>. (2019). DIGITAL SIGNATURE METHODS BASED BIOMETRICS. International Journal of Advanced Research. 7. 2320-5407.</a:t>
            </a:r>
          </a:p>
          <a:p>
            <a:pPr marL="457200" lvl="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Yang, </a:t>
            </a:r>
            <a:r>
              <a:rPr lang="en-US" sz="1100" dirty="0" err="1">
                <a:solidFill>
                  <a:srgbClr val="404040"/>
                </a:solidFill>
              </a:rPr>
              <a:t>Wencheng</a:t>
            </a:r>
            <a:r>
              <a:rPr lang="en-US" sz="1100" dirty="0">
                <a:solidFill>
                  <a:srgbClr val="404040"/>
                </a:solidFill>
              </a:rPr>
              <a:t> &amp; Wang, Song &amp; Hu, </a:t>
            </a:r>
            <a:r>
              <a:rPr lang="en-US" sz="1100" dirty="0" err="1">
                <a:solidFill>
                  <a:srgbClr val="404040"/>
                </a:solidFill>
              </a:rPr>
              <a:t>Jiankun</a:t>
            </a:r>
            <a:r>
              <a:rPr lang="en-US" sz="1100" dirty="0">
                <a:solidFill>
                  <a:srgbClr val="404040"/>
                </a:solidFill>
              </a:rPr>
              <a:t> &amp; </a:t>
            </a:r>
            <a:r>
              <a:rPr lang="en-US" sz="1100" dirty="0" err="1">
                <a:solidFill>
                  <a:srgbClr val="404040"/>
                </a:solidFill>
              </a:rPr>
              <a:t>Guanglou</a:t>
            </a:r>
            <a:r>
              <a:rPr lang="en-US" sz="1100" dirty="0">
                <a:solidFill>
                  <a:srgbClr val="404040"/>
                </a:solidFill>
              </a:rPr>
              <a:t>, Zheng &amp; Chaudhry, Junaid &amp; Adi, Erwin &amp; Valli, Craig. (2018). Securing Mobile Healthcare Data: A Smart Card based Cancelable Finger-vein Bio-Cryptosystem. IEEE Access. PP. 1-1. 10.1109/ACCESS.2018.2844182.</a:t>
            </a:r>
          </a:p>
          <a:p>
            <a:pPr marL="457200" lvl="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Code for plotting confusion matrix. </a:t>
            </a:r>
            <a:r>
              <a:rPr lang="en-US" sz="1100" u="sng" dirty="0">
                <a:solidFill>
                  <a:srgbClr val="404040"/>
                </a:solidFill>
                <a:hlinkClick r:id="rId3"/>
              </a:rPr>
              <a:t>https://scikit-learn.org/stable/auto_examples/model_selection/plot_confusion_matrix.html</a:t>
            </a:r>
            <a:r>
              <a:rPr lang="en-US" sz="1100" dirty="0">
                <a:solidFill>
                  <a:srgbClr val="404040"/>
                </a:solidFill>
              </a:rPr>
              <a:t> </a:t>
            </a:r>
          </a:p>
          <a:p>
            <a:pPr marL="457200" lvl="0">
              <a:lnSpc>
                <a:spcPct val="90000"/>
              </a:lnSpc>
              <a:buFont typeface="+mj-lt"/>
              <a:buAutoNum type="arabicPeriod"/>
            </a:pPr>
            <a:r>
              <a:rPr lang="en-US" sz="1100" dirty="0" err="1">
                <a:solidFill>
                  <a:srgbClr val="404040"/>
                </a:solidFill>
              </a:rPr>
              <a:t>Keras</a:t>
            </a:r>
            <a:r>
              <a:rPr lang="en-US" sz="1100" dirty="0">
                <a:solidFill>
                  <a:srgbClr val="404040"/>
                </a:solidFill>
              </a:rPr>
              <a:t> Documentation </a:t>
            </a:r>
            <a:r>
              <a:rPr lang="en-US" sz="1100" u="sng" dirty="0">
                <a:solidFill>
                  <a:srgbClr val="404040"/>
                </a:solidFill>
                <a:hlinkClick r:id="rId4"/>
              </a:rPr>
              <a:t>https://keras.io</a:t>
            </a:r>
            <a:r>
              <a:rPr lang="en-US" sz="1100" dirty="0">
                <a:solidFill>
                  <a:srgbClr val="404040"/>
                </a:solidFill>
              </a:rPr>
              <a:t> </a:t>
            </a:r>
          </a:p>
          <a:p>
            <a:pPr marL="457200" lvl="0">
              <a:lnSpc>
                <a:spcPct val="90000"/>
              </a:lnSpc>
              <a:buFont typeface="+mj-lt"/>
              <a:buAutoNum type="arabicPeriod"/>
            </a:pPr>
            <a:r>
              <a:rPr lang="en-US" sz="1100" dirty="0" err="1">
                <a:solidFill>
                  <a:srgbClr val="404040"/>
                </a:solidFill>
              </a:rPr>
              <a:t>Scikit</a:t>
            </a:r>
            <a:r>
              <a:rPr lang="en-US" sz="1100" dirty="0">
                <a:solidFill>
                  <a:srgbClr val="404040"/>
                </a:solidFill>
              </a:rPr>
              <a:t>-learn documentation </a:t>
            </a:r>
            <a:r>
              <a:rPr lang="en-US" sz="1100" u="sng" dirty="0">
                <a:solidFill>
                  <a:srgbClr val="404040"/>
                </a:solidFill>
                <a:hlinkClick r:id="rId5"/>
              </a:rPr>
              <a:t>https://scikit-learn.org</a:t>
            </a:r>
            <a:r>
              <a:rPr lang="en-US" sz="1100" dirty="0">
                <a:solidFill>
                  <a:srgbClr val="404040"/>
                </a:solidFill>
              </a:rPr>
              <a:t> </a:t>
            </a:r>
          </a:p>
          <a:p>
            <a:pPr marL="457200" lvl="0">
              <a:lnSpc>
                <a:spcPct val="90000"/>
              </a:lnSpc>
              <a:buFont typeface="+mj-lt"/>
              <a:buAutoNum type="arabicPeriod"/>
            </a:pPr>
            <a:r>
              <a:rPr lang="en-US" sz="1100" dirty="0" err="1">
                <a:solidFill>
                  <a:srgbClr val="404040"/>
                </a:solidFill>
              </a:rPr>
              <a:t>Numpy</a:t>
            </a:r>
            <a:r>
              <a:rPr lang="en-US" sz="1100" dirty="0">
                <a:solidFill>
                  <a:srgbClr val="404040"/>
                </a:solidFill>
              </a:rPr>
              <a:t> Documentation </a:t>
            </a:r>
            <a:r>
              <a:rPr lang="en-US" sz="1100" u="sng" dirty="0">
                <a:solidFill>
                  <a:srgbClr val="404040"/>
                </a:solidFill>
                <a:hlinkClick r:id="rId6"/>
              </a:rPr>
              <a:t>http://www.numpy.org/</a:t>
            </a:r>
            <a:r>
              <a:rPr lang="en-US" sz="1100" dirty="0">
                <a:solidFill>
                  <a:srgbClr val="404040"/>
                </a:solidFill>
              </a:rPr>
              <a:t> </a:t>
            </a:r>
          </a:p>
          <a:p>
            <a:pPr marL="457200" lvl="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Matplotlib Documentation </a:t>
            </a:r>
            <a:r>
              <a:rPr lang="en-US" sz="1100" u="sng" dirty="0">
                <a:solidFill>
                  <a:srgbClr val="404040"/>
                </a:solidFill>
                <a:hlinkClick r:id="rId7"/>
              </a:rPr>
              <a:t>https://matplotlib.org/</a:t>
            </a:r>
            <a:r>
              <a:rPr lang="en-US" sz="1100" dirty="0">
                <a:solidFill>
                  <a:srgbClr val="404040"/>
                </a:solidFill>
              </a:rPr>
              <a:t> </a:t>
            </a:r>
          </a:p>
          <a:p>
            <a:pPr marL="457200" lvl="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Convolutional Neural Network Explanation </a:t>
            </a:r>
            <a:r>
              <a:rPr lang="en-US" sz="1100" u="sng" dirty="0">
                <a:solidFill>
                  <a:srgbClr val="404040"/>
                </a:solidFill>
                <a:hlinkClick r:id="rId8"/>
              </a:rPr>
              <a:t>https://towardsdatascience.com/a-comprehensive-guide-to-convolutional-neural-networks-the-eli5-way-3bd2b1164a53</a:t>
            </a:r>
            <a:r>
              <a:rPr lang="en-US" sz="1100" dirty="0">
                <a:solidFill>
                  <a:srgbClr val="404040"/>
                </a:solidFill>
              </a:rPr>
              <a:t> </a:t>
            </a:r>
          </a:p>
          <a:p>
            <a:pPr marL="457200" lvl="0">
              <a:lnSpc>
                <a:spcPct val="9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404040"/>
                </a:solidFill>
              </a:rPr>
              <a:t>datasets from </a:t>
            </a:r>
            <a:r>
              <a:rPr lang="en-US" sz="1100" u="sng" dirty="0">
                <a:solidFill>
                  <a:srgbClr val="404040"/>
                </a:solidFill>
                <a:hlinkClick r:id="rId9"/>
              </a:rPr>
              <a:t>https://cedar.buffalo.edu/NIJ/data/</a:t>
            </a:r>
            <a:r>
              <a:rPr lang="en-US" sz="1100" dirty="0">
                <a:solidFill>
                  <a:srgbClr val="40404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3629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4ADC9-5117-4EDE-ADCC-68264A2A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6C62B7C-7209-4369-A734-93E1C1239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54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CE9D1-55AD-4469-A908-D315695A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/>
              <a:t>questions</a:t>
            </a:r>
          </a:p>
        </p:txBody>
      </p:sp>
      <p:pic>
        <p:nvPicPr>
          <p:cNvPr id="15" name="Graphic 5" descr="Questions">
            <a:extLst>
              <a:ext uri="{FF2B5EF4-FFF2-40B4-BE49-F238E27FC236}">
                <a16:creationId xmlns:a16="http://schemas.microsoft.com/office/drawing/2014/main" id="{2BF1E57E-9722-4632-AD4E-ED62B0A89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28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D3EEE-54FE-44F6-A8E7-DA6E84D7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6" y="964692"/>
            <a:ext cx="3961106" cy="891817"/>
          </a:xfrm>
        </p:spPr>
        <p:txBody>
          <a:bodyPr vert="horz" lIns="182880" tIns="182880" rIns="182880" bIns="182880" rtlCol="0" anchor="ctr">
            <a:noAutofit/>
          </a:bodyPr>
          <a:lstStyle/>
          <a:p>
            <a:pPr lvl="0"/>
            <a:r>
              <a:rPr lang="en-US" sz="2000" b="1" dirty="0"/>
              <a:t>Signature as Images to process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77B3-EFC5-4BF8-ABFD-ECB7DDC2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455" y="2022764"/>
            <a:ext cx="3959717" cy="38784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Handwritten signatures </a:t>
            </a:r>
            <a:r>
              <a:rPr lang="en-US" dirty="0">
                <a:sym typeface="Wingdings" panose="05000000000000000000" pitchFamily="2" charset="2"/>
              </a:rPr>
              <a:t> offline verification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Our goal is to tackle the problem in the presence of skilled forgeries</a:t>
            </a:r>
          </a:p>
          <a:p>
            <a:endParaRPr lang="en-US" dirty="0"/>
          </a:p>
          <a:p>
            <a:r>
              <a:rPr lang="en-US" dirty="0"/>
              <a:t>We implemented CNN model in Keras to extract some features to distinguish:</a:t>
            </a:r>
          </a:p>
          <a:p>
            <a:pPr lvl="1"/>
            <a:r>
              <a:rPr lang="en-US" dirty="0"/>
              <a:t>two different users' signature</a:t>
            </a:r>
          </a:p>
          <a:p>
            <a:pPr lvl="1"/>
            <a:r>
              <a:rPr lang="en-US" dirty="0"/>
              <a:t>genuine or a forged signature 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647F5-8AC3-4A93-AC7E-5C2218752AFD}"/>
              </a:ext>
            </a:extLst>
          </p:cNvPr>
          <p:cNvSpPr txBox="1"/>
          <p:nvPr/>
        </p:nvSpPr>
        <p:spPr>
          <a:xfrm>
            <a:off x="5006108" y="5301669"/>
            <a:ext cx="5809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/>
              <a:t>Figure 3. Block Diagram of our Automatic Signature Verification System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B4557-BE1E-45A5-B691-FA1AB12D41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86" y="1856509"/>
            <a:ext cx="6471031" cy="2780146"/>
          </a:xfrm>
        </p:spPr>
      </p:pic>
    </p:spTree>
    <p:extLst>
      <p:ext uri="{BB962C8B-B14F-4D97-AF65-F5344CB8AC3E}">
        <p14:creationId xmlns:p14="http://schemas.microsoft.com/office/powerpoint/2010/main" val="403399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C2FA-4F24-4865-8477-429C3BEB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78" y="308915"/>
            <a:ext cx="10376452" cy="882576"/>
          </a:xfrm>
        </p:spPr>
        <p:txBody>
          <a:bodyPr>
            <a:normAutofit/>
          </a:bodyPr>
          <a:lstStyle/>
          <a:p>
            <a:r>
              <a:rPr lang="en-US" b="1" dirty="0"/>
              <a:t>Signature Verification vs. Identification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EE83-CF30-4702-BE0A-2286A2AC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77" y="1962149"/>
            <a:ext cx="10376451" cy="4300105"/>
          </a:xfrm>
        </p:spPr>
        <p:txBody>
          <a:bodyPr>
            <a:normAutofit/>
          </a:bodyPr>
          <a:lstStyle/>
          <a:p>
            <a:r>
              <a:rPr lang="en-US" dirty="0"/>
              <a:t>Signature </a:t>
            </a:r>
            <a:r>
              <a:rPr lang="en-US" b="1" dirty="0"/>
              <a:t>identification</a:t>
            </a:r>
            <a:r>
              <a:rPr lang="en-US" dirty="0"/>
              <a:t> (1: N, one-to-many, recognition): </a:t>
            </a:r>
          </a:p>
          <a:p>
            <a:pPr lvl="1"/>
            <a:r>
              <a:rPr lang="en-US" dirty="0"/>
              <a:t>Recognize a signature from a list of N signatures</a:t>
            </a:r>
          </a:p>
          <a:p>
            <a:pPr lvl="1"/>
            <a:r>
              <a:rPr lang="en-US" dirty="0"/>
              <a:t>Determining a person’s identity </a:t>
            </a:r>
          </a:p>
          <a:p>
            <a:pPr lvl="1"/>
            <a:r>
              <a:rPr lang="en-US" dirty="0"/>
              <a:t>Identification systems are designed to determine identity-based on signature information.</a:t>
            </a:r>
          </a:p>
          <a:p>
            <a:endParaRPr lang="en-US" dirty="0"/>
          </a:p>
          <a:p>
            <a:r>
              <a:rPr lang="en-US" dirty="0"/>
              <a:t>Signature </a:t>
            </a:r>
            <a:r>
              <a:rPr lang="en-US" b="1" dirty="0"/>
              <a:t>Verification</a:t>
            </a:r>
            <a:r>
              <a:rPr lang="en-US" dirty="0"/>
              <a:t> (1:1, matching, authentication): </a:t>
            </a:r>
          </a:p>
          <a:p>
            <a:pPr lvl="1"/>
            <a:r>
              <a:rPr lang="en-US" dirty="0"/>
              <a:t>Decides whether a given signature belongs to a claimed signature or not. </a:t>
            </a:r>
          </a:p>
          <a:p>
            <a:pPr lvl="1"/>
            <a:r>
              <a:rPr lang="en-US" dirty="0"/>
              <a:t>Establishing the validity of a claimed identity by comparing a verification template to an enrollment template. </a:t>
            </a:r>
          </a:p>
          <a:p>
            <a:pPr lvl="1"/>
            <a:r>
              <a:rPr lang="en-US" dirty="0"/>
              <a:t>Needs individuality to be claimed, after which the individual’s enrollment template is located and compared with the verification template. </a:t>
            </a:r>
          </a:p>
          <a:p>
            <a:pPr lvl="1"/>
            <a:r>
              <a:rPr lang="en-US" dirty="0"/>
              <a:t>responses the query, ‘Am I who I claim to be?’ [2]</a:t>
            </a:r>
          </a:p>
        </p:txBody>
      </p:sp>
    </p:spTree>
    <p:extLst>
      <p:ext uri="{BB962C8B-B14F-4D97-AF65-F5344CB8AC3E}">
        <p14:creationId xmlns:p14="http://schemas.microsoft.com/office/powerpoint/2010/main" val="178855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C2FA-4F24-4865-8477-429C3BEB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308915"/>
            <a:ext cx="10719352" cy="882576"/>
          </a:xfrm>
        </p:spPr>
        <p:txBody>
          <a:bodyPr>
            <a:normAutofit/>
          </a:bodyPr>
          <a:lstStyle/>
          <a:p>
            <a:r>
              <a:rPr lang="en-US" b="1" dirty="0"/>
              <a:t>Types of Forgery Signatures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EE83-CF30-4702-BE0A-2286A2AC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885949"/>
            <a:ext cx="10719352" cy="4376305"/>
          </a:xfrm>
        </p:spPr>
        <p:txBody>
          <a:bodyPr>
            <a:normAutofit/>
          </a:bodyPr>
          <a:lstStyle/>
          <a:p>
            <a:r>
              <a:rPr lang="en-US" dirty="0"/>
              <a:t>Three basic types of forged signatures are indicated below:</a:t>
            </a:r>
          </a:p>
          <a:p>
            <a:pPr lvl="1"/>
            <a:r>
              <a:rPr lang="en-US" b="1" dirty="0"/>
              <a:t>Random forgery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The forger is not familiar and has no access to the genuine signature (not even the author’s name) and reproduces a random one.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Simple forgery: </a:t>
            </a:r>
          </a:p>
          <a:p>
            <a:pPr lvl="2"/>
            <a:r>
              <a:rPr lang="en-US" dirty="0"/>
              <a:t>The forger is familiar with the author’s name but has no access to a sample of the signature.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Skilled forgery: </a:t>
            </a:r>
          </a:p>
          <a:p>
            <a:pPr lvl="2"/>
            <a:r>
              <a:rPr lang="en-US" dirty="0"/>
              <a:t>The forger has access to one or more samples of the genuine signature and can reproduce it.</a:t>
            </a:r>
          </a:p>
        </p:txBody>
      </p:sp>
    </p:spTree>
    <p:extLst>
      <p:ext uri="{BB962C8B-B14F-4D97-AF65-F5344CB8AC3E}">
        <p14:creationId xmlns:p14="http://schemas.microsoft.com/office/powerpoint/2010/main" val="266851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C2FA-4F24-4865-8477-429C3BEB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09" y="308915"/>
            <a:ext cx="10808804" cy="8825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 learning for Signatures:</a:t>
            </a:r>
            <a:br>
              <a:rPr lang="en-US" b="1" dirty="0"/>
            </a:br>
            <a:r>
              <a:rPr lang="en-US" b="1" dirty="0"/>
              <a:t>Related work </a:t>
            </a:r>
            <a:r>
              <a:rPr lang="en-US" dirty="0"/>
              <a:t>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EE83-CF30-4702-BE0A-2286A2AC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09" y="2009775"/>
            <a:ext cx="10808804" cy="4490416"/>
          </a:xfrm>
        </p:spPr>
        <p:txBody>
          <a:bodyPr>
            <a:normAutofit/>
          </a:bodyPr>
          <a:lstStyle/>
          <a:p>
            <a:r>
              <a:rPr lang="en-US" dirty="0"/>
              <a:t>A framework for learning the representations directly from the signature images</a:t>
            </a:r>
          </a:p>
          <a:p>
            <a:endParaRPr lang="en-US" dirty="0"/>
          </a:p>
          <a:p>
            <a:r>
              <a:rPr lang="en-US" dirty="0"/>
              <a:t>Using Convolutional Neural Networks (CNN).</a:t>
            </a:r>
          </a:p>
          <a:p>
            <a:endParaRPr lang="en-US" dirty="0"/>
          </a:p>
          <a:p>
            <a:r>
              <a:rPr lang="en-US" dirty="0"/>
              <a:t>A novel formulation of the problem</a:t>
            </a:r>
          </a:p>
          <a:p>
            <a:endParaRPr lang="en-US" dirty="0"/>
          </a:p>
          <a:p>
            <a:r>
              <a:rPr lang="en-US" dirty="0"/>
              <a:t>Incorporating knowledge of skilled forgeries from a subset of users, using a </a:t>
            </a:r>
            <a:r>
              <a:rPr lang="en-US" b="1" dirty="0"/>
              <a:t>multi-task</a:t>
            </a:r>
            <a:r>
              <a:rPr lang="en-US" dirty="0"/>
              <a:t> learning strategy.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8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C2FA-4F24-4865-8477-429C3BEB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7" y="308915"/>
            <a:ext cx="10873408" cy="882576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Feature learning for Signatures:</a:t>
            </a:r>
            <a:br>
              <a:rPr lang="en-US" b="1" dirty="0"/>
            </a:br>
            <a:r>
              <a:rPr lang="en-US" b="1" dirty="0"/>
              <a:t>Related work </a:t>
            </a:r>
            <a:r>
              <a:rPr lang="en-US" dirty="0"/>
              <a:t>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EE83-CF30-4702-BE0A-2286A2AC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7" y="1857375"/>
            <a:ext cx="10873408" cy="4737238"/>
          </a:xfrm>
        </p:spPr>
        <p:txBody>
          <a:bodyPr>
            <a:normAutofit/>
          </a:bodyPr>
          <a:lstStyle/>
          <a:p>
            <a:r>
              <a:rPr lang="en-US" b="1" dirty="0"/>
              <a:t>Convolutional Neural Networks (CNN)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is a particularly suitable architecture for signature verification. 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In CNN architecture used in this work:</a:t>
            </a:r>
          </a:p>
          <a:p>
            <a:pPr lvl="1"/>
            <a:r>
              <a:rPr lang="en-US" dirty="0"/>
              <a:t>The input image goes through a sequence of transformations with</a:t>
            </a:r>
          </a:p>
          <a:p>
            <a:pPr lvl="2"/>
            <a:r>
              <a:rPr lang="en-US" dirty="0"/>
              <a:t>convolutional layers</a:t>
            </a:r>
          </a:p>
          <a:p>
            <a:pPr lvl="2"/>
            <a:r>
              <a:rPr lang="en-US" dirty="0"/>
              <a:t>max-pooling layers</a:t>
            </a:r>
          </a:p>
          <a:p>
            <a:pPr lvl="2"/>
            <a:r>
              <a:rPr lang="en-US" dirty="0"/>
              <a:t>fully-connected layers.</a:t>
            </a:r>
          </a:p>
          <a:p>
            <a:pPr marL="457200" lvl="2" indent="0">
              <a:buNone/>
            </a:pPr>
            <a:endParaRPr lang="en-US" dirty="0"/>
          </a:p>
          <a:p>
            <a:pPr lvl="1"/>
            <a:r>
              <a:rPr lang="en-US" dirty="0"/>
              <a:t>During feature learning, P(</a:t>
            </a:r>
            <a:r>
              <a:rPr lang="en-US" dirty="0" err="1"/>
              <a:t>y|X</a:t>
            </a:r>
            <a:r>
              <a:rPr lang="en-US" dirty="0"/>
              <a:t>) (and also P(</a:t>
            </a:r>
            <a:r>
              <a:rPr lang="en-US" dirty="0" err="1"/>
              <a:t>f|X</a:t>
            </a:r>
            <a:r>
              <a:rPr lang="en-US" dirty="0"/>
              <a:t>) are estimated by performing forward propagation through the model.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weights are optimized by minimizing one of the defined loss functions</a:t>
            </a:r>
          </a:p>
        </p:txBody>
      </p:sp>
    </p:spTree>
    <p:extLst>
      <p:ext uri="{BB962C8B-B14F-4D97-AF65-F5344CB8AC3E}">
        <p14:creationId xmlns:p14="http://schemas.microsoft.com/office/powerpoint/2010/main" val="57252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BB1783F8-3376-4445-BF36-FFED15E5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10" y="1509509"/>
            <a:ext cx="7915425" cy="383898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A710F-56FF-46DA-9495-3212322D7D20}"/>
              </a:ext>
            </a:extLst>
          </p:cNvPr>
          <p:cNvSpPr txBox="1"/>
          <p:nvPr/>
        </p:nvSpPr>
        <p:spPr>
          <a:xfrm>
            <a:off x="632381" y="624518"/>
            <a:ext cx="2157984" cy="21579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 4. Illustration of the CNN architecture used in original paper.</a:t>
            </a:r>
          </a:p>
        </p:txBody>
      </p:sp>
    </p:spTree>
    <p:extLst>
      <p:ext uri="{BB962C8B-B14F-4D97-AF65-F5344CB8AC3E}">
        <p14:creationId xmlns:p14="http://schemas.microsoft.com/office/powerpoint/2010/main" val="4268829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2327</Words>
  <Application>Microsoft Office PowerPoint</Application>
  <PresentationFormat>Widescreen</PresentationFormat>
  <Paragraphs>365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Gill Sans MT</vt:lpstr>
      <vt:lpstr>Times New Roman</vt:lpstr>
      <vt:lpstr>Parcel</vt:lpstr>
      <vt:lpstr>Feature Extraction Using  Deep Convolutional Neural Networks For Offline Signature Verification</vt:lpstr>
      <vt:lpstr>Why Signatures?</vt:lpstr>
      <vt:lpstr>Introduction to Authentication systems</vt:lpstr>
      <vt:lpstr>Signature as Images to process </vt:lpstr>
      <vt:lpstr>Signature Verification vs. Identification</vt:lpstr>
      <vt:lpstr>Types of Forgery Signatures</vt:lpstr>
      <vt:lpstr>Feature learning for Signatures: Related work [1]</vt:lpstr>
      <vt:lpstr>Feature learning for Signatures: Related work [1]</vt:lpstr>
      <vt:lpstr>PowerPoint Presentation</vt:lpstr>
      <vt:lpstr>Multi-task learning framework</vt:lpstr>
      <vt:lpstr>Multi-task learning framework</vt:lpstr>
      <vt:lpstr>Multi-task learning framework</vt:lpstr>
      <vt:lpstr>Multi-task learning framework</vt:lpstr>
      <vt:lpstr>Feature learning  systems (1)</vt:lpstr>
      <vt:lpstr>Feature learning  systems (2)</vt:lpstr>
      <vt:lpstr>Our Implementation</vt:lpstr>
      <vt:lpstr>Preprocessing</vt:lpstr>
      <vt:lpstr>Dataset to train</vt:lpstr>
      <vt:lpstr>Modified CNN Architecture</vt:lpstr>
      <vt:lpstr>Multi-Output CNN Model Implementation</vt:lpstr>
      <vt:lpstr>Evaluation of keras model</vt:lpstr>
      <vt:lpstr>PowerPoint Presentation</vt:lpstr>
      <vt:lpstr>Test and Evaluations</vt:lpstr>
      <vt:lpstr>ROC curve</vt:lpstr>
      <vt:lpstr>Results from Keras Callback history</vt:lpstr>
      <vt:lpstr>confusion matrix plot for users</vt:lpstr>
      <vt:lpstr>Our systems Predictions</vt:lpstr>
      <vt:lpstr>Our systems Mistakes</vt:lpstr>
      <vt:lpstr>Simulating Biometric System Authentication</vt:lpstr>
      <vt:lpstr>PowerPoint Presentation</vt:lpstr>
      <vt:lpstr>Writer-Dependent (WD)</vt:lpstr>
      <vt:lpstr>References</vt:lpstr>
      <vt:lpstr>Thank you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Extraction Using  Deep Convolutional Neural Networks For Offline Signature Verification</dc:title>
  <dc:creator>manoochehr joodi bigdello</dc:creator>
  <cp:lastModifiedBy>manoochehr joodi bigdello</cp:lastModifiedBy>
  <cp:revision>9</cp:revision>
  <dcterms:created xsi:type="dcterms:W3CDTF">2020-06-19T10:51:04Z</dcterms:created>
  <dcterms:modified xsi:type="dcterms:W3CDTF">2020-06-19T12:38:20Z</dcterms:modified>
</cp:coreProperties>
</file>