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Currency Fair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Implemented for the Test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6756" y="5012175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32" idx="3"/>
            <a:endCxn id="13" idx="1"/>
          </p:cNvCxnSpPr>
          <p:nvPr/>
        </p:nvCxnSpPr>
        <p:spPr>
          <a:xfrm flipV="1">
            <a:off x="2000264" y="5242498"/>
            <a:ext cx="816492" cy="20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5" idx="3"/>
            <a:endCxn id="28" idx="2"/>
          </p:cNvCxnSpPr>
          <p:nvPr/>
        </p:nvCxnSpPr>
        <p:spPr>
          <a:xfrm>
            <a:off x="5337145" y="5242498"/>
            <a:ext cx="737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074729" y="4751250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DB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10052" y="455153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910052" y="5032986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Polling Client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390697" y="3640584"/>
            <a:ext cx="1273263" cy="6290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Processing Service</a:t>
            </a:r>
            <a:endParaRPr lang="en-US" sz="1200" dirty="0"/>
          </a:p>
        </p:txBody>
      </p:sp>
      <p:sp>
        <p:nvSpPr>
          <p:cNvPr id="30" name="Can 29"/>
          <p:cNvSpPr/>
          <p:nvPr/>
        </p:nvSpPr>
        <p:spPr>
          <a:xfrm>
            <a:off x="6061030" y="3460657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25" idx="3"/>
            <a:endCxn id="30" idx="2"/>
          </p:cNvCxnSpPr>
          <p:nvPr/>
        </p:nvCxnSpPr>
        <p:spPr>
          <a:xfrm flipV="1">
            <a:off x="5663960" y="3951905"/>
            <a:ext cx="397070" cy="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000264" y="2207988"/>
            <a:ext cx="1401200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Randomizing Message Source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4151878" y="2207988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9" idx="3"/>
            <a:endCxn id="64" idx="1"/>
          </p:cNvCxnSpPr>
          <p:nvPr/>
        </p:nvCxnSpPr>
        <p:spPr>
          <a:xfrm>
            <a:off x="5014463" y="2438311"/>
            <a:ext cx="904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19214" y="2123790"/>
            <a:ext cx="1273263" cy="6290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Consumption Service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30" idx="1"/>
          </p:cNvCxnSpPr>
          <p:nvPr/>
        </p:nvCxnSpPr>
        <p:spPr>
          <a:xfrm flipH="1">
            <a:off x="6554870" y="2752831"/>
            <a:ext cx="976" cy="70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6" idx="3"/>
            <a:endCxn id="39" idx="1"/>
          </p:cNvCxnSpPr>
          <p:nvPr/>
        </p:nvCxnSpPr>
        <p:spPr>
          <a:xfrm>
            <a:off x="3401464" y="2438311"/>
            <a:ext cx="7504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390697" y="5012175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13" idx="3"/>
            <a:endCxn id="75" idx="1"/>
          </p:cNvCxnSpPr>
          <p:nvPr/>
        </p:nvCxnSpPr>
        <p:spPr>
          <a:xfrm>
            <a:off x="3763204" y="5242498"/>
            <a:ext cx="6274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2"/>
          </p:cNvCxnSpPr>
          <p:nvPr/>
        </p:nvCxnSpPr>
        <p:spPr>
          <a:xfrm>
            <a:off x="5027329" y="4269625"/>
            <a:ext cx="1418098" cy="48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is far from a complete system, attempted to show what’s possible and where key implementation points exist</a:t>
            </a:r>
          </a:p>
          <a:p>
            <a:r>
              <a:rPr lang="en-US" dirty="0" smtClean="0"/>
              <a:t>Implemented as a proof of concept:</a:t>
            </a:r>
          </a:p>
          <a:p>
            <a:pPr lvl="1"/>
            <a:r>
              <a:rPr lang="en-US" dirty="0" smtClean="0"/>
              <a:t>Lots of room for improvement</a:t>
            </a:r>
          </a:p>
          <a:p>
            <a:pPr lvl="1"/>
            <a:r>
              <a:rPr lang="en-US" dirty="0" smtClean="0"/>
              <a:t>Did not use any frameworks, i.e. Spring, ORM, Logging</a:t>
            </a:r>
            <a:r>
              <a:rPr lang="en-US" smtClean="0"/>
              <a:t>, etc.</a:t>
            </a:r>
            <a:endParaRPr lang="en-US" dirty="0" smtClean="0"/>
          </a:p>
          <a:p>
            <a:pPr lvl="1"/>
            <a:r>
              <a:rPr lang="en-US" dirty="0" smtClean="0"/>
              <a:t>Could be more OO</a:t>
            </a:r>
          </a:p>
          <a:p>
            <a:pPr lvl="1"/>
            <a:r>
              <a:rPr lang="en-US" dirty="0" smtClean="0"/>
              <a:t>Some liberties taken with respect to configuration, connection pooling,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Frontend implementation less fancy than originally planned</a:t>
            </a:r>
          </a:p>
          <a:p>
            <a:r>
              <a:rPr lang="en-US" dirty="0" smtClean="0"/>
              <a:t>Did not include security or all necessary transactional specifics although showed where these could be considered</a:t>
            </a:r>
          </a:p>
          <a:p>
            <a:r>
              <a:rPr lang="en-US" dirty="0" smtClean="0"/>
              <a:t>Did not have environment to publicly host the project but all components are functional</a:t>
            </a:r>
          </a:p>
          <a:p>
            <a:r>
              <a:rPr lang="en-US" dirty="0" smtClean="0"/>
              <a:t>Did not implement any automated unit or integration tests</a:t>
            </a:r>
          </a:p>
          <a:p>
            <a:r>
              <a:rPr lang="en-US" dirty="0" smtClean="0"/>
              <a:t>Built on LAMP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/documentation</a:t>
            </a:r>
          </a:p>
          <a:p>
            <a:pPr lvl="1"/>
            <a:r>
              <a:rPr lang="en-US" dirty="0" smtClean="0"/>
              <a:t>This overview</a:t>
            </a:r>
          </a:p>
          <a:p>
            <a:pPr lvl="1"/>
            <a:r>
              <a:rPr lang="en-US" dirty="0" err="1" smtClean="0"/>
              <a:t>Readme.txt</a:t>
            </a:r>
            <a:r>
              <a:rPr lang="en-US" dirty="0" smtClean="0"/>
              <a:t> installation instructions</a:t>
            </a:r>
          </a:p>
          <a:p>
            <a:r>
              <a:rPr lang="en-US" dirty="0" smtClean="0"/>
              <a:t>/data</a:t>
            </a:r>
          </a:p>
          <a:p>
            <a:pPr lvl="1"/>
            <a:r>
              <a:rPr lang="en-US" dirty="0" smtClean="0"/>
              <a:t>SQL script to create and load schema and sample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messageprocessor</a:t>
            </a:r>
            <a:endParaRPr lang="en-US" dirty="0" smtClean="0"/>
          </a:p>
          <a:p>
            <a:pPr lvl="1"/>
            <a:r>
              <a:rPr lang="en-US" dirty="0" smtClean="0"/>
              <a:t>Java maven project with Main class</a:t>
            </a:r>
          </a:p>
          <a:p>
            <a:pPr lvl="1"/>
            <a:r>
              <a:rPr lang="en-US" dirty="0" smtClean="0"/>
              <a:t>Requires MySQL client JAR as shown in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/test/client</a:t>
            </a:r>
          </a:p>
          <a:p>
            <a:pPr lvl="1"/>
            <a:r>
              <a:rPr lang="en-US" dirty="0" smtClean="0"/>
              <a:t>Bash script to simulate client messages</a:t>
            </a:r>
          </a:p>
          <a:p>
            <a:pPr lvl="1"/>
            <a:r>
              <a:rPr lang="en-US" dirty="0" smtClean="0"/>
              <a:t>Randomizes sample data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cURL</a:t>
            </a:r>
            <a:r>
              <a:rPr lang="en-US" dirty="0" smtClean="0"/>
              <a:t> to POST JSON data to the message consumer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web_root</a:t>
            </a:r>
            <a:endParaRPr lang="en-US" dirty="0" smtClean="0"/>
          </a:p>
          <a:p>
            <a:pPr lvl="1"/>
            <a:r>
              <a:rPr lang="en-US" dirty="0" smtClean="0"/>
              <a:t>Contents can be copied straight to PHP-enabled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5" name="Picture 4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8" y="1824748"/>
            <a:ext cx="5956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Screenshot</a:t>
            </a:r>
            <a:endParaRPr lang="en-US" dirty="0"/>
          </a:p>
        </p:txBody>
      </p:sp>
      <p:pic>
        <p:nvPicPr>
          <p:cNvPr id="5" name="Picture 4" descr="Screen Shot 2015-02-18 at 11.5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38" y="1634065"/>
            <a:ext cx="6553250" cy="48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4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Fun</a:t>
            </a:r>
            <a:endParaRPr lang="en-US" dirty="0"/>
          </a:p>
        </p:txBody>
      </p:sp>
      <p:pic>
        <p:nvPicPr>
          <p:cNvPr id="4" name="Picture 3" descr="desig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8" y="1492910"/>
            <a:ext cx="6990421" cy="50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3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Lay out a high-level design for a 3 component exchange system that illustrates key design principles and choices.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Implement key components to showcase the design.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84629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68698"/>
            <a:ext cx="8229600" cy="174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Provide insight into my thought process, design acumen, and skill set in a bid to join the Currency Fair engineering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576" y="1600200"/>
            <a:ext cx="2609769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Message Processing</a:t>
            </a:r>
          </a:p>
          <a:p>
            <a:r>
              <a:rPr lang="en-US" dirty="0" smtClean="0"/>
              <a:t>Efficient</a:t>
            </a:r>
          </a:p>
          <a:p>
            <a:r>
              <a:rPr lang="en-US" dirty="0" smtClean="0"/>
              <a:t>Scale independent of other tiers</a:t>
            </a:r>
          </a:p>
          <a:p>
            <a:r>
              <a:rPr lang="en-US" dirty="0" smtClean="0"/>
              <a:t>Scale vertically and horizontally</a:t>
            </a:r>
          </a:p>
          <a:p>
            <a:r>
              <a:rPr lang="en-US" dirty="0" smtClean="0"/>
              <a:t>Maintain xtn integrity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9207" y="1603478"/>
            <a:ext cx="2609769" cy="472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Message Consumption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Scale horizontally</a:t>
            </a:r>
          </a:p>
          <a:p>
            <a:r>
              <a:rPr lang="en-US" dirty="0" smtClean="0"/>
              <a:t>Ensure xtn integrity</a:t>
            </a:r>
          </a:p>
          <a:p>
            <a:r>
              <a:rPr lang="en-US" dirty="0" smtClean="0"/>
              <a:t>Enforce data integrity</a:t>
            </a:r>
          </a:p>
          <a:p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6345" y="1606756"/>
            <a:ext cx="26097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Message Frontend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Support multiple channels</a:t>
            </a:r>
          </a:p>
          <a:p>
            <a:r>
              <a:rPr lang="en-US" dirty="0" smtClean="0"/>
              <a:t>Low impact to xtn system</a:t>
            </a:r>
          </a:p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over secure channel taking into account </a:t>
            </a:r>
            <a:r>
              <a:rPr lang="en-US" dirty="0" err="1" smtClean="0"/>
              <a:t>AuthZ</a:t>
            </a:r>
            <a:r>
              <a:rPr lang="en-US" dirty="0" smtClean="0"/>
              <a:t> and </a:t>
            </a:r>
            <a:r>
              <a:rPr lang="en-US" dirty="0" err="1" smtClean="0"/>
              <a:t>AuthN</a:t>
            </a:r>
            <a:r>
              <a:rPr lang="en-US" dirty="0" smtClean="0"/>
              <a:t> considerations</a:t>
            </a:r>
          </a:p>
          <a:p>
            <a:r>
              <a:rPr lang="en-US" dirty="0" smtClean="0"/>
              <a:t>Design to support multiple Qualities of Service (</a:t>
            </a:r>
            <a:r>
              <a:rPr lang="en-US" dirty="0" err="1" smtClean="0"/>
              <a:t>QoS</a:t>
            </a:r>
            <a:r>
              <a:rPr lang="en-US" dirty="0" smtClean="0"/>
              <a:t>) through multiple channel technologies</a:t>
            </a:r>
          </a:p>
          <a:p>
            <a:r>
              <a:rPr lang="en-US" dirty="0" smtClean="0"/>
              <a:t>Ensure data validity</a:t>
            </a:r>
          </a:p>
          <a:p>
            <a:r>
              <a:rPr lang="en-US" dirty="0" smtClean="0"/>
              <a:t>Capture meta-data with message</a:t>
            </a:r>
          </a:p>
          <a:p>
            <a:r>
              <a:rPr lang="en-US" dirty="0" smtClean="0"/>
              <a:t>Transactional data store</a:t>
            </a:r>
          </a:p>
          <a:p>
            <a:r>
              <a:rPr lang="en-US" dirty="0" smtClean="0"/>
              <a:t>Strict transaction management to ensure data integrity</a:t>
            </a:r>
          </a:p>
          <a:p>
            <a:r>
              <a:rPr lang="en-US" dirty="0" smtClean="0"/>
              <a:t>Stateless to minimize footprint for scalability and maximize performance</a:t>
            </a:r>
          </a:p>
          <a:p>
            <a:r>
              <a:rPr lang="en-US" dirty="0" smtClean="0"/>
              <a:t>Software technology -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Logical Components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0930" y="2846166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744376" y="3474186"/>
            <a:ext cx="1401200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Sources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682631" y="2998566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682631" y="3459211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82631" y="3944464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 flipV="1">
            <a:off x="2545216" y="3076489"/>
            <a:ext cx="545714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80649" y="2846166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480649" y="3459211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480649" y="4112860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8" idx="3"/>
            <a:endCxn id="13" idx="1"/>
          </p:cNvCxnSpPr>
          <p:nvPr/>
        </p:nvCxnSpPr>
        <p:spPr>
          <a:xfrm>
            <a:off x="2545216" y="3689534"/>
            <a:ext cx="1935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4" idx="1"/>
          </p:cNvCxnSpPr>
          <p:nvPr/>
        </p:nvCxnSpPr>
        <p:spPr>
          <a:xfrm>
            <a:off x="2545216" y="4174787"/>
            <a:ext cx="1935433" cy="16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3953515" y="3076489"/>
            <a:ext cx="527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03608" y="3235489"/>
            <a:ext cx="1471623" cy="885913"/>
            <a:chOff x="5453003" y="2516754"/>
            <a:chExt cx="1471623" cy="885913"/>
          </a:xfrm>
        </p:grpSpPr>
        <p:sp>
          <p:nvSpPr>
            <p:cNvPr id="22" name="Rounded Rectangle 21"/>
            <p:cNvSpPr/>
            <p:nvPr/>
          </p:nvSpPr>
          <p:spPr>
            <a:xfrm>
              <a:off x="5651363" y="2516754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52183" y="2657172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3003" y="2773626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</p:grp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5427097" y="3689534"/>
            <a:ext cx="876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446400" y="4573505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4" idx="2"/>
            <a:endCxn id="28" idx="1"/>
          </p:cNvCxnSpPr>
          <p:nvPr/>
        </p:nvCxnSpPr>
        <p:spPr>
          <a:xfrm>
            <a:off x="6940240" y="4121402"/>
            <a:ext cx="0" cy="452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6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Decoupled from message consumption</a:t>
            </a:r>
          </a:p>
          <a:p>
            <a:pPr lvl="1"/>
            <a:r>
              <a:rPr lang="en-US" dirty="0" smtClean="0"/>
              <a:t>Real-time vs. near real-time requirements are a consideration here</a:t>
            </a:r>
          </a:p>
          <a:p>
            <a:pPr lvl="1"/>
            <a:r>
              <a:rPr lang="en-US" dirty="0" smtClean="0"/>
              <a:t>Assumes processing is an expensive operation</a:t>
            </a:r>
          </a:p>
          <a:p>
            <a:r>
              <a:rPr lang="en-US" dirty="0" smtClean="0"/>
              <a:t>Transaction integrity maintained</a:t>
            </a:r>
          </a:p>
          <a:p>
            <a:r>
              <a:rPr lang="en-US" dirty="0" smtClean="0"/>
              <a:t>Queuing often a good option to achieve high </a:t>
            </a:r>
            <a:r>
              <a:rPr lang="en-US" dirty="0" err="1" smtClean="0"/>
              <a:t>QoS</a:t>
            </a:r>
            <a:r>
              <a:rPr lang="en-US" dirty="0" smtClean="0"/>
              <a:t> and asynchronous processing</a:t>
            </a:r>
          </a:p>
          <a:p>
            <a:pPr lvl="1"/>
            <a:r>
              <a:rPr lang="en-US" dirty="0" smtClean="0"/>
              <a:t>Queuing via MQ product or database</a:t>
            </a:r>
          </a:p>
          <a:p>
            <a:r>
              <a:rPr lang="en-US" dirty="0" smtClean="0"/>
              <a:t>Mechanism to handle exception processing</a:t>
            </a:r>
          </a:p>
          <a:p>
            <a:r>
              <a:rPr lang="en-US" dirty="0" smtClean="0"/>
              <a:t>For this exercise “processing” performs roll-up in simple “star” reporting schema.</a:t>
            </a:r>
          </a:p>
          <a:p>
            <a:r>
              <a:rPr lang="en-US" dirty="0" smtClean="0"/>
              <a:t>Software technology - Java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Components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4" idx="3"/>
            <a:endCxn id="26" idx="2"/>
          </p:cNvCxnSpPr>
          <p:nvPr/>
        </p:nvCxnSpPr>
        <p:spPr>
          <a:xfrm>
            <a:off x="5178747" y="4025150"/>
            <a:ext cx="625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05484" y="3453757"/>
            <a:ext cx="1471623" cy="885913"/>
            <a:chOff x="5453003" y="2516754"/>
            <a:chExt cx="1471623" cy="885913"/>
          </a:xfrm>
        </p:grpSpPr>
        <p:sp>
          <p:nvSpPr>
            <p:cNvPr id="22" name="Rounded Rectangle 21"/>
            <p:cNvSpPr/>
            <p:nvPr/>
          </p:nvSpPr>
          <p:spPr>
            <a:xfrm>
              <a:off x="5651363" y="2516754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52183" y="2657172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3003" y="2773626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Processing Service</a:t>
              </a:r>
              <a:endParaRPr lang="en-US" sz="1200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4048276" y="4791773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804049" y="3533902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8" name="Picture 17" descr="que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0" y="3780695"/>
            <a:ext cx="1112271" cy="48891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4" idx="1"/>
          </p:cNvCxnSpPr>
          <p:nvPr/>
        </p:nvCxnSpPr>
        <p:spPr>
          <a:xfrm>
            <a:off x="3252281" y="4025150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8" idx="1"/>
          </p:cNvCxnSpPr>
          <p:nvPr/>
        </p:nvCxnSpPr>
        <p:spPr>
          <a:xfrm>
            <a:off x="4542116" y="4339670"/>
            <a:ext cx="0" cy="452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ine Callout 1 33"/>
          <p:cNvSpPr/>
          <p:nvPr/>
        </p:nvSpPr>
        <p:spPr>
          <a:xfrm>
            <a:off x="928093" y="5026351"/>
            <a:ext cx="1211917" cy="841146"/>
          </a:xfrm>
          <a:prstGeom prst="borderCallout1">
            <a:avLst>
              <a:gd name="adj1" fmla="val 51369"/>
              <a:gd name="adj2" fmla="val 99806"/>
              <a:gd name="adj3" fmla="val -86971"/>
              <a:gd name="adj4" fmla="val 1549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Implemented in xtn DB for this exercise</a:t>
            </a:r>
            <a:endParaRPr lang="en-US" sz="1200" dirty="0"/>
          </a:p>
        </p:txBody>
      </p:sp>
      <p:sp>
        <p:nvSpPr>
          <p:cNvPr id="35" name="Line Callout 1 34"/>
          <p:cNvSpPr/>
          <p:nvPr/>
        </p:nvSpPr>
        <p:spPr>
          <a:xfrm>
            <a:off x="7270943" y="3007166"/>
            <a:ext cx="1274327" cy="893182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“Processing” rolls up statistics in reporting DB 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4195370" y="215613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Process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0"/>
            <a:endCxn id="37" idx="2"/>
          </p:cNvCxnSpPr>
          <p:nvPr/>
        </p:nvCxnSpPr>
        <p:spPr>
          <a:xfrm flipV="1">
            <a:off x="4740476" y="2616775"/>
            <a:ext cx="0" cy="8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Frontent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options available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(-</a:t>
            </a:r>
            <a:r>
              <a:rPr lang="en-US" dirty="0" err="1" smtClean="0"/>
              <a:t>esque</a:t>
            </a:r>
            <a:r>
              <a:rPr lang="en-US" dirty="0" smtClean="0"/>
              <a:t>) services to maintain flexibility</a:t>
            </a:r>
          </a:p>
          <a:p>
            <a:r>
              <a:rPr lang="en-US" dirty="0" smtClean="0"/>
              <a:t>MVC paradigm</a:t>
            </a:r>
          </a:p>
          <a:p>
            <a:r>
              <a:rPr lang="en-US" dirty="0" smtClean="0"/>
              <a:t>Chose simple polling client for brevity for this exercise</a:t>
            </a:r>
          </a:p>
          <a:p>
            <a:r>
              <a:rPr lang="en-US" dirty="0" smtClean="0"/>
              <a:t>Software technology -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Logical Components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3104" y="2846166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Push/Pull Client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600449" y="2846166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Push/Pull Server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612429" y="3710833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809747" y="3941156"/>
            <a:ext cx="802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40" idx="1"/>
          </p:cNvCxnSpPr>
          <p:nvPr/>
        </p:nvCxnSpPr>
        <p:spPr>
          <a:xfrm>
            <a:off x="5558877" y="3941156"/>
            <a:ext cx="1354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913629" y="4972387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DB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12" idx="1"/>
            <a:endCxn id="5" idx="3"/>
          </p:cNvCxnSpPr>
          <p:nvPr/>
        </p:nvCxnSpPr>
        <p:spPr>
          <a:xfrm flipH="1">
            <a:off x="4073316" y="3076489"/>
            <a:ext cx="5271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21813" y="2825355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1721813" y="328600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1721813" y="3737815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995084" y="3743983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Polling Client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5073673" y="3306811"/>
            <a:ext cx="11980" cy="40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 rot="16200000">
            <a:off x="2220048" y="3435410"/>
            <a:ext cx="1364962" cy="161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Line Callout 1 37"/>
          <p:cNvSpPr/>
          <p:nvPr/>
        </p:nvSpPr>
        <p:spPr>
          <a:xfrm>
            <a:off x="4390797" y="5055325"/>
            <a:ext cx="1593386" cy="899558"/>
          </a:xfrm>
          <a:prstGeom prst="borderCallout1">
            <a:avLst>
              <a:gd name="adj1" fmla="val 18750"/>
              <a:gd name="adj2" fmla="val -8333"/>
              <a:gd name="adj3" fmla="val -95561"/>
              <a:gd name="adj4" fmla="val -66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Chose simple polling based browser client for this exercise.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6913629" y="3710833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0" idx="2"/>
            <a:endCxn id="28" idx="1"/>
          </p:cNvCxnSpPr>
          <p:nvPr/>
        </p:nvCxnSpPr>
        <p:spPr>
          <a:xfrm>
            <a:off x="7386853" y="4171478"/>
            <a:ext cx="20616" cy="80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874</TotalTime>
  <Words>589</Words>
  <Application>Microsoft Macintosh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Currency Fair</vt:lpstr>
      <vt:lpstr>Purpose</vt:lpstr>
      <vt:lpstr>Design Considerations</vt:lpstr>
      <vt:lpstr>Message Consumption Implementation</vt:lpstr>
      <vt:lpstr>Message Consumption Logical Components</vt:lpstr>
      <vt:lpstr>Message Processing Implementation</vt:lpstr>
      <vt:lpstr>Logical Components</vt:lpstr>
      <vt:lpstr>Message Frontent Implementation</vt:lpstr>
      <vt:lpstr>Message Consumption Logical Components</vt:lpstr>
      <vt:lpstr>Components Implemented for the Test</vt:lpstr>
      <vt:lpstr>Fine Print</vt:lpstr>
      <vt:lpstr>GitHub Directory Structure</vt:lpstr>
      <vt:lpstr>Database Schema</vt:lpstr>
      <vt:lpstr>Frontend Screenshot</vt:lpstr>
      <vt:lpstr>For Fun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Fair Test</dc:title>
  <dc:subject/>
  <dc:creator>Michael Billings</dc:creator>
  <cp:keywords/>
  <dc:description/>
  <cp:lastModifiedBy>Michael Billings</cp:lastModifiedBy>
  <cp:revision>29</cp:revision>
  <dcterms:created xsi:type="dcterms:W3CDTF">2015-02-18T14:56:03Z</dcterms:created>
  <dcterms:modified xsi:type="dcterms:W3CDTF">2015-02-19T05:55:34Z</dcterms:modified>
  <cp:category/>
</cp:coreProperties>
</file>