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332" r:id="rId3"/>
    <p:sldId id="333" r:id="rId4"/>
    <p:sldId id="334" r:id="rId5"/>
    <p:sldId id="335" r:id="rId6"/>
    <p:sldId id="336" r:id="rId7"/>
    <p:sldId id="337" r:id="rId8"/>
    <p:sldId id="338" r:id="rId9"/>
    <p:sldId id="339" r:id="rId10"/>
    <p:sldId id="340" r:id="rId11"/>
    <p:sldId id="341" r:id="rId12"/>
    <p:sldId id="342" r:id="rId13"/>
    <p:sldId id="343" r:id="rId14"/>
    <p:sldId id="344" r:id="rId15"/>
    <p:sldId id="345" r:id="rId16"/>
    <p:sldId id="346" r:id="rId17"/>
    <p:sldId id="347" r:id="rId18"/>
    <p:sldId id="348" r:id="rId19"/>
    <p:sldId id="349" r:id="rId20"/>
    <p:sldId id="350" r:id="rId21"/>
    <p:sldId id="351" r:id="rId22"/>
    <p:sldId id="352" r:id="rId23"/>
    <p:sldId id="353" r:id="rId24"/>
    <p:sldId id="354" r:id="rId25"/>
    <p:sldId id="355" r:id="rId26"/>
    <p:sldId id="356" r:id="rId27"/>
    <p:sldId id="357" r:id="rId28"/>
    <p:sldId id="358" r:id="rId29"/>
    <p:sldId id="359" r:id="rId30"/>
    <p:sldId id="360" r:id="rId31"/>
    <p:sldId id="361" r:id="rId32"/>
    <p:sldId id="362" r:id="rId33"/>
    <p:sldId id="363" r:id="rId34"/>
    <p:sldId id="364" r:id="rId35"/>
    <p:sldId id="365" r:id="rId36"/>
    <p:sldId id="366" r:id="rId37"/>
    <p:sldId id="367" r:id="rId38"/>
    <p:sldId id="371"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5B9BD5"/>
    <a:srgbClr val="069F93"/>
    <a:srgbClr val="D3D3D4"/>
    <a:srgbClr val="0258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17" autoAdjust="0"/>
  </p:normalViewPr>
  <p:slideViewPr>
    <p:cSldViewPr snapToGrid="0">
      <p:cViewPr varScale="1">
        <p:scale>
          <a:sx n="83" d="100"/>
          <a:sy n="83" d="100"/>
        </p:scale>
        <p:origin x="68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D24FFF-504C-422B-B322-042FF2AC39A9}" type="datetimeFigureOut">
              <a:rPr lang="en-US" smtClean="0"/>
              <a:t>1/15/2020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6EC6EE-2676-4869-8DD5-10F941E6D267}" type="slidenum">
              <a:rPr lang="en-US" smtClean="0"/>
              <a:t>‹#›</a:t>
            </a:fld>
            <a:endParaRPr lang="en-US"/>
          </a:p>
        </p:txBody>
      </p:sp>
    </p:spTree>
    <p:extLst>
      <p:ext uri="{BB962C8B-B14F-4D97-AF65-F5344CB8AC3E}">
        <p14:creationId xmlns:p14="http://schemas.microsoft.com/office/powerpoint/2010/main" val="111676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FFF49EE-B216-4E66-8471-1F4D1189DDAE}"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6122D6-97F5-4420-9BDA-DBA3C2AAE22A}" type="slidenum">
              <a:rPr lang="en-US" smtClean="0"/>
              <a:t>‹#›</a:t>
            </a:fld>
            <a:endParaRPr lang="en-US"/>
          </a:p>
        </p:txBody>
      </p:sp>
    </p:spTree>
    <p:extLst>
      <p:ext uri="{BB962C8B-B14F-4D97-AF65-F5344CB8AC3E}">
        <p14:creationId xmlns:p14="http://schemas.microsoft.com/office/powerpoint/2010/main" val="3110764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FF49EE-B216-4E66-8471-1F4D1189DDAE}"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6122D6-97F5-4420-9BDA-DBA3C2AAE22A}" type="slidenum">
              <a:rPr lang="en-US" smtClean="0"/>
              <a:t>‹#›</a:t>
            </a:fld>
            <a:endParaRPr lang="en-US"/>
          </a:p>
        </p:txBody>
      </p:sp>
    </p:spTree>
    <p:extLst>
      <p:ext uri="{BB962C8B-B14F-4D97-AF65-F5344CB8AC3E}">
        <p14:creationId xmlns:p14="http://schemas.microsoft.com/office/powerpoint/2010/main" val="255273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FF49EE-B216-4E66-8471-1F4D1189DDAE}"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6122D6-97F5-4420-9BDA-DBA3C2AAE22A}" type="slidenum">
              <a:rPr lang="en-US" smtClean="0"/>
              <a:t>‹#›</a:t>
            </a:fld>
            <a:endParaRPr lang="en-US"/>
          </a:p>
        </p:txBody>
      </p:sp>
    </p:spTree>
    <p:extLst>
      <p:ext uri="{BB962C8B-B14F-4D97-AF65-F5344CB8AC3E}">
        <p14:creationId xmlns:p14="http://schemas.microsoft.com/office/powerpoint/2010/main" val="1571605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FF49EE-B216-4E66-8471-1F4D1189DDAE}"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6122D6-97F5-4420-9BDA-DBA3C2AAE22A}" type="slidenum">
              <a:rPr lang="en-US" smtClean="0"/>
              <a:t>‹#›</a:t>
            </a:fld>
            <a:endParaRPr lang="en-US"/>
          </a:p>
        </p:txBody>
      </p:sp>
    </p:spTree>
    <p:extLst>
      <p:ext uri="{BB962C8B-B14F-4D97-AF65-F5344CB8AC3E}">
        <p14:creationId xmlns:p14="http://schemas.microsoft.com/office/powerpoint/2010/main" val="320700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FF49EE-B216-4E66-8471-1F4D1189DDAE}"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6122D6-97F5-4420-9BDA-DBA3C2AAE22A}" type="slidenum">
              <a:rPr lang="en-US" smtClean="0"/>
              <a:t>‹#›</a:t>
            </a:fld>
            <a:endParaRPr lang="en-US"/>
          </a:p>
        </p:txBody>
      </p:sp>
    </p:spTree>
    <p:extLst>
      <p:ext uri="{BB962C8B-B14F-4D97-AF65-F5344CB8AC3E}">
        <p14:creationId xmlns:p14="http://schemas.microsoft.com/office/powerpoint/2010/main" val="858704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FFF49EE-B216-4E66-8471-1F4D1189DDAE}" type="datetimeFigureOut">
              <a:rPr lang="en-US" smtClean="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6122D6-97F5-4420-9BDA-DBA3C2AAE22A}" type="slidenum">
              <a:rPr lang="en-US" smtClean="0"/>
              <a:t>‹#›</a:t>
            </a:fld>
            <a:endParaRPr lang="en-US"/>
          </a:p>
        </p:txBody>
      </p:sp>
    </p:spTree>
    <p:extLst>
      <p:ext uri="{BB962C8B-B14F-4D97-AF65-F5344CB8AC3E}">
        <p14:creationId xmlns:p14="http://schemas.microsoft.com/office/powerpoint/2010/main" val="1534819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FFF49EE-B216-4E66-8471-1F4D1189DDAE}" type="datetimeFigureOut">
              <a:rPr lang="en-US" smtClean="0"/>
              <a:t>1/15/2020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6122D6-97F5-4420-9BDA-DBA3C2AAE22A}" type="slidenum">
              <a:rPr lang="en-US" smtClean="0"/>
              <a:t>‹#›</a:t>
            </a:fld>
            <a:endParaRPr lang="en-US"/>
          </a:p>
        </p:txBody>
      </p:sp>
    </p:spTree>
    <p:extLst>
      <p:ext uri="{BB962C8B-B14F-4D97-AF65-F5344CB8AC3E}">
        <p14:creationId xmlns:p14="http://schemas.microsoft.com/office/powerpoint/2010/main" val="2082370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FF49EE-B216-4E66-8471-1F4D1189DDAE}" type="datetimeFigureOut">
              <a:rPr lang="en-US" smtClean="0"/>
              <a:t>1/15/2020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6122D6-97F5-4420-9BDA-DBA3C2AAE22A}" type="slidenum">
              <a:rPr lang="en-US" smtClean="0"/>
              <a:t>‹#›</a:t>
            </a:fld>
            <a:endParaRPr lang="en-US"/>
          </a:p>
        </p:txBody>
      </p:sp>
    </p:spTree>
    <p:extLst>
      <p:ext uri="{BB962C8B-B14F-4D97-AF65-F5344CB8AC3E}">
        <p14:creationId xmlns:p14="http://schemas.microsoft.com/office/powerpoint/2010/main" val="3375843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FF49EE-B216-4E66-8471-1F4D1189DDAE}" type="datetimeFigureOut">
              <a:rPr lang="en-US" smtClean="0"/>
              <a:t>1/15/2020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6122D6-97F5-4420-9BDA-DBA3C2AAE22A}" type="slidenum">
              <a:rPr lang="en-US" smtClean="0"/>
              <a:t>‹#›</a:t>
            </a:fld>
            <a:endParaRPr lang="en-US"/>
          </a:p>
        </p:txBody>
      </p:sp>
    </p:spTree>
    <p:extLst>
      <p:ext uri="{BB962C8B-B14F-4D97-AF65-F5344CB8AC3E}">
        <p14:creationId xmlns:p14="http://schemas.microsoft.com/office/powerpoint/2010/main" val="3781976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FFF49EE-B216-4E66-8471-1F4D1189DDAE}" type="datetimeFigureOut">
              <a:rPr lang="en-US" smtClean="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6122D6-97F5-4420-9BDA-DBA3C2AAE22A}" type="slidenum">
              <a:rPr lang="en-US" smtClean="0"/>
              <a:t>‹#›</a:t>
            </a:fld>
            <a:endParaRPr lang="en-US"/>
          </a:p>
        </p:txBody>
      </p:sp>
    </p:spTree>
    <p:extLst>
      <p:ext uri="{BB962C8B-B14F-4D97-AF65-F5344CB8AC3E}">
        <p14:creationId xmlns:p14="http://schemas.microsoft.com/office/powerpoint/2010/main" val="3503036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FFF49EE-B216-4E66-8471-1F4D1189DDAE}" type="datetimeFigureOut">
              <a:rPr lang="en-US" smtClean="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6122D6-97F5-4420-9BDA-DBA3C2AAE22A}" type="slidenum">
              <a:rPr lang="en-US" smtClean="0"/>
              <a:t>‹#›</a:t>
            </a:fld>
            <a:endParaRPr lang="en-US"/>
          </a:p>
        </p:txBody>
      </p:sp>
    </p:spTree>
    <p:extLst>
      <p:ext uri="{BB962C8B-B14F-4D97-AF65-F5344CB8AC3E}">
        <p14:creationId xmlns:p14="http://schemas.microsoft.com/office/powerpoint/2010/main" val="4215878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FF49EE-B216-4E66-8471-1F4D1189DDAE}" type="datetimeFigureOut">
              <a:rPr lang="en-US" smtClean="0"/>
              <a:t>1/15/2020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6122D6-97F5-4420-9BDA-DBA3C2AAE22A}" type="slidenum">
              <a:rPr lang="en-US" smtClean="0"/>
              <a:t>‹#›</a:t>
            </a:fld>
            <a:endParaRPr lang="en-US"/>
          </a:p>
        </p:txBody>
      </p:sp>
    </p:spTree>
    <p:extLst>
      <p:ext uri="{BB962C8B-B14F-4D97-AF65-F5344CB8AC3E}">
        <p14:creationId xmlns:p14="http://schemas.microsoft.com/office/powerpoint/2010/main" val="2186814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a:xfrm>
            <a:off x="365760" y="355600"/>
            <a:ext cx="11440160" cy="614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57" name="TextBox 56"/>
          <p:cNvSpPr txBox="1"/>
          <p:nvPr/>
        </p:nvSpPr>
        <p:spPr>
          <a:xfrm>
            <a:off x="1442720" y="5453175"/>
            <a:ext cx="10363200" cy="523220"/>
          </a:xfrm>
          <a:prstGeom prst="rect">
            <a:avLst/>
          </a:prstGeom>
          <a:noFill/>
        </p:spPr>
        <p:txBody>
          <a:bodyPr wrap="square" rtlCol="0">
            <a:spAutoFit/>
          </a:bodyPr>
          <a:lstStyle/>
          <a:p>
            <a:r>
              <a:rPr lang="en-US" sz="2800" dirty="0" smtClean="0">
                <a:solidFill>
                  <a:schemeClr val="bg1">
                    <a:lumMod val="50000"/>
                  </a:schemeClr>
                </a:solidFill>
              </a:rPr>
              <a:t>Lecture </a:t>
            </a:r>
            <a:r>
              <a:rPr lang="en-US" sz="2800" dirty="0">
                <a:solidFill>
                  <a:schemeClr val="bg1">
                    <a:lumMod val="50000"/>
                  </a:schemeClr>
                </a:solidFill>
              </a:rPr>
              <a:t>3 | </a:t>
            </a:r>
            <a:r>
              <a:rPr lang="en-US" sz="2800" dirty="0" smtClean="0">
                <a:solidFill>
                  <a:schemeClr val="bg1">
                    <a:lumMod val="50000"/>
                  </a:schemeClr>
                </a:solidFill>
              </a:rPr>
              <a:t>Querying Multiple Tables Using SQL</a:t>
            </a:r>
            <a:endParaRPr lang="en-US" sz="2800" dirty="0">
              <a:solidFill>
                <a:schemeClr val="bg1">
                  <a:lumMod val="50000"/>
                </a:schemeClr>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3046" y="1418477"/>
            <a:ext cx="8405588" cy="2598645"/>
          </a:xfrm>
          <a:prstGeom prst="rect">
            <a:avLst/>
          </a:prstGeom>
        </p:spPr>
      </p:pic>
      <p:sp>
        <p:nvSpPr>
          <p:cNvPr id="8" name="TextBox 7"/>
          <p:cNvSpPr txBox="1"/>
          <p:nvPr/>
        </p:nvSpPr>
        <p:spPr>
          <a:xfrm>
            <a:off x="1442720" y="4791166"/>
            <a:ext cx="10363200" cy="584775"/>
          </a:xfrm>
          <a:prstGeom prst="rect">
            <a:avLst/>
          </a:prstGeom>
          <a:noFill/>
        </p:spPr>
        <p:txBody>
          <a:bodyPr wrap="square" rtlCol="0">
            <a:spAutoFit/>
          </a:bodyPr>
          <a:lstStyle/>
          <a:p>
            <a:r>
              <a:rPr lang="en-US" sz="3200" dirty="0">
                <a:solidFill>
                  <a:schemeClr val="accent1"/>
                </a:solidFill>
              </a:rPr>
              <a:t>ECO 198M Data Management &amp; Visualization</a:t>
            </a:r>
          </a:p>
        </p:txBody>
      </p:sp>
    </p:spTree>
    <p:extLst>
      <p:ext uri="{BB962C8B-B14F-4D97-AF65-F5344CB8AC3E}">
        <p14:creationId xmlns:p14="http://schemas.microsoft.com/office/powerpoint/2010/main" val="2952082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9315" y="333031"/>
            <a:ext cx="10011548" cy="584775"/>
          </a:xfrm>
          <a:prstGeom prst="rect">
            <a:avLst/>
          </a:prstGeom>
          <a:noFill/>
        </p:spPr>
        <p:txBody>
          <a:bodyPr wrap="square" rtlCol="0">
            <a:spAutoFit/>
          </a:bodyPr>
          <a:lstStyle/>
          <a:p>
            <a:r>
              <a:rPr lang="en-US" sz="3200" dirty="0">
                <a:solidFill>
                  <a:schemeClr val="tx1">
                    <a:lumMod val="50000"/>
                    <a:lumOff val="50000"/>
                  </a:schemeClr>
                </a:solidFill>
              </a:rPr>
              <a:t>SQL Syntax</a:t>
            </a:r>
          </a:p>
        </p:txBody>
      </p:sp>
      <p:sp>
        <p:nvSpPr>
          <p:cNvPr id="5" name="TextBox 4"/>
          <p:cNvSpPr txBox="1"/>
          <p:nvPr/>
        </p:nvSpPr>
        <p:spPr>
          <a:xfrm>
            <a:off x="857701" y="1222510"/>
            <a:ext cx="8492775" cy="5262979"/>
          </a:xfrm>
          <a:prstGeom prst="rect">
            <a:avLst/>
          </a:prstGeom>
          <a:noFill/>
        </p:spPr>
        <p:txBody>
          <a:bodyPr wrap="square" rtlCol="0">
            <a:spAutoFit/>
          </a:bodyPr>
          <a:lstStyle/>
          <a:p>
            <a:pPr algn="just"/>
            <a:r>
              <a:rPr lang="en-US" sz="2800" dirty="0">
                <a:solidFill>
                  <a:schemeClr val="tx1">
                    <a:lumMod val="50000"/>
                    <a:lumOff val="50000"/>
                  </a:schemeClr>
                </a:solidFill>
              </a:rPr>
              <a:t>In complex queries, you can also join on multiple columns depending on the program you are writing and the problem you are trying to solve. Suppose you have the following tables:</a:t>
            </a:r>
          </a:p>
          <a:p>
            <a:pPr algn="just"/>
            <a:endParaRPr lang="en-US" sz="2800" dirty="0">
              <a:solidFill>
                <a:schemeClr val="tx1">
                  <a:lumMod val="50000"/>
                  <a:lumOff val="50000"/>
                </a:schemeClr>
              </a:solidFill>
            </a:endParaRPr>
          </a:p>
          <a:p>
            <a:pPr algn="just"/>
            <a:endParaRPr lang="en-US" sz="2800" dirty="0">
              <a:solidFill>
                <a:schemeClr val="tx1">
                  <a:lumMod val="50000"/>
                  <a:lumOff val="50000"/>
                </a:schemeClr>
              </a:solidFill>
            </a:endParaRPr>
          </a:p>
          <a:p>
            <a:pPr algn="just"/>
            <a:endParaRPr lang="en-US" sz="2800" dirty="0">
              <a:solidFill>
                <a:schemeClr val="tx1">
                  <a:lumMod val="50000"/>
                  <a:lumOff val="50000"/>
                </a:schemeClr>
              </a:solidFill>
            </a:endParaRPr>
          </a:p>
          <a:p>
            <a:pPr algn="just"/>
            <a:endParaRPr lang="en-US" sz="2800" dirty="0">
              <a:solidFill>
                <a:schemeClr val="tx1">
                  <a:lumMod val="50000"/>
                  <a:lumOff val="50000"/>
                </a:schemeClr>
              </a:solidFill>
            </a:endParaRPr>
          </a:p>
          <a:p>
            <a:pPr algn="just"/>
            <a:endParaRPr lang="en-US" sz="2800" dirty="0">
              <a:solidFill>
                <a:schemeClr val="tx1">
                  <a:lumMod val="50000"/>
                  <a:lumOff val="50000"/>
                </a:schemeClr>
              </a:solidFill>
            </a:endParaRPr>
          </a:p>
          <a:p>
            <a:pPr algn="just"/>
            <a:r>
              <a:rPr lang="en-US" sz="2800" dirty="0">
                <a:solidFill>
                  <a:schemeClr val="tx1">
                    <a:lumMod val="50000"/>
                    <a:lumOff val="50000"/>
                  </a:schemeClr>
                </a:solidFill>
              </a:rPr>
              <a:t> </a:t>
            </a:r>
          </a:p>
          <a:p>
            <a:pPr algn="just"/>
            <a:endParaRPr lang="en-US" sz="2800" dirty="0">
              <a:solidFill>
                <a:schemeClr val="tx1">
                  <a:lumMod val="50000"/>
                  <a:lumOff val="50000"/>
                </a:schemeClr>
              </a:solidFill>
            </a:endParaRPr>
          </a:p>
          <a:p>
            <a:pPr algn="just"/>
            <a:endParaRPr lang="en-US" sz="2800" dirty="0">
              <a:solidFill>
                <a:schemeClr val="tx1">
                  <a:lumMod val="50000"/>
                  <a:lumOff val="50000"/>
                </a:schemeClr>
              </a:solidFill>
            </a:endParaRPr>
          </a:p>
        </p:txBody>
      </p:sp>
      <p:graphicFrame>
        <p:nvGraphicFramePr>
          <p:cNvPr id="12" name="Table 11"/>
          <p:cNvGraphicFramePr>
            <a:graphicFrameLocks noGrp="1"/>
          </p:cNvGraphicFramePr>
          <p:nvPr/>
        </p:nvGraphicFramePr>
        <p:xfrm>
          <a:off x="857700" y="3651242"/>
          <a:ext cx="8128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40">
                <a:tc>
                  <a:txBody>
                    <a:bodyPr/>
                    <a:lstStyle/>
                    <a:p>
                      <a:r>
                        <a:rPr lang="en-US" u="sng" dirty="0" err="1"/>
                        <a:t>Order_ID</a:t>
                      </a:r>
                      <a:endParaRPr lang="en-US" u="sng" dirty="0"/>
                    </a:p>
                  </a:txBody>
                  <a:tcPr/>
                </a:tc>
                <a:tc>
                  <a:txBody>
                    <a:bodyPr/>
                    <a:lstStyle/>
                    <a:p>
                      <a:r>
                        <a:rPr lang="en-US" dirty="0"/>
                        <a:t>Customer_ID</a:t>
                      </a:r>
                    </a:p>
                  </a:txBody>
                  <a:tcPr/>
                </a:tc>
                <a:tc>
                  <a:txBody>
                    <a:bodyPr/>
                    <a:lstStyle/>
                    <a:p>
                      <a:r>
                        <a:rPr lang="en-US" dirty="0"/>
                        <a:t>Date</a:t>
                      </a:r>
                    </a:p>
                  </a:txBody>
                  <a:tcPr/>
                </a:tc>
                <a:tc>
                  <a:txBody>
                    <a:bodyPr/>
                    <a:lstStyle/>
                    <a:p>
                      <a:r>
                        <a:rPr lang="en-US" dirty="0"/>
                        <a:t>Amount</a:t>
                      </a:r>
                    </a:p>
                  </a:txBody>
                  <a:tcPr/>
                </a:tc>
                <a:extLst>
                  <a:ext uri="{0D108BD9-81ED-4DB2-BD59-A6C34878D82A}">
                    <a16:rowId xmlns:a16="http://schemas.microsoft.com/office/drawing/2014/main" val="10000"/>
                  </a:ext>
                </a:extLst>
              </a:tr>
              <a:tr h="370840">
                <a:tc>
                  <a:txBody>
                    <a:bodyPr/>
                    <a:lstStyle/>
                    <a:p>
                      <a:r>
                        <a:rPr lang="en-US" dirty="0"/>
                        <a:t>VALUE</a:t>
                      </a:r>
                    </a:p>
                  </a:txBody>
                  <a:tcPr/>
                </a:tc>
                <a:tc>
                  <a:txBody>
                    <a:bodyPr/>
                    <a:lstStyle/>
                    <a:p>
                      <a:r>
                        <a:rPr lang="en-US" dirty="0"/>
                        <a:t>VALUE</a:t>
                      </a:r>
                    </a:p>
                  </a:txBody>
                  <a:tcPr/>
                </a:tc>
                <a:tc>
                  <a:txBody>
                    <a:bodyPr/>
                    <a:lstStyle/>
                    <a:p>
                      <a:r>
                        <a:rPr lang="en-US" dirty="0"/>
                        <a:t>VALUE</a:t>
                      </a:r>
                    </a:p>
                  </a:txBody>
                  <a:tcPr/>
                </a:tc>
                <a:tc>
                  <a:txBody>
                    <a:bodyPr/>
                    <a:lstStyle/>
                    <a:p>
                      <a:r>
                        <a:rPr lang="en-US" dirty="0"/>
                        <a:t>VALUE</a:t>
                      </a:r>
                    </a:p>
                  </a:txBody>
                  <a:tcPr/>
                </a:tc>
                <a:extLst>
                  <a:ext uri="{0D108BD9-81ED-4DB2-BD59-A6C34878D82A}">
                    <a16:rowId xmlns:a16="http://schemas.microsoft.com/office/drawing/2014/main" val="10001"/>
                  </a:ext>
                </a:extLst>
              </a:tr>
            </a:tbl>
          </a:graphicData>
        </a:graphic>
      </p:graphicFrame>
      <p:graphicFrame>
        <p:nvGraphicFramePr>
          <p:cNvPr id="13" name="Table 12"/>
          <p:cNvGraphicFramePr>
            <a:graphicFrameLocks noGrp="1"/>
          </p:cNvGraphicFramePr>
          <p:nvPr/>
        </p:nvGraphicFramePr>
        <p:xfrm>
          <a:off x="857700" y="4716513"/>
          <a:ext cx="8128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40">
                <a:tc>
                  <a:txBody>
                    <a:bodyPr/>
                    <a:lstStyle/>
                    <a:p>
                      <a:r>
                        <a:rPr lang="en-US" u="sng" dirty="0" err="1"/>
                        <a:t>Interaction_ID</a:t>
                      </a:r>
                      <a:endParaRPr lang="en-US" u="sng" dirty="0"/>
                    </a:p>
                  </a:txBody>
                  <a:tcPr/>
                </a:tc>
                <a:tc>
                  <a:txBody>
                    <a:bodyPr/>
                    <a:lstStyle/>
                    <a:p>
                      <a:r>
                        <a:rPr lang="en-US" dirty="0"/>
                        <a:t>Customer_ID</a:t>
                      </a:r>
                    </a:p>
                  </a:txBody>
                  <a:tcPr/>
                </a:tc>
                <a:tc>
                  <a:txBody>
                    <a:bodyPr/>
                    <a:lstStyle/>
                    <a:p>
                      <a:r>
                        <a:rPr lang="en-US" dirty="0"/>
                        <a:t>Date</a:t>
                      </a:r>
                    </a:p>
                  </a:txBody>
                  <a:tcPr/>
                </a:tc>
                <a:tc>
                  <a:txBody>
                    <a:bodyPr/>
                    <a:lstStyle/>
                    <a:p>
                      <a:r>
                        <a:rPr lang="en-US" dirty="0"/>
                        <a:t>Type</a:t>
                      </a:r>
                    </a:p>
                  </a:txBody>
                  <a:tcPr/>
                </a:tc>
                <a:extLst>
                  <a:ext uri="{0D108BD9-81ED-4DB2-BD59-A6C34878D82A}">
                    <a16:rowId xmlns:a16="http://schemas.microsoft.com/office/drawing/2014/main" val="10000"/>
                  </a:ext>
                </a:extLst>
              </a:tr>
              <a:tr h="370840">
                <a:tc>
                  <a:txBody>
                    <a:bodyPr/>
                    <a:lstStyle/>
                    <a:p>
                      <a:r>
                        <a:rPr lang="en-US" dirty="0"/>
                        <a:t>VALUE</a:t>
                      </a:r>
                    </a:p>
                  </a:txBody>
                  <a:tcPr/>
                </a:tc>
                <a:tc>
                  <a:txBody>
                    <a:bodyPr/>
                    <a:lstStyle/>
                    <a:p>
                      <a:r>
                        <a:rPr lang="en-US" dirty="0"/>
                        <a:t>VALUE</a:t>
                      </a:r>
                    </a:p>
                  </a:txBody>
                  <a:tcPr/>
                </a:tc>
                <a:tc>
                  <a:txBody>
                    <a:bodyPr/>
                    <a:lstStyle/>
                    <a:p>
                      <a:r>
                        <a:rPr lang="en-US" dirty="0"/>
                        <a:t>VALUE</a:t>
                      </a:r>
                    </a:p>
                  </a:txBody>
                  <a:tcPr/>
                </a:tc>
                <a:tc>
                  <a:txBody>
                    <a:bodyPr/>
                    <a:lstStyle/>
                    <a:p>
                      <a:r>
                        <a:rPr lang="en-US" dirty="0"/>
                        <a:t>VALUE</a:t>
                      </a:r>
                    </a:p>
                  </a:txBody>
                  <a:tcPr/>
                </a:tc>
                <a:extLst>
                  <a:ext uri="{0D108BD9-81ED-4DB2-BD59-A6C34878D82A}">
                    <a16:rowId xmlns:a16="http://schemas.microsoft.com/office/drawing/2014/main" val="10001"/>
                  </a:ext>
                </a:extLst>
              </a:tr>
            </a:tbl>
          </a:graphicData>
        </a:graphic>
      </p:graphicFrame>
      <p:sp>
        <p:nvSpPr>
          <p:cNvPr id="14" name="TextBox 13"/>
          <p:cNvSpPr txBox="1"/>
          <p:nvPr/>
        </p:nvSpPr>
        <p:spPr>
          <a:xfrm>
            <a:off x="857701" y="3260548"/>
            <a:ext cx="2256503" cy="369332"/>
          </a:xfrm>
          <a:prstGeom prst="rect">
            <a:avLst/>
          </a:prstGeom>
          <a:noFill/>
        </p:spPr>
        <p:txBody>
          <a:bodyPr wrap="square" rtlCol="0">
            <a:spAutoFit/>
          </a:bodyPr>
          <a:lstStyle/>
          <a:p>
            <a:r>
              <a:rPr lang="en-US" dirty="0">
                <a:solidFill>
                  <a:schemeClr val="tx1">
                    <a:lumMod val="50000"/>
                    <a:lumOff val="50000"/>
                  </a:schemeClr>
                </a:solidFill>
              </a:rPr>
              <a:t>ORDERS</a:t>
            </a:r>
          </a:p>
        </p:txBody>
      </p:sp>
      <p:sp>
        <p:nvSpPr>
          <p:cNvPr id="15" name="TextBox 14"/>
          <p:cNvSpPr txBox="1"/>
          <p:nvPr/>
        </p:nvSpPr>
        <p:spPr>
          <a:xfrm>
            <a:off x="857700" y="4414284"/>
            <a:ext cx="2256503" cy="369332"/>
          </a:xfrm>
          <a:prstGeom prst="rect">
            <a:avLst/>
          </a:prstGeom>
          <a:noFill/>
        </p:spPr>
        <p:txBody>
          <a:bodyPr wrap="square" rtlCol="0">
            <a:spAutoFit/>
          </a:bodyPr>
          <a:lstStyle/>
          <a:p>
            <a:r>
              <a:rPr lang="en-US" dirty="0">
                <a:solidFill>
                  <a:schemeClr val="tx1">
                    <a:lumMod val="50000"/>
                    <a:lumOff val="50000"/>
                  </a:schemeClr>
                </a:solidFill>
              </a:rPr>
              <a:t>INTERACTIONS</a:t>
            </a:r>
          </a:p>
        </p:txBody>
      </p:sp>
    </p:spTree>
    <p:extLst>
      <p:ext uri="{BB962C8B-B14F-4D97-AF65-F5344CB8AC3E}">
        <p14:creationId xmlns:p14="http://schemas.microsoft.com/office/powerpoint/2010/main" val="1880223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9315" y="333031"/>
            <a:ext cx="10011548" cy="584775"/>
          </a:xfrm>
          <a:prstGeom prst="rect">
            <a:avLst/>
          </a:prstGeom>
          <a:noFill/>
        </p:spPr>
        <p:txBody>
          <a:bodyPr wrap="square" rtlCol="0">
            <a:spAutoFit/>
          </a:bodyPr>
          <a:lstStyle/>
          <a:p>
            <a:r>
              <a:rPr lang="en-US" sz="3200" dirty="0">
                <a:solidFill>
                  <a:schemeClr val="tx1">
                    <a:lumMod val="50000"/>
                    <a:lumOff val="50000"/>
                  </a:schemeClr>
                </a:solidFill>
              </a:rPr>
              <a:t>SQL Syntax</a:t>
            </a:r>
          </a:p>
        </p:txBody>
      </p:sp>
      <p:sp>
        <p:nvSpPr>
          <p:cNvPr id="5" name="TextBox 4"/>
          <p:cNvSpPr txBox="1"/>
          <p:nvPr/>
        </p:nvSpPr>
        <p:spPr>
          <a:xfrm>
            <a:off x="857701" y="1222510"/>
            <a:ext cx="8492775" cy="3539430"/>
          </a:xfrm>
          <a:prstGeom prst="rect">
            <a:avLst/>
          </a:prstGeom>
          <a:noFill/>
        </p:spPr>
        <p:txBody>
          <a:bodyPr wrap="square" rtlCol="0">
            <a:spAutoFit/>
          </a:bodyPr>
          <a:lstStyle/>
          <a:p>
            <a:pPr algn="just"/>
            <a:r>
              <a:rPr lang="en-US" sz="2800" dirty="0">
                <a:solidFill>
                  <a:schemeClr val="tx1">
                    <a:lumMod val="50000"/>
                    <a:lumOff val="50000"/>
                  </a:schemeClr>
                </a:solidFill>
              </a:rPr>
              <a:t>Imagine you wanted to know which customers called customer service on the same day they placed an order?</a:t>
            </a:r>
          </a:p>
          <a:p>
            <a:pPr algn="just"/>
            <a:endParaRPr lang="en-US" sz="2800" dirty="0">
              <a:solidFill>
                <a:schemeClr val="tx1">
                  <a:lumMod val="50000"/>
                  <a:lumOff val="50000"/>
                </a:schemeClr>
              </a:solidFill>
            </a:endParaRPr>
          </a:p>
          <a:p>
            <a:pPr algn="just"/>
            <a:endParaRPr lang="en-US" sz="2800" dirty="0">
              <a:solidFill>
                <a:schemeClr val="tx1">
                  <a:lumMod val="50000"/>
                  <a:lumOff val="50000"/>
                </a:schemeClr>
              </a:solidFill>
            </a:endParaRPr>
          </a:p>
          <a:p>
            <a:pPr algn="just"/>
            <a:r>
              <a:rPr lang="en-US" sz="2800" dirty="0">
                <a:solidFill>
                  <a:schemeClr val="tx1">
                    <a:lumMod val="50000"/>
                    <a:lumOff val="50000"/>
                  </a:schemeClr>
                </a:solidFill>
              </a:rPr>
              <a:t> </a:t>
            </a:r>
          </a:p>
          <a:p>
            <a:pPr algn="just"/>
            <a:endParaRPr lang="en-US" sz="2800" dirty="0">
              <a:solidFill>
                <a:schemeClr val="tx1">
                  <a:lumMod val="50000"/>
                  <a:lumOff val="50000"/>
                </a:schemeClr>
              </a:solidFill>
            </a:endParaRPr>
          </a:p>
          <a:p>
            <a:pPr algn="just"/>
            <a:endParaRPr lang="en-US" sz="2800" dirty="0">
              <a:solidFill>
                <a:schemeClr val="tx1">
                  <a:lumMod val="50000"/>
                  <a:lumOff val="50000"/>
                </a:schemeClr>
              </a:solidFill>
            </a:endParaRPr>
          </a:p>
        </p:txBody>
      </p:sp>
      <p:graphicFrame>
        <p:nvGraphicFramePr>
          <p:cNvPr id="10" name="Table 9"/>
          <p:cNvGraphicFramePr>
            <a:graphicFrameLocks noGrp="1"/>
          </p:cNvGraphicFramePr>
          <p:nvPr/>
        </p:nvGraphicFramePr>
        <p:xfrm>
          <a:off x="857700" y="3651242"/>
          <a:ext cx="8128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40">
                <a:tc>
                  <a:txBody>
                    <a:bodyPr/>
                    <a:lstStyle/>
                    <a:p>
                      <a:r>
                        <a:rPr lang="en-US" u="sng" dirty="0" err="1"/>
                        <a:t>Order_ID</a:t>
                      </a:r>
                      <a:endParaRPr lang="en-US" u="sng" dirty="0"/>
                    </a:p>
                  </a:txBody>
                  <a:tcPr/>
                </a:tc>
                <a:tc>
                  <a:txBody>
                    <a:bodyPr/>
                    <a:lstStyle/>
                    <a:p>
                      <a:r>
                        <a:rPr lang="en-US" dirty="0"/>
                        <a:t>Customer_ID</a:t>
                      </a:r>
                    </a:p>
                  </a:txBody>
                  <a:tcPr/>
                </a:tc>
                <a:tc>
                  <a:txBody>
                    <a:bodyPr/>
                    <a:lstStyle/>
                    <a:p>
                      <a:r>
                        <a:rPr lang="en-US" dirty="0"/>
                        <a:t>Date</a:t>
                      </a:r>
                    </a:p>
                  </a:txBody>
                  <a:tcPr/>
                </a:tc>
                <a:tc>
                  <a:txBody>
                    <a:bodyPr/>
                    <a:lstStyle/>
                    <a:p>
                      <a:r>
                        <a:rPr lang="en-US" dirty="0"/>
                        <a:t>Amount</a:t>
                      </a:r>
                    </a:p>
                  </a:txBody>
                  <a:tcPr/>
                </a:tc>
                <a:extLst>
                  <a:ext uri="{0D108BD9-81ED-4DB2-BD59-A6C34878D82A}">
                    <a16:rowId xmlns:a16="http://schemas.microsoft.com/office/drawing/2014/main" val="10000"/>
                  </a:ext>
                </a:extLst>
              </a:tr>
              <a:tr h="370840">
                <a:tc>
                  <a:txBody>
                    <a:bodyPr/>
                    <a:lstStyle/>
                    <a:p>
                      <a:r>
                        <a:rPr lang="en-US" dirty="0"/>
                        <a:t>VALUE</a:t>
                      </a:r>
                    </a:p>
                  </a:txBody>
                  <a:tcPr/>
                </a:tc>
                <a:tc>
                  <a:txBody>
                    <a:bodyPr/>
                    <a:lstStyle/>
                    <a:p>
                      <a:r>
                        <a:rPr lang="en-US" dirty="0"/>
                        <a:t>VALUE</a:t>
                      </a:r>
                    </a:p>
                  </a:txBody>
                  <a:tcPr/>
                </a:tc>
                <a:tc>
                  <a:txBody>
                    <a:bodyPr/>
                    <a:lstStyle/>
                    <a:p>
                      <a:r>
                        <a:rPr lang="en-US" dirty="0"/>
                        <a:t>VALUE</a:t>
                      </a:r>
                    </a:p>
                  </a:txBody>
                  <a:tcPr/>
                </a:tc>
                <a:tc>
                  <a:txBody>
                    <a:bodyPr/>
                    <a:lstStyle/>
                    <a:p>
                      <a:r>
                        <a:rPr lang="en-US" dirty="0"/>
                        <a:t>VALUE</a:t>
                      </a:r>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nvGraphicFramePr>
        <p:xfrm>
          <a:off x="857700" y="4716513"/>
          <a:ext cx="8128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40">
                <a:tc>
                  <a:txBody>
                    <a:bodyPr/>
                    <a:lstStyle/>
                    <a:p>
                      <a:r>
                        <a:rPr lang="en-US" u="sng" dirty="0" err="1"/>
                        <a:t>Interaction_ID</a:t>
                      </a:r>
                      <a:endParaRPr lang="en-US" u="sng" dirty="0"/>
                    </a:p>
                  </a:txBody>
                  <a:tcPr/>
                </a:tc>
                <a:tc>
                  <a:txBody>
                    <a:bodyPr/>
                    <a:lstStyle/>
                    <a:p>
                      <a:r>
                        <a:rPr lang="en-US" dirty="0"/>
                        <a:t>Customer_ID</a:t>
                      </a:r>
                    </a:p>
                  </a:txBody>
                  <a:tcPr/>
                </a:tc>
                <a:tc>
                  <a:txBody>
                    <a:bodyPr/>
                    <a:lstStyle/>
                    <a:p>
                      <a:r>
                        <a:rPr lang="en-US" dirty="0"/>
                        <a:t>Date</a:t>
                      </a:r>
                    </a:p>
                  </a:txBody>
                  <a:tcPr/>
                </a:tc>
                <a:tc>
                  <a:txBody>
                    <a:bodyPr/>
                    <a:lstStyle/>
                    <a:p>
                      <a:r>
                        <a:rPr lang="en-US" dirty="0"/>
                        <a:t>Type</a:t>
                      </a:r>
                    </a:p>
                  </a:txBody>
                  <a:tcPr/>
                </a:tc>
                <a:extLst>
                  <a:ext uri="{0D108BD9-81ED-4DB2-BD59-A6C34878D82A}">
                    <a16:rowId xmlns:a16="http://schemas.microsoft.com/office/drawing/2014/main" val="10000"/>
                  </a:ext>
                </a:extLst>
              </a:tr>
              <a:tr h="370840">
                <a:tc>
                  <a:txBody>
                    <a:bodyPr/>
                    <a:lstStyle/>
                    <a:p>
                      <a:r>
                        <a:rPr lang="en-US" dirty="0"/>
                        <a:t>VALUE</a:t>
                      </a:r>
                    </a:p>
                  </a:txBody>
                  <a:tcPr/>
                </a:tc>
                <a:tc>
                  <a:txBody>
                    <a:bodyPr/>
                    <a:lstStyle/>
                    <a:p>
                      <a:r>
                        <a:rPr lang="en-US" dirty="0"/>
                        <a:t>VALUE</a:t>
                      </a:r>
                    </a:p>
                  </a:txBody>
                  <a:tcPr/>
                </a:tc>
                <a:tc>
                  <a:txBody>
                    <a:bodyPr/>
                    <a:lstStyle/>
                    <a:p>
                      <a:r>
                        <a:rPr lang="en-US" dirty="0"/>
                        <a:t>VALUE</a:t>
                      </a:r>
                    </a:p>
                  </a:txBody>
                  <a:tcPr/>
                </a:tc>
                <a:tc>
                  <a:txBody>
                    <a:bodyPr/>
                    <a:lstStyle/>
                    <a:p>
                      <a:r>
                        <a:rPr lang="en-US" dirty="0"/>
                        <a:t>VALUE</a:t>
                      </a:r>
                    </a:p>
                  </a:txBody>
                  <a:tcPr/>
                </a:tc>
                <a:extLst>
                  <a:ext uri="{0D108BD9-81ED-4DB2-BD59-A6C34878D82A}">
                    <a16:rowId xmlns:a16="http://schemas.microsoft.com/office/drawing/2014/main" val="10001"/>
                  </a:ext>
                </a:extLst>
              </a:tr>
            </a:tbl>
          </a:graphicData>
        </a:graphic>
      </p:graphicFrame>
      <p:sp>
        <p:nvSpPr>
          <p:cNvPr id="12" name="TextBox 11"/>
          <p:cNvSpPr txBox="1"/>
          <p:nvPr/>
        </p:nvSpPr>
        <p:spPr>
          <a:xfrm>
            <a:off x="857701" y="3260548"/>
            <a:ext cx="2256503" cy="369332"/>
          </a:xfrm>
          <a:prstGeom prst="rect">
            <a:avLst/>
          </a:prstGeom>
          <a:noFill/>
        </p:spPr>
        <p:txBody>
          <a:bodyPr wrap="square" rtlCol="0">
            <a:spAutoFit/>
          </a:bodyPr>
          <a:lstStyle/>
          <a:p>
            <a:r>
              <a:rPr lang="en-US" dirty="0">
                <a:solidFill>
                  <a:schemeClr val="tx1">
                    <a:lumMod val="50000"/>
                    <a:lumOff val="50000"/>
                  </a:schemeClr>
                </a:solidFill>
              </a:rPr>
              <a:t>ORDERS</a:t>
            </a:r>
          </a:p>
        </p:txBody>
      </p:sp>
      <p:sp>
        <p:nvSpPr>
          <p:cNvPr id="13" name="TextBox 12"/>
          <p:cNvSpPr txBox="1"/>
          <p:nvPr/>
        </p:nvSpPr>
        <p:spPr>
          <a:xfrm>
            <a:off x="857700" y="4414284"/>
            <a:ext cx="2256503" cy="369332"/>
          </a:xfrm>
          <a:prstGeom prst="rect">
            <a:avLst/>
          </a:prstGeom>
          <a:noFill/>
        </p:spPr>
        <p:txBody>
          <a:bodyPr wrap="square" rtlCol="0">
            <a:spAutoFit/>
          </a:bodyPr>
          <a:lstStyle/>
          <a:p>
            <a:r>
              <a:rPr lang="en-US" dirty="0">
                <a:solidFill>
                  <a:schemeClr val="tx1">
                    <a:lumMod val="50000"/>
                    <a:lumOff val="50000"/>
                  </a:schemeClr>
                </a:solidFill>
              </a:rPr>
              <a:t>INTERACTIONS</a:t>
            </a:r>
          </a:p>
        </p:txBody>
      </p:sp>
    </p:spTree>
    <p:extLst>
      <p:ext uri="{BB962C8B-B14F-4D97-AF65-F5344CB8AC3E}">
        <p14:creationId xmlns:p14="http://schemas.microsoft.com/office/powerpoint/2010/main" val="2537073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9315" y="333031"/>
            <a:ext cx="10011548" cy="584775"/>
          </a:xfrm>
          <a:prstGeom prst="rect">
            <a:avLst/>
          </a:prstGeom>
          <a:noFill/>
        </p:spPr>
        <p:txBody>
          <a:bodyPr wrap="square" rtlCol="0">
            <a:spAutoFit/>
          </a:bodyPr>
          <a:lstStyle/>
          <a:p>
            <a:r>
              <a:rPr lang="en-US" sz="3200" dirty="0">
                <a:solidFill>
                  <a:schemeClr val="tx1">
                    <a:lumMod val="50000"/>
                    <a:lumOff val="50000"/>
                  </a:schemeClr>
                </a:solidFill>
              </a:rPr>
              <a:t>SQL Syntax</a:t>
            </a:r>
          </a:p>
        </p:txBody>
      </p:sp>
      <p:sp>
        <p:nvSpPr>
          <p:cNvPr id="5" name="TextBox 4"/>
          <p:cNvSpPr txBox="1"/>
          <p:nvPr/>
        </p:nvSpPr>
        <p:spPr>
          <a:xfrm>
            <a:off x="857701" y="3346922"/>
            <a:ext cx="8492775" cy="4832092"/>
          </a:xfrm>
          <a:prstGeom prst="rect">
            <a:avLst/>
          </a:prstGeom>
          <a:noFill/>
        </p:spPr>
        <p:txBody>
          <a:bodyPr wrap="square" rtlCol="0">
            <a:spAutoFit/>
          </a:bodyPr>
          <a:lstStyle/>
          <a:p>
            <a:pPr algn="just"/>
            <a:r>
              <a:rPr lang="en-US" sz="2800" dirty="0">
                <a:solidFill>
                  <a:schemeClr val="tx1">
                    <a:lumMod val="50000"/>
                    <a:lumOff val="50000"/>
                  </a:schemeClr>
                </a:solidFill>
              </a:rPr>
              <a:t>You could write a join to multiple conditions:</a:t>
            </a:r>
          </a:p>
          <a:p>
            <a:pPr algn="just"/>
            <a:endParaRPr lang="en-US" sz="2800" dirty="0">
              <a:solidFill>
                <a:schemeClr val="tx1">
                  <a:lumMod val="50000"/>
                  <a:lumOff val="50000"/>
                </a:schemeClr>
              </a:solidFill>
            </a:endParaRPr>
          </a:p>
          <a:p>
            <a:pPr algn="just"/>
            <a:r>
              <a:rPr lang="en-US" sz="2800" dirty="0">
                <a:solidFill>
                  <a:schemeClr val="tx1">
                    <a:lumMod val="50000"/>
                    <a:lumOff val="50000"/>
                  </a:schemeClr>
                </a:solidFill>
              </a:rPr>
              <a:t>Select distinct </a:t>
            </a:r>
            <a:r>
              <a:rPr lang="en-US" sz="2800" dirty="0" err="1">
                <a:solidFill>
                  <a:schemeClr val="tx1">
                    <a:lumMod val="50000"/>
                    <a:lumOff val="50000"/>
                  </a:schemeClr>
                </a:solidFill>
              </a:rPr>
              <a:t>O.Customer_ID</a:t>
            </a:r>
            <a:endParaRPr lang="en-US" sz="2800" dirty="0">
              <a:solidFill>
                <a:schemeClr val="tx1">
                  <a:lumMod val="50000"/>
                  <a:lumOff val="50000"/>
                </a:schemeClr>
              </a:solidFill>
            </a:endParaRPr>
          </a:p>
          <a:p>
            <a:pPr algn="just"/>
            <a:r>
              <a:rPr lang="en-US" sz="2800" dirty="0">
                <a:solidFill>
                  <a:schemeClr val="tx1">
                    <a:lumMod val="50000"/>
                    <a:lumOff val="50000"/>
                  </a:schemeClr>
                </a:solidFill>
              </a:rPr>
              <a:t>From Orders O</a:t>
            </a:r>
          </a:p>
          <a:p>
            <a:pPr algn="just"/>
            <a:r>
              <a:rPr lang="en-US" sz="2800" dirty="0">
                <a:solidFill>
                  <a:schemeClr val="tx1">
                    <a:lumMod val="50000"/>
                    <a:lumOff val="50000"/>
                  </a:schemeClr>
                </a:solidFill>
              </a:rPr>
              <a:t>	join Interactions I</a:t>
            </a:r>
          </a:p>
          <a:p>
            <a:pPr algn="just"/>
            <a:r>
              <a:rPr lang="en-US" sz="2800" dirty="0">
                <a:solidFill>
                  <a:schemeClr val="tx1">
                    <a:lumMod val="50000"/>
                    <a:lumOff val="50000"/>
                  </a:schemeClr>
                </a:solidFill>
              </a:rPr>
              <a:t>		on </a:t>
            </a:r>
            <a:r>
              <a:rPr lang="en-US" sz="2800" dirty="0" err="1">
                <a:solidFill>
                  <a:schemeClr val="tx1">
                    <a:lumMod val="50000"/>
                    <a:lumOff val="50000"/>
                  </a:schemeClr>
                </a:solidFill>
              </a:rPr>
              <a:t>O.Customer_ID</a:t>
            </a:r>
            <a:r>
              <a:rPr lang="en-US" sz="2800" dirty="0">
                <a:solidFill>
                  <a:schemeClr val="tx1">
                    <a:lumMod val="50000"/>
                    <a:lumOff val="50000"/>
                  </a:schemeClr>
                </a:solidFill>
              </a:rPr>
              <a:t> = </a:t>
            </a:r>
            <a:r>
              <a:rPr lang="en-US" sz="2800" dirty="0" err="1">
                <a:solidFill>
                  <a:schemeClr val="tx1">
                    <a:lumMod val="50000"/>
                    <a:lumOff val="50000"/>
                  </a:schemeClr>
                </a:solidFill>
              </a:rPr>
              <a:t>I.Customer_ID</a:t>
            </a:r>
            <a:endParaRPr lang="en-US" sz="2800" dirty="0">
              <a:solidFill>
                <a:schemeClr val="tx1">
                  <a:lumMod val="50000"/>
                  <a:lumOff val="50000"/>
                </a:schemeClr>
              </a:solidFill>
            </a:endParaRPr>
          </a:p>
          <a:p>
            <a:pPr algn="just"/>
            <a:r>
              <a:rPr lang="en-US" sz="2800" dirty="0">
                <a:solidFill>
                  <a:schemeClr val="tx1">
                    <a:lumMod val="50000"/>
                    <a:lumOff val="50000"/>
                  </a:schemeClr>
                </a:solidFill>
              </a:rPr>
              <a:t>			</a:t>
            </a:r>
            <a:r>
              <a:rPr lang="en-US" sz="2800" dirty="0">
                <a:solidFill>
                  <a:schemeClr val="accent1"/>
                </a:solidFill>
              </a:rPr>
              <a:t>and</a:t>
            </a:r>
            <a:r>
              <a:rPr lang="en-US" sz="2800" dirty="0">
                <a:solidFill>
                  <a:schemeClr val="tx1">
                    <a:lumMod val="50000"/>
                    <a:lumOff val="50000"/>
                  </a:schemeClr>
                </a:solidFill>
              </a:rPr>
              <a:t> </a:t>
            </a:r>
            <a:r>
              <a:rPr lang="en-US" sz="2800" dirty="0" err="1">
                <a:solidFill>
                  <a:schemeClr val="tx1">
                    <a:lumMod val="50000"/>
                    <a:lumOff val="50000"/>
                  </a:schemeClr>
                </a:solidFill>
              </a:rPr>
              <a:t>O.Date</a:t>
            </a:r>
            <a:r>
              <a:rPr lang="en-US" sz="2800" dirty="0">
                <a:solidFill>
                  <a:schemeClr val="tx1">
                    <a:lumMod val="50000"/>
                    <a:lumOff val="50000"/>
                  </a:schemeClr>
                </a:solidFill>
              </a:rPr>
              <a:t> = </a:t>
            </a:r>
            <a:r>
              <a:rPr lang="en-US" sz="2800" dirty="0" err="1">
                <a:solidFill>
                  <a:schemeClr val="tx1">
                    <a:lumMod val="50000"/>
                    <a:lumOff val="50000"/>
                  </a:schemeClr>
                </a:solidFill>
              </a:rPr>
              <a:t>I.Date</a:t>
            </a:r>
            <a:endParaRPr lang="en-US" sz="2800" dirty="0">
              <a:solidFill>
                <a:schemeClr val="tx1">
                  <a:lumMod val="50000"/>
                  <a:lumOff val="50000"/>
                </a:schemeClr>
              </a:solidFill>
            </a:endParaRPr>
          </a:p>
          <a:p>
            <a:pPr algn="just"/>
            <a:endParaRPr lang="en-US" sz="2800" dirty="0">
              <a:solidFill>
                <a:schemeClr val="tx1">
                  <a:lumMod val="50000"/>
                  <a:lumOff val="50000"/>
                </a:schemeClr>
              </a:solidFill>
            </a:endParaRPr>
          </a:p>
          <a:p>
            <a:pPr algn="just"/>
            <a:r>
              <a:rPr lang="en-US" sz="2800" dirty="0">
                <a:solidFill>
                  <a:schemeClr val="tx1">
                    <a:lumMod val="50000"/>
                    <a:lumOff val="50000"/>
                  </a:schemeClr>
                </a:solidFill>
              </a:rPr>
              <a:t> </a:t>
            </a:r>
          </a:p>
          <a:p>
            <a:pPr algn="just"/>
            <a:endParaRPr lang="en-US" sz="2800" dirty="0">
              <a:solidFill>
                <a:schemeClr val="tx1">
                  <a:lumMod val="50000"/>
                  <a:lumOff val="50000"/>
                </a:schemeClr>
              </a:solidFill>
            </a:endParaRPr>
          </a:p>
          <a:p>
            <a:pPr algn="just"/>
            <a:endParaRPr lang="en-US" sz="2800" dirty="0">
              <a:solidFill>
                <a:schemeClr val="tx1">
                  <a:lumMod val="50000"/>
                  <a:lumOff val="50000"/>
                </a:schemeClr>
              </a:solidFill>
            </a:endParaRPr>
          </a:p>
        </p:txBody>
      </p:sp>
      <p:graphicFrame>
        <p:nvGraphicFramePr>
          <p:cNvPr id="8" name="Table 7"/>
          <p:cNvGraphicFramePr>
            <a:graphicFrameLocks noGrp="1"/>
          </p:cNvGraphicFramePr>
          <p:nvPr/>
        </p:nvGraphicFramePr>
        <p:xfrm>
          <a:off x="857700" y="1424235"/>
          <a:ext cx="8128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40">
                <a:tc>
                  <a:txBody>
                    <a:bodyPr/>
                    <a:lstStyle/>
                    <a:p>
                      <a:r>
                        <a:rPr lang="en-US" u="sng" dirty="0" err="1"/>
                        <a:t>Order_ID</a:t>
                      </a:r>
                      <a:endParaRPr lang="en-US" u="sng" dirty="0"/>
                    </a:p>
                  </a:txBody>
                  <a:tcPr/>
                </a:tc>
                <a:tc>
                  <a:txBody>
                    <a:bodyPr/>
                    <a:lstStyle/>
                    <a:p>
                      <a:r>
                        <a:rPr lang="en-US" dirty="0"/>
                        <a:t>Customer_ID</a:t>
                      </a:r>
                    </a:p>
                  </a:txBody>
                  <a:tcPr/>
                </a:tc>
                <a:tc>
                  <a:txBody>
                    <a:bodyPr/>
                    <a:lstStyle/>
                    <a:p>
                      <a:r>
                        <a:rPr lang="en-US" dirty="0"/>
                        <a:t>Date</a:t>
                      </a:r>
                    </a:p>
                  </a:txBody>
                  <a:tcPr/>
                </a:tc>
                <a:tc>
                  <a:txBody>
                    <a:bodyPr/>
                    <a:lstStyle/>
                    <a:p>
                      <a:r>
                        <a:rPr lang="en-US" dirty="0"/>
                        <a:t>Amount</a:t>
                      </a:r>
                    </a:p>
                  </a:txBody>
                  <a:tcPr/>
                </a:tc>
                <a:extLst>
                  <a:ext uri="{0D108BD9-81ED-4DB2-BD59-A6C34878D82A}">
                    <a16:rowId xmlns:a16="http://schemas.microsoft.com/office/drawing/2014/main" val="10000"/>
                  </a:ext>
                </a:extLst>
              </a:tr>
              <a:tr h="370840">
                <a:tc>
                  <a:txBody>
                    <a:bodyPr/>
                    <a:lstStyle/>
                    <a:p>
                      <a:r>
                        <a:rPr lang="en-US" dirty="0"/>
                        <a:t>VALUE</a:t>
                      </a:r>
                    </a:p>
                  </a:txBody>
                  <a:tcPr/>
                </a:tc>
                <a:tc>
                  <a:txBody>
                    <a:bodyPr/>
                    <a:lstStyle/>
                    <a:p>
                      <a:r>
                        <a:rPr lang="en-US" dirty="0"/>
                        <a:t>VALUE</a:t>
                      </a:r>
                    </a:p>
                  </a:txBody>
                  <a:tcPr/>
                </a:tc>
                <a:tc>
                  <a:txBody>
                    <a:bodyPr/>
                    <a:lstStyle/>
                    <a:p>
                      <a:r>
                        <a:rPr lang="en-US" dirty="0"/>
                        <a:t>VALUE</a:t>
                      </a:r>
                    </a:p>
                  </a:txBody>
                  <a:tcPr/>
                </a:tc>
                <a:tc>
                  <a:txBody>
                    <a:bodyPr/>
                    <a:lstStyle/>
                    <a:p>
                      <a:r>
                        <a:rPr lang="en-US" dirty="0"/>
                        <a:t>VALUE</a:t>
                      </a:r>
                    </a:p>
                  </a:txBody>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nvGraphicFramePr>
        <p:xfrm>
          <a:off x="857700" y="2489506"/>
          <a:ext cx="8128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40">
                <a:tc>
                  <a:txBody>
                    <a:bodyPr/>
                    <a:lstStyle/>
                    <a:p>
                      <a:r>
                        <a:rPr lang="en-US" u="sng" dirty="0" err="1"/>
                        <a:t>Interaction_ID</a:t>
                      </a:r>
                      <a:endParaRPr lang="en-US" u="sng" dirty="0"/>
                    </a:p>
                  </a:txBody>
                  <a:tcPr/>
                </a:tc>
                <a:tc>
                  <a:txBody>
                    <a:bodyPr/>
                    <a:lstStyle/>
                    <a:p>
                      <a:r>
                        <a:rPr lang="en-US" dirty="0"/>
                        <a:t>Customer_ID</a:t>
                      </a:r>
                    </a:p>
                  </a:txBody>
                  <a:tcPr/>
                </a:tc>
                <a:tc>
                  <a:txBody>
                    <a:bodyPr/>
                    <a:lstStyle/>
                    <a:p>
                      <a:r>
                        <a:rPr lang="en-US" dirty="0"/>
                        <a:t>Date</a:t>
                      </a:r>
                    </a:p>
                  </a:txBody>
                  <a:tcPr/>
                </a:tc>
                <a:tc>
                  <a:txBody>
                    <a:bodyPr/>
                    <a:lstStyle/>
                    <a:p>
                      <a:r>
                        <a:rPr lang="en-US" dirty="0"/>
                        <a:t>Type</a:t>
                      </a:r>
                    </a:p>
                  </a:txBody>
                  <a:tcPr/>
                </a:tc>
                <a:extLst>
                  <a:ext uri="{0D108BD9-81ED-4DB2-BD59-A6C34878D82A}">
                    <a16:rowId xmlns:a16="http://schemas.microsoft.com/office/drawing/2014/main" val="10000"/>
                  </a:ext>
                </a:extLst>
              </a:tr>
              <a:tr h="370840">
                <a:tc>
                  <a:txBody>
                    <a:bodyPr/>
                    <a:lstStyle/>
                    <a:p>
                      <a:r>
                        <a:rPr lang="en-US" dirty="0"/>
                        <a:t>VALUE</a:t>
                      </a:r>
                    </a:p>
                  </a:txBody>
                  <a:tcPr/>
                </a:tc>
                <a:tc>
                  <a:txBody>
                    <a:bodyPr/>
                    <a:lstStyle/>
                    <a:p>
                      <a:r>
                        <a:rPr lang="en-US" dirty="0"/>
                        <a:t>VALUE</a:t>
                      </a:r>
                    </a:p>
                  </a:txBody>
                  <a:tcPr/>
                </a:tc>
                <a:tc>
                  <a:txBody>
                    <a:bodyPr/>
                    <a:lstStyle/>
                    <a:p>
                      <a:r>
                        <a:rPr lang="en-US" dirty="0"/>
                        <a:t>VALUE</a:t>
                      </a:r>
                    </a:p>
                  </a:txBody>
                  <a:tcPr/>
                </a:tc>
                <a:tc>
                  <a:txBody>
                    <a:bodyPr/>
                    <a:lstStyle/>
                    <a:p>
                      <a:r>
                        <a:rPr lang="en-US" dirty="0"/>
                        <a:t>VALUE</a:t>
                      </a:r>
                    </a:p>
                  </a:txBody>
                  <a:tcPr/>
                </a:tc>
                <a:extLst>
                  <a:ext uri="{0D108BD9-81ED-4DB2-BD59-A6C34878D82A}">
                    <a16:rowId xmlns:a16="http://schemas.microsoft.com/office/drawing/2014/main" val="10001"/>
                  </a:ext>
                </a:extLst>
              </a:tr>
            </a:tbl>
          </a:graphicData>
        </a:graphic>
      </p:graphicFrame>
      <p:sp>
        <p:nvSpPr>
          <p:cNvPr id="6" name="TextBox 5"/>
          <p:cNvSpPr txBox="1"/>
          <p:nvPr/>
        </p:nvSpPr>
        <p:spPr>
          <a:xfrm>
            <a:off x="857701" y="1033541"/>
            <a:ext cx="2256503" cy="369332"/>
          </a:xfrm>
          <a:prstGeom prst="rect">
            <a:avLst/>
          </a:prstGeom>
          <a:noFill/>
        </p:spPr>
        <p:txBody>
          <a:bodyPr wrap="square" rtlCol="0">
            <a:spAutoFit/>
          </a:bodyPr>
          <a:lstStyle/>
          <a:p>
            <a:r>
              <a:rPr lang="en-US" dirty="0">
                <a:solidFill>
                  <a:schemeClr val="tx1">
                    <a:lumMod val="50000"/>
                    <a:lumOff val="50000"/>
                  </a:schemeClr>
                </a:solidFill>
              </a:rPr>
              <a:t>ORDERS</a:t>
            </a:r>
          </a:p>
        </p:txBody>
      </p:sp>
      <p:sp>
        <p:nvSpPr>
          <p:cNvPr id="7" name="TextBox 6"/>
          <p:cNvSpPr txBox="1"/>
          <p:nvPr/>
        </p:nvSpPr>
        <p:spPr>
          <a:xfrm>
            <a:off x="857700" y="2187277"/>
            <a:ext cx="2256503" cy="369332"/>
          </a:xfrm>
          <a:prstGeom prst="rect">
            <a:avLst/>
          </a:prstGeom>
          <a:noFill/>
        </p:spPr>
        <p:txBody>
          <a:bodyPr wrap="square" rtlCol="0">
            <a:spAutoFit/>
          </a:bodyPr>
          <a:lstStyle/>
          <a:p>
            <a:r>
              <a:rPr lang="en-US" dirty="0">
                <a:solidFill>
                  <a:schemeClr val="tx1">
                    <a:lumMod val="50000"/>
                    <a:lumOff val="50000"/>
                  </a:schemeClr>
                </a:solidFill>
              </a:rPr>
              <a:t>INTERACTIONS</a:t>
            </a:r>
          </a:p>
        </p:txBody>
      </p:sp>
    </p:spTree>
    <p:extLst>
      <p:ext uri="{BB962C8B-B14F-4D97-AF65-F5344CB8AC3E}">
        <p14:creationId xmlns:p14="http://schemas.microsoft.com/office/powerpoint/2010/main" val="3225586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9315" y="333031"/>
            <a:ext cx="10011548" cy="584775"/>
          </a:xfrm>
          <a:prstGeom prst="rect">
            <a:avLst/>
          </a:prstGeom>
          <a:noFill/>
        </p:spPr>
        <p:txBody>
          <a:bodyPr wrap="square" rtlCol="0">
            <a:spAutoFit/>
          </a:bodyPr>
          <a:lstStyle/>
          <a:p>
            <a:r>
              <a:rPr lang="en-US" sz="3200" dirty="0">
                <a:solidFill>
                  <a:schemeClr val="tx1">
                    <a:lumMod val="50000"/>
                    <a:lumOff val="50000"/>
                  </a:schemeClr>
                </a:solidFill>
              </a:rPr>
              <a:t>SQL Syntax</a:t>
            </a:r>
          </a:p>
        </p:txBody>
      </p:sp>
      <p:sp>
        <p:nvSpPr>
          <p:cNvPr id="5" name="TextBox 4"/>
          <p:cNvSpPr txBox="1"/>
          <p:nvPr/>
        </p:nvSpPr>
        <p:spPr>
          <a:xfrm>
            <a:off x="769211" y="1709851"/>
            <a:ext cx="8492775" cy="4832092"/>
          </a:xfrm>
          <a:prstGeom prst="rect">
            <a:avLst/>
          </a:prstGeom>
          <a:noFill/>
        </p:spPr>
        <p:txBody>
          <a:bodyPr wrap="square" rtlCol="0">
            <a:spAutoFit/>
          </a:bodyPr>
          <a:lstStyle/>
          <a:p>
            <a:pPr algn="just"/>
            <a:r>
              <a:rPr lang="en-US" sz="2800" dirty="0">
                <a:solidFill>
                  <a:schemeClr val="tx1">
                    <a:lumMod val="50000"/>
                    <a:lumOff val="50000"/>
                  </a:schemeClr>
                </a:solidFill>
              </a:rPr>
              <a:t>The number of conditions in each join can impact performance. It is generally best to avoid anything beyond two or three conditions for repeat operations in production environments. </a:t>
            </a:r>
          </a:p>
          <a:p>
            <a:pPr algn="just"/>
            <a:endParaRPr lang="en-US" sz="2800" dirty="0">
              <a:solidFill>
                <a:schemeClr val="tx1">
                  <a:lumMod val="50000"/>
                  <a:lumOff val="50000"/>
                </a:schemeClr>
              </a:solidFill>
            </a:endParaRPr>
          </a:p>
          <a:p>
            <a:pPr algn="just"/>
            <a:r>
              <a:rPr lang="en-US" sz="2800" dirty="0">
                <a:solidFill>
                  <a:schemeClr val="tx1">
                    <a:lumMod val="50000"/>
                    <a:lumOff val="50000"/>
                  </a:schemeClr>
                </a:solidFill>
              </a:rPr>
              <a:t>However, most DBMS’s are very robust and handle large joins very efficiently. Though, this too can impact performance. More on this later. </a:t>
            </a:r>
          </a:p>
          <a:p>
            <a:pPr algn="just"/>
            <a:r>
              <a:rPr lang="en-US" sz="2800" dirty="0">
                <a:solidFill>
                  <a:schemeClr val="tx1">
                    <a:lumMod val="50000"/>
                    <a:lumOff val="50000"/>
                  </a:schemeClr>
                </a:solidFill>
              </a:rPr>
              <a:t> </a:t>
            </a:r>
          </a:p>
          <a:p>
            <a:pPr algn="just"/>
            <a:endParaRPr lang="en-US" sz="2800" dirty="0">
              <a:solidFill>
                <a:schemeClr val="tx1">
                  <a:lumMod val="50000"/>
                  <a:lumOff val="50000"/>
                </a:schemeClr>
              </a:solidFill>
            </a:endParaRPr>
          </a:p>
          <a:p>
            <a:pPr algn="just"/>
            <a:endParaRPr lang="en-US" sz="2800" dirty="0">
              <a:solidFill>
                <a:schemeClr val="tx1">
                  <a:lumMod val="50000"/>
                  <a:lumOff val="50000"/>
                </a:schemeClr>
              </a:solidFill>
            </a:endParaRPr>
          </a:p>
        </p:txBody>
      </p:sp>
    </p:spTree>
    <p:extLst>
      <p:ext uri="{BB962C8B-B14F-4D97-AF65-F5344CB8AC3E}">
        <p14:creationId xmlns:p14="http://schemas.microsoft.com/office/powerpoint/2010/main" val="3142511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9315" y="333031"/>
            <a:ext cx="10011548" cy="584775"/>
          </a:xfrm>
          <a:prstGeom prst="rect">
            <a:avLst/>
          </a:prstGeom>
          <a:noFill/>
        </p:spPr>
        <p:txBody>
          <a:bodyPr wrap="square" rtlCol="0">
            <a:spAutoFit/>
          </a:bodyPr>
          <a:lstStyle/>
          <a:p>
            <a:r>
              <a:rPr lang="en-US" sz="3200" dirty="0">
                <a:solidFill>
                  <a:schemeClr val="tx1">
                    <a:lumMod val="50000"/>
                    <a:lumOff val="50000"/>
                  </a:schemeClr>
                </a:solidFill>
              </a:rPr>
              <a:t>Crow’s-Foot Notation</a:t>
            </a:r>
          </a:p>
        </p:txBody>
      </p:sp>
      <p:sp>
        <p:nvSpPr>
          <p:cNvPr id="5" name="TextBox 4"/>
          <p:cNvSpPr txBox="1"/>
          <p:nvPr/>
        </p:nvSpPr>
        <p:spPr>
          <a:xfrm>
            <a:off x="769211" y="1709851"/>
            <a:ext cx="8492775" cy="4832092"/>
          </a:xfrm>
          <a:prstGeom prst="rect">
            <a:avLst/>
          </a:prstGeom>
          <a:noFill/>
        </p:spPr>
        <p:txBody>
          <a:bodyPr wrap="square" rtlCol="0">
            <a:spAutoFit/>
          </a:bodyPr>
          <a:lstStyle/>
          <a:p>
            <a:pPr algn="just"/>
            <a:r>
              <a:rPr lang="en-US" sz="2800" dirty="0">
                <a:solidFill>
                  <a:schemeClr val="tx1">
                    <a:lumMod val="50000"/>
                    <a:lumOff val="50000"/>
                  </a:schemeClr>
                </a:solidFill>
              </a:rPr>
              <a:t>Understanding a Database Schema and it’s associated ER Diagram is important to properly executing different types of joins. </a:t>
            </a:r>
          </a:p>
          <a:p>
            <a:pPr algn="just"/>
            <a:endParaRPr lang="en-US" sz="2800" dirty="0">
              <a:solidFill>
                <a:schemeClr val="tx1">
                  <a:lumMod val="50000"/>
                  <a:lumOff val="50000"/>
                </a:schemeClr>
              </a:solidFill>
            </a:endParaRPr>
          </a:p>
          <a:p>
            <a:pPr algn="just"/>
            <a:r>
              <a:rPr lang="en-US" sz="2800" dirty="0">
                <a:solidFill>
                  <a:schemeClr val="tx1">
                    <a:lumMod val="50000"/>
                    <a:lumOff val="50000"/>
                  </a:schemeClr>
                </a:solidFill>
              </a:rPr>
              <a:t>Most DBMS systems have a reverse engineering feature which will diagram a database according to it schema. These diagrams generally use </a:t>
            </a:r>
            <a:r>
              <a:rPr lang="en-US" sz="2800" dirty="0">
                <a:solidFill>
                  <a:schemeClr val="accent1"/>
                </a:solidFill>
              </a:rPr>
              <a:t>crow’s-foot</a:t>
            </a:r>
            <a:r>
              <a:rPr lang="en-US" sz="2800" dirty="0">
                <a:solidFill>
                  <a:schemeClr val="tx1">
                    <a:lumMod val="50000"/>
                    <a:lumOff val="50000"/>
                  </a:schemeClr>
                </a:solidFill>
              </a:rPr>
              <a:t> notation.</a:t>
            </a:r>
          </a:p>
          <a:p>
            <a:pPr algn="just"/>
            <a:r>
              <a:rPr lang="en-US" sz="2800" dirty="0">
                <a:solidFill>
                  <a:schemeClr val="tx1">
                    <a:lumMod val="50000"/>
                    <a:lumOff val="50000"/>
                  </a:schemeClr>
                </a:solidFill>
              </a:rPr>
              <a:t> </a:t>
            </a:r>
          </a:p>
          <a:p>
            <a:pPr algn="just"/>
            <a:endParaRPr lang="en-US" sz="2800" dirty="0">
              <a:solidFill>
                <a:schemeClr val="tx1">
                  <a:lumMod val="50000"/>
                  <a:lumOff val="50000"/>
                </a:schemeClr>
              </a:solidFill>
            </a:endParaRPr>
          </a:p>
          <a:p>
            <a:pPr algn="just"/>
            <a:endParaRPr lang="en-US" sz="2800" dirty="0">
              <a:solidFill>
                <a:schemeClr val="tx1">
                  <a:lumMod val="50000"/>
                  <a:lumOff val="50000"/>
                </a:schemeClr>
              </a:solidFill>
            </a:endParaRPr>
          </a:p>
        </p:txBody>
      </p:sp>
    </p:spTree>
    <p:extLst>
      <p:ext uri="{BB962C8B-B14F-4D97-AF65-F5344CB8AC3E}">
        <p14:creationId xmlns:p14="http://schemas.microsoft.com/office/powerpoint/2010/main" val="1249121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9315" y="333031"/>
            <a:ext cx="10011548" cy="584775"/>
          </a:xfrm>
          <a:prstGeom prst="rect">
            <a:avLst/>
          </a:prstGeom>
          <a:noFill/>
        </p:spPr>
        <p:txBody>
          <a:bodyPr wrap="square" rtlCol="0">
            <a:spAutoFit/>
          </a:bodyPr>
          <a:lstStyle/>
          <a:p>
            <a:r>
              <a:rPr lang="en-US" sz="3200" dirty="0">
                <a:solidFill>
                  <a:schemeClr val="tx1">
                    <a:lumMod val="50000"/>
                    <a:lumOff val="50000"/>
                  </a:schemeClr>
                </a:solidFill>
              </a:rPr>
              <a:t>Types of Joins</a:t>
            </a:r>
          </a:p>
        </p:txBody>
      </p:sp>
      <p:sp>
        <p:nvSpPr>
          <p:cNvPr id="5" name="TextBox 4"/>
          <p:cNvSpPr txBox="1"/>
          <p:nvPr/>
        </p:nvSpPr>
        <p:spPr>
          <a:xfrm>
            <a:off x="769211" y="1709851"/>
            <a:ext cx="8492775" cy="3970318"/>
          </a:xfrm>
          <a:prstGeom prst="rect">
            <a:avLst/>
          </a:prstGeom>
          <a:noFill/>
        </p:spPr>
        <p:txBody>
          <a:bodyPr wrap="square" rtlCol="0">
            <a:spAutoFit/>
          </a:bodyPr>
          <a:lstStyle/>
          <a:p>
            <a:pPr algn="just"/>
            <a:r>
              <a:rPr lang="en-US" sz="2800" dirty="0">
                <a:solidFill>
                  <a:schemeClr val="tx1">
                    <a:lumMod val="50000"/>
                    <a:lumOff val="50000"/>
                  </a:schemeClr>
                </a:solidFill>
              </a:rPr>
              <a:t>There are several different types of SQL join:</a:t>
            </a:r>
          </a:p>
          <a:p>
            <a:pPr algn="just"/>
            <a:endParaRPr lang="en-US" sz="2800" dirty="0">
              <a:solidFill>
                <a:schemeClr val="tx1">
                  <a:lumMod val="50000"/>
                  <a:lumOff val="50000"/>
                </a:schemeClr>
              </a:solidFill>
            </a:endParaRPr>
          </a:p>
          <a:p>
            <a:pPr marL="457200" indent="-457200" algn="just">
              <a:buFont typeface="Arial" panose="020B0604020202020204" pitchFamily="34" charset="0"/>
              <a:buChar char="•"/>
            </a:pPr>
            <a:r>
              <a:rPr lang="en-US" sz="2800" dirty="0">
                <a:solidFill>
                  <a:schemeClr val="bg1">
                    <a:lumMod val="50000"/>
                  </a:schemeClr>
                </a:solidFill>
              </a:rPr>
              <a:t>Inner Join</a:t>
            </a:r>
          </a:p>
          <a:p>
            <a:pPr marL="457200" indent="-457200" algn="just">
              <a:buFont typeface="Arial" panose="020B0604020202020204" pitchFamily="34" charset="0"/>
              <a:buChar char="•"/>
            </a:pPr>
            <a:r>
              <a:rPr lang="en-US" sz="2800" dirty="0">
                <a:solidFill>
                  <a:schemeClr val="bg1">
                    <a:lumMod val="50000"/>
                  </a:schemeClr>
                </a:solidFill>
              </a:rPr>
              <a:t>Left Join</a:t>
            </a:r>
          </a:p>
          <a:p>
            <a:pPr marL="457200" indent="-457200" algn="just">
              <a:buFont typeface="Arial" panose="020B0604020202020204" pitchFamily="34" charset="0"/>
              <a:buChar char="•"/>
            </a:pPr>
            <a:r>
              <a:rPr lang="en-US" sz="2800" dirty="0">
                <a:solidFill>
                  <a:schemeClr val="bg1">
                    <a:lumMod val="50000"/>
                  </a:schemeClr>
                </a:solidFill>
              </a:rPr>
              <a:t>Right Join</a:t>
            </a:r>
          </a:p>
          <a:p>
            <a:pPr marL="457200" indent="-457200" algn="just">
              <a:buFont typeface="Arial" panose="020B0604020202020204" pitchFamily="34" charset="0"/>
              <a:buChar char="•"/>
            </a:pPr>
            <a:r>
              <a:rPr lang="en-US" sz="2800" dirty="0">
                <a:solidFill>
                  <a:schemeClr val="bg1">
                    <a:lumMod val="50000"/>
                  </a:schemeClr>
                </a:solidFill>
              </a:rPr>
              <a:t>Full Outer Join</a:t>
            </a:r>
          </a:p>
          <a:p>
            <a:pPr algn="just"/>
            <a:r>
              <a:rPr lang="en-US" sz="2800" dirty="0">
                <a:solidFill>
                  <a:schemeClr val="tx1">
                    <a:lumMod val="50000"/>
                    <a:lumOff val="50000"/>
                  </a:schemeClr>
                </a:solidFill>
              </a:rPr>
              <a:t> </a:t>
            </a:r>
          </a:p>
          <a:p>
            <a:pPr algn="just"/>
            <a:endParaRPr lang="en-US" sz="2800" dirty="0">
              <a:solidFill>
                <a:schemeClr val="bg1">
                  <a:lumMod val="50000"/>
                </a:schemeClr>
              </a:solidFill>
            </a:endParaRPr>
          </a:p>
          <a:p>
            <a:pPr algn="just"/>
            <a:endParaRPr lang="en-US" sz="2800" dirty="0">
              <a:solidFill>
                <a:schemeClr val="tx1">
                  <a:lumMod val="50000"/>
                  <a:lumOff val="50000"/>
                </a:schemeClr>
              </a:solidFill>
            </a:endParaRPr>
          </a:p>
        </p:txBody>
      </p:sp>
    </p:spTree>
    <p:extLst>
      <p:ext uri="{BB962C8B-B14F-4D97-AF65-F5344CB8AC3E}">
        <p14:creationId xmlns:p14="http://schemas.microsoft.com/office/powerpoint/2010/main" val="1050671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9315" y="333031"/>
            <a:ext cx="10011548" cy="584775"/>
          </a:xfrm>
          <a:prstGeom prst="rect">
            <a:avLst/>
          </a:prstGeom>
          <a:noFill/>
        </p:spPr>
        <p:txBody>
          <a:bodyPr wrap="square" rtlCol="0">
            <a:spAutoFit/>
          </a:bodyPr>
          <a:lstStyle/>
          <a:p>
            <a:r>
              <a:rPr lang="en-US" sz="3200" dirty="0">
                <a:solidFill>
                  <a:schemeClr val="tx1">
                    <a:lumMod val="50000"/>
                    <a:lumOff val="50000"/>
                  </a:schemeClr>
                </a:solidFill>
              </a:rPr>
              <a:t>Full Outer Join </a:t>
            </a:r>
          </a:p>
        </p:txBody>
      </p:sp>
      <p:sp>
        <p:nvSpPr>
          <p:cNvPr id="2" name="Oval 1"/>
          <p:cNvSpPr/>
          <p:nvPr/>
        </p:nvSpPr>
        <p:spPr>
          <a:xfrm>
            <a:off x="2109021" y="1268361"/>
            <a:ext cx="3554361" cy="34953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Table A</a:t>
            </a:r>
          </a:p>
        </p:txBody>
      </p:sp>
      <p:sp>
        <p:nvSpPr>
          <p:cNvPr id="6" name="Oval 5"/>
          <p:cNvSpPr/>
          <p:nvPr/>
        </p:nvSpPr>
        <p:spPr>
          <a:xfrm>
            <a:off x="4709654" y="1268361"/>
            <a:ext cx="3554361" cy="34953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Table B</a:t>
            </a:r>
          </a:p>
        </p:txBody>
      </p:sp>
      <p:sp>
        <p:nvSpPr>
          <p:cNvPr id="7" name="TextBox 6"/>
          <p:cNvSpPr txBox="1"/>
          <p:nvPr/>
        </p:nvSpPr>
        <p:spPr>
          <a:xfrm>
            <a:off x="805195" y="4981654"/>
            <a:ext cx="8492775" cy="830997"/>
          </a:xfrm>
          <a:prstGeom prst="rect">
            <a:avLst/>
          </a:prstGeom>
          <a:noFill/>
        </p:spPr>
        <p:txBody>
          <a:bodyPr wrap="square" rtlCol="0">
            <a:spAutoFit/>
          </a:bodyPr>
          <a:lstStyle/>
          <a:p>
            <a:pPr algn="just"/>
            <a:r>
              <a:rPr lang="en-US" sz="2400" dirty="0">
                <a:solidFill>
                  <a:schemeClr val="bg1">
                    <a:lumMod val="50000"/>
                  </a:schemeClr>
                </a:solidFill>
              </a:rPr>
              <a:t>A Full Outer Join will return every row in both Table A and Table B. </a:t>
            </a:r>
          </a:p>
        </p:txBody>
      </p:sp>
    </p:spTree>
    <p:extLst>
      <p:ext uri="{BB962C8B-B14F-4D97-AF65-F5344CB8AC3E}">
        <p14:creationId xmlns:p14="http://schemas.microsoft.com/office/powerpoint/2010/main" val="862186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9315" y="333031"/>
            <a:ext cx="10011548" cy="584775"/>
          </a:xfrm>
          <a:prstGeom prst="rect">
            <a:avLst/>
          </a:prstGeom>
          <a:noFill/>
        </p:spPr>
        <p:txBody>
          <a:bodyPr wrap="square" rtlCol="0">
            <a:spAutoFit/>
          </a:bodyPr>
          <a:lstStyle/>
          <a:p>
            <a:r>
              <a:rPr lang="en-US" sz="3200" dirty="0">
                <a:solidFill>
                  <a:schemeClr val="tx1">
                    <a:lumMod val="50000"/>
                    <a:lumOff val="50000"/>
                  </a:schemeClr>
                </a:solidFill>
              </a:rPr>
              <a:t>Full Outer Join </a:t>
            </a:r>
          </a:p>
        </p:txBody>
      </p:sp>
      <p:sp>
        <p:nvSpPr>
          <p:cNvPr id="7" name="TextBox 6"/>
          <p:cNvSpPr txBox="1"/>
          <p:nvPr/>
        </p:nvSpPr>
        <p:spPr>
          <a:xfrm>
            <a:off x="849441" y="2518673"/>
            <a:ext cx="8492775" cy="2062103"/>
          </a:xfrm>
          <a:prstGeom prst="rect">
            <a:avLst/>
          </a:prstGeom>
          <a:noFill/>
        </p:spPr>
        <p:txBody>
          <a:bodyPr wrap="square" rtlCol="0">
            <a:spAutoFit/>
          </a:bodyPr>
          <a:lstStyle/>
          <a:p>
            <a:pPr algn="just"/>
            <a:r>
              <a:rPr lang="en-US" sz="2400" dirty="0">
                <a:solidFill>
                  <a:schemeClr val="bg1">
                    <a:lumMod val="50000"/>
                  </a:schemeClr>
                </a:solidFill>
              </a:rPr>
              <a:t>There is no Full Outer Join in MySQL. We will discuss some work arounds in later. </a:t>
            </a:r>
          </a:p>
          <a:p>
            <a:pPr algn="just"/>
            <a:r>
              <a:rPr lang="en-US" sz="2400" dirty="0">
                <a:solidFill>
                  <a:schemeClr val="bg1">
                    <a:lumMod val="50000"/>
                  </a:schemeClr>
                </a:solidFill>
              </a:rPr>
              <a:t> </a:t>
            </a:r>
          </a:p>
          <a:p>
            <a:pPr algn="just"/>
            <a:endParaRPr lang="en-US" sz="2800" dirty="0">
              <a:solidFill>
                <a:schemeClr val="tx1">
                  <a:lumMod val="50000"/>
                  <a:lumOff val="50000"/>
                </a:schemeClr>
              </a:solidFill>
            </a:endParaRPr>
          </a:p>
          <a:p>
            <a:pPr algn="just"/>
            <a:endParaRPr lang="en-US" sz="2800" dirty="0">
              <a:solidFill>
                <a:schemeClr val="tx1">
                  <a:lumMod val="50000"/>
                  <a:lumOff val="50000"/>
                </a:schemeClr>
              </a:solidFill>
            </a:endParaRPr>
          </a:p>
        </p:txBody>
      </p:sp>
    </p:spTree>
    <p:extLst>
      <p:ext uri="{BB962C8B-B14F-4D97-AF65-F5344CB8AC3E}">
        <p14:creationId xmlns:p14="http://schemas.microsoft.com/office/powerpoint/2010/main" val="3382472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9315" y="333031"/>
            <a:ext cx="10011548" cy="584775"/>
          </a:xfrm>
          <a:prstGeom prst="rect">
            <a:avLst/>
          </a:prstGeom>
          <a:noFill/>
        </p:spPr>
        <p:txBody>
          <a:bodyPr wrap="square" rtlCol="0">
            <a:spAutoFit/>
          </a:bodyPr>
          <a:lstStyle/>
          <a:p>
            <a:r>
              <a:rPr lang="en-US" sz="3200" dirty="0">
                <a:solidFill>
                  <a:schemeClr val="tx1">
                    <a:lumMod val="50000"/>
                    <a:lumOff val="50000"/>
                  </a:schemeClr>
                </a:solidFill>
              </a:rPr>
              <a:t>Left Outer Join </a:t>
            </a:r>
          </a:p>
        </p:txBody>
      </p:sp>
      <p:sp>
        <p:nvSpPr>
          <p:cNvPr id="2" name="Oval 1"/>
          <p:cNvSpPr/>
          <p:nvPr/>
        </p:nvSpPr>
        <p:spPr>
          <a:xfrm>
            <a:off x="2109021" y="1268361"/>
            <a:ext cx="3554361" cy="3495368"/>
          </a:xfrm>
          <a:prstGeom prst="ellipse">
            <a:avLst/>
          </a:prstGeom>
          <a:solidFill>
            <a:schemeClr val="accent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Table A</a:t>
            </a:r>
          </a:p>
        </p:txBody>
      </p:sp>
      <p:sp>
        <p:nvSpPr>
          <p:cNvPr id="6" name="Oval 5"/>
          <p:cNvSpPr/>
          <p:nvPr/>
        </p:nvSpPr>
        <p:spPr>
          <a:xfrm>
            <a:off x="4709654" y="1268361"/>
            <a:ext cx="3554361" cy="3495368"/>
          </a:xfrm>
          <a:prstGeom prst="ellipse">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3">
                    <a:lumMod val="75000"/>
                  </a:schemeClr>
                </a:solidFill>
              </a:rPr>
              <a:t>Table B</a:t>
            </a:r>
          </a:p>
        </p:txBody>
      </p:sp>
      <p:sp>
        <p:nvSpPr>
          <p:cNvPr id="7" name="TextBox 6"/>
          <p:cNvSpPr txBox="1"/>
          <p:nvPr/>
        </p:nvSpPr>
        <p:spPr>
          <a:xfrm>
            <a:off x="805195" y="4981654"/>
            <a:ext cx="8492775" cy="830997"/>
          </a:xfrm>
          <a:prstGeom prst="rect">
            <a:avLst/>
          </a:prstGeom>
          <a:noFill/>
        </p:spPr>
        <p:txBody>
          <a:bodyPr wrap="square" rtlCol="0">
            <a:spAutoFit/>
          </a:bodyPr>
          <a:lstStyle/>
          <a:p>
            <a:pPr algn="just"/>
            <a:r>
              <a:rPr lang="en-US" sz="2400" dirty="0">
                <a:solidFill>
                  <a:schemeClr val="bg1">
                    <a:lumMod val="50000"/>
                  </a:schemeClr>
                </a:solidFill>
              </a:rPr>
              <a:t>A left join will return every value from Table A, and those from Table B with corresponding rows in Table A. </a:t>
            </a:r>
          </a:p>
        </p:txBody>
      </p:sp>
    </p:spTree>
    <p:extLst>
      <p:ext uri="{BB962C8B-B14F-4D97-AF65-F5344CB8AC3E}">
        <p14:creationId xmlns:p14="http://schemas.microsoft.com/office/powerpoint/2010/main" val="1550093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9315" y="333031"/>
            <a:ext cx="10011548" cy="584775"/>
          </a:xfrm>
          <a:prstGeom prst="rect">
            <a:avLst/>
          </a:prstGeom>
          <a:noFill/>
        </p:spPr>
        <p:txBody>
          <a:bodyPr wrap="square" rtlCol="0">
            <a:spAutoFit/>
          </a:bodyPr>
          <a:lstStyle/>
          <a:p>
            <a:r>
              <a:rPr lang="en-US" sz="3200" dirty="0">
                <a:solidFill>
                  <a:schemeClr val="tx1">
                    <a:lumMod val="50000"/>
                    <a:lumOff val="50000"/>
                  </a:schemeClr>
                </a:solidFill>
              </a:rPr>
              <a:t>Left Outer Join </a:t>
            </a:r>
          </a:p>
        </p:txBody>
      </p:sp>
      <p:sp>
        <p:nvSpPr>
          <p:cNvPr id="5" name="TextBox 4"/>
          <p:cNvSpPr txBox="1"/>
          <p:nvPr/>
        </p:nvSpPr>
        <p:spPr>
          <a:xfrm>
            <a:off x="878937" y="1227522"/>
            <a:ext cx="8492775" cy="5940088"/>
          </a:xfrm>
          <a:prstGeom prst="rect">
            <a:avLst/>
          </a:prstGeom>
          <a:noFill/>
        </p:spPr>
        <p:txBody>
          <a:bodyPr wrap="square" rtlCol="0">
            <a:spAutoFit/>
          </a:bodyPr>
          <a:lstStyle/>
          <a:p>
            <a:pPr algn="just"/>
            <a:r>
              <a:rPr lang="en-US" sz="2000" dirty="0">
                <a:solidFill>
                  <a:schemeClr val="bg1">
                    <a:lumMod val="50000"/>
                  </a:schemeClr>
                </a:solidFill>
              </a:rPr>
              <a:t>If we execute the following query we see that the table has 4,581 rows:</a:t>
            </a:r>
          </a:p>
          <a:p>
            <a:pPr algn="just"/>
            <a:endParaRPr lang="en-US" sz="2000" dirty="0">
              <a:solidFill>
                <a:schemeClr val="bg1">
                  <a:lumMod val="50000"/>
                </a:schemeClr>
              </a:solidFill>
            </a:endParaRPr>
          </a:p>
          <a:p>
            <a:pPr algn="just"/>
            <a:r>
              <a:rPr lang="en-US" sz="2000" dirty="0">
                <a:solidFill>
                  <a:schemeClr val="bg1">
                    <a:lumMod val="50000"/>
                  </a:schemeClr>
                </a:solidFill>
              </a:rPr>
              <a:t>Select count(*)</a:t>
            </a:r>
          </a:p>
          <a:p>
            <a:pPr algn="just"/>
            <a:r>
              <a:rPr lang="en-US" sz="2000" dirty="0">
                <a:solidFill>
                  <a:schemeClr val="bg1">
                    <a:lumMod val="50000"/>
                  </a:schemeClr>
                </a:solidFill>
              </a:rPr>
              <a:t>From jgough2_Sakila.inventory I;</a:t>
            </a:r>
          </a:p>
          <a:p>
            <a:pPr algn="just"/>
            <a:endParaRPr lang="en-US" sz="2000" dirty="0">
              <a:solidFill>
                <a:schemeClr val="bg1">
                  <a:lumMod val="50000"/>
                </a:schemeClr>
              </a:solidFill>
            </a:endParaRPr>
          </a:p>
          <a:p>
            <a:pPr algn="just"/>
            <a:r>
              <a:rPr lang="en-US" sz="2000" dirty="0">
                <a:solidFill>
                  <a:schemeClr val="bg1">
                    <a:lumMod val="50000"/>
                  </a:schemeClr>
                </a:solidFill>
              </a:rPr>
              <a:t>If we now do a left join to another table we see that the result set is larger than table I with 16,045 rows:</a:t>
            </a:r>
          </a:p>
          <a:p>
            <a:pPr algn="just"/>
            <a:endParaRPr lang="en-US" sz="2000" dirty="0">
              <a:solidFill>
                <a:schemeClr val="bg1">
                  <a:lumMod val="50000"/>
                </a:schemeClr>
              </a:solidFill>
            </a:endParaRPr>
          </a:p>
          <a:p>
            <a:pPr algn="just"/>
            <a:r>
              <a:rPr lang="en-US" sz="2000" dirty="0">
                <a:solidFill>
                  <a:schemeClr val="bg1">
                    <a:lumMod val="50000"/>
                  </a:schemeClr>
                </a:solidFill>
              </a:rPr>
              <a:t>Select count(*)</a:t>
            </a:r>
          </a:p>
          <a:p>
            <a:pPr algn="just"/>
            <a:r>
              <a:rPr lang="en-US" sz="2000" dirty="0">
                <a:solidFill>
                  <a:schemeClr val="bg1">
                    <a:lumMod val="50000"/>
                  </a:schemeClr>
                </a:solidFill>
              </a:rPr>
              <a:t>From jgough2_Sakila.inventory I</a:t>
            </a:r>
          </a:p>
          <a:p>
            <a:pPr algn="just"/>
            <a:r>
              <a:rPr lang="en-US" sz="2000" dirty="0">
                <a:solidFill>
                  <a:schemeClr val="bg1">
                    <a:lumMod val="50000"/>
                  </a:schemeClr>
                </a:solidFill>
              </a:rPr>
              <a:t>	</a:t>
            </a:r>
            <a:r>
              <a:rPr lang="en-US" sz="2000" dirty="0">
                <a:solidFill>
                  <a:schemeClr val="accent1"/>
                </a:solidFill>
              </a:rPr>
              <a:t>left join </a:t>
            </a:r>
            <a:r>
              <a:rPr lang="en-US" sz="2000" dirty="0">
                <a:solidFill>
                  <a:schemeClr val="bg1">
                    <a:lumMod val="50000"/>
                  </a:schemeClr>
                </a:solidFill>
              </a:rPr>
              <a:t>jgough2_sakila.rental R</a:t>
            </a:r>
          </a:p>
          <a:p>
            <a:pPr algn="just"/>
            <a:r>
              <a:rPr lang="en-US" sz="2000" dirty="0">
                <a:solidFill>
                  <a:schemeClr val="bg1">
                    <a:lumMod val="50000"/>
                  </a:schemeClr>
                </a:solidFill>
              </a:rPr>
              <a:t>		on </a:t>
            </a:r>
            <a:r>
              <a:rPr lang="en-US" sz="2000" dirty="0" err="1">
                <a:solidFill>
                  <a:schemeClr val="bg1">
                    <a:lumMod val="50000"/>
                  </a:schemeClr>
                </a:solidFill>
              </a:rPr>
              <a:t>I.inventory_id</a:t>
            </a:r>
            <a:r>
              <a:rPr lang="en-US" sz="2000" dirty="0">
                <a:solidFill>
                  <a:schemeClr val="bg1">
                    <a:lumMod val="50000"/>
                  </a:schemeClr>
                </a:solidFill>
              </a:rPr>
              <a:t> = </a:t>
            </a:r>
            <a:r>
              <a:rPr lang="en-US" sz="2000" dirty="0" err="1">
                <a:solidFill>
                  <a:schemeClr val="bg1">
                    <a:lumMod val="50000"/>
                  </a:schemeClr>
                </a:solidFill>
              </a:rPr>
              <a:t>R.inventory_ID</a:t>
            </a:r>
            <a:endParaRPr lang="en-US" sz="2000" dirty="0">
              <a:solidFill>
                <a:schemeClr val="bg1">
                  <a:lumMod val="50000"/>
                </a:schemeClr>
              </a:solidFill>
            </a:endParaRPr>
          </a:p>
          <a:p>
            <a:pPr algn="just"/>
            <a:endParaRPr lang="en-US" sz="2000" dirty="0">
              <a:solidFill>
                <a:schemeClr val="bg1">
                  <a:lumMod val="50000"/>
                </a:schemeClr>
              </a:solidFill>
            </a:endParaRPr>
          </a:p>
          <a:p>
            <a:pPr algn="just"/>
            <a:r>
              <a:rPr lang="en-US" sz="2000" dirty="0">
                <a:solidFill>
                  <a:schemeClr val="bg1">
                    <a:lumMod val="50000"/>
                  </a:schemeClr>
                </a:solidFill>
              </a:rPr>
              <a:t>We can infer that there is a 1:M relationship between the tables, where a single inventory item can be rented multiple times. </a:t>
            </a:r>
          </a:p>
          <a:p>
            <a:pPr algn="just"/>
            <a:r>
              <a:rPr lang="en-US" sz="2400" dirty="0">
                <a:solidFill>
                  <a:schemeClr val="bg1">
                    <a:lumMod val="50000"/>
                  </a:schemeClr>
                </a:solidFill>
              </a:rPr>
              <a:t> </a:t>
            </a:r>
          </a:p>
          <a:p>
            <a:pPr algn="just"/>
            <a:endParaRPr lang="en-US" sz="2800" dirty="0">
              <a:solidFill>
                <a:schemeClr val="tx1">
                  <a:lumMod val="50000"/>
                  <a:lumOff val="50000"/>
                </a:schemeClr>
              </a:solidFill>
            </a:endParaRPr>
          </a:p>
          <a:p>
            <a:pPr algn="just"/>
            <a:endParaRPr lang="en-US" sz="2800" dirty="0">
              <a:solidFill>
                <a:schemeClr val="tx1">
                  <a:lumMod val="50000"/>
                  <a:lumOff val="50000"/>
                </a:schemeClr>
              </a:solidFill>
            </a:endParaRPr>
          </a:p>
        </p:txBody>
      </p:sp>
    </p:spTree>
    <p:extLst>
      <p:ext uri="{BB962C8B-B14F-4D97-AF65-F5344CB8AC3E}">
        <p14:creationId xmlns:p14="http://schemas.microsoft.com/office/powerpoint/2010/main" val="3085526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9315" y="333031"/>
            <a:ext cx="10011548" cy="584775"/>
          </a:xfrm>
          <a:prstGeom prst="rect">
            <a:avLst/>
          </a:prstGeom>
          <a:noFill/>
        </p:spPr>
        <p:txBody>
          <a:bodyPr wrap="square" rtlCol="0">
            <a:spAutoFit/>
          </a:bodyPr>
          <a:lstStyle/>
          <a:p>
            <a:r>
              <a:rPr lang="en-US" sz="3200" dirty="0">
                <a:solidFill>
                  <a:schemeClr val="tx1">
                    <a:lumMod val="50000"/>
                    <a:lumOff val="50000"/>
                  </a:schemeClr>
                </a:solidFill>
              </a:rPr>
              <a:t>Why Query Multiple Tables?</a:t>
            </a:r>
          </a:p>
        </p:txBody>
      </p:sp>
      <p:sp>
        <p:nvSpPr>
          <p:cNvPr id="5" name="TextBox 4"/>
          <p:cNvSpPr txBox="1"/>
          <p:nvPr/>
        </p:nvSpPr>
        <p:spPr>
          <a:xfrm>
            <a:off x="1755565" y="1890358"/>
            <a:ext cx="8492775" cy="3539430"/>
          </a:xfrm>
          <a:prstGeom prst="rect">
            <a:avLst/>
          </a:prstGeom>
          <a:noFill/>
        </p:spPr>
        <p:txBody>
          <a:bodyPr wrap="square" rtlCol="0">
            <a:spAutoFit/>
          </a:bodyPr>
          <a:lstStyle/>
          <a:p>
            <a:pPr algn="just"/>
            <a:r>
              <a:rPr lang="en-US" sz="2800" dirty="0">
                <a:solidFill>
                  <a:schemeClr val="tx1">
                    <a:lumMod val="50000"/>
                    <a:lumOff val="50000"/>
                  </a:schemeClr>
                </a:solidFill>
              </a:rPr>
              <a:t>After conceptual modeling, algorithmic conversion to a relational schema, and normalization, data is no longer in a flat table.  This is done this to </a:t>
            </a:r>
            <a:r>
              <a:rPr lang="en-US" sz="2800" dirty="0">
                <a:solidFill>
                  <a:schemeClr val="accent1"/>
                </a:solidFill>
              </a:rPr>
              <a:t>improve performance</a:t>
            </a:r>
            <a:r>
              <a:rPr lang="en-US" sz="2800" dirty="0">
                <a:solidFill>
                  <a:schemeClr val="tx1">
                    <a:lumMod val="50000"/>
                    <a:lumOff val="50000"/>
                  </a:schemeClr>
                </a:solidFill>
              </a:rPr>
              <a:t> and </a:t>
            </a:r>
            <a:r>
              <a:rPr lang="en-US" sz="2800" dirty="0">
                <a:solidFill>
                  <a:schemeClr val="accent1"/>
                </a:solidFill>
              </a:rPr>
              <a:t>avoid anomalies</a:t>
            </a:r>
            <a:r>
              <a:rPr lang="en-US" sz="2800" dirty="0">
                <a:solidFill>
                  <a:schemeClr val="tx1">
                    <a:lumMod val="50000"/>
                    <a:lumOff val="50000"/>
                  </a:schemeClr>
                </a:solidFill>
              </a:rPr>
              <a:t> while </a:t>
            </a:r>
            <a:r>
              <a:rPr lang="en-US" sz="2800" dirty="0">
                <a:solidFill>
                  <a:schemeClr val="accent1"/>
                </a:solidFill>
              </a:rPr>
              <a:t>maintaining a flexible database architecture. </a:t>
            </a:r>
          </a:p>
          <a:p>
            <a:pPr algn="just"/>
            <a:endParaRPr lang="en-US" sz="2800" dirty="0">
              <a:solidFill>
                <a:schemeClr val="tx1">
                  <a:lumMod val="50000"/>
                  <a:lumOff val="50000"/>
                </a:schemeClr>
              </a:solidFill>
            </a:endParaRPr>
          </a:p>
          <a:p>
            <a:pPr algn="just"/>
            <a:r>
              <a:rPr lang="en-US" sz="2800" dirty="0">
                <a:solidFill>
                  <a:schemeClr val="tx1">
                    <a:lumMod val="50000"/>
                    <a:lumOff val="50000"/>
                  </a:schemeClr>
                </a:solidFill>
              </a:rPr>
              <a:t>To answer complete and complex questions about our data, we need to connect data between multiple tables.</a:t>
            </a:r>
          </a:p>
        </p:txBody>
      </p:sp>
    </p:spTree>
    <p:extLst>
      <p:ext uri="{BB962C8B-B14F-4D97-AF65-F5344CB8AC3E}">
        <p14:creationId xmlns:p14="http://schemas.microsoft.com/office/powerpoint/2010/main" val="1539694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9315" y="333031"/>
            <a:ext cx="10011548" cy="584775"/>
          </a:xfrm>
          <a:prstGeom prst="rect">
            <a:avLst/>
          </a:prstGeom>
          <a:noFill/>
        </p:spPr>
        <p:txBody>
          <a:bodyPr wrap="square" rtlCol="0">
            <a:spAutoFit/>
          </a:bodyPr>
          <a:lstStyle/>
          <a:p>
            <a:r>
              <a:rPr lang="en-US" sz="3200" dirty="0">
                <a:solidFill>
                  <a:schemeClr val="tx1">
                    <a:lumMod val="50000"/>
                    <a:lumOff val="50000"/>
                  </a:schemeClr>
                </a:solidFill>
              </a:rPr>
              <a:t>Left Outer Join </a:t>
            </a:r>
          </a:p>
        </p:txBody>
      </p:sp>
      <p:sp>
        <p:nvSpPr>
          <p:cNvPr id="5" name="TextBox 4"/>
          <p:cNvSpPr txBox="1"/>
          <p:nvPr/>
        </p:nvSpPr>
        <p:spPr>
          <a:xfrm>
            <a:off x="878937" y="1227522"/>
            <a:ext cx="8492775" cy="5632311"/>
          </a:xfrm>
          <a:prstGeom prst="rect">
            <a:avLst/>
          </a:prstGeom>
          <a:noFill/>
        </p:spPr>
        <p:txBody>
          <a:bodyPr wrap="square" rtlCol="0">
            <a:spAutoFit/>
          </a:bodyPr>
          <a:lstStyle/>
          <a:p>
            <a:pPr algn="just"/>
            <a:r>
              <a:rPr lang="en-US" sz="2000" dirty="0">
                <a:solidFill>
                  <a:schemeClr val="bg1">
                    <a:lumMod val="50000"/>
                  </a:schemeClr>
                </a:solidFill>
              </a:rPr>
              <a:t>If we wanted to know if there are any inventory items that have never been rented, we can adjust our where clause:</a:t>
            </a:r>
          </a:p>
          <a:p>
            <a:pPr algn="just"/>
            <a:endParaRPr lang="en-US" sz="2000" dirty="0">
              <a:solidFill>
                <a:schemeClr val="bg1">
                  <a:lumMod val="50000"/>
                </a:schemeClr>
              </a:solidFill>
            </a:endParaRPr>
          </a:p>
          <a:p>
            <a:pPr algn="just"/>
            <a:endParaRPr lang="en-US" sz="2000" dirty="0">
              <a:solidFill>
                <a:schemeClr val="bg1">
                  <a:lumMod val="50000"/>
                </a:schemeClr>
              </a:solidFill>
            </a:endParaRPr>
          </a:p>
          <a:p>
            <a:pPr algn="just"/>
            <a:r>
              <a:rPr lang="en-US" sz="2000" dirty="0">
                <a:solidFill>
                  <a:schemeClr val="bg1">
                    <a:lumMod val="50000"/>
                  </a:schemeClr>
                </a:solidFill>
              </a:rPr>
              <a:t>Select count(*)</a:t>
            </a:r>
          </a:p>
          <a:p>
            <a:pPr algn="just"/>
            <a:r>
              <a:rPr lang="en-US" sz="2000" dirty="0">
                <a:solidFill>
                  <a:schemeClr val="bg1">
                    <a:lumMod val="50000"/>
                  </a:schemeClr>
                </a:solidFill>
              </a:rPr>
              <a:t>From jgough2_Sakila.inventory I</a:t>
            </a:r>
          </a:p>
          <a:p>
            <a:pPr algn="just"/>
            <a:r>
              <a:rPr lang="en-US" sz="2000" dirty="0">
                <a:solidFill>
                  <a:schemeClr val="bg1">
                    <a:lumMod val="50000"/>
                  </a:schemeClr>
                </a:solidFill>
              </a:rPr>
              <a:t>	</a:t>
            </a:r>
            <a:r>
              <a:rPr lang="en-US" sz="2000" dirty="0">
                <a:solidFill>
                  <a:schemeClr val="accent1"/>
                </a:solidFill>
              </a:rPr>
              <a:t>left join </a:t>
            </a:r>
            <a:r>
              <a:rPr lang="en-US" sz="2000" dirty="0">
                <a:solidFill>
                  <a:schemeClr val="bg1">
                    <a:lumMod val="50000"/>
                  </a:schemeClr>
                </a:solidFill>
              </a:rPr>
              <a:t>jgough2_sakila.rental R</a:t>
            </a:r>
          </a:p>
          <a:p>
            <a:pPr algn="just"/>
            <a:r>
              <a:rPr lang="en-US" sz="2000" dirty="0">
                <a:solidFill>
                  <a:schemeClr val="bg1">
                    <a:lumMod val="50000"/>
                  </a:schemeClr>
                </a:solidFill>
              </a:rPr>
              <a:t>		on </a:t>
            </a:r>
            <a:r>
              <a:rPr lang="en-US" sz="2000" dirty="0" err="1">
                <a:solidFill>
                  <a:schemeClr val="bg1">
                    <a:lumMod val="50000"/>
                  </a:schemeClr>
                </a:solidFill>
              </a:rPr>
              <a:t>I.inventory_id</a:t>
            </a:r>
            <a:r>
              <a:rPr lang="en-US" sz="2000" dirty="0">
                <a:solidFill>
                  <a:schemeClr val="bg1">
                    <a:lumMod val="50000"/>
                  </a:schemeClr>
                </a:solidFill>
              </a:rPr>
              <a:t> = </a:t>
            </a:r>
            <a:r>
              <a:rPr lang="en-US" sz="2000" dirty="0" err="1">
                <a:solidFill>
                  <a:schemeClr val="bg1">
                    <a:lumMod val="50000"/>
                  </a:schemeClr>
                </a:solidFill>
              </a:rPr>
              <a:t>R.inventory_ID</a:t>
            </a:r>
            <a:endParaRPr lang="en-US" sz="2000" dirty="0">
              <a:solidFill>
                <a:schemeClr val="bg1">
                  <a:lumMod val="50000"/>
                </a:schemeClr>
              </a:solidFill>
            </a:endParaRPr>
          </a:p>
          <a:p>
            <a:pPr algn="just"/>
            <a:r>
              <a:rPr lang="en-US" sz="2000" dirty="0">
                <a:solidFill>
                  <a:schemeClr val="bg1">
                    <a:lumMod val="50000"/>
                  </a:schemeClr>
                </a:solidFill>
              </a:rPr>
              <a:t>Where </a:t>
            </a:r>
            <a:r>
              <a:rPr lang="en-US" sz="2000" dirty="0" err="1">
                <a:solidFill>
                  <a:schemeClr val="bg1">
                    <a:lumMod val="50000"/>
                  </a:schemeClr>
                </a:solidFill>
              </a:rPr>
              <a:t>R.inventory_ID</a:t>
            </a:r>
            <a:endParaRPr lang="en-US" sz="2000" dirty="0">
              <a:solidFill>
                <a:schemeClr val="bg1">
                  <a:lumMod val="50000"/>
                </a:schemeClr>
              </a:solidFill>
            </a:endParaRPr>
          </a:p>
          <a:p>
            <a:pPr algn="just"/>
            <a:endParaRPr lang="en-US" sz="2000" dirty="0">
              <a:solidFill>
                <a:schemeClr val="bg1">
                  <a:lumMod val="50000"/>
                </a:schemeClr>
              </a:solidFill>
            </a:endParaRPr>
          </a:p>
          <a:p>
            <a:pPr algn="just"/>
            <a:r>
              <a:rPr lang="en-US" sz="2000" dirty="0">
                <a:solidFill>
                  <a:schemeClr val="bg1">
                    <a:lumMod val="50000"/>
                  </a:schemeClr>
                </a:solidFill>
              </a:rPr>
              <a:t>This will return all rows from Table A that do not have a corresponding row in Table B. When we execute this query we see that there is one inventory item (</a:t>
            </a:r>
            <a:r>
              <a:rPr lang="en-US" sz="2000" dirty="0" err="1">
                <a:solidFill>
                  <a:schemeClr val="bg1">
                    <a:lumMod val="50000"/>
                  </a:schemeClr>
                </a:solidFill>
              </a:rPr>
              <a:t>inventory_id</a:t>
            </a:r>
            <a:r>
              <a:rPr lang="en-US" sz="2000" dirty="0">
                <a:solidFill>
                  <a:schemeClr val="bg1">
                    <a:lumMod val="50000"/>
                  </a:schemeClr>
                </a:solidFill>
              </a:rPr>
              <a:t> 5) which has never been rented. </a:t>
            </a:r>
          </a:p>
          <a:p>
            <a:pPr algn="just"/>
            <a:endParaRPr lang="en-US" sz="2000" dirty="0">
              <a:solidFill>
                <a:schemeClr val="bg1">
                  <a:lumMod val="50000"/>
                </a:schemeClr>
              </a:solidFill>
            </a:endParaRPr>
          </a:p>
          <a:p>
            <a:pPr algn="just"/>
            <a:r>
              <a:rPr lang="en-US" sz="2400" dirty="0">
                <a:solidFill>
                  <a:schemeClr val="bg1">
                    <a:lumMod val="50000"/>
                  </a:schemeClr>
                </a:solidFill>
              </a:rPr>
              <a:t> </a:t>
            </a:r>
          </a:p>
          <a:p>
            <a:pPr algn="just"/>
            <a:endParaRPr lang="en-US" sz="2800" dirty="0">
              <a:solidFill>
                <a:schemeClr val="tx1">
                  <a:lumMod val="50000"/>
                  <a:lumOff val="50000"/>
                </a:schemeClr>
              </a:solidFill>
            </a:endParaRPr>
          </a:p>
          <a:p>
            <a:pPr algn="just"/>
            <a:endParaRPr lang="en-US" sz="2800" dirty="0">
              <a:solidFill>
                <a:schemeClr val="tx1">
                  <a:lumMod val="50000"/>
                  <a:lumOff val="50000"/>
                </a:schemeClr>
              </a:solidFill>
            </a:endParaRPr>
          </a:p>
        </p:txBody>
      </p:sp>
    </p:spTree>
    <p:extLst>
      <p:ext uri="{BB962C8B-B14F-4D97-AF65-F5344CB8AC3E}">
        <p14:creationId xmlns:p14="http://schemas.microsoft.com/office/powerpoint/2010/main" val="962644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9315" y="333031"/>
            <a:ext cx="10011548" cy="584775"/>
          </a:xfrm>
          <a:prstGeom prst="rect">
            <a:avLst/>
          </a:prstGeom>
          <a:noFill/>
        </p:spPr>
        <p:txBody>
          <a:bodyPr wrap="square" rtlCol="0">
            <a:spAutoFit/>
          </a:bodyPr>
          <a:lstStyle/>
          <a:p>
            <a:r>
              <a:rPr lang="en-US" sz="3200" dirty="0">
                <a:solidFill>
                  <a:schemeClr val="tx1">
                    <a:lumMod val="50000"/>
                    <a:lumOff val="50000"/>
                  </a:schemeClr>
                </a:solidFill>
              </a:rPr>
              <a:t>Right Outer Join </a:t>
            </a:r>
          </a:p>
        </p:txBody>
      </p:sp>
      <p:sp>
        <p:nvSpPr>
          <p:cNvPr id="6" name="Oval 5"/>
          <p:cNvSpPr/>
          <p:nvPr/>
        </p:nvSpPr>
        <p:spPr>
          <a:xfrm>
            <a:off x="4709654" y="1268361"/>
            <a:ext cx="3554361" cy="3495368"/>
          </a:xfrm>
          <a:prstGeom prst="ellipse">
            <a:avLst/>
          </a:prstGeom>
          <a:solidFill>
            <a:schemeClr val="accent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Table B</a:t>
            </a:r>
          </a:p>
        </p:txBody>
      </p:sp>
      <p:sp>
        <p:nvSpPr>
          <p:cNvPr id="7" name="TextBox 6"/>
          <p:cNvSpPr txBox="1"/>
          <p:nvPr/>
        </p:nvSpPr>
        <p:spPr>
          <a:xfrm>
            <a:off x="805195" y="4981654"/>
            <a:ext cx="8492775" cy="1200329"/>
          </a:xfrm>
          <a:prstGeom prst="rect">
            <a:avLst/>
          </a:prstGeom>
          <a:noFill/>
        </p:spPr>
        <p:txBody>
          <a:bodyPr wrap="square" rtlCol="0">
            <a:spAutoFit/>
          </a:bodyPr>
          <a:lstStyle/>
          <a:p>
            <a:pPr algn="just"/>
            <a:r>
              <a:rPr lang="en-US" sz="2400" dirty="0">
                <a:solidFill>
                  <a:schemeClr val="bg1">
                    <a:lumMod val="50000"/>
                  </a:schemeClr>
                </a:solidFill>
              </a:rPr>
              <a:t>A right join will return every value from Table B as well as those rows from Table A with a corresponding row in Table B.</a:t>
            </a:r>
          </a:p>
        </p:txBody>
      </p:sp>
      <p:sp>
        <p:nvSpPr>
          <p:cNvPr id="2" name="Oval 1"/>
          <p:cNvSpPr/>
          <p:nvPr/>
        </p:nvSpPr>
        <p:spPr>
          <a:xfrm>
            <a:off x="2109021" y="1268361"/>
            <a:ext cx="3554361" cy="3495368"/>
          </a:xfrm>
          <a:prstGeom prst="ellipse">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3">
                    <a:lumMod val="75000"/>
                  </a:schemeClr>
                </a:solidFill>
              </a:rPr>
              <a:t>Table A</a:t>
            </a:r>
          </a:p>
        </p:txBody>
      </p:sp>
    </p:spTree>
    <p:extLst>
      <p:ext uri="{BB962C8B-B14F-4D97-AF65-F5344CB8AC3E}">
        <p14:creationId xmlns:p14="http://schemas.microsoft.com/office/powerpoint/2010/main" val="2658321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9315" y="333031"/>
            <a:ext cx="10011548" cy="584775"/>
          </a:xfrm>
          <a:prstGeom prst="rect">
            <a:avLst/>
          </a:prstGeom>
          <a:noFill/>
        </p:spPr>
        <p:txBody>
          <a:bodyPr wrap="square" rtlCol="0">
            <a:spAutoFit/>
          </a:bodyPr>
          <a:lstStyle/>
          <a:p>
            <a:r>
              <a:rPr lang="en-US" sz="3200" dirty="0">
                <a:solidFill>
                  <a:schemeClr val="tx1">
                    <a:lumMod val="50000"/>
                    <a:lumOff val="50000"/>
                  </a:schemeClr>
                </a:solidFill>
              </a:rPr>
              <a:t>Right Outer Join </a:t>
            </a:r>
          </a:p>
        </p:txBody>
      </p:sp>
      <p:sp>
        <p:nvSpPr>
          <p:cNvPr id="5" name="TextBox 4"/>
          <p:cNvSpPr txBox="1"/>
          <p:nvPr/>
        </p:nvSpPr>
        <p:spPr>
          <a:xfrm>
            <a:off x="878937" y="1227522"/>
            <a:ext cx="8492775" cy="6555641"/>
          </a:xfrm>
          <a:prstGeom prst="rect">
            <a:avLst/>
          </a:prstGeom>
          <a:noFill/>
        </p:spPr>
        <p:txBody>
          <a:bodyPr wrap="square" rtlCol="0">
            <a:spAutoFit/>
          </a:bodyPr>
          <a:lstStyle/>
          <a:p>
            <a:pPr algn="just"/>
            <a:r>
              <a:rPr lang="en-US" sz="2000" dirty="0">
                <a:solidFill>
                  <a:schemeClr val="bg1">
                    <a:lumMod val="50000"/>
                  </a:schemeClr>
                </a:solidFill>
              </a:rPr>
              <a:t>If we execute the following query we see that the rental table has 16,044 rows:</a:t>
            </a:r>
          </a:p>
          <a:p>
            <a:pPr algn="just"/>
            <a:endParaRPr lang="en-US" sz="2000" dirty="0">
              <a:solidFill>
                <a:schemeClr val="bg1">
                  <a:lumMod val="50000"/>
                </a:schemeClr>
              </a:solidFill>
            </a:endParaRPr>
          </a:p>
          <a:p>
            <a:pPr algn="just"/>
            <a:r>
              <a:rPr lang="en-US" sz="2000" dirty="0">
                <a:solidFill>
                  <a:schemeClr val="bg1">
                    <a:lumMod val="50000"/>
                  </a:schemeClr>
                </a:solidFill>
              </a:rPr>
              <a:t>Select count(*)</a:t>
            </a:r>
          </a:p>
          <a:p>
            <a:pPr algn="just"/>
            <a:r>
              <a:rPr lang="en-US" sz="2000" dirty="0">
                <a:solidFill>
                  <a:schemeClr val="bg1">
                    <a:lumMod val="50000"/>
                  </a:schemeClr>
                </a:solidFill>
              </a:rPr>
              <a:t>From jgough2_sakila.rental r;</a:t>
            </a:r>
          </a:p>
          <a:p>
            <a:pPr algn="just"/>
            <a:endParaRPr lang="en-US" sz="2000" dirty="0">
              <a:solidFill>
                <a:schemeClr val="bg1">
                  <a:lumMod val="50000"/>
                </a:schemeClr>
              </a:solidFill>
            </a:endParaRPr>
          </a:p>
          <a:p>
            <a:pPr algn="just"/>
            <a:r>
              <a:rPr lang="en-US" sz="2000" dirty="0">
                <a:solidFill>
                  <a:schemeClr val="bg1">
                    <a:lumMod val="50000"/>
                  </a:schemeClr>
                </a:solidFill>
              </a:rPr>
              <a:t>When we right join jgough2_sakila.payment we get 16,049 rows, allowing us to assume that there are some rentals with multiple payments: </a:t>
            </a:r>
          </a:p>
          <a:p>
            <a:pPr algn="just"/>
            <a:endParaRPr lang="en-US" sz="2000" dirty="0">
              <a:solidFill>
                <a:schemeClr val="bg1">
                  <a:lumMod val="50000"/>
                </a:schemeClr>
              </a:solidFill>
            </a:endParaRPr>
          </a:p>
          <a:p>
            <a:pPr algn="just"/>
            <a:r>
              <a:rPr lang="en-US" sz="2000" dirty="0">
                <a:solidFill>
                  <a:schemeClr val="bg1">
                    <a:lumMod val="50000"/>
                  </a:schemeClr>
                </a:solidFill>
              </a:rPr>
              <a:t>Select count(*)</a:t>
            </a:r>
          </a:p>
          <a:p>
            <a:pPr algn="just"/>
            <a:r>
              <a:rPr lang="en-US" sz="2000" dirty="0">
                <a:solidFill>
                  <a:schemeClr val="bg1">
                    <a:lumMod val="50000"/>
                  </a:schemeClr>
                </a:solidFill>
              </a:rPr>
              <a:t>From jgough2_sakila.rental r</a:t>
            </a:r>
          </a:p>
          <a:p>
            <a:pPr algn="just"/>
            <a:r>
              <a:rPr lang="en-US" sz="2000" dirty="0">
                <a:solidFill>
                  <a:schemeClr val="bg1">
                    <a:lumMod val="50000"/>
                  </a:schemeClr>
                </a:solidFill>
              </a:rPr>
              <a:t>	</a:t>
            </a:r>
            <a:r>
              <a:rPr lang="en-US" sz="2000" dirty="0">
                <a:solidFill>
                  <a:schemeClr val="accent1"/>
                </a:solidFill>
              </a:rPr>
              <a:t>right join </a:t>
            </a:r>
            <a:r>
              <a:rPr lang="en-US" sz="2000" dirty="0">
                <a:solidFill>
                  <a:schemeClr val="bg1">
                    <a:lumMod val="50000"/>
                  </a:schemeClr>
                </a:solidFill>
              </a:rPr>
              <a:t>jgough2_sakila.payment p</a:t>
            </a:r>
          </a:p>
          <a:p>
            <a:pPr algn="just"/>
            <a:r>
              <a:rPr lang="en-US" sz="2000" dirty="0">
                <a:solidFill>
                  <a:schemeClr val="bg1">
                    <a:lumMod val="50000"/>
                  </a:schemeClr>
                </a:solidFill>
              </a:rPr>
              <a:t>		on </a:t>
            </a:r>
            <a:r>
              <a:rPr lang="en-US" sz="2000" dirty="0" err="1">
                <a:solidFill>
                  <a:schemeClr val="bg1">
                    <a:lumMod val="50000"/>
                  </a:schemeClr>
                </a:solidFill>
              </a:rPr>
              <a:t>r.rental_id</a:t>
            </a:r>
            <a:r>
              <a:rPr lang="en-US" sz="2000" dirty="0">
                <a:solidFill>
                  <a:schemeClr val="bg1">
                    <a:lumMod val="50000"/>
                  </a:schemeClr>
                </a:solidFill>
              </a:rPr>
              <a:t> = </a:t>
            </a:r>
            <a:r>
              <a:rPr lang="en-US" sz="2000" dirty="0" err="1">
                <a:solidFill>
                  <a:schemeClr val="bg1">
                    <a:lumMod val="50000"/>
                  </a:schemeClr>
                </a:solidFill>
              </a:rPr>
              <a:t>p.rental_id</a:t>
            </a:r>
            <a:r>
              <a:rPr lang="en-US" sz="2000" dirty="0">
                <a:solidFill>
                  <a:schemeClr val="bg1">
                    <a:lumMod val="50000"/>
                  </a:schemeClr>
                </a:solidFill>
              </a:rPr>
              <a:t>;</a:t>
            </a:r>
          </a:p>
          <a:p>
            <a:pPr algn="just"/>
            <a:endParaRPr lang="en-US" sz="2000" dirty="0">
              <a:solidFill>
                <a:schemeClr val="bg1">
                  <a:lumMod val="50000"/>
                </a:schemeClr>
              </a:solidFill>
            </a:endParaRPr>
          </a:p>
          <a:p>
            <a:pPr algn="just"/>
            <a:endParaRPr lang="en-US" sz="2000" dirty="0">
              <a:solidFill>
                <a:schemeClr val="bg1">
                  <a:lumMod val="50000"/>
                </a:schemeClr>
              </a:solidFill>
            </a:endParaRPr>
          </a:p>
          <a:p>
            <a:pPr algn="just"/>
            <a:endParaRPr lang="en-US" sz="2000" dirty="0">
              <a:solidFill>
                <a:schemeClr val="bg1">
                  <a:lumMod val="50000"/>
                </a:schemeClr>
              </a:solidFill>
            </a:endParaRPr>
          </a:p>
          <a:p>
            <a:pPr algn="just"/>
            <a:r>
              <a:rPr lang="en-US" sz="2400" dirty="0">
                <a:solidFill>
                  <a:schemeClr val="bg1">
                    <a:lumMod val="50000"/>
                  </a:schemeClr>
                </a:solidFill>
              </a:rPr>
              <a:t> </a:t>
            </a:r>
          </a:p>
          <a:p>
            <a:pPr algn="just"/>
            <a:endParaRPr lang="en-US" sz="2800" dirty="0">
              <a:solidFill>
                <a:schemeClr val="tx1">
                  <a:lumMod val="50000"/>
                  <a:lumOff val="50000"/>
                </a:schemeClr>
              </a:solidFill>
            </a:endParaRPr>
          </a:p>
          <a:p>
            <a:pPr algn="just"/>
            <a:endParaRPr lang="en-US" sz="2800" dirty="0">
              <a:solidFill>
                <a:schemeClr val="tx1">
                  <a:lumMod val="50000"/>
                  <a:lumOff val="50000"/>
                </a:schemeClr>
              </a:solidFill>
            </a:endParaRPr>
          </a:p>
        </p:txBody>
      </p:sp>
    </p:spTree>
    <p:extLst>
      <p:ext uri="{BB962C8B-B14F-4D97-AF65-F5344CB8AC3E}">
        <p14:creationId xmlns:p14="http://schemas.microsoft.com/office/powerpoint/2010/main" val="3040854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9315" y="333031"/>
            <a:ext cx="10011548" cy="584775"/>
          </a:xfrm>
          <a:prstGeom prst="rect">
            <a:avLst/>
          </a:prstGeom>
          <a:noFill/>
        </p:spPr>
        <p:txBody>
          <a:bodyPr wrap="square" rtlCol="0">
            <a:spAutoFit/>
          </a:bodyPr>
          <a:lstStyle/>
          <a:p>
            <a:r>
              <a:rPr lang="en-US" sz="3200" dirty="0">
                <a:solidFill>
                  <a:schemeClr val="tx1">
                    <a:lumMod val="50000"/>
                    <a:lumOff val="50000"/>
                  </a:schemeClr>
                </a:solidFill>
              </a:rPr>
              <a:t>Right Outer Join </a:t>
            </a:r>
          </a:p>
        </p:txBody>
      </p:sp>
      <p:sp>
        <p:nvSpPr>
          <p:cNvPr id="5" name="TextBox 4"/>
          <p:cNvSpPr txBox="1"/>
          <p:nvPr/>
        </p:nvSpPr>
        <p:spPr>
          <a:xfrm>
            <a:off x="849441" y="1669973"/>
            <a:ext cx="8492775" cy="6247864"/>
          </a:xfrm>
          <a:prstGeom prst="rect">
            <a:avLst/>
          </a:prstGeom>
          <a:noFill/>
        </p:spPr>
        <p:txBody>
          <a:bodyPr wrap="square" rtlCol="0">
            <a:spAutoFit/>
          </a:bodyPr>
          <a:lstStyle/>
          <a:p>
            <a:pPr algn="just"/>
            <a:r>
              <a:rPr lang="en-US" sz="2000" dirty="0">
                <a:solidFill>
                  <a:schemeClr val="bg1">
                    <a:lumMod val="50000"/>
                  </a:schemeClr>
                </a:solidFill>
              </a:rPr>
              <a:t>If we wanted to know if any payments were left unassociated with a rental we could execute the following query:</a:t>
            </a:r>
          </a:p>
          <a:p>
            <a:pPr algn="just"/>
            <a:endParaRPr lang="en-US" sz="2000" dirty="0">
              <a:solidFill>
                <a:schemeClr val="bg1">
                  <a:lumMod val="50000"/>
                </a:schemeClr>
              </a:solidFill>
            </a:endParaRPr>
          </a:p>
          <a:p>
            <a:pPr algn="just"/>
            <a:r>
              <a:rPr lang="en-US" sz="2000" dirty="0">
                <a:solidFill>
                  <a:schemeClr val="bg1">
                    <a:lumMod val="50000"/>
                  </a:schemeClr>
                </a:solidFill>
              </a:rPr>
              <a:t>Select count(*)</a:t>
            </a:r>
          </a:p>
          <a:p>
            <a:pPr algn="just"/>
            <a:r>
              <a:rPr lang="en-US" sz="2000" dirty="0">
                <a:solidFill>
                  <a:schemeClr val="bg1">
                    <a:lumMod val="50000"/>
                  </a:schemeClr>
                </a:solidFill>
              </a:rPr>
              <a:t>From jgough2_sakila.rental r</a:t>
            </a:r>
          </a:p>
          <a:p>
            <a:pPr algn="just"/>
            <a:r>
              <a:rPr lang="en-US" sz="2000" dirty="0">
                <a:solidFill>
                  <a:schemeClr val="bg1">
                    <a:lumMod val="50000"/>
                  </a:schemeClr>
                </a:solidFill>
              </a:rPr>
              <a:t>	</a:t>
            </a:r>
            <a:r>
              <a:rPr lang="en-US" sz="2000" dirty="0">
                <a:solidFill>
                  <a:schemeClr val="accent1"/>
                </a:solidFill>
              </a:rPr>
              <a:t>right join </a:t>
            </a:r>
            <a:r>
              <a:rPr lang="en-US" sz="2000" dirty="0">
                <a:solidFill>
                  <a:schemeClr val="bg1">
                    <a:lumMod val="50000"/>
                  </a:schemeClr>
                </a:solidFill>
              </a:rPr>
              <a:t>jgough2_sakila.payment p</a:t>
            </a:r>
          </a:p>
          <a:p>
            <a:pPr algn="just"/>
            <a:r>
              <a:rPr lang="en-US" sz="2000" dirty="0">
                <a:solidFill>
                  <a:schemeClr val="bg1">
                    <a:lumMod val="50000"/>
                  </a:schemeClr>
                </a:solidFill>
              </a:rPr>
              <a:t>		on </a:t>
            </a:r>
            <a:r>
              <a:rPr lang="en-US" sz="2000" dirty="0" err="1">
                <a:solidFill>
                  <a:schemeClr val="bg1">
                    <a:lumMod val="50000"/>
                  </a:schemeClr>
                </a:solidFill>
              </a:rPr>
              <a:t>r.rental_id</a:t>
            </a:r>
            <a:r>
              <a:rPr lang="en-US" sz="2000" dirty="0">
                <a:solidFill>
                  <a:schemeClr val="bg1">
                    <a:lumMod val="50000"/>
                  </a:schemeClr>
                </a:solidFill>
              </a:rPr>
              <a:t> = </a:t>
            </a:r>
            <a:r>
              <a:rPr lang="en-US" sz="2000" dirty="0" err="1">
                <a:solidFill>
                  <a:schemeClr val="bg1">
                    <a:lumMod val="50000"/>
                  </a:schemeClr>
                </a:solidFill>
              </a:rPr>
              <a:t>p.rental_id</a:t>
            </a:r>
            <a:endParaRPr lang="en-US" sz="2000" dirty="0">
              <a:solidFill>
                <a:schemeClr val="bg1">
                  <a:lumMod val="50000"/>
                </a:schemeClr>
              </a:solidFill>
            </a:endParaRPr>
          </a:p>
          <a:p>
            <a:pPr algn="just"/>
            <a:r>
              <a:rPr lang="en-US" sz="2000" dirty="0">
                <a:solidFill>
                  <a:schemeClr val="bg1">
                    <a:lumMod val="50000"/>
                  </a:schemeClr>
                </a:solidFill>
              </a:rPr>
              <a:t>Where </a:t>
            </a:r>
            <a:r>
              <a:rPr lang="en-US" sz="2000" dirty="0" err="1">
                <a:solidFill>
                  <a:schemeClr val="bg1">
                    <a:lumMod val="50000"/>
                  </a:schemeClr>
                </a:solidFill>
              </a:rPr>
              <a:t>r.rental</a:t>
            </a:r>
            <a:r>
              <a:rPr lang="en-US" sz="2000" dirty="0">
                <a:solidFill>
                  <a:schemeClr val="bg1">
                    <a:lumMod val="50000"/>
                  </a:schemeClr>
                </a:solidFill>
              </a:rPr>
              <a:t> is null;</a:t>
            </a:r>
          </a:p>
          <a:p>
            <a:pPr algn="just"/>
            <a:endParaRPr lang="en-US" sz="2000" dirty="0">
              <a:solidFill>
                <a:schemeClr val="bg1">
                  <a:lumMod val="50000"/>
                </a:schemeClr>
              </a:solidFill>
            </a:endParaRPr>
          </a:p>
          <a:p>
            <a:pPr algn="just"/>
            <a:r>
              <a:rPr lang="en-US" sz="2000" dirty="0">
                <a:solidFill>
                  <a:schemeClr val="bg1">
                    <a:lumMod val="50000"/>
                  </a:schemeClr>
                </a:solidFill>
              </a:rPr>
              <a:t>This would only return rows from the payment table without a corresponding row in the rental table. We see that there are 5 payments made without an associated rental. </a:t>
            </a:r>
          </a:p>
          <a:p>
            <a:pPr algn="just"/>
            <a:endParaRPr lang="en-US" sz="2000" dirty="0">
              <a:solidFill>
                <a:schemeClr val="bg1">
                  <a:lumMod val="50000"/>
                </a:schemeClr>
              </a:solidFill>
            </a:endParaRPr>
          </a:p>
          <a:p>
            <a:pPr algn="just"/>
            <a:endParaRPr lang="en-US" sz="2000" dirty="0">
              <a:solidFill>
                <a:schemeClr val="bg1">
                  <a:lumMod val="50000"/>
                </a:schemeClr>
              </a:solidFill>
            </a:endParaRPr>
          </a:p>
          <a:p>
            <a:pPr algn="just"/>
            <a:endParaRPr lang="en-US" sz="2000" dirty="0">
              <a:solidFill>
                <a:schemeClr val="bg1">
                  <a:lumMod val="50000"/>
                </a:schemeClr>
              </a:solidFill>
            </a:endParaRPr>
          </a:p>
          <a:p>
            <a:pPr algn="just"/>
            <a:endParaRPr lang="en-US" sz="2000" dirty="0">
              <a:solidFill>
                <a:schemeClr val="bg1">
                  <a:lumMod val="50000"/>
                </a:schemeClr>
              </a:solidFill>
            </a:endParaRPr>
          </a:p>
          <a:p>
            <a:pPr algn="just"/>
            <a:r>
              <a:rPr lang="en-US" sz="2400" dirty="0">
                <a:solidFill>
                  <a:schemeClr val="bg1">
                    <a:lumMod val="50000"/>
                  </a:schemeClr>
                </a:solidFill>
              </a:rPr>
              <a:t> </a:t>
            </a:r>
          </a:p>
          <a:p>
            <a:pPr algn="just"/>
            <a:endParaRPr lang="en-US" sz="2800" dirty="0">
              <a:solidFill>
                <a:schemeClr val="tx1">
                  <a:lumMod val="50000"/>
                  <a:lumOff val="50000"/>
                </a:schemeClr>
              </a:solidFill>
            </a:endParaRPr>
          </a:p>
          <a:p>
            <a:pPr algn="just"/>
            <a:endParaRPr lang="en-US" sz="2800" dirty="0">
              <a:solidFill>
                <a:schemeClr val="tx1">
                  <a:lumMod val="50000"/>
                  <a:lumOff val="50000"/>
                </a:schemeClr>
              </a:solidFill>
            </a:endParaRPr>
          </a:p>
        </p:txBody>
      </p:sp>
    </p:spTree>
    <p:extLst>
      <p:ext uri="{BB962C8B-B14F-4D97-AF65-F5344CB8AC3E}">
        <p14:creationId xmlns:p14="http://schemas.microsoft.com/office/powerpoint/2010/main" val="1688734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9315" y="333031"/>
            <a:ext cx="10011548" cy="584775"/>
          </a:xfrm>
          <a:prstGeom prst="rect">
            <a:avLst/>
          </a:prstGeom>
          <a:noFill/>
        </p:spPr>
        <p:txBody>
          <a:bodyPr wrap="square" rtlCol="0">
            <a:spAutoFit/>
          </a:bodyPr>
          <a:lstStyle/>
          <a:p>
            <a:r>
              <a:rPr lang="en-US" sz="3200" dirty="0">
                <a:solidFill>
                  <a:schemeClr val="tx1">
                    <a:lumMod val="50000"/>
                    <a:lumOff val="50000"/>
                  </a:schemeClr>
                </a:solidFill>
              </a:rPr>
              <a:t>Inner Join </a:t>
            </a:r>
          </a:p>
        </p:txBody>
      </p:sp>
      <p:sp>
        <p:nvSpPr>
          <p:cNvPr id="6" name="Oval 5"/>
          <p:cNvSpPr/>
          <p:nvPr/>
        </p:nvSpPr>
        <p:spPr>
          <a:xfrm>
            <a:off x="4709654" y="1268361"/>
            <a:ext cx="3554361" cy="3495368"/>
          </a:xfrm>
          <a:prstGeom prst="ellipse">
            <a:avLst/>
          </a:prstGeom>
          <a:solidFill>
            <a:schemeClr val="accent1">
              <a:alpha val="25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3">
                    <a:lumMod val="75000"/>
                  </a:schemeClr>
                </a:solidFill>
              </a:rPr>
              <a:t>Table B</a:t>
            </a:r>
          </a:p>
        </p:txBody>
      </p:sp>
      <p:sp>
        <p:nvSpPr>
          <p:cNvPr id="7" name="TextBox 6"/>
          <p:cNvSpPr txBox="1"/>
          <p:nvPr/>
        </p:nvSpPr>
        <p:spPr>
          <a:xfrm>
            <a:off x="805195" y="4981654"/>
            <a:ext cx="8492775" cy="830997"/>
          </a:xfrm>
          <a:prstGeom prst="rect">
            <a:avLst/>
          </a:prstGeom>
          <a:noFill/>
        </p:spPr>
        <p:txBody>
          <a:bodyPr wrap="square" rtlCol="0">
            <a:spAutoFit/>
          </a:bodyPr>
          <a:lstStyle/>
          <a:p>
            <a:pPr algn="just"/>
            <a:r>
              <a:rPr lang="en-US" sz="2400" dirty="0">
                <a:solidFill>
                  <a:schemeClr val="bg1">
                    <a:lumMod val="50000"/>
                  </a:schemeClr>
                </a:solidFill>
              </a:rPr>
              <a:t>An inner join only returns the rows with correspondence between both Table A and Table B.</a:t>
            </a:r>
          </a:p>
        </p:txBody>
      </p:sp>
      <p:sp>
        <p:nvSpPr>
          <p:cNvPr id="2" name="Oval 1"/>
          <p:cNvSpPr/>
          <p:nvPr/>
        </p:nvSpPr>
        <p:spPr>
          <a:xfrm>
            <a:off x="2109021" y="1268361"/>
            <a:ext cx="3554361" cy="3495368"/>
          </a:xfrm>
          <a:prstGeom prst="ellipse">
            <a:avLst/>
          </a:prstGeom>
          <a:solidFill>
            <a:schemeClr val="accent1">
              <a:alpha val="21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3">
                    <a:lumMod val="75000"/>
                  </a:schemeClr>
                </a:solidFill>
              </a:rPr>
              <a:t>Table A</a:t>
            </a:r>
          </a:p>
        </p:txBody>
      </p:sp>
      <p:sp>
        <p:nvSpPr>
          <p:cNvPr id="8" name="Down Arrow 7"/>
          <p:cNvSpPr/>
          <p:nvPr/>
        </p:nvSpPr>
        <p:spPr>
          <a:xfrm rot="18515625">
            <a:off x="4051285" y="1691974"/>
            <a:ext cx="953728" cy="1090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6251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9315" y="333031"/>
            <a:ext cx="10011548" cy="584775"/>
          </a:xfrm>
          <a:prstGeom prst="rect">
            <a:avLst/>
          </a:prstGeom>
          <a:noFill/>
        </p:spPr>
        <p:txBody>
          <a:bodyPr wrap="square" rtlCol="0">
            <a:spAutoFit/>
          </a:bodyPr>
          <a:lstStyle/>
          <a:p>
            <a:r>
              <a:rPr lang="en-US" sz="3200" dirty="0">
                <a:solidFill>
                  <a:schemeClr val="tx1">
                    <a:lumMod val="50000"/>
                    <a:lumOff val="50000"/>
                  </a:schemeClr>
                </a:solidFill>
              </a:rPr>
              <a:t>Inner Join </a:t>
            </a:r>
          </a:p>
        </p:txBody>
      </p:sp>
      <p:sp>
        <p:nvSpPr>
          <p:cNvPr id="5" name="TextBox 4"/>
          <p:cNvSpPr txBox="1"/>
          <p:nvPr/>
        </p:nvSpPr>
        <p:spPr>
          <a:xfrm>
            <a:off x="864189" y="917806"/>
            <a:ext cx="8492775" cy="8710077"/>
          </a:xfrm>
          <a:prstGeom prst="rect">
            <a:avLst/>
          </a:prstGeom>
          <a:noFill/>
        </p:spPr>
        <p:txBody>
          <a:bodyPr wrap="square" rtlCol="0">
            <a:spAutoFit/>
          </a:bodyPr>
          <a:lstStyle/>
          <a:p>
            <a:pPr algn="just"/>
            <a:r>
              <a:rPr lang="en-US" dirty="0">
                <a:solidFill>
                  <a:schemeClr val="bg1">
                    <a:lumMod val="50000"/>
                  </a:schemeClr>
                </a:solidFill>
              </a:rPr>
              <a:t>If we wanted to see customers that had rented horror films with associated film titles we would write a query like this:</a:t>
            </a:r>
          </a:p>
          <a:p>
            <a:pPr algn="just"/>
            <a:endParaRPr lang="en-US" dirty="0">
              <a:solidFill>
                <a:schemeClr val="bg1">
                  <a:lumMod val="50000"/>
                </a:schemeClr>
              </a:solidFill>
            </a:endParaRPr>
          </a:p>
          <a:p>
            <a:pPr algn="just"/>
            <a:r>
              <a:rPr lang="en-US" dirty="0">
                <a:solidFill>
                  <a:schemeClr val="bg1">
                    <a:lumMod val="50000"/>
                  </a:schemeClr>
                </a:solidFill>
              </a:rPr>
              <a:t>select 	cat.name as category,		</a:t>
            </a:r>
          </a:p>
          <a:p>
            <a:pPr algn="just"/>
            <a:r>
              <a:rPr lang="en-US" dirty="0">
                <a:solidFill>
                  <a:schemeClr val="bg1">
                    <a:lumMod val="50000"/>
                  </a:schemeClr>
                </a:solidFill>
              </a:rPr>
              <a:t>	</a:t>
            </a:r>
            <a:r>
              <a:rPr lang="en-US" dirty="0" err="1">
                <a:solidFill>
                  <a:schemeClr val="bg1">
                    <a:lumMod val="50000"/>
                  </a:schemeClr>
                </a:solidFill>
              </a:rPr>
              <a:t>c.first_name</a:t>
            </a:r>
            <a:r>
              <a:rPr lang="en-US" dirty="0">
                <a:solidFill>
                  <a:schemeClr val="bg1">
                    <a:lumMod val="50000"/>
                  </a:schemeClr>
                </a:solidFill>
              </a:rPr>
              <a:t>, 		</a:t>
            </a:r>
          </a:p>
          <a:p>
            <a:pPr algn="just"/>
            <a:r>
              <a:rPr lang="en-US" dirty="0">
                <a:solidFill>
                  <a:schemeClr val="bg1">
                    <a:lumMod val="50000"/>
                  </a:schemeClr>
                </a:solidFill>
              </a:rPr>
              <a:t>	</a:t>
            </a:r>
            <a:r>
              <a:rPr lang="en-US" dirty="0" err="1">
                <a:solidFill>
                  <a:schemeClr val="bg1">
                    <a:lumMod val="50000"/>
                  </a:schemeClr>
                </a:solidFill>
              </a:rPr>
              <a:t>c.last_name</a:t>
            </a:r>
            <a:r>
              <a:rPr lang="en-US" dirty="0">
                <a:solidFill>
                  <a:schemeClr val="bg1">
                    <a:lumMod val="50000"/>
                  </a:schemeClr>
                </a:solidFill>
              </a:rPr>
              <a:t>,		</a:t>
            </a:r>
          </a:p>
          <a:p>
            <a:pPr algn="just"/>
            <a:r>
              <a:rPr lang="en-US" dirty="0">
                <a:solidFill>
                  <a:schemeClr val="bg1">
                    <a:lumMod val="50000"/>
                  </a:schemeClr>
                </a:solidFill>
              </a:rPr>
              <a:t>	</a:t>
            </a:r>
            <a:r>
              <a:rPr lang="en-US" dirty="0" err="1">
                <a:solidFill>
                  <a:schemeClr val="bg1">
                    <a:lumMod val="50000"/>
                  </a:schemeClr>
                </a:solidFill>
              </a:rPr>
              <a:t>f.title</a:t>
            </a:r>
            <a:r>
              <a:rPr lang="en-US" dirty="0">
                <a:solidFill>
                  <a:schemeClr val="bg1">
                    <a:lumMod val="50000"/>
                  </a:schemeClr>
                </a:solidFill>
              </a:rPr>
              <a:t>,		</a:t>
            </a:r>
          </a:p>
          <a:p>
            <a:pPr algn="just"/>
            <a:r>
              <a:rPr lang="en-US" dirty="0">
                <a:solidFill>
                  <a:schemeClr val="bg1">
                    <a:lumMod val="50000"/>
                  </a:schemeClr>
                </a:solidFill>
              </a:rPr>
              <a:t>	</a:t>
            </a:r>
            <a:r>
              <a:rPr lang="en-US" dirty="0" err="1">
                <a:solidFill>
                  <a:schemeClr val="bg1">
                    <a:lumMod val="50000"/>
                  </a:schemeClr>
                </a:solidFill>
              </a:rPr>
              <a:t>r.rental_date</a:t>
            </a:r>
            <a:endParaRPr lang="en-US" dirty="0">
              <a:solidFill>
                <a:schemeClr val="bg1">
                  <a:lumMod val="50000"/>
                </a:schemeClr>
              </a:solidFill>
            </a:endParaRPr>
          </a:p>
          <a:p>
            <a:pPr algn="just"/>
            <a:r>
              <a:rPr lang="en-US" dirty="0">
                <a:solidFill>
                  <a:schemeClr val="bg1">
                    <a:lumMod val="50000"/>
                  </a:schemeClr>
                </a:solidFill>
              </a:rPr>
              <a:t>from jgough2_sakila.inventory i	</a:t>
            </a:r>
          </a:p>
          <a:p>
            <a:pPr algn="just"/>
            <a:r>
              <a:rPr lang="en-US" dirty="0">
                <a:solidFill>
                  <a:schemeClr val="bg1">
                    <a:lumMod val="50000"/>
                  </a:schemeClr>
                </a:solidFill>
              </a:rPr>
              <a:t>	join jgough2_sakila.rental r		</a:t>
            </a:r>
          </a:p>
          <a:p>
            <a:pPr algn="just"/>
            <a:r>
              <a:rPr lang="en-US" dirty="0">
                <a:solidFill>
                  <a:schemeClr val="bg1">
                    <a:lumMod val="50000"/>
                  </a:schemeClr>
                </a:solidFill>
              </a:rPr>
              <a:t>		on </a:t>
            </a:r>
            <a:r>
              <a:rPr lang="en-US" dirty="0" err="1">
                <a:solidFill>
                  <a:schemeClr val="bg1">
                    <a:lumMod val="50000"/>
                  </a:schemeClr>
                </a:solidFill>
              </a:rPr>
              <a:t>i.inventory_id</a:t>
            </a:r>
            <a:r>
              <a:rPr lang="en-US" dirty="0">
                <a:solidFill>
                  <a:schemeClr val="bg1">
                    <a:lumMod val="50000"/>
                  </a:schemeClr>
                </a:solidFill>
              </a:rPr>
              <a:t> = </a:t>
            </a:r>
            <a:r>
              <a:rPr lang="en-US" dirty="0" err="1">
                <a:solidFill>
                  <a:schemeClr val="bg1">
                    <a:lumMod val="50000"/>
                  </a:schemeClr>
                </a:solidFill>
              </a:rPr>
              <a:t>r.inventory_id</a:t>
            </a:r>
            <a:r>
              <a:rPr lang="en-US" dirty="0">
                <a:solidFill>
                  <a:schemeClr val="bg1">
                    <a:lumMod val="50000"/>
                  </a:schemeClr>
                </a:solidFill>
              </a:rPr>
              <a:t>	</a:t>
            </a:r>
          </a:p>
          <a:p>
            <a:pPr algn="just"/>
            <a:r>
              <a:rPr lang="en-US" dirty="0">
                <a:solidFill>
                  <a:schemeClr val="bg1">
                    <a:lumMod val="50000"/>
                  </a:schemeClr>
                </a:solidFill>
              </a:rPr>
              <a:t>	join jgough2_sakila.customer c		</a:t>
            </a:r>
          </a:p>
          <a:p>
            <a:pPr algn="just"/>
            <a:r>
              <a:rPr lang="en-US" dirty="0">
                <a:solidFill>
                  <a:schemeClr val="bg1">
                    <a:lumMod val="50000"/>
                  </a:schemeClr>
                </a:solidFill>
              </a:rPr>
              <a:t>		on </a:t>
            </a:r>
            <a:r>
              <a:rPr lang="en-US" dirty="0" err="1">
                <a:solidFill>
                  <a:schemeClr val="bg1">
                    <a:lumMod val="50000"/>
                  </a:schemeClr>
                </a:solidFill>
              </a:rPr>
              <a:t>r.customer_id</a:t>
            </a:r>
            <a:r>
              <a:rPr lang="en-US" dirty="0">
                <a:solidFill>
                  <a:schemeClr val="bg1">
                    <a:lumMod val="50000"/>
                  </a:schemeClr>
                </a:solidFill>
              </a:rPr>
              <a:t> = </a:t>
            </a:r>
            <a:r>
              <a:rPr lang="en-US" dirty="0" err="1">
                <a:solidFill>
                  <a:schemeClr val="bg1">
                    <a:lumMod val="50000"/>
                  </a:schemeClr>
                </a:solidFill>
              </a:rPr>
              <a:t>c.customer_id</a:t>
            </a:r>
            <a:r>
              <a:rPr lang="en-US" dirty="0">
                <a:solidFill>
                  <a:schemeClr val="bg1">
                    <a:lumMod val="50000"/>
                  </a:schemeClr>
                </a:solidFill>
              </a:rPr>
              <a:t>	</a:t>
            </a:r>
          </a:p>
          <a:p>
            <a:pPr algn="just"/>
            <a:r>
              <a:rPr lang="en-US" dirty="0">
                <a:solidFill>
                  <a:schemeClr val="bg1">
                    <a:lumMod val="50000"/>
                  </a:schemeClr>
                </a:solidFill>
              </a:rPr>
              <a:t>	join jgough2_sakila.film f		</a:t>
            </a:r>
          </a:p>
          <a:p>
            <a:pPr algn="just"/>
            <a:r>
              <a:rPr lang="en-US" dirty="0">
                <a:solidFill>
                  <a:schemeClr val="bg1">
                    <a:lumMod val="50000"/>
                  </a:schemeClr>
                </a:solidFill>
              </a:rPr>
              <a:t>		on </a:t>
            </a:r>
            <a:r>
              <a:rPr lang="en-US" dirty="0" err="1">
                <a:solidFill>
                  <a:schemeClr val="bg1">
                    <a:lumMod val="50000"/>
                  </a:schemeClr>
                </a:solidFill>
              </a:rPr>
              <a:t>i.film_id</a:t>
            </a:r>
            <a:r>
              <a:rPr lang="en-US" dirty="0">
                <a:solidFill>
                  <a:schemeClr val="bg1">
                    <a:lumMod val="50000"/>
                  </a:schemeClr>
                </a:solidFill>
              </a:rPr>
              <a:t> = </a:t>
            </a:r>
            <a:r>
              <a:rPr lang="en-US" dirty="0" err="1">
                <a:solidFill>
                  <a:schemeClr val="bg1">
                    <a:lumMod val="50000"/>
                  </a:schemeClr>
                </a:solidFill>
              </a:rPr>
              <a:t>f.film_id</a:t>
            </a:r>
            <a:r>
              <a:rPr lang="en-US" dirty="0">
                <a:solidFill>
                  <a:schemeClr val="bg1">
                    <a:lumMod val="50000"/>
                  </a:schemeClr>
                </a:solidFill>
              </a:rPr>
              <a:t>	</a:t>
            </a:r>
          </a:p>
          <a:p>
            <a:pPr algn="just"/>
            <a:r>
              <a:rPr lang="en-US" dirty="0">
                <a:solidFill>
                  <a:schemeClr val="bg1">
                    <a:lumMod val="50000"/>
                  </a:schemeClr>
                </a:solidFill>
              </a:rPr>
              <a:t>	join jgough2_sakila.film_category fc		</a:t>
            </a:r>
          </a:p>
          <a:p>
            <a:pPr algn="just"/>
            <a:r>
              <a:rPr lang="en-US" dirty="0">
                <a:solidFill>
                  <a:schemeClr val="bg1">
                    <a:lumMod val="50000"/>
                  </a:schemeClr>
                </a:solidFill>
              </a:rPr>
              <a:t>		on </a:t>
            </a:r>
            <a:r>
              <a:rPr lang="en-US" dirty="0" err="1">
                <a:solidFill>
                  <a:schemeClr val="bg1">
                    <a:lumMod val="50000"/>
                  </a:schemeClr>
                </a:solidFill>
              </a:rPr>
              <a:t>f.film_id</a:t>
            </a:r>
            <a:r>
              <a:rPr lang="en-US" dirty="0">
                <a:solidFill>
                  <a:schemeClr val="bg1">
                    <a:lumMod val="50000"/>
                  </a:schemeClr>
                </a:solidFill>
              </a:rPr>
              <a:t> = </a:t>
            </a:r>
            <a:r>
              <a:rPr lang="en-US" dirty="0" err="1">
                <a:solidFill>
                  <a:schemeClr val="bg1">
                    <a:lumMod val="50000"/>
                  </a:schemeClr>
                </a:solidFill>
              </a:rPr>
              <a:t>fc.film_id</a:t>
            </a:r>
            <a:r>
              <a:rPr lang="en-US" dirty="0">
                <a:solidFill>
                  <a:schemeClr val="bg1">
                    <a:lumMod val="50000"/>
                  </a:schemeClr>
                </a:solidFill>
              </a:rPr>
              <a:t>	</a:t>
            </a:r>
          </a:p>
          <a:p>
            <a:pPr algn="just"/>
            <a:r>
              <a:rPr lang="en-US" dirty="0">
                <a:solidFill>
                  <a:schemeClr val="bg1">
                    <a:lumMod val="50000"/>
                  </a:schemeClr>
                </a:solidFill>
              </a:rPr>
              <a:t>	join jgough2_sakila.category cat		</a:t>
            </a:r>
          </a:p>
          <a:p>
            <a:pPr algn="just"/>
            <a:r>
              <a:rPr lang="en-US" dirty="0">
                <a:solidFill>
                  <a:schemeClr val="bg1">
                    <a:lumMod val="50000"/>
                  </a:schemeClr>
                </a:solidFill>
              </a:rPr>
              <a:t>		on </a:t>
            </a:r>
            <a:r>
              <a:rPr lang="en-US" dirty="0" err="1">
                <a:solidFill>
                  <a:schemeClr val="bg1">
                    <a:lumMod val="50000"/>
                  </a:schemeClr>
                </a:solidFill>
              </a:rPr>
              <a:t>fc.category_id</a:t>
            </a:r>
            <a:r>
              <a:rPr lang="en-US" dirty="0">
                <a:solidFill>
                  <a:schemeClr val="bg1">
                    <a:lumMod val="50000"/>
                  </a:schemeClr>
                </a:solidFill>
              </a:rPr>
              <a:t> = </a:t>
            </a:r>
            <a:r>
              <a:rPr lang="en-US" dirty="0" err="1">
                <a:solidFill>
                  <a:schemeClr val="bg1">
                    <a:lumMod val="50000"/>
                  </a:schemeClr>
                </a:solidFill>
              </a:rPr>
              <a:t>cat.category_id</a:t>
            </a:r>
            <a:endParaRPr lang="en-US" dirty="0">
              <a:solidFill>
                <a:schemeClr val="bg1">
                  <a:lumMod val="50000"/>
                </a:schemeClr>
              </a:solidFill>
            </a:endParaRPr>
          </a:p>
          <a:p>
            <a:pPr algn="just"/>
            <a:r>
              <a:rPr lang="en-US" dirty="0">
                <a:solidFill>
                  <a:schemeClr val="bg1">
                    <a:lumMod val="50000"/>
                  </a:schemeClr>
                </a:solidFill>
              </a:rPr>
              <a:t>where cat.name = 'horror‘;</a:t>
            </a:r>
          </a:p>
          <a:p>
            <a:pPr algn="just"/>
            <a:endParaRPr lang="en-US" sz="2000" dirty="0">
              <a:solidFill>
                <a:schemeClr val="bg1">
                  <a:lumMod val="50000"/>
                </a:schemeClr>
              </a:solidFill>
            </a:endParaRPr>
          </a:p>
          <a:p>
            <a:pPr algn="just"/>
            <a:endParaRPr lang="en-US" sz="2000" dirty="0">
              <a:solidFill>
                <a:schemeClr val="bg1">
                  <a:lumMod val="50000"/>
                </a:schemeClr>
              </a:solidFill>
            </a:endParaRPr>
          </a:p>
          <a:p>
            <a:pPr algn="just"/>
            <a:endParaRPr lang="en-US" sz="2000" dirty="0">
              <a:solidFill>
                <a:schemeClr val="bg1">
                  <a:lumMod val="50000"/>
                </a:schemeClr>
              </a:solidFill>
            </a:endParaRPr>
          </a:p>
          <a:p>
            <a:pPr algn="just"/>
            <a:endParaRPr lang="en-US" sz="2000" dirty="0">
              <a:solidFill>
                <a:schemeClr val="bg1">
                  <a:lumMod val="50000"/>
                </a:schemeClr>
              </a:solidFill>
            </a:endParaRPr>
          </a:p>
          <a:p>
            <a:pPr algn="just"/>
            <a:endParaRPr lang="en-US" sz="2000" dirty="0">
              <a:solidFill>
                <a:schemeClr val="bg1">
                  <a:lumMod val="50000"/>
                </a:schemeClr>
              </a:solidFill>
            </a:endParaRPr>
          </a:p>
          <a:p>
            <a:pPr algn="just"/>
            <a:endParaRPr lang="en-US" sz="2000" dirty="0">
              <a:solidFill>
                <a:schemeClr val="bg1">
                  <a:lumMod val="50000"/>
                </a:schemeClr>
              </a:solidFill>
            </a:endParaRPr>
          </a:p>
          <a:p>
            <a:pPr algn="just"/>
            <a:r>
              <a:rPr lang="en-US" sz="2400" dirty="0">
                <a:solidFill>
                  <a:schemeClr val="bg1">
                    <a:lumMod val="50000"/>
                  </a:schemeClr>
                </a:solidFill>
              </a:rPr>
              <a:t> </a:t>
            </a:r>
          </a:p>
          <a:p>
            <a:pPr algn="just"/>
            <a:endParaRPr lang="en-US" sz="2800" dirty="0">
              <a:solidFill>
                <a:schemeClr val="tx1">
                  <a:lumMod val="50000"/>
                  <a:lumOff val="50000"/>
                </a:schemeClr>
              </a:solidFill>
            </a:endParaRPr>
          </a:p>
          <a:p>
            <a:pPr algn="just"/>
            <a:endParaRPr lang="en-US" sz="2800" dirty="0">
              <a:solidFill>
                <a:schemeClr val="tx1">
                  <a:lumMod val="50000"/>
                  <a:lumOff val="50000"/>
                </a:schemeClr>
              </a:solidFill>
            </a:endParaRPr>
          </a:p>
        </p:txBody>
      </p:sp>
    </p:spTree>
    <p:extLst>
      <p:ext uri="{BB962C8B-B14F-4D97-AF65-F5344CB8AC3E}">
        <p14:creationId xmlns:p14="http://schemas.microsoft.com/office/powerpoint/2010/main" val="2012832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9315" y="333031"/>
            <a:ext cx="10011548" cy="584775"/>
          </a:xfrm>
          <a:prstGeom prst="rect">
            <a:avLst/>
          </a:prstGeom>
          <a:noFill/>
        </p:spPr>
        <p:txBody>
          <a:bodyPr wrap="square" rtlCol="0">
            <a:spAutoFit/>
          </a:bodyPr>
          <a:lstStyle/>
          <a:p>
            <a:r>
              <a:rPr lang="en-US" sz="3200" dirty="0">
                <a:solidFill>
                  <a:schemeClr val="tx1">
                    <a:lumMod val="50000"/>
                    <a:lumOff val="50000"/>
                  </a:schemeClr>
                </a:solidFill>
              </a:rPr>
              <a:t>Inner Join </a:t>
            </a:r>
          </a:p>
        </p:txBody>
      </p:sp>
      <p:sp>
        <p:nvSpPr>
          <p:cNvPr id="5" name="TextBox 4"/>
          <p:cNvSpPr txBox="1"/>
          <p:nvPr/>
        </p:nvSpPr>
        <p:spPr>
          <a:xfrm>
            <a:off x="864189" y="917806"/>
            <a:ext cx="8492775" cy="8710077"/>
          </a:xfrm>
          <a:prstGeom prst="rect">
            <a:avLst/>
          </a:prstGeom>
          <a:noFill/>
        </p:spPr>
        <p:txBody>
          <a:bodyPr wrap="square" rtlCol="0">
            <a:spAutoFit/>
          </a:bodyPr>
          <a:lstStyle/>
          <a:p>
            <a:pPr algn="just"/>
            <a:r>
              <a:rPr lang="en-US" dirty="0">
                <a:solidFill>
                  <a:schemeClr val="bg1">
                    <a:lumMod val="50000"/>
                  </a:schemeClr>
                </a:solidFill>
              </a:rPr>
              <a:t>MySQL interprets ‘join’ to mean ‘inner join’.</a:t>
            </a:r>
          </a:p>
          <a:p>
            <a:pPr algn="just"/>
            <a:endParaRPr lang="en-US" dirty="0">
              <a:solidFill>
                <a:schemeClr val="bg1">
                  <a:lumMod val="50000"/>
                </a:schemeClr>
              </a:solidFill>
            </a:endParaRPr>
          </a:p>
          <a:p>
            <a:pPr algn="just"/>
            <a:r>
              <a:rPr lang="en-US" dirty="0">
                <a:solidFill>
                  <a:schemeClr val="bg1">
                    <a:lumMod val="50000"/>
                  </a:schemeClr>
                </a:solidFill>
              </a:rPr>
              <a:t>select 	cat.name as category,		</a:t>
            </a:r>
          </a:p>
          <a:p>
            <a:pPr algn="just"/>
            <a:r>
              <a:rPr lang="en-US" dirty="0">
                <a:solidFill>
                  <a:schemeClr val="bg1">
                    <a:lumMod val="50000"/>
                  </a:schemeClr>
                </a:solidFill>
              </a:rPr>
              <a:t>	</a:t>
            </a:r>
            <a:r>
              <a:rPr lang="en-US" dirty="0" err="1">
                <a:solidFill>
                  <a:schemeClr val="bg1">
                    <a:lumMod val="50000"/>
                  </a:schemeClr>
                </a:solidFill>
              </a:rPr>
              <a:t>c.first_name</a:t>
            </a:r>
            <a:r>
              <a:rPr lang="en-US" dirty="0">
                <a:solidFill>
                  <a:schemeClr val="bg1">
                    <a:lumMod val="50000"/>
                  </a:schemeClr>
                </a:solidFill>
              </a:rPr>
              <a:t>, 		</a:t>
            </a:r>
          </a:p>
          <a:p>
            <a:pPr algn="just"/>
            <a:r>
              <a:rPr lang="en-US" dirty="0">
                <a:solidFill>
                  <a:schemeClr val="bg1">
                    <a:lumMod val="50000"/>
                  </a:schemeClr>
                </a:solidFill>
              </a:rPr>
              <a:t>	</a:t>
            </a:r>
            <a:r>
              <a:rPr lang="en-US" dirty="0" err="1">
                <a:solidFill>
                  <a:schemeClr val="bg1">
                    <a:lumMod val="50000"/>
                  </a:schemeClr>
                </a:solidFill>
              </a:rPr>
              <a:t>c.last_name</a:t>
            </a:r>
            <a:r>
              <a:rPr lang="en-US" dirty="0">
                <a:solidFill>
                  <a:schemeClr val="bg1">
                    <a:lumMod val="50000"/>
                  </a:schemeClr>
                </a:solidFill>
              </a:rPr>
              <a:t>,		</a:t>
            </a:r>
          </a:p>
          <a:p>
            <a:pPr algn="just"/>
            <a:r>
              <a:rPr lang="en-US" dirty="0">
                <a:solidFill>
                  <a:schemeClr val="bg1">
                    <a:lumMod val="50000"/>
                  </a:schemeClr>
                </a:solidFill>
              </a:rPr>
              <a:t>	</a:t>
            </a:r>
            <a:r>
              <a:rPr lang="en-US" dirty="0" err="1">
                <a:solidFill>
                  <a:schemeClr val="bg1">
                    <a:lumMod val="50000"/>
                  </a:schemeClr>
                </a:solidFill>
              </a:rPr>
              <a:t>f.title</a:t>
            </a:r>
            <a:r>
              <a:rPr lang="en-US" dirty="0">
                <a:solidFill>
                  <a:schemeClr val="bg1">
                    <a:lumMod val="50000"/>
                  </a:schemeClr>
                </a:solidFill>
              </a:rPr>
              <a:t>,		</a:t>
            </a:r>
          </a:p>
          <a:p>
            <a:pPr algn="just"/>
            <a:r>
              <a:rPr lang="en-US" dirty="0">
                <a:solidFill>
                  <a:schemeClr val="bg1">
                    <a:lumMod val="50000"/>
                  </a:schemeClr>
                </a:solidFill>
              </a:rPr>
              <a:t>	</a:t>
            </a:r>
            <a:r>
              <a:rPr lang="en-US" dirty="0" err="1">
                <a:solidFill>
                  <a:schemeClr val="bg1">
                    <a:lumMod val="50000"/>
                  </a:schemeClr>
                </a:solidFill>
              </a:rPr>
              <a:t>r.rental_date</a:t>
            </a:r>
            <a:endParaRPr lang="en-US" dirty="0">
              <a:solidFill>
                <a:schemeClr val="bg1">
                  <a:lumMod val="50000"/>
                </a:schemeClr>
              </a:solidFill>
            </a:endParaRPr>
          </a:p>
          <a:p>
            <a:pPr algn="just"/>
            <a:r>
              <a:rPr lang="en-US" dirty="0">
                <a:solidFill>
                  <a:schemeClr val="bg1">
                    <a:lumMod val="50000"/>
                  </a:schemeClr>
                </a:solidFill>
              </a:rPr>
              <a:t>from jgough2_sakila.inventory i	</a:t>
            </a:r>
          </a:p>
          <a:p>
            <a:pPr algn="just"/>
            <a:r>
              <a:rPr lang="en-US" dirty="0">
                <a:solidFill>
                  <a:schemeClr val="bg1">
                    <a:lumMod val="50000"/>
                  </a:schemeClr>
                </a:solidFill>
              </a:rPr>
              <a:t>	</a:t>
            </a:r>
            <a:r>
              <a:rPr lang="en-US" dirty="0">
                <a:solidFill>
                  <a:schemeClr val="accent1"/>
                </a:solidFill>
              </a:rPr>
              <a:t>join</a:t>
            </a:r>
            <a:r>
              <a:rPr lang="en-US" dirty="0">
                <a:solidFill>
                  <a:schemeClr val="bg1">
                    <a:lumMod val="50000"/>
                  </a:schemeClr>
                </a:solidFill>
              </a:rPr>
              <a:t> jgough2_sakila.rental r		</a:t>
            </a:r>
          </a:p>
          <a:p>
            <a:pPr algn="just"/>
            <a:r>
              <a:rPr lang="en-US" dirty="0">
                <a:solidFill>
                  <a:schemeClr val="bg1">
                    <a:lumMod val="50000"/>
                  </a:schemeClr>
                </a:solidFill>
              </a:rPr>
              <a:t>		on </a:t>
            </a:r>
            <a:r>
              <a:rPr lang="en-US" dirty="0" err="1">
                <a:solidFill>
                  <a:schemeClr val="bg1">
                    <a:lumMod val="50000"/>
                  </a:schemeClr>
                </a:solidFill>
              </a:rPr>
              <a:t>i.inventory_id</a:t>
            </a:r>
            <a:r>
              <a:rPr lang="en-US" dirty="0">
                <a:solidFill>
                  <a:schemeClr val="bg1">
                    <a:lumMod val="50000"/>
                  </a:schemeClr>
                </a:solidFill>
              </a:rPr>
              <a:t> = </a:t>
            </a:r>
            <a:r>
              <a:rPr lang="en-US" dirty="0" err="1">
                <a:solidFill>
                  <a:schemeClr val="bg1">
                    <a:lumMod val="50000"/>
                  </a:schemeClr>
                </a:solidFill>
              </a:rPr>
              <a:t>r.inventory_id</a:t>
            </a:r>
            <a:r>
              <a:rPr lang="en-US" dirty="0">
                <a:solidFill>
                  <a:schemeClr val="bg1">
                    <a:lumMod val="50000"/>
                  </a:schemeClr>
                </a:solidFill>
              </a:rPr>
              <a:t>	</a:t>
            </a:r>
          </a:p>
          <a:p>
            <a:pPr algn="just"/>
            <a:r>
              <a:rPr lang="en-US" dirty="0">
                <a:solidFill>
                  <a:schemeClr val="bg1">
                    <a:lumMod val="50000"/>
                  </a:schemeClr>
                </a:solidFill>
              </a:rPr>
              <a:t>	</a:t>
            </a:r>
            <a:r>
              <a:rPr lang="en-US" dirty="0">
                <a:solidFill>
                  <a:schemeClr val="accent1"/>
                </a:solidFill>
              </a:rPr>
              <a:t>join</a:t>
            </a:r>
            <a:r>
              <a:rPr lang="en-US" dirty="0">
                <a:solidFill>
                  <a:schemeClr val="bg1">
                    <a:lumMod val="50000"/>
                  </a:schemeClr>
                </a:solidFill>
              </a:rPr>
              <a:t> jgough2_sakila.customer c		</a:t>
            </a:r>
          </a:p>
          <a:p>
            <a:pPr algn="just"/>
            <a:r>
              <a:rPr lang="en-US" dirty="0">
                <a:solidFill>
                  <a:schemeClr val="bg1">
                    <a:lumMod val="50000"/>
                  </a:schemeClr>
                </a:solidFill>
              </a:rPr>
              <a:t>		on </a:t>
            </a:r>
            <a:r>
              <a:rPr lang="en-US" dirty="0" err="1">
                <a:solidFill>
                  <a:schemeClr val="bg1">
                    <a:lumMod val="50000"/>
                  </a:schemeClr>
                </a:solidFill>
              </a:rPr>
              <a:t>r.customer_id</a:t>
            </a:r>
            <a:r>
              <a:rPr lang="en-US" dirty="0">
                <a:solidFill>
                  <a:schemeClr val="bg1">
                    <a:lumMod val="50000"/>
                  </a:schemeClr>
                </a:solidFill>
              </a:rPr>
              <a:t> = </a:t>
            </a:r>
            <a:r>
              <a:rPr lang="en-US" dirty="0" err="1">
                <a:solidFill>
                  <a:schemeClr val="bg1">
                    <a:lumMod val="50000"/>
                  </a:schemeClr>
                </a:solidFill>
              </a:rPr>
              <a:t>c.customer_id</a:t>
            </a:r>
            <a:r>
              <a:rPr lang="en-US" dirty="0">
                <a:solidFill>
                  <a:schemeClr val="bg1">
                    <a:lumMod val="50000"/>
                  </a:schemeClr>
                </a:solidFill>
              </a:rPr>
              <a:t>	</a:t>
            </a:r>
          </a:p>
          <a:p>
            <a:pPr algn="just"/>
            <a:r>
              <a:rPr lang="en-US" dirty="0">
                <a:solidFill>
                  <a:schemeClr val="bg1">
                    <a:lumMod val="50000"/>
                  </a:schemeClr>
                </a:solidFill>
              </a:rPr>
              <a:t>	</a:t>
            </a:r>
            <a:r>
              <a:rPr lang="en-US" dirty="0">
                <a:solidFill>
                  <a:schemeClr val="accent1"/>
                </a:solidFill>
              </a:rPr>
              <a:t>join</a:t>
            </a:r>
            <a:r>
              <a:rPr lang="en-US" dirty="0">
                <a:solidFill>
                  <a:schemeClr val="bg1">
                    <a:lumMod val="50000"/>
                  </a:schemeClr>
                </a:solidFill>
              </a:rPr>
              <a:t> jgough2_sakila.film f		</a:t>
            </a:r>
          </a:p>
          <a:p>
            <a:pPr algn="just"/>
            <a:r>
              <a:rPr lang="en-US" dirty="0">
                <a:solidFill>
                  <a:schemeClr val="bg1">
                    <a:lumMod val="50000"/>
                  </a:schemeClr>
                </a:solidFill>
              </a:rPr>
              <a:t>		on </a:t>
            </a:r>
            <a:r>
              <a:rPr lang="en-US" dirty="0" err="1">
                <a:solidFill>
                  <a:schemeClr val="bg1">
                    <a:lumMod val="50000"/>
                  </a:schemeClr>
                </a:solidFill>
              </a:rPr>
              <a:t>i.film_id</a:t>
            </a:r>
            <a:r>
              <a:rPr lang="en-US" dirty="0">
                <a:solidFill>
                  <a:schemeClr val="bg1">
                    <a:lumMod val="50000"/>
                  </a:schemeClr>
                </a:solidFill>
              </a:rPr>
              <a:t> = </a:t>
            </a:r>
            <a:r>
              <a:rPr lang="en-US" dirty="0" err="1">
                <a:solidFill>
                  <a:schemeClr val="bg1">
                    <a:lumMod val="50000"/>
                  </a:schemeClr>
                </a:solidFill>
              </a:rPr>
              <a:t>f.film_id</a:t>
            </a:r>
            <a:r>
              <a:rPr lang="en-US" dirty="0">
                <a:solidFill>
                  <a:schemeClr val="bg1">
                    <a:lumMod val="50000"/>
                  </a:schemeClr>
                </a:solidFill>
              </a:rPr>
              <a:t>	</a:t>
            </a:r>
          </a:p>
          <a:p>
            <a:pPr algn="just"/>
            <a:r>
              <a:rPr lang="en-US" dirty="0">
                <a:solidFill>
                  <a:schemeClr val="bg1">
                    <a:lumMod val="50000"/>
                  </a:schemeClr>
                </a:solidFill>
              </a:rPr>
              <a:t>	</a:t>
            </a:r>
            <a:r>
              <a:rPr lang="en-US" dirty="0">
                <a:solidFill>
                  <a:schemeClr val="accent1"/>
                </a:solidFill>
              </a:rPr>
              <a:t>join</a:t>
            </a:r>
            <a:r>
              <a:rPr lang="en-US" dirty="0">
                <a:solidFill>
                  <a:schemeClr val="bg1">
                    <a:lumMod val="50000"/>
                  </a:schemeClr>
                </a:solidFill>
              </a:rPr>
              <a:t> jgough2_sakila.film_category fc		</a:t>
            </a:r>
          </a:p>
          <a:p>
            <a:pPr algn="just"/>
            <a:r>
              <a:rPr lang="en-US" dirty="0">
                <a:solidFill>
                  <a:schemeClr val="bg1">
                    <a:lumMod val="50000"/>
                  </a:schemeClr>
                </a:solidFill>
              </a:rPr>
              <a:t>		on </a:t>
            </a:r>
            <a:r>
              <a:rPr lang="en-US" dirty="0" err="1">
                <a:solidFill>
                  <a:schemeClr val="bg1">
                    <a:lumMod val="50000"/>
                  </a:schemeClr>
                </a:solidFill>
              </a:rPr>
              <a:t>f.film_id</a:t>
            </a:r>
            <a:r>
              <a:rPr lang="en-US" dirty="0">
                <a:solidFill>
                  <a:schemeClr val="bg1">
                    <a:lumMod val="50000"/>
                  </a:schemeClr>
                </a:solidFill>
              </a:rPr>
              <a:t> = </a:t>
            </a:r>
            <a:r>
              <a:rPr lang="en-US" dirty="0" err="1">
                <a:solidFill>
                  <a:schemeClr val="bg1">
                    <a:lumMod val="50000"/>
                  </a:schemeClr>
                </a:solidFill>
              </a:rPr>
              <a:t>fc.film_id</a:t>
            </a:r>
            <a:r>
              <a:rPr lang="en-US" dirty="0">
                <a:solidFill>
                  <a:schemeClr val="bg1">
                    <a:lumMod val="50000"/>
                  </a:schemeClr>
                </a:solidFill>
              </a:rPr>
              <a:t>	</a:t>
            </a:r>
          </a:p>
          <a:p>
            <a:pPr algn="just"/>
            <a:r>
              <a:rPr lang="en-US" dirty="0">
                <a:solidFill>
                  <a:schemeClr val="bg1">
                    <a:lumMod val="50000"/>
                  </a:schemeClr>
                </a:solidFill>
              </a:rPr>
              <a:t>	</a:t>
            </a:r>
            <a:r>
              <a:rPr lang="en-US" dirty="0">
                <a:solidFill>
                  <a:schemeClr val="accent1"/>
                </a:solidFill>
              </a:rPr>
              <a:t>join</a:t>
            </a:r>
            <a:r>
              <a:rPr lang="en-US" dirty="0">
                <a:solidFill>
                  <a:schemeClr val="bg1">
                    <a:lumMod val="50000"/>
                  </a:schemeClr>
                </a:solidFill>
              </a:rPr>
              <a:t> jgough2_sakila.category cat		</a:t>
            </a:r>
          </a:p>
          <a:p>
            <a:pPr algn="just"/>
            <a:r>
              <a:rPr lang="en-US" dirty="0">
                <a:solidFill>
                  <a:schemeClr val="bg1">
                    <a:lumMod val="50000"/>
                  </a:schemeClr>
                </a:solidFill>
              </a:rPr>
              <a:t>		on </a:t>
            </a:r>
            <a:r>
              <a:rPr lang="en-US" dirty="0" err="1">
                <a:solidFill>
                  <a:schemeClr val="bg1">
                    <a:lumMod val="50000"/>
                  </a:schemeClr>
                </a:solidFill>
              </a:rPr>
              <a:t>fc.category_id</a:t>
            </a:r>
            <a:r>
              <a:rPr lang="en-US" dirty="0">
                <a:solidFill>
                  <a:schemeClr val="bg1">
                    <a:lumMod val="50000"/>
                  </a:schemeClr>
                </a:solidFill>
              </a:rPr>
              <a:t> = </a:t>
            </a:r>
            <a:r>
              <a:rPr lang="en-US" dirty="0" err="1">
                <a:solidFill>
                  <a:schemeClr val="bg1">
                    <a:lumMod val="50000"/>
                  </a:schemeClr>
                </a:solidFill>
              </a:rPr>
              <a:t>cat.category_id</a:t>
            </a:r>
            <a:endParaRPr lang="en-US" dirty="0">
              <a:solidFill>
                <a:schemeClr val="bg1">
                  <a:lumMod val="50000"/>
                </a:schemeClr>
              </a:solidFill>
            </a:endParaRPr>
          </a:p>
          <a:p>
            <a:pPr algn="just"/>
            <a:r>
              <a:rPr lang="en-US" dirty="0">
                <a:solidFill>
                  <a:schemeClr val="bg1">
                    <a:lumMod val="50000"/>
                  </a:schemeClr>
                </a:solidFill>
              </a:rPr>
              <a:t>where cat.name = 'horror‘;</a:t>
            </a:r>
          </a:p>
          <a:p>
            <a:pPr algn="just"/>
            <a:endParaRPr lang="en-US" sz="2000" dirty="0">
              <a:solidFill>
                <a:schemeClr val="bg1">
                  <a:lumMod val="50000"/>
                </a:schemeClr>
              </a:solidFill>
            </a:endParaRPr>
          </a:p>
          <a:p>
            <a:pPr algn="just"/>
            <a:endParaRPr lang="en-US" sz="2000" dirty="0">
              <a:solidFill>
                <a:schemeClr val="bg1">
                  <a:lumMod val="50000"/>
                </a:schemeClr>
              </a:solidFill>
            </a:endParaRPr>
          </a:p>
          <a:p>
            <a:pPr algn="just"/>
            <a:endParaRPr lang="en-US" sz="2000" dirty="0">
              <a:solidFill>
                <a:schemeClr val="bg1">
                  <a:lumMod val="50000"/>
                </a:schemeClr>
              </a:solidFill>
            </a:endParaRPr>
          </a:p>
          <a:p>
            <a:pPr algn="just"/>
            <a:endParaRPr lang="en-US" sz="2000" dirty="0">
              <a:solidFill>
                <a:schemeClr val="bg1">
                  <a:lumMod val="50000"/>
                </a:schemeClr>
              </a:solidFill>
            </a:endParaRPr>
          </a:p>
          <a:p>
            <a:pPr algn="just"/>
            <a:endParaRPr lang="en-US" sz="2000" dirty="0">
              <a:solidFill>
                <a:schemeClr val="bg1">
                  <a:lumMod val="50000"/>
                </a:schemeClr>
              </a:solidFill>
            </a:endParaRPr>
          </a:p>
          <a:p>
            <a:pPr algn="just"/>
            <a:endParaRPr lang="en-US" sz="2000" dirty="0">
              <a:solidFill>
                <a:schemeClr val="bg1">
                  <a:lumMod val="50000"/>
                </a:schemeClr>
              </a:solidFill>
            </a:endParaRPr>
          </a:p>
          <a:p>
            <a:pPr algn="just"/>
            <a:r>
              <a:rPr lang="en-US" sz="2400" dirty="0">
                <a:solidFill>
                  <a:schemeClr val="bg1">
                    <a:lumMod val="50000"/>
                  </a:schemeClr>
                </a:solidFill>
              </a:rPr>
              <a:t> </a:t>
            </a:r>
          </a:p>
          <a:p>
            <a:pPr algn="just"/>
            <a:endParaRPr lang="en-US" sz="2800" dirty="0">
              <a:solidFill>
                <a:schemeClr val="tx1">
                  <a:lumMod val="50000"/>
                  <a:lumOff val="50000"/>
                </a:schemeClr>
              </a:solidFill>
            </a:endParaRPr>
          </a:p>
          <a:p>
            <a:pPr algn="just"/>
            <a:endParaRPr lang="en-US" sz="2800" dirty="0">
              <a:solidFill>
                <a:schemeClr val="tx1">
                  <a:lumMod val="50000"/>
                  <a:lumOff val="50000"/>
                </a:schemeClr>
              </a:solidFill>
            </a:endParaRPr>
          </a:p>
        </p:txBody>
      </p:sp>
    </p:spTree>
    <p:extLst>
      <p:ext uri="{BB962C8B-B14F-4D97-AF65-F5344CB8AC3E}">
        <p14:creationId xmlns:p14="http://schemas.microsoft.com/office/powerpoint/2010/main" val="388218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9315" y="333031"/>
            <a:ext cx="10011548" cy="584775"/>
          </a:xfrm>
          <a:prstGeom prst="rect">
            <a:avLst/>
          </a:prstGeom>
          <a:noFill/>
        </p:spPr>
        <p:txBody>
          <a:bodyPr wrap="square" rtlCol="0">
            <a:spAutoFit/>
          </a:bodyPr>
          <a:lstStyle/>
          <a:p>
            <a:r>
              <a:rPr lang="en-US" sz="3200" dirty="0">
                <a:solidFill>
                  <a:schemeClr val="tx1">
                    <a:lumMod val="50000"/>
                    <a:lumOff val="50000"/>
                  </a:schemeClr>
                </a:solidFill>
              </a:rPr>
              <a:t>Self Join </a:t>
            </a:r>
          </a:p>
        </p:txBody>
      </p:sp>
      <p:sp>
        <p:nvSpPr>
          <p:cNvPr id="5" name="TextBox 4"/>
          <p:cNvSpPr txBox="1"/>
          <p:nvPr/>
        </p:nvSpPr>
        <p:spPr>
          <a:xfrm>
            <a:off x="851310" y="1123868"/>
            <a:ext cx="8492775" cy="5755422"/>
          </a:xfrm>
          <a:prstGeom prst="rect">
            <a:avLst/>
          </a:prstGeom>
          <a:noFill/>
        </p:spPr>
        <p:txBody>
          <a:bodyPr wrap="square" rtlCol="0">
            <a:spAutoFit/>
          </a:bodyPr>
          <a:lstStyle/>
          <a:p>
            <a:pPr algn="just"/>
            <a:r>
              <a:rPr lang="en-US" sz="2400" dirty="0">
                <a:solidFill>
                  <a:schemeClr val="bg1">
                    <a:lumMod val="50000"/>
                  </a:schemeClr>
                </a:solidFill>
              </a:rPr>
              <a:t>A self join joins a table to itself. Self joins require table aliases</a:t>
            </a:r>
            <a:r>
              <a:rPr lang="en-US" dirty="0">
                <a:solidFill>
                  <a:schemeClr val="bg1">
                    <a:lumMod val="50000"/>
                  </a:schemeClr>
                </a:solidFill>
              </a:rPr>
              <a:t>. </a:t>
            </a:r>
          </a:p>
          <a:p>
            <a:pPr algn="just"/>
            <a:endParaRPr lang="en-US" sz="2000" dirty="0">
              <a:solidFill>
                <a:schemeClr val="bg1">
                  <a:lumMod val="50000"/>
                </a:schemeClr>
              </a:solidFill>
            </a:endParaRPr>
          </a:p>
          <a:p>
            <a:pPr algn="just"/>
            <a:r>
              <a:rPr lang="en-US" sz="2000" dirty="0">
                <a:solidFill>
                  <a:schemeClr val="bg1">
                    <a:lumMod val="50000"/>
                  </a:schemeClr>
                </a:solidFill>
              </a:rPr>
              <a:t>Select *</a:t>
            </a:r>
          </a:p>
          <a:p>
            <a:pPr algn="just"/>
            <a:r>
              <a:rPr lang="en-US" sz="2000" dirty="0">
                <a:solidFill>
                  <a:schemeClr val="bg1">
                    <a:lumMod val="50000"/>
                  </a:schemeClr>
                </a:solidFill>
              </a:rPr>
              <a:t>From jgough2_ap.vendors </a:t>
            </a:r>
            <a:r>
              <a:rPr lang="en-US" sz="2000" dirty="0">
                <a:solidFill>
                  <a:schemeClr val="accent1"/>
                </a:solidFill>
              </a:rPr>
              <a:t>v1</a:t>
            </a:r>
          </a:p>
          <a:p>
            <a:pPr algn="just"/>
            <a:r>
              <a:rPr lang="en-US" sz="2000" dirty="0">
                <a:solidFill>
                  <a:schemeClr val="bg1">
                    <a:lumMod val="50000"/>
                  </a:schemeClr>
                </a:solidFill>
              </a:rPr>
              <a:t>	join jgough2_ap.vendors </a:t>
            </a:r>
            <a:r>
              <a:rPr lang="en-US" sz="2000" dirty="0">
                <a:solidFill>
                  <a:schemeClr val="accent1"/>
                </a:solidFill>
              </a:rPr>
              <a:t>v2</a:t>
            </a:r>
          </a:p>
          <a:p>
            <a:pPr algn="just"/>
            <a:r>
              <a:rPr lang="en-US" sz="2000" dirty="0">
                <a:solidFill>
                  <a:schemeClr val="bg1">
                    <a:lumMod val="50000"/>
                  </a:schemeClr>
                </a:solidFill>
              </a:rPr>
              <a:t>		on 	</a:t>
            </a:r>
            <a:r>
              <a:rPr lang="en-US" sz="2000" dirty="0">
                <a:solidFill>
                  <a:schemeClr val="accent1"/>
                </a:solidFill>
              </a:rPr>
              <a:t>v1</a:t>
            </a:r>
            <a:r>
              <a:rPr lang="en-US" sz="2000" dirty="0">
                <a:solidFill>
                  <a:schemeClr val="bg1">
                    <a:lumMod val="50000"/>
                  </a:schemeClr>
                </a:solidFill>
              </a:rPr>
              <a:t>.vendor_city = </a:t>
            </a:r>
            <a:r>
              <a:rPr lang="en-US" sz="2000" dirty="0">
                <a:solidFill>
                  <a:schemeClr val="accent1"/>
                </a:solidFill>
              </a:rPr>
              <a:t>v2</a:t>
            </a:r>
            <a:r>
              <a:rPr lang="en-US" sz="2000" dirty="0">
                <a:solidFill>
                  <a:schemeClr val="bg1">
                    <a:lumMod val="50000"/>
                  </a:schemeClr>
                </a:solidFill>
              </a:rPr>
              <a:t>.vendor_city</a:t>
            </a:r>
          </a:p>
          <a:p>
            <a:pPr algn="just"/>
            <a:r>
              <a:rPr lang="en-US" sz="2000" dirty="0">
                <a:solidFill>
                  <a:schemeClr val="bg1">
                    <a:lumMod val="50000"/>
                  </a:schemeClr>
                </a:solidFill>
              </a:rPr>
              <a:t>			and </a:t>
            </a:r>
            <a:r>
              <a:rPr lang="en-US" sz="2000" dirty="0">
                <a:solidFill>
                  <a:schemeClr val="accent1"/>
                </a:solidFill>
              </a:rPr>
              <a:t>v1</a:t>
            </a:r>
            <a:r>
              <a:rPr lang="en-US" sz="2000" dirty="0">
                <a:solidFill>
                  <a:schemeClr val="bg1">
                    <a:lumMod val="50000"/>
                  </a:schemeClr>
                </a:solidFill>
              </a:rPr>
              <a:t>.vendor_state = </a:t>
            </a:r>
            <a:r>
              <a:rPr lang="en-US" sz="2000" dirty="0">
                <a:solidFill>
                  <a:schemeClr val="accent1"/>
                </a:solidFill>
              </a:rPr>
              <a:t>v2</a:t>
            </a:r>
            <a:r>
              <a:rPr lang="en-US" sz="2000" dirty="0">
                <a:solidFill>
                  <a:schemeClr val="bg1">
                    <a:lumMod val="50000"/>
                  </a:schemeClr>
                </a:solidFill>
              </a:rPr>
              <a:t>.vendor_state</a:t>
            </a:r>
          </a:p>
          <a:p>
            <a:pPr algn="just"/>
            <a:r>
              <a:rPr lang="en-US" sz="2000" dirty="0">
                <a:solidFill>
                  <a:schemeClr val="bg1">
                    <a:lumMod val="50000"/>
                  </a:schemeClr>
                </a:solidFill>
              </a:rPr>
              <a:t>			and </a:t>
            </a:r>
            <a:r>
              <a:rPr lang="en-US" sz="2000" dirty="0">
                <a:solidFill>
                  <a:schemeClr val="accent1"/>
                </a:solidFill>
              </a:rPr>
              <a:t>v1</a:t>
            </a:r>
            <a:r>
              <a:rPr lang="en-US" sz="2000" dirty="0">
                <a:solidFill>
                  <a:schemeClr val="bg1">
                    <a:lumMod val="50000"/>
                  </a:schemeClr>
                </a:solidFill>
              </a:rPr>
              <a:t>.vendor_name &lt;&gt; </a:t>
            </a:r>
            <a:r>
              <a:rPr lang="en-US" sz="2000" dirty="0">
                <a:solidFill>
                  <a:schemeClr val="accent1"/>
                </a:solidFill>
              </a:rPr>
              <a:t>v2</a:t>
            </a:r>
            <a:r>
              <a:rPr lang="en-US" sz="2000" dirty="0">
                <a:solidFill>
                  <a:schemeClr val="bg1">
                    <a:lumMod val="50000"/>
                  </a:schemeClr>
                </a:solidFill>
              </a:rPr>
              <a:t>.vendor_name</a:t>
            </a:r>
          </a:p>
          <a:p>
            <a:pPr algn="just"/>
            <a:r>
              <a:rPr lang="en-US" sz="2000" dirty="0">
                <a:solidFill>
                  <a:schemeClr val="bg1">
                    <a:lumMod val="50000"/>
                  </a:schemeClr>
                </a:solidFill>
              </a:rPr>
              <a:t>Order by </a:t>
            </a:r>
            <a:r>
              <a:rPr lang="en-US" sz="2000" dirty="0">
                <a:solidFill>
                  <a:schemeClr val="accent1"/>
                </a:solidFill>
              </a:rPr>
              <a:t>v1</a:t>
            </a:r>
            <a:r>
              <a:rPr lang="en-US" sz="2000" dirty="0">
                <a:solidFill>
                  <a:schemeClr val="bg1">
                    <a:lumMod val="50000"/>
                  </a:schemeClr>
                </a:solidFill>
              </a:rPr>
              <a:t>.vendor_state, </a:t>
            </a:r>
            <a:r>
              <a:rPr lang="en-US" sz="2000" dirty="0">
                <a:solidFill>
                  <a:schemeClr val="accent1"/>
                </a:solidFill>
              </a:rPr>
              <a:t>v2</a:t>
            </a:r>
            <a:r>
              <a:rPr lang="en-US" sz="2000" dirty="0">
                <a:solidFill>
                  <a:schemeClr val="bg1">
                    <a:lumMod val="50000"/>
                  </a:schemeClr>
                </a:solidFill>
              </a:rPr>
              <a:t>.vendor_city;</a:t>
            </a:r>
          </a:p>
          <a:p>
            <a:pPr algn="just"/>
            <a:endParaRPr lang="en-US" sz="2000" dirty="0">
              <a:solidFill>
                <a:schemeClr val="bg1">
                  <a:lumMod val="50000"/>
                </a:schemeClr>
              </a:solidFill>
            </a:endParaRPr>
          </a:p>
          <a:p>
            <a:pPr algn="just"/>
            <a:endParaRPr lang="en-US" sz="2000" dirty="0">
              <a:solidFill>
                <a:schemeClr val="bg1">
                  <a:lumMod val="50000"/>
                </a:schemeClr>
              </a:solidFill>
            </a:endParaRPr>
          </a:p>
          <a:p>
            <a:pPr algn="just"/>
            <a:endParaRPr lang="en-US" sz="2000" dirty="0">
              <a:solidFill>
                <a:schemeClr val="bg1">
                  <a:lumMod val="50000"/>
                </a:schemeClr>
              </a:solidFill>
            </a:endParaRPr>
          </a:p>
          <a:p>
            <a:pPr algn="just"/>
            <a:endParaRPr lang="en-US" sz="2000" dirty="0">
              <a:solidFill>
                <a:schemeClr val="bg1">
                  <a:lumMod val="50000"/>
                </a:schemeClr>
              </a:solidFill>
            </a:endParaRPr>
          </a:p>
          <a:p>
            <a:pPr algn="just"/>
            <a:r>
              <a:rPr lang="en-US" sz="2400" dirty="0">
                <a:solidFill>
                  <a:schemeClr val="bg1">
                    <a:lumMod val="50000"/>
                  </a:schemeClr>
                </a:solidFill>
              </a:rPr>
              <a:t> </a:t>
            </a:r>
          </a:p>
          <a:p>
            <a:pPr algn="just"/>
            <a:endParaRPr lang="en-US" sz="2800" dirty="0">
              <a:solidFill>
                <a:schemeClr val="tx1">
                  <a:lumMod val="50000"/>
                  <a:lumOff val="50000"/>
                </a:schemeClr>
              </a:solidFill>
            </a:endParaRPr>
          </a:p>
          <a:p>
            <a:pPr algn="just"/>
            <a:endParaRPr lang="en-US" sz="2800" dirty="0">
              <a:solidFill>
                <a:schemeClr val="tx1">
                  <a:lumMod val="50000"/>
                  <a:lumOff val="50000"/>
                </a:schemeClr>
              </a:solidFill>
            </a:endParaRPr>
          </a:p>
        </p:txBody>
      </p:sp>
    </p:spTree>
    <p:extLst>
      <p:ext uri="{BB962C8B-B14F-4D97-AF65-F5344CB8AC3E}">
        <p14:creationId xmlns:p14="http://schemas.microsoft.com/office/powerpoint/2010/main" val="29276305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9315" y="333031"/>
            <a:ext cx="10011548" cy="584775"/>
          </a:xfrm>
          <a:prstGeom prst="rect">
            <a:avLst/>
          </a:prstGeom>
          <a:noFill/>
        </p:spPr>
        <p:txBody>
          <a:bodyPr wrap="square" rtlCol="0">
            <a:spAutoFit/>
          </a:bodyPr>
          <a:lstStyle/>
          <a:p>
            <a:r>
              <a:rPr lang="en-US" sz="3200" dirty="0">
                <a:solidFill>
                  <a:schemeClr val="tx1">
                    <a:lumMod val="50000"/>
                    <a:lumOff val="50000"/>
                  </a:schemeClr>
                </a:solidFill>
              </a:rPr>
              <a:t>Combining Inner and Outer Joins</a:t>
            </a:r>
          </a:p>
        </p:txBody>
      </p:sp>
      <p:sp>
        <p:nvSpPr>
          <p:cNvPr id="5" name="TextBox 4"/>
          <p:cNvSpPr txBox="1"/>
          <p:nvPr/>
        </p:nvSpPr>
        <p:spPr>
          <a:xfrm>
            <a:off x="851310" y="1123868"/>
            <a:ext cx="9599553" cy="6986528"/>
          </a:xfrm>
          <a:prstGeom prst="rect">
            <a:avLst/>
          </a:prstGeom>
          <a:noFill/>
        </p:spPr>
        <p:txBody>
          <a:bodyPr wrap="square" rtlCol="0">
            <a:spAutoFit/>
          </a:bodyPr>
          <a:lstStyle/>
          <a:p>
            <a:pPr algn="just"/>
            <a:r>
              <a:rPr lang="en-US" sz="2400" dirty="0">
                <a:solidFill>
                  <a:schemeClr val="bg1">
                    <a:lumMod val="50000"/>
                  </a:schemeClr>
                </a:solidFill>
              </a:rPr>
              <a:t>Inner and Outer Joins can be combined in a single </a:t>
            </a:r>
          </a:p>
          <a:p>
            <a:pPr algn="just"/>
            <a:r>
              <a:rPr lang="en-US" sz="2400" dirty="0">
                <a:solidFill>
                  <a:schemeClr val="bg1">
                    <a:lumMod val="50000"/>
                  </a:schemeClr>
                </a:solidFill>
              </a:rPr>
              <a:t>select statement:</a:t>
            </a:r>
          </a:p>
          <a:p>
            <a:pPr algn="just"/>
            <a:endParaRPr lang="en-US" sz="2400" dirty="0">
              <a:solidFill>
                <a:schemeClr val="bg1">
                  <a:lumMod val="50000"/>
                </a:schemeClr>
              </a:solidFill>
            </a:endParaRPr>
          </a:p>
          <a:p>
            <a:pPr algn="just"/>
            <a:r>
              <a:rPr lang="en-US" sz="2400" dirty="0">
                <a:solidFill>
                  <a:schemeClr val="bg1">
                    <a:lumMod val="50000"/>
                  </a:schemeClr>
                </a:solidFill>
              </a:rPr>
              <a:t>Select </a:t>
            </a:r>
            <a:r>
              <a:rPr lang="en-US" sz="2400" dirty="0" err="1">
                <a:solidFill>
                  <a:schemeClr val="bg1">
                    <a:lumMod val="50000"/>
                  </a:schemeClr>
                </a:solidFill>
              </a:rPr>
              <a:t>department_name</a:t>
            </a:r>
            <a:r>
              <a:rPr lang="en-US" sz="2400" dirty="0">
                <a:solidFill>
                  <a:schemeClr val="bg1">
                    <a:lumMod val="50000"/>
                  </a:schemeClr>
                </a:solidFill>
              </a:rPr>
              <a:t>, </a:t>
            </a:r>
          </a:p>
          <a:p>
            <a:pPr algn="just"/>
            <a:r>
              <a:rPr lang="en-US" sz="2400" dirty="0">
                <a:solidFill>
                  <a:schemeClr val="bg1">
                    <a:lumMod val="50000"/>
                  </a:schemeClr>
                </a:solidFill>
              </a:rPr>
              <a:t>	</a:t>
            </a:r>
            <a:r>
              <a:rPr lang="en-US" sz="2400" dirty="0" err="1">
                <a:solidFill>
                  <a:schemeClr val="bg1">
                    <a:lumMod val="50000"/>
                  </a:schemeClr>
                </a:solidFill>
              </a:rPr>
              <a:t>last_name</a:t>
            </a:r>
            <a:r>
              <a:rPr lang="en-US" sz="2400" dirty="0">
                <a:solidFill>
                  <a:schemeClr val="bg1">
                    <a:lumMod val="50000"/>
                  </a:schemeClr>
                </a:solidFill>
              </a:rPr>
              <a:t>, </a:t>
            </a:r>
          </a:p>
          <a:p>
            <a:pPr algn="just"/>
            <a:r>
              <a:rPr lang="en-US" sz="2400" dirty="0">
                <a:solidFill>
                  <a:schemeClr val="bg1">
                    <a:lumMod val="50000"/>
                  </a:schemeClr>
                </a:solidFill>
              </a:rPr>
              <a:t>	</a:t>
            </a:r>
            <a:r>
              <a:rPr lang="en-US" sz="2400" dirty="0" err="1">
                <a:solidFill>
                  <a:schemeClr val="bg1">
                    <a:lumMod val="50000"/>
                  </a:schemeClr>
                </a:solidFill>
              </a:rPr>
              <a:t>project_number</a:t>
            </a:r>
            <a:endParaRPr lang="en-US" sz="2400" dirty="0">
              <a:solidFill>
                <a:schemeClr val="bg1">
                  <a:lumMod val="50000"/>
                </a:schemeClr>
              </a:solidFill>
            </a:endParaRPr>
          </a:p>
          <a:p>
            <a:pPr algn="just"/>
            <a:r>
              <a:rPr lang="en-US" sz="2400" dirty="0">
                <a:solidFill>
                  <a:schemeClr val="bg1">
                    <a:lumMod val="50000"/>
                  </a:schemeClr>
                </a:solidFill>
              </a:rPr>
              <a:t>From jgough2_ex.departments d</a:t>
            </a:r>
          </a:p>
          <a:p>
            <a:pPr algn="just"/>
            <a:r>
              <a:rPr lang="en-US" sz="2400" dirty="0">
                <a:solidFill>
                  <a:schemeClr val="bg1">
                    <a:lumMod val="50000"/>
                  </a:schemeClr>
                </a:solidFill>
              </a:rPr>
              <a:t>	</a:t>
            </a:r>
            <a:r>
              <a:rPr lang="en-US" sz="2400" dirty="0">
                <a:solidFill>
                  <a:schemeClr val="accent1"/>
                </a:solidFill>
              </a:rPr>
              <a:t>join</a:t>
            </a:r>
            <a:r>
              <a:rPr lang="en-US" sz="2400" dirty="0">
                <a:solidFill>
                  <a:schemeClr val="bg1">
                    <a:lumMod val="50000"/>
                  </a:schemeClr>
                </a:solidFill>
              </a:rPr>
              <a:t> jgough2_ex.employees e</a:t>
            </a:r>
          </a:p>
          <a:p>
            <a:pPr algn="just"/>
            <a:r>
              <a:rPr lang="en-US" sz="2400" dirty="0">
                <a:solidFill>
                  <a:schemeClr val="bg1">
                    <a:lumMod val="50000"/>
                  </a:schemeClr>
                </a:solidFill>
              </a:rPr>
              <a:t>		on </a:t>
            </a:r>
            <a:r>
              <a:rPr lang="en-US" sz="2400" dirty="0" err="1">
                <a:solidFill>
                  <a:schemeClr val="bg1">
                    <a:lumMod val="50000"/>
                  </a:schemeClr>
                </a:solidFill>
              </a:rPr>
              <a:t>d.department_number</a:t>
            </a:r>
            <a:r>
              <a:rPr lang="en-US" sz="2400" dirty="0">
                <a:solidFill>
                  <a:schemeClr val="bg1">
                    <a:lumMod val="50000"/>
                  </a:schemeClr>
                </a:solidFill>
              </a:rPr>
              <a:t> = </a:t>
            </a:r>
            <a:r>
              <a:rPr lang="en-US" sz="2400" dirty="0" err="1">
                <a:solidFill>
                  <a:schemeClr val="bg1">
                    <a:lumMod val="50000"/>
                  </a:schemeClr>
                </a:solidFill>
              </a:rPr>
              <a:t>e.department_number</a:t>
            </a:r>
            <a:endParaRPr lang="en-US" sz="2400" dirty="0">
              <a:solidFill>
                <a:schemeClr val="bg1">
                  <a:lumMod val="50000"/>
                </a:schemeClr>
              </a:solidFill>
            </a:endParaRPr>
          </a:p>
          <a:p>
            <a:pPr algn="just"/>
            <a:r>
              <a:rPr lang="en-US" sz="2400" dirty="0">
                <a:solidFill>
                  <a:schemeClr val="bg1">
                    <a:lumMod val="50000"/>
                  </a:schemeClr>
                </a:solidFill>
              </a:rPr>
              <a:t>	</a:t>
            </a:r>
            <a:r>
              <a:rPr lang="en-US" sz="2400" dirty="0">
                <a:solidFill>
                  <a:schemeClr val="accent1"/>
                </a:solidFill>
              </a:rPr>
              <a:t>left</a:t>
            </a:r>
            <a:r>
              <a:rPr lang="en-US" sz="2400" dirty="0">
                <a:solidFill>
                  <a:schemeClr val="bg1">
                    <a:lumMod val="50000"/>
                  </a:schemeClr>
                </a:solidFill>
              </a:rPr>
              <a:t> join jgough2_ex.projects p</a:t>
            </a:r>
          </a:p>
          <a:p>
            <a:pPr algn="just"/>
            <a:r>
              <a:rPr lang="en-US" sz="2400" dirty="0">
                <a:solidFill>
                  <a:schemeClr val="bg1">
                    <a:lumMod val="50000"/>
                  </a:schemeClr>
                </a:solidFill>
              </a:rPr>
              <a:t>		on </a:t>
            </a:r>
            <a:r>
              <a:rPr lang="en-US" sz="2400" dirty="0" err="1">
                <a:solidFill>
                  <a:schemeClr val="bg1">
                    <a:lumMod val="50000"/>
                  </a:schemeClr>
                </a:solidFill>
              </a:rPr>
              <a:t>e.employee_id</a:t>
            </a:r>
            <a:r>
              <a:rPr lang="en-US" sz="2400" dirty="0">
                <a:solidFill>
                  <a:schemeClr val="bg1">
                    <a:lumMod val="50000"/>
                  </a:schemeClr>
                </a:solidFill>
              </a:rPr>
              <a:t> = </a:t>
            </a:r>
            <a:r>
              <a:rPr lang="en-US" sz="2400" dirty="0" err="1">
                <a:solidFill>
                  <a:schemeClr val="bg1">
                    <a:lumMod val="50000"/>
                  </a:schemeClr>
                </a:solidFill>
              </a:rPr>
              <a:t>p.employee_id</a:t>
            </a:r>
            <a:endParaRPr lang="en-US" sz="2400" dirty="0">
              <a:solidFill>
                <a:schemeClr val="bg1">
                  <a:lumMod val="50000"/>
                </a:schemeClr>
              </a:solidFill>
            </a:endParaRPr>
          </a:p>
          <a:p>
            <a:pPr algn="just"/>
            <a:r>
              <a:rPr lang="en-US" sz="2400" dirty="0">
                <a:solidFill>
                  <a:schemeClr val="bg1">
                    <a:lumMod val="50000"/>
                  </a:schemeClr>
                </a:solidFill>
              </a:rPr>
              <a:t>Order by </a:t>
            </a:r>
            <a:r>
              <a:rPr lang="en-US" sz="2400" dirty="0" err="1">
                <a:solidFill>
                  <a:schemeClr val="bg1">
                    <a:lumMod val="50000"/>
                  </a:schemeClr>
                </a:solidFill>
              </a:rPr>
              <a:t>department_name</a:t>
            </a:r>
            <a:r>
              <a:rPr lang="en-US" sz="2400" dirty="0">
                <a:solidFill>
                  <a:schemeClr val="bg1">
                    <a:lumMod val="50000"/>
                  </a:schemeClr>
                </a:solidFill>
              </a:rPr>
              <a:t>, </a:t>
            </a:r>
            <a:r>
              <a:rPr lang="en-US" sz="2400" dirty="0" err="1">
                <a:solidFill>
                  <a:schemeClr val="bg1">
                    <a:lumMod val="50000"/>
                  </a:schemeClr>
                </a:solidFill>
              </a:rPr>
              <a:t>last_name</a:t>
            </a:r>
            <a:r>
              <a:rPr lang="en-US" sz="2400" dirty="0">
                <a:solidFill>
                  <a:schemeClr val="bg1">
                    <a:lumMod val="50000"/>
                  </a:schemeClr>
                </a:solidFill>
              </a:rPr>
              <a:t>;</a:t>
            </a:r>
            <a:endParaRPr lang="en-US" sz="2000" dirty="0">
              <a:solidFill>
                <a:schemeClr val="bg1">
                  <a:lumMod val="50000"/>
                </a:schemeClr>
              </a:solidFill>
            </a:endParaRPr>
          </a:p>
          <a:p>
            <a:pPr algn="just"/>
            <a:endParaRPr lang="en-US" sz="2000" dirty="0">
              <a:solidFill>
                <a:schemeClr val="bg1">
                  <a:lumMod val="50000"/>
                </a:schemeClr>
              </a:solidFill>
            </a:endParaRPr>
          </a:p>
          <a:p>
            <a:pPr algn="just"/>
            <a:endParaRPr lang="en-US" sz="2000" dirty="0">
              <a:solidFill>
                <a:schemeClr val="bg1">
                  <a:lumMod val="50000"/>
                </a:schemeClr>
              </a:solidFill>
            </a:endParaRPr>
          </a:p>
          <a:p>
            <a:pPr algn="just"/>
            <a:endParaRPr lang="en-US" sz="2000" dirty="0">
              <a:solidFill>
                <a:schemeClr val="bg1">
                  <a:lumMod val="50000"/>
                </a:schemeClr>
              </a:solidFill>
            </a:endParaRPr>
          </a:p>
          <a:p>
            <a:pPr algn="just"/>
            <a:endParaRPr lang="en-US" sz="2000" dirty="0">
              <a:solidFill>
                <a:schemeClr val="bg1">
                  <a:lumMod val="50000"/>
                </a:schemeClr>
              </a:solidFill>
            </a:endParaRPr>
          </a:p>
          <a:p>
            <a:pPr algn="just"/>
            <a:r>
              <a:rPr lang="en-US" sz="2400" dirty="0">
                <a:solidFill>
                  <a:schemeClr val="bg1">
                    <a:lumMod val="50000"/>
                  </a:schemeClr>
                </a:solidFill>
              </a:rPr>
              <a:t> </a:t>
            </a:r>
          </a:p>
          <a:p>
            <a:pPr algn="just"/>
            <a:endParaRPr lang="en-US" sz="2800" dirty="0">
              <a:solidFill>
                <a:schemeClr val="tx1">
                  <a:lumMod val="50000"/>
                  <a:lumOff val="50000"/>
                </a:schemeClr>
              </a:solidFill>
            </a:endParaRPr>
          </a:p>
          <a:p>
            <a:pPr algn="just"/>
            <a:endParaRPr lang="en-US" sz="2800" dirty="0">
              <a:solidFill>
                <a:schemeClr val="tx1">
                  <a:lumMod val="50000"/>
                  <a:lumOff val="50000"/>
                </a:schemeClr>
              </a:solidFill>
            </a:endParaRPr>
          </a:p>
        </p:txBody>
      </p:sp>
    </p:spTree>
    <p:extLst>
      <p:ext uri="{BB962C8B-B14F-4D97-AF65-F5344CB8AC3E}">
        <p14:creationId xmlns:p14="http://schemas.microsoft.com/office/powerpoint/2010/main" val="27530690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9315" y="333031"/>
            <a:ext cx="10011548" cy="584775"/>
          </a:xfrm>
          <a:prstGeom prst="rect">
            <a:avLst/>
          </a:prstGeom>
          <a:noFill/>
        </p:spPr>
        <p:txBody>
          <a:bodyPr wrap="square" rtlCol="0">
            <a:spAutoFit/>
          </a:bodyPr>
          <a:lstStyle/>
          <a:p>
            <a:r>
              <a:rPr lang="en-US" sz="3200" dirty="0">
                <a:solidFill>
                  <a:schemeClr val="tx1">
                    <a:lumMod val="50000"/>
                    <a:lumOff val="50000"/>
                  </a:schemeClr>
                </a:solidFill>
              </a:rPr>
              <a:t>Using Clause</a:t>
            </a:r>
          </a:p>
        </p:txBody>
      </p:sp>
      <p:sp>
        <p:nvSpPr>
          <p:cNvPr id="5" name="TextBox 4"/>
          <p:cNvSpPr txBox="1"/>
          <p:nvPr/>
        </p:nvSpPr>
        <p:spPr>
          <a:xfrm>
            <a:off x="851310" y="1123868"/>
            <a:ext cx="8576025" cy="6678751"/>
          </a:xfrm>
          <a:prstGeom prst="rect">
            <a:avLst/>
          </a:prstGeom>
          <a:noFill/>
        </p:spPr>
        <p:txBody>
          <a:bodyPr wrap="square" rtlCol="0">
            <a:spAutoFit/>
          </a:bodyPr>
          <a:lstStyle/>
          <a:p>
            <a:pPr algn="just"/>
            <a:r>
              <a:rPr lang="en-US" sz="2400" dirty="0">
                <a:solidFill>
                  <a:schemeClr val="bg1">
                    <a:lumMod val="50000"/>
                  </a:schemeClr>
                </a:solidFill>
              </a:rPr>
              <a:t>When columns have the same name, you can simplify the join by employing a using clause:</a:t>
            </a:r>
          </a:p>
          <a:p>
            <a:pPr algn="just"/>
            <a:endParaRPr lang="en-US" sz="2400" dirty="0">
              <a:solidFill>
                <a:schemeClr val="bg1">
                  <a:lumMod val="50000"/>
                </a:schemeClr>
              </a:solidFill>
            </a:endParaRPr>
          </a:p>
          <a:p>
            <a:pPr algn="just"/>
            <a:r>
              <a:rPr lang="en-US" sz="2400" dirty="0">
                <a:solidFill>
                  <a:schemeClr val="bg1">
                    <a:lumMod val="50000"/>
                  </a:schemeClr>
                </a:solidFill>
              </a:rPr>
              <a:t>Select </a:t>
            </a:r>
            <a:r>
              <a:rPr lang="en-US" sz="2400" dirty="0" err="1">
                <a:solidFill>
                  <a:schemeClr val="bg1">
                    <a:lumMod val="50000"/>
                  </a:schemeClr>
                </a:solidFill>
              </a:rPr>
              <a:t>invoice_number</a:t>
            </a:r>
            <a:r>
              <a:rPr lang="en-US" sz="2400" dirty="0">
                <a:solidFill>
                  <a:schemeClr val="bg1">
                    <a:lumMod val="50000"/>
                  </a:schemeClr>
                </a:solidFill>
              </a:rPr>
              <a:t>,</a:t>
            </a:r>
          </a:p>
          <a:p>
            <a:pPr algn="just"/>
            <a:r>
              <a:rPr lang="en-US" sz="2400" dirty="0">
                <a:solidFill>
                  <a:schemeClr val="bg1">
                    <a:lumMod val="50000"/>
                  </a:schemeClr>
                </a:solidFill>
              </a:rPr>
              <a:t>	</a:t>
            </a:r>
            <a:r>
              <a:rPr lang="en-US" sz="2400" dirty="0" err="1">
                <a:solidFill>
                  <a:schemeClr val="bg1">
                    <a:lumMod val="50000"/>
                  </a:schemeClr>
                </a:solidFill>
              </a:rPr>
              <a:t>vendor_name</a:t>
            </a:r>
            <a:endParaRPr lang="en-US" sz="2400" dirty="0">
              <a:solidFill>
                <a:schemeClr val="bg1">
                  <a:lumMod val="50000"/>
                </a:schemeClr>
              </a:solidFill>
            </a:endParaRPr>
          </a:p>
          <a:p>
            <a:pPr algn="just"/>
            <a:r>
              <a:rPr lang="en-US" sz="2400" dirty="0">
                <a:solidFill>
                  <a:schemeClr val="bg1">
                    <a:lumMod val="50000"/>
                  </a:schemeClr>
                </a:solidFill>
              </a:rPr>
              <a:t>From jgough2_ap.vendors </a:t>
            </a:r>
          </a:p>
          <a:p>
            <a:pPr algn="just"/>
            <a:r>
              <a:rPr lang="en-US" sz="2400" dirty="0">
                <a:solidFill>
                  <a:schemeClr val="bg1">
                    <a:lumMod val="50000"/>
                  </a:schemeClr>
                </a:solidFill>
              </a:rPr>
              <a:t>	join invoices </a:t>
            </a:r>
            <a:r>
              <a:rPr lang="en-US" sz="2400" dirty="0">
                <a:solidFill>
                  <a:schemeClr val="accent1"/>
                </a:solidFill>
              </a:rPr>
              <a:t>using</a:t>
            </a:r>
            <a:r>
              <a:rPr lang="en-US" sz="2400" dirty="0">
                <a:solidFill>
                  <a:schemeClr val="bg1">
                    <a:lumMod val="50000"/>
                  </a:schemeClr>
                </a:solidFill>
              </a:rPr>
              <a:t> (</a:t>
            </a:r>
            <a:r>
              <a:rPr lang="en-US" sz="2400" dirty="0" err="1">
                <a:solidFill>
                  <a:schemeClr val="bg1">
                    <a:lumMod val="50000"/>
                  </a:schemeClr>
                </a:solidFill>
              </a:rPr>
              <a:t>vendor_id</a:t>
            </a:r>
            <a:r>
              <a:rPr lang="en-US" sz="2400" dirty="0">
                <a:solidFill>
                  <a:schemeClr val="bg1">
                    <a:lumMod val="50000"/>
                  </a:schemeClr>
                </a:solidFill>
              </a:rPr>
              <a:t>)</a:t>
            </a:r>
          </a:p>
          <a:p>
            <a:pPr algn="just"/>
            <a:r>
              <a:rPr lang="en-US" sz="2400" dirty="0">
                <a:solidFill>
                  <a:schemeClr val="bg1">
                    <a:lumMod val="50000"/>
                  </a:schemeClr>
                </a:solidFill>
              </a:rPr>
              <a:t>Order by </a:t>
            </a:r>
            <a:r>
              <a:rPr lang="en-US" sz="2400" dirty="0" err="1">
                <a:solidFill>
                  <a:schemeClr val="bg1">
                    <a:lumMod val="50000"/>
                  </a:schemeClr>
                </a:solidFill>
              </a:rPr>
              <a:t>invoice_number</a:t>
            </a:r>
            <a:r>
              <a:rPr lang="en-US" sz="2400" dirty="0">
                <a:solidFill>
                  <a:schemeClr val="bg1">
                    <a:lumMod val="50000"/>
                  </a:schemeClr>
                </a:solidFill>
              </a:rPr>
              <a:t>;</a:t>
            </a:r>
          </a:p>
          <a:p>
            <a:pPr algn="just"/>
            <a:endParaRPr lang="en-US" sz="2400" dirty="0">
              <a:solidFill>
                <a:schemeClr val="bg1">
                  <a:lumMod val="50000"/>
                </a:schemeClr>
              </a:solidFill>
            </a:endParaRPr>
          </a:p>
          <a:p>
            <a:pPr algn="just"/>
            <a:r>
              <a:rPr lang="en-US" sz="2400" dirty="0" err="1">
                <a:solidFill>
                  <a:schemeClr val="bg1">
                    <a:lumMod val="50000"/>
                  </a:schemeClr>
                </a:solidFill>
              </a:rPr>
              <a:t>Murach</a:t>
            </a:r>
            <a:r>
              <a:rPr lang="en-US" sz="2400" dirty="0">
                <a:solidFill>
                  <a:schemeClr val="bg1">
                    <a:lumMod val="50000"/>
                  </a:schemeClr>
                </a:solidFill>
              </a:rPr>
              <a:t> prefers this method, it can get fuzzy fast, especially if you are joining to more than one column. I would encourage you to use the explicit join syntax. </a:t>
            </a:r>
            <a:endParaRPr lang="en-US" sz="2000" dirty="0">
              <a:solidFill>
                <a:schemeClr val="bg1">
                  <a:lumMod val="50000"/>
                </a:schemeClr>
              </a:solidFill>
            </a:endParaRPr>
          </a:p>
          <a:p>
            <a:pPr algn="just"/>
            <a:endParaRPr lang="en-US" sz="2000" dirty="0">
              <a:solidFill>
                <a:schemeClr val="bg1">
                  <a:lumMod val="50000"/>
                </a:schemeClr>
              </a:solidFill>
            </a:endParaRPr>
          </a:p>
          <a:p>
            <a:pPr algn="just"/>
            <a:endParaRPr lang="en-US" sz="2000" dirty="0">
              <a:solidFill>
                <a:schemeClr val="bg1">
                  <a:lumMod val="50000"/>
                </a:schemeClr>
              </a:solidFill>
            </a:endParaRPr>
          </a:p>
          <a:p>
            <a:pPr algn="just"/>
            <a:endParaRPr lang="en-US" sz="2000" dirty="0">
              <a:solidFill>
                <a:schemeClr val="bg1">
                  <a:lumMod val="50000"/>
                </a:schemeClr>
              </a:solidFill>
            </a:endParaRPr>
          </a:p>
          <a:p>
            <a:pPr algn="just"/>
            <a:r>
              <a:rPr lang="en-US" sz="2400" dirty="0">
                <a:solidFill>
                  <a:schemeClr val="bg1">
                    <a:lumMod val="50000"/>
                  </a:schemeClr>
                </a:solidFill>
              </a:rPr>
              <a:t> </a:t>
            </a:r>
          </a:p>
          <a:p>
            <a:pPr algn="just"/>
            <a:endParaRPr lang="en-US" sz="2800" dirty="0">
              <a:solidFill>
                <a:schemeClr val="tx1">
                  <a:lumMod val="50000"/>
                  <a:lumOff val="50000"/>
                </a:schemeClr>
              </a:solidFill>
            </a:endParaRPr>
          </a:p>
          <a:p>
            <a:pPr algn="just"/>
            <a:endParaRPr lang="en-US" sz="2800" dirty="0">
              <a:solidFill>
                <a:schemeClr val="tx1">
                  <a:lumMod val="50000"/>
                  <a:lumOff val="50000"/>
                </a:schemeClr>
              </a:solidFill>
            </a:endParaRPr>
          </a:p>
        </p:txBody>
      </p:sp>
    </p:spTree>
    <p:extLst>
      <p:ext uri="{BB962C8B-B14F-4D97-AF65-F5344CB8AC3E}">
        <p14:creationId xmlns:p14="http://schemas.microsoft.com/office/powerpoint/2010/main" val="1397151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9315" y="333031"/>
            <a:ext cx="10011548" cy="584775"/>
          </a:xfrm>
          <a:prstGeom prst="rect">
            <a:avLst/>
          </a:prstGeom>
          <a:noFill/>
        </p:spPr>
        <p:txBody>
          <a:bodyPr wrap="square" rtlCol="0">
            <a:spAutoFit/>
          </a:bodyPr>
          <a:lstStyle/>
          <a:p>
            <a:r>
              <a:rPr lang="en-US" sz="3200" dirty="0">
                <a:solidFill>
                  <a:schemeClr val="tx1">
                    <a:lumMod val="50000"/>
                    <a:lumOff val="50000"/>
                  </a:schemeClr>
                </a:solidFill>
              </a:rPr>
              <a:t>How Do We Connect Tables?</a:t>
            </a:r>
          </a:p>
        </p:txBody>
      </p:sp>
      <p:sp>
        <p:nvSpPr>
          <p:cNvPr id="5" name="TextBox 4"/>
          <p:cNvSpPr txBox="1"/>
          <p:nvPr/>
        </p:nvSpPr>
        <p:spPr>
          <a:xfrm>
            <a:off x="2051129" y="2564613"/>
            <a:ext cx="8492775" cy="1384995"/>
          </a:xfrm>
          <a:prstGeom prst="rect">
            <a:avLst/>
          </a:prstGeom>
          <a:noFill/>
        </p:spPr>
        <p:txBody>
          <a:bodyPr wrap="square" rtlCol="0">
            <a:spAutoFit/>
          </a:bodyPr>
          <a:lstStyle/>
          <a:p>
            <a:pPr algn="just"/>
            <a:r>
              <a:rPr lang="en-US" sz="2800" dirty="0">
                <a:solidFill>
                  <a:schemeClr val="tx1">
                    <a:lumMod val="50000"/>
                    <a:lumOff val="50000"/>
                  </a:schemeClr>
                </a:solidFill>
              </a:rPr>
              <a:t>We connect one table to another in SQL using the syntax of a </a:t>
            </a:r>
            <a:r>
              <a:rPr lang="en-US" sz="2800" dirty="0">
                <a:solidFill>
                  <a:schemeClr val="accent1"/>
                </a:solidFill>
              </a:rPr>
              <a:t>join</a:t>
            </a:r>
            <a:r>
              <a:rPr lang="en-US" sz="2800" dirty="0">
                <a:solidFill>
                  <a:schemeClr val="tx1">
                    <a:lumMod val="50000"/>
                    <a:lumOff val="50000"/>
                  </a:schemeClr>
                </a:solidFill>
              </a:rPr>
              <a:t>. </a:t>
            </a:r>
            <a:r>
              <a:rPr lang="en-US" sz="2800" dirty="0">
                <a:solidFill>
                  <a:schemeClr val="accent1"/>
                </a:solidFill>
              </a:rPr>
              <a:t>Joining</a:t>
            </a:r>
            <a:r>
              <a:rPr lang="en-US" sz="2800" dirty="0">
                <a:solidFill>
                  <a:schemeClr val="tx1">
                    <a:lumMod val="50000"/>
                    <a:lumOff val="50000"/>
                  </a:schemeClr>
                </a:solidFill>
              </a:rPr>
              <a:t> is the explicit connecting of primary keys to foreign keys across tables. </a:t>
            </a:r>
          </a:p>
        </p:txBody>
      </p:sp>
    </p:spTree>
    <p:extLst>
      <p:ext uri="{BB962C8B-B14F-4D97-AF65-F5344CB8AC3E}">
        <p14:creationId xmlns:p14="http://schemas.microsoft.com/office/powerpoint/2010/main" val="7164234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9315" y="333031"/>
            <a:ext cx="10011548" cy="584775"/>
          </a:xfrm>
          <a:prstGeom prst="rect">
            <a:avLst/>
          </a:prstGeom>
          <a:noFill/>
        </p:spPr>
        <p:txBody>
          <a:bodyPr wrap="square" rtlCol="0">
            <a:spAutoFit/>
          </a:bodyPr>
          <a:lstStyle/>
          <a:p>
            <a:r>
              <a:rPr lang="en-US" sz="3200" dirty="0">
                <a:solidFill>
                  <a:schemeClr val="tx1">
                    <a:lumMod val="50000"/>
                    <a:lumOff val="50000"/>
                  </a:schemeClr>
                </a:solidFill>
              </a:rPr>
              <a:t>Natural Join</a:t>
            </a:r>
          </a:p>
        </p:txBody>
      </p:sp>
      <p:sp>
        <p:nvSpPr>
          <p:cNvPr id="5" name="TextBox 4"/>
          <p:cNvSpPr txBox="1"/>
          <p:nvPr/>
        </p:nvSpPr>
        <p:spPr>
          <a:xfrm>
            <a:off x="851310" y="1123868"/>
            <a:ext cx="8576025" cy="6740307"/>
          </a:xfrm>
          <a:prstGeom prst="rect">
            <a:avLst/>
          </a:prstGeom>
          <a:noFill/>
        </p:spPr>
        <p:txBody>
          <a:bodyPr wrap="square" rtlCol="0">
            <a:spAutoFit/>
          </a:bodyPr>
          <a:lstStyle/>
          <a:p>
            <a:pPr algn="just"/>
            <a:r>
              <a:rPr lang="en-US" sz="2400" dirty="0">
                <a:solidFill>
                  <a:schemeClr val="bg1">
                    <a:lumMod val="50000"/>
                  </a:schemeClr>
                </a:solidFill>
              </a:rPr>
              <a:t>A natural join is one where the database is left to decide what columns to join between the two tables. It does this by automatically joining to all columns between the two tables with the same names:</a:t>
            </a:r>
          </a:p>
          <a:p>
            <a:pPr algn="just"/>
            <a:endParaRPr lang="en-US" sz="2400" dirty="0">
              <a:solidFill>
                <a:schemeClr val="bg1">
                  <a:lumMod val="50000"/>
                </a:schemeClr>
              </a:solidFill>
            </a:endParaRPr>
          </a:p>
          <a:p>
            <a:pPr algn="just"/>
            <a:r>
              <a:rPr lang="en-US" sz="2400" dirty="0">
                <a:solidFill>
                  <a:schemeClr val="bg1">
                    <a:lumMod val="50000"/>
                  </a:schemeClr>
                </a:solidFill>
              </a:rPr>
              <a:t>Select *</a:t>
            </a:r>
          </a:p>
          <a:p>
            <a:pPr algn="just"/>
            <a:r>
              <a:rPr lang="en-US" sz="2400" dirty="0">
                <a:solidFill>
                  <a:schemeClr val="bg1">
                    <a:lumMod val="50000"/>
                  </a:schemeClr>
                </a:solidFill>
              </a:rPr>
              <a:t>From jgough2_ap.vendors </a:t>
            </a:r>
          </a:p>
          <a:p>
            <a:pPr algn="just"/>
            <a:r>
              <a:rPr lang="en-US" sz="2400" dirty="0">
                <a:solidFill>
                  <a:schemeClr val="bg1">
                    <a:lumMod val="50000"/>
                  </a:schemeClr>
                </a:solidFill>
              </a:rPr>
              <a:t>	</a:t>
            </a:r>
            <a:r>
              <a:rPr lang="en-US" sz="2400" dirty="0">
                <a:solidFill>
                  <a:schemeClr val="accent1"/>
                </a:solidFill>
              </a:rPr>
              <a:t>natural join </a:t>
            </a:r>
            <a:r>
              <a:rPr lang="en-US" sz="2400" dirty="0">
                <a:solidFill>
                  <a:schemeClr val="bg1">
                    <a:lumMod val="50000"/>
                  </a:schemeClr>
                </a:solidFill>
              </a:rPr>
              <a:t>jgough2_ap.invoices </a:t>
            </a:r>
          </a:p>
          <a:p>
            <a:pPr algn="just"/>
            <a:r>
              <a:rPr lang="en-US" sz="2400" dirty="0">
                <a:solidFill>
                  <a:schemeClr val="bg1">
                    <a:lumMod val="50000"/>
                  </a:schemeClr>
                </a:solidFill>
              </a:rPr>
              <a:t>Order by </a:t>
            </a:r>
            <a:r>
              <a:rPr lang="en-US" sz="2400" dirty="0" err="1">
                <a:solidFill>
                  <a:schemeClr val="bg1">
                    <a:lumMod val="50000"/>
                  </a:schemeClr>
                </a:solidFill>
              </a:rPr>
              <a:t>invoice_number</a:t>
            </a:r>
            <a:r>
              <a:rPr lang="en-US" sz="2400" dirty="0">
                <a:solidFill>
                  <a:schemeClr val="bg1">
                    <a:lumMod val="50000"/>
                  </a:schemeClr>
                </a:solidFill>
              </a:rPr>
              <a:t>;</a:t>
            </a:r>
          </a:p>
          <a:p>
            <a:pPr algn="just"/>
            <a:endParaRPr lang="en-US" sz="2400" dirty="0">
              <a:solidFill>
                <a:schemeClr val="bg1">
                  <a:lumMod val="50000"/>
                </a:schemeClr>
              </a:solidFill>
            </a:endParaRPr>
          </a:p>
          <a:p>
            <a:pPr algn="just"/>
            <a:endParaRPr lang="en-US" sz="2400" dirty="0">
              <a:solidFill>
                <a:schemeClr val="bg1">
                  <a:lumMod val="50000"/>
                </a:schemeClr>
              </a:solidFill>
            </a:endParaRPr>
          </a:p>
          <a:p>
            <a:pPr algn="just"/>
            <a:r>
              <a:rPr lang="en-US" sz="2400" dirty="0">
                <a:solidFill>
                  <a:schemeClr val="bg1">
                    <a:lumMod val="50000"/>
                  </a:schemeClr>
                </a:solidFill>
              </a:rPr>
              <a:t>Be careful with this, as when there are more than one matching column you will get unexpected results. </a:t>
            </a:r>
          </a:p>
          <a:p>
            <a:pPr algn="just"/>
            <a:endParaRPr lang="en-US" sz="2000" dirty="0">
              <a:solidFill>
                <a:schemeClr val="bg1">
                  <a:lumMod val="50000"/>
                </a:schemeClr>
              </a:solidFill>
            </a:endParaRPr>
          </a:p>
          <a:p>
            <a:pPr algn="just"/>
            <a:endParaRPr lang="en-US" sz="2000" dirty="0">
              <a:solidFill>
                <a:schemeClr val="bg1">
                  <a:lumMod val="50000"/>
                </a:schemeClr>
              </a:solidFill>
            </a:endParaRPr>
          </a:p>
          <a:p>
            <a:pPr algn="just"/>
            <a:r>
              <a:rPr lang="en-US" sz="2400" dirty="0">
                <a:solidFill>
                  <a:schemeClr val="bg1">
                    <a:lumMod val="50000"/>
                  </a:schemeClr>
                </a:solidFill>
              </a:rPr>
              <a:t> </a:t>
            </a:r>
          </a:p>
          <a:p>
            <a:pPr algn="just"/>
            <a:endParaRPr lang="en-US" sz="2800" dirty="0">
              <a:solidFill>
                <a:schemeClr val="tx1">
                  <a:lumMod val="50000"/>
                  <a:lumOff val="50000"/>
                </a:schemeClr>
              </a:solidFill>
            </a:endParaRPr>
          </a:p>
          <a:p>
            <a:pPr algn="just"/>
            <a:endParaRPr lang="en-US" sz="2800" dirty="0">
              <a:solidFill>
                <a:schemeClr val="tx1">
                  <a:lumMod val="50000"/>
                  <a:lumOff val="50000"/>
                </a:schemeClr>
              </a:solidFill>
            </a:endParaRPr>
          </a:p>
        </p:txBody>
      </p:sp>
    </p:spTree>
    <p:extLst>
      <p:ext uri="{BB962C8B-B14F-4D97-AF65-F5344CB8AC3E}">
        <p14:creationId xmlns:p14="http://schemas.microsoft.com/office/powerpoint/2010/main" val="29085664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9315" y="333031"/>
            <a:ext cx="10011548" cy="584775"/>
          </a:xfrm>
          <a:prstGeom prst="rect">
            <a:avLst/>
          </a:prstGeom>
          <a:noFill/>
        </p:spPr>
        <p:txBody>
          <a:bodyPr wrap="square" rtlCol="0">
            <a:spAutoFit/>
          </a:bodyPr>
          <a:lstStyle/>
          <a:p>
            <a:r>
              <a:rPr lang="en-US" sz="3200" dirty="0">
                <a:solidFill>
                  <a:schemeClr val="tx1">
                    <a:lumMod val="50000"/>
                    <a:lumOff val="50000"/>
                  </a:schemeClr>
                </a:solidFill>
              </a:rPr>
              <a:t>Cross Join</a:t>
            </a:r>
          </a:p>
        </p:txBody>
      </p:sp>
      <p:sp>
        <p:nvSpPr>
          <p:cNvPr id="5" name="TextBox 4"/>
          <p:cNvSpPr txBox="1"/>
          <p:nvPr/>
        </p:nvSpPr>
        <p:spPr>
          <a:xfrm>
            <a:off x="851310" y="1123868"/>
            <a:ext cx="8576025" cy="5262979"/>
          </a:xfrm>
          <a:prstGeom prst="rect">
            <a:avLst/>
          </a:prstGeom>
          <a:noFill/>
        </p:spPr>
        <p:txBody>
          <a:bodyPr wrap="square" rtlCol="0">
            <a:spAutoFit/>
          </a:bodyPr>
          <a:lstStyle/>
          <a:p>
            <a:pPr algn="just"/>
            <a:r>
              <a:rPr lang="en-US" sz="2400" dirty="0">
                <a:solidFill>
                  <a:schemeClr val="bg1">
                    <a:lumMod val="50000"/>
                  </a:schemeClr>
                </a:solidFill>
              </a:rPr>
              <a:t>A cross join produces a result set that joins each row in one table to each row in another. This gives a Cartesian product. </a:t>
            </a:r>
          </a:p>
          <a:p>
            <a:pPr algn="just"/>
            <a:endParaRPr lang="en-US" sz="2400" dirty="0">
              <a:solidFill>
                <a:schemeClr val="bg1">
                  <a:lumMod val="50000"/>
                </a:schemeClr>
              </a:solidFill>
            </a:endParaRPr>
          </a:p>
          <a:p>
            <a:pPr algn="just"/>
            <a:r>
              <a:rPr lang="en-US" sz="2400" dirty="0">
                <a:solidFill>
                  <a:schemeClr val="bg1">
                    <a:lumMod val="50000"/>
                  </a:schemeClr>
                </a:solidFill>
              </a:rPr>
              <a:t>Select *</a:t>
            </a:r>
          </a:p>
          <a:p>
            <a:pPr algn="just"/>
            <a:r>
              <a:rPr lang="en-US" sz="2400" dirty="0">
                <a:solidFill>
                  <a:schemeClr val="bg1">
                    <a:lumMod val="50000"/>
                  </a:schemeClr>
                </a:solidFill>
              </a:rPr>
              <a:t>From jgough2_ex.departments </a:t>
            </a:r>
          </a:p>
          <a:p>
            <a:pPr algn="just"/>
            <a:r>
              <a:rPr lang="en-US" sz="2400" dirty="0">
                <a:solidFill>
                  <a:schemeClr val="bg1">
                    <a:lumMod val="50000"/>
                  </a:schemeClr>
                </a:solidFill>
              </a:rPr>
              <a:t>	</a:t>
            </a:r>
            <a:r>
              <a:rPr lang="en-US" sz="2400" dirty="0">
                <a:solidFill>
                  <a:schemeClr val="accent1"/>
                </a:solidFill>
              </a:rPr>
              <a:t>cross join </a:t>
            </a:r>
            <a:r>
              <a:rPr lang="en-US" sz="2400" dirty="0">
                <a:solidFill>
                  <a:schemeClr val="bg1">
                    <a:lumMod val="50000"/>
                  </a:schemeClr>
                </a:solidFill>
              </a:rPr>
              <a:t>jgough2_ex.employees</a:t>
            </a:r>
          </a:p>
          <a:p>
            <a:pPr algn="just"/>
            <a:r>
              <a:rPr lang="en-US" sz="2400" dirty="0">
                <a:solidFill>
                  <a:schemeClr val="bg1">
                    <a:lumMod val="50000"/>
                  </a:schemeClr>
                </a:solidFill>
              </a:rPr>
              <a:t>Order by </a:t>
            </a:r>
            <a:r>
              <a:rPr lang="en-US" sz="2400" dirty="0" err="1">
                <a:solidFill>
                  <a:schemeClr val="bg1">
                    <a:lumMod val="50000"/>
                  </a:schemeClr>
                </a:solidFill>
              </a:rPr>
              <a:t>departments.department_number</a:t>
            </a:r>
            <a:r>
              <a:rPr lang="en-US" sz="2400" dirty="0">
                <a:solidFill>
                  <a:schemeClr val="bg1">
                    <a:lumMod val="50000"/>
                  </a:schemeClr>
                </a:solidFill>
              </a:rPr>
              <a:t>;</a:t>
            </a:r>
          </a:p>
          <a:p>
            <a:pPr algn="just"/>
            <a:endParaRPr lang="en-US" sz="2400" dirty="0">
              <a:solidFill>
                <a:schemeClr val="bg1">
                  <a:lumMod val="50000"/>
                </a:schemeClr>
              </a:solidFill>
            </a:endParaRPr>
          </a:p>
          <a:p>
            <a:pPr algn="just"/>
            <a:r>
              <a:rPr lang="en-US" sz="2400" dirty="0">
                <a:solidFill>
                  <a:schemeClr val="bg1">
                    <a:lumMod val="50000"/>
                  </a:schemeClr>
                </a:solidFill>
              </a:rPr>
              <a:t>Rarely used or practical. I did use it once…</a:t>
            </a:r>
          </a:p>
          <a:p>
            <a:pPr algn="just"/>
            <a:endParaRPr lang="en-US" sz="2000" dirty="0">
              <a:solidFill>
                <a:schemeClr val="bg1">
                  <a:lumMod val="50000"/>
                </a:schemeClr>
              </a:solidFill>
            </a:endParaRPr>
          </a:p>
          <a:p>
            <a:pPr algn="just"/>
            <a:endParaRPr lang="en-US" sz="2000" dirty="0">
              <a:solidFill>
                <a:schemeClr val="bg1">
                  <a:lumMod val="50000"/>
                </a:schemeClr>
              </a:solidFill>
            </a:endParaRPr>
          </a:p>
          <a:p>
            <a:pPr algn="just"/>
            <a:r>
              <a:rPr lang="en-US" sz="2400" dirty="0">
                <a:solidFill>
                  <a:schemeClr val="bg1">
                    <a:lumMod val="50000"/>
                  </a:schemeClr>
                </a:solidFill>
              </a:rPr>
              <a:t> </a:t>
            </a:r>
          </a:p>
          <a:p>
            <a:pPr algn="just"/>
            <a:endParaRPr lang="en-US" sz="2800" dirty="0">
              <a:solidFill>
                <a:schemeClr val="tx1">
                  <a:lumMod val="50000"/>
                  <a:lumOff val="50000"/>
                </a:schemeClr>
              </a:solidFill>
            </a:endParaRPr>
          </a:p>
          <a:p>
            <a:pPr algn="just"/>
            <a:endParaRPr lang="en-US" sz="2800" dirty="0">
              <a:solidFill>
                <a:schemeClr val="tx1">
                  <a:lumMod val="50000"/>
                  <a:lumOff val="50000"/>
                </a:schemeClr>
              </a:solidFill>
            </a:endParaRPr>
          </a:p>
        </p:txBody>
      </p:sp>
    </p:spTree>
    <p:extLst>
      <p:ext uri="{BB962C8B-B14F-4D97-AF65-F5344CB8AC3E}">
        <p14:creationId xmlns:p14="http://schemas.microsoft.com/office/powerpoint/2010/main" val="552506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9315" y="333031"/>
            <a:ext cx="10011548" cy="584775"/>
          </a:xfrm>
          <a:prstGeom prst="rect">
            <a:avLst/>
          </a:prstGeom>
          <a:noFill/>
        </p:spPr>
        <p:txBody>
          <a:bodyPr wrap="square" rtlCol="0">
            <a:spAutoFit/>
          </a:bodyPr>
          <a:lstStyle/>
          <a:p>
            <a:r>
              <a:rPr lang="en-US" sz="3200" dirty="0">
                <a:solidFill>
                  <a:schemeClr val="tx1">
                    <a:lumMod val="50000"/>
                    <a:lumOff val="50000"/>
                  </a:schemeClr>
                </a:solidFill>
              </a:rPr>
              <a:t>Cross Join</a:t>
            </a:r>
          </a:p>
        </p:txBody>
      </p:sp>
      <p:sp>
        <p:nvSpPr>
          <p:cNvPr id="5" name="TextBox 4"/>
          <p:cNvSpPr txBox="1"/>
          <p:nvPr/>
        </p:nvSpPr>
        <p:spPr>
          <a:xfrm>
            <a:off x="851310" y="1123868"/>
            <a:ext cx="8576025" cy="2308324"/>
          </a:xfrm>
          <a:prstGeom prst="rect">
            <a:avLst/>
          </a:prstGeom>
          <a:noFill/>
        </p:spPr>
        <p:txBody>
          <a:bodyPr wrap="square" rtlCol="0">
            <a:spAutoFit/>
          </a:bodyPr>
          <a:lstStyle/>
          <a:p>
            <a:pPr algn="just"/>
            <a:r>
              <a:rPr lang="en-US" sz="2400" dirty="0">
                <a:solidFill>
                  <a:schemeClr val="bg1">
                    <a:lumMod val="50000"/>
                  </a:schemeClr>
                </a:solidFill>
              </a:rPr>
              <a:t>Example of a Cartesian Product:</a:t>
            </a:r>
          </a:p>
          <a:p>
            <a:pPr algn="just"/>
            <a:endParaRPr lang="en-US" sz="2000" dirty="0">
              <a:solidFill>
                <a:schemeClr val="bg1">
                  <a:lumMod val="50000"/>
                </a:schemeClr>
              </a:solidFill>
            </a:endParaRPr>
          </a:p>
          <a:p>
            <a:pPr algn="just"/>
            <a:endParaRPr lang="en-US" sz="2000" dirty="0">
              <a:solidFill>
                <a:schemeClr val="bg1">
                  <a:lumMod val="50000"/>
                </a:schemeClr>
              </a:solidFill>
            </a:endParaRPr>
          </a:p>
          <a:p>
            <a:pPr algn="just"/>
            <a:r>
              <a:rPr lang="en-US" sz="2400" dirty="0">
                <a:solidFill>
                  <a:schemeClr val="bg1">
                    <a:lumMod val="50000"/>
                  </a:schemeClr>
                </a:solidFill>
              </a:rPr>
              <a:t> </a:t>
            </a:r>
          </a:p>
          <a:p>
            <a:pPr algn="just"/>
            <a:endParaRPr lang="en-US" sz="2800" dirty="0">
              <a:solidFill>
                <a:schemeClr val="tx1">
                  <a:lumMod val="50000"/>
                  <a:lumOff val="50000"/>
                </a:schemeClr>
              </a:solidFill>
            </a:endParaRPr>
          </a:p>
          <a:p>
            <a:pPr algn="just"/>
            <a:endParaRPr lang="en-US" sz="2800" dirty="0">
              <a:solidFill>
                <a:schemeClr val="tx1">
                  <a:lumMod val="50000"/>
                  <a:lumOff val="50000"/>
                </a:schemeClr>
              </a:solidFill>
            </a:endParaRPr>
          </a:p>
        </p:txBody>
      </p:sp>
      <p:pic>
        <p:nvPicPr>
          <p:cNvPr id="2" name="Picture 1"/>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144267" y="1943290"/>
            <a:ext cx="5614439" cy="4274630"/>
          </a:xfrm>
          <a:prstGeom prst="rect">
            <a:avLst/>
          </a:prstGeom>
        </p:spPr>
      </p:pic>
    </p:spTree>
    <p:extLst>
      <p:ext uri="{BB962C8B-B14F-4D97-AF65-F5344CB8AC3E}">
        <p14:creationId xmlns:p14="http://schemas.microsoft.com/office/powerpoint/2010/main" val="28814680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9315" y="333031"/>
            <a:ext cx="10011548" cy="584775"/>
          </a:xfrm>
          <a:prstGeom prst="rect">
            <a:avLst/>
          </a:prstGeom>
          <a:noFill/>
        </p:spPr>
        <p:txBody>
          <a:bodyPr wrap="square" rtlCol="0">
            <a:spAutoFit/>
          </a:bodyPr>
          <a:lstStyle/>
          <a:p>
            <a:r>
              <a:rPr lang="en-US" sz="3200" dirty="0">
                <a:solidFill>
                  <a:schemeClr val="tx1">
                    <a:lumMod val="50000"/>
                    <a:lumOff val="50000"/>
                  </a:schemeClr>
                </a:solidFill>
              </a:rPr>
              <a:t>Union</a:t>
            </a:r>
          </a:p>
        </p:txBody>
      </p:sp>
      <p:sp>
        <p:nvSpPr>
          <p:cNvPr id="5" name="TextBox 4"/>
          <p:cNvSpPr txBox="1"/>
          <p:nvPr/>
        </p:nvSpPr>
        <p:spPr>
          <a:xfrm>
            <a:off x="851310" y="1123868"/>
            <a:ext cx="8576025" cy="4955203"/>
          </a:xfrm>
          <a:prstGeom prst="rect">
            <a:avLst/>
          </a:prstGeom>
          <a:noFill/>
        </p:spPr>
        <p:txBody>
          <a:bodyPr wrap="square" rtlCol="0">
            <a:spAutoFit/>
          </a:bodyPr>
          <a:lstStyle/>
          <a:p>
            <a:pPr algn="just"/>
            <a:r>
              <a:rPr lang="en-US" sz="2400" dirty="0">
                <a:solidFill>
                  <a:schemeClr val="bg1">
                    <a:lumMod val="50000"/>
                  </a:schemeClr>
                </a:solidFill>
              </a:rPr>
              <a:t>A union combines rows from two or more result sets. </a:t>
            </a:r>
          </a:p>
          <a:p>
            <a:pPr algn="just"/>
            <a:endParaRPr lang="en-US" sz="2400" dirty="0">
              <a:solidFill>
                <a:schemeClr val="bg1">
                  <a:lumMod val="50000"/>
                </a:schemeClr>
              </a:solidFill>
            </a:endParaRPr>
          </a:p>
          <a:p>
            <a:pPr algn="just"/>
            <a:r>
              <a:rPr lang="en-US" sz="2400" dirty="0">
                <a:solidFill>
                  <a:schemeClr val="bg1">
                    <a:lumMod val="50000"/>
                  </a:schemeClr>
                </a:solidFill>
              </a:rPr>
              <a:t>select *</a:t>
            </a:r>
          </a:p>
          <a:p>
            <a:pPr algn="just"/>
            <a:r>
              <a:rPr lang="en-US" sz="2400" dirty="0">
                <a:solidFill>
                  <a:schemeClr val="bg1">
                    <a:lumMod val="50000"/>
                  </a:schemeClr>
                </a:solidFill>
              </a:rPr>
              <a:t>From jgough2_sakila.actor</a:t>
            </a:r>
          </a:p>
          <a:p>
            <a:pPr algn="just"/>
            <a:r>
              <a:rPr lang="en-US" sz="2400" dirty="0">
                <a:solidFill>
                  <a:schemeClr val="bg1">
                    <a:lumMod val="50000"/>
                  </a:schemeClr>
                </a:solidFill>
              </a:rPr>
              <a:t>where </a:t>
            </a:r>
            <a:r>
              <a:rPr lang="en-US" sz="2400" dirty="0" err="1">
                <a:solidFill>
                  <a:schemeClr val="bg1">
                    <a:lumMod val="50000"/>
                  </a:schemeClr>
                </a:solidFill>
              </a:rPr>
              <a:t>first_name</a:t>
            </a:r>
            <a:r>
              <a:rPr lang="en-US" sz="2400" dirty="0">
                <a:solidFill>
                  <a:schemeClr val="bg1">
                    <a:lumMod val="50000"/>
                  </a:schemeClr>
                </a:solidFill>
              </a:rPr>
              <a:t> like '%c‘</a:t>
            </a:r>
          </a:p>
          <a:p>
            <a:pPr algn="just"/>
            <a:r>
              <a:rPr lang="en-US" sz="2400" dirty="0">
                <a:solidFill>
                  <a:schemeClr val="accent1"/>
                </a:solidFill>
              </a:rPr>
              <a:t>Union</a:t>
            </a:r>
          </a:p>
          <a:p>
            <a:pPr algn="just"/>
            <a:r>
              <a:rPr lang="en-US" sz="2400" dirty="0">
                <a:solidFill>
                  <a:schemeClr val="bg1">
                    <a:lumMod val="50000"/>
                  </a:schemeClr>
                </a:solidFill>
              </a:rPr>
              <a:t>select *</a:t>
            </a:r>
          </a:p>
          <a:p>
            <a:pPr algn="just"/>
            <a:r>
              <a:rPr lang="en-US" sz="2400" dirty="0">
                <a:solidFill>
                  <a:schemeClr val="bg1">
                    <a:lumMod val="50000"/>
                  </a:schemeClr>
                </a:solidFill>
              </a:rPr>
              <a:t>from jgough2_sakila.actor</a:t>
            </a:r>
          </a:p>
          <a:p>
            <a:pPr algn="just"/>
            <a:r>
              <a:rPr lang="en-US" sz="2400" dirty="0">
                <a:solidFill>
                  <a:schemeClr val="bg1">
                    <a:lumMod val="50000"/>
                  </a:schemeClr>
                </a:solidFill>
              </a:rPr>
              <a:t>where </a:t>
            </a:r>
            <a:r>
              <a:rPr lang="en-US" sz="2400" dirty="0" err="1">
                <a:solidFill>
                  <a:schemeClr val="bg1">
                    <a:lumMod val="50000"/>
                  </a:schemeClr>
                </a:solidFill>
              </a:rPr>
              <a:t>first_name</a:t>
            </a:r>
            <a:r>
              <a:rPr lang="en-US" sz="2400" dirty="0">
                <a:solidFill>
                  <a:schemeClr val="bg1">
                    <a:lumMod val="50000"/>
                  </a:schemeClr>
                </a:solidFill>
              </a:rPr>
              <a:t> like 'B%';</a:t>
            </a:r>
            <a:endParaRPr lang="en-US" sz="2000" dirty="0">
              <a:solidFill>
                <a:schemeClr val="bg1">
                  <a:lumMod val="50000"/>
                </a:schemeClr>
              </a:solidFill>
            </a:endParaRPr>
          </a:p>
          <a:p>
            <a:pPr algn="just"/>
            <a:endParaRPr lang="en-US" sz="2000" dirty="0">
              <a:solidFill>
                <a:schemeClr val="bg1">
                  <a:lumMod val="50000"/>
                </a:schemeClr>
              </a:solidFill>
            </a:endParaRPr>
          </a:p>
          <a:p>
            <a:pPr algn="just"/>
            <a:r>
              <a:rPr lang="en-US" sz="2400" dirty="0">
                <a:solidFill>
                  <a:schemeClr val="bg1">
                    <a:lumMod val="50000"/>
                  </a:schemeClr>
                </a:solidFill>
              </a:rPr>
              <a:t> </a:t>
            </a:r>
          </a:p>
          <a:p>
            <a:pPr algn="just"/>
            <a:r>
              <a:rPr lang="en-US" sz="2800" dirty="0">
                <a:solidFill>
                  <a:schemeClr val="tx1">
                    <a:lumMod val="50000"/>
                    <a:lumOff val="50000"/>
                  </a:schemeClr>
                </a:solidFill>
              </a:rPr>
              <a:t>Union’s automatically de-dup result sets.</a:t>
            </a:r>
          </a:p>
          <a:p>
            <a:pPr algn="just"/>
            <a:endParaRPr lang="en-US" sz="2800" dirty="0">
              <a:solidFill>
                <a:schemeClr val="tx1">
                  <a:lumMod val="50000"/>
                  <a:lumOff val="50000"/>
                </a:schemeClr>
              </a:solidFill>
            </a:endParaRPr>
          </a:p>
        </p:txBody>
      </p:sp>
    </p:spTree>
    <p:extLst>
      <p:ext uri="{BB962C8B-B14F-4D97-AF65-F5344CB8AC3E}">
        <p14:creationId xmlns:p14="http://schemas.microsoft.com/office/powerpoint/2010/main" val="20023831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9315" y="333031"/>
            <a:ext cx="10011548" cy="584775"/>
          </a:xfrm>
          <a:prstGeom prst="rect">
            <a:avLst/>
          </a:prstGeom>
          <a:noFill/>
        </p:spPr>
        <p:txBody>
          <a:bodyPr wrap="square" rtlCol="0">
            <a:spAutoFit/>
          </a:bodyPr>
          <a:lstStyle/>
          <a:p>
            <a:r>
              <a:rPr lang="en-US" sz="3200" dirty="0">
                <a:solidFill>
                  <a:schemeClr val="tx1">
                    <a:lumMod val="50000"/>
                    <a:lumOff val="50000"/>
                  </a:schemeClr>
                </a:solidFill>
              </a:rPr>
              <a:t>Union All</a:t>
            </a:r>
          </a:p>
        </p:txBody>
      </p:sp>
      <p:sp>
        <p:nvSpPr>
          <p:cNvPr id="5" name="TextBox 4"/>
          <p:cNvSpPr txBox="1"/>
          <p:nvPr/>
        </p:nvSpPr>
        <p:spPr>
          <a:xfrm>
            <a:off x="851310" y="1123868"/>
            <a:ext cx="8576025" cy="4216539"/>
          </a:xfrm>
          <a:prstGeom prst="rect">
            <a:avLst/>
          </a:prstGeom>
          <a:noFill/>
        </p:spPr>
        <p:txBody>
          <a:bodyPr wrap="square" rtlCol="0">
            <a:spAutoFit/>
          </a:bodyPr>
          <a:lstStyle/>
          <a:p>
            <a:pPr algn="just"/>
            <a:r>
              <a:rPr lang="en-US" sz="2400" dirty="0">
                <a:solidFill>
                  <a:schemeClr val="bg1">
                    <a:lumMod val="50000"/>
                  </a:schemeClr>
                </a:solidFill>
              </a:rPr>
              <a:t>If you don’t want a de-duped result set use ‘union all’ as this will return all rows from each result set even if duplicated.</a:t>
            </a:r>
          </a:p>
          <a:p>
            <a:pPr algn="just"/>
            <a:endParaRPr lang="en-US" sz="2400" dirty="0">
              <a:solidFill>
                <a:schemeClr val="bg1">
                  <a:lumMod val="50000"/>
                </a:schemeClr>
              </a:solidFill>
            </a:endParaRPr>
          </a:p>
          <a:p>
            <a:pPr algn="just"/>
            <a:r>
              <a:rPr lang="en-US" sz="2400" dirty="0">
                <a:solidFill>
                  <a:schemeClr val="tx1">
                    <a:lumMod val="50000"/>
                    <a:lumOff val="50000"/>
                  </a:schemeClr>
                </a:solidFill>
              </a:rPr>
              <a:t>select *</a:t>
            </a:r>
          </a:p>
          <a:p>
            <a:pPr algn="just"/>
            <a:r>
              <a:rPr lang="en-US" sz="2400" dirty="0">
                <a:solidFill>
                  <a:schemeClr val="tx1">
                    <a:lumMod val="50000"/>
                    <a:lumOff val="50000"/>
                  </a:schemeClr>
                </a:solidFill>
              </a:rPr>
              <a:t>from jgough2_sakila.actor</a:t>
            </a:r>
          </a:p>
          <a:p>
            <a:pPr algn="just"/>
            <a:r>
              <a:rPr lang="en-US" sz="2400" dirty="0">
                <a:solidFill>
                  <a:schemeClr val="tx1">
                    <a:lumMod val="50000"/>
                    <a:lumOff val="50000"/>
                  </a:schemeClr>
                </a:solidFill>
              </a:rPr>
              <a:t>where </a:t>
            </a:r>
            <a:r>
              <a:rPr lang="en-US" sz="2400" dirty="0" err="1">
                <a:solidFill>
                  <a:schemeClr val="tx1">
                    <a:lumMod val="50000"/>
                    <a:lumOff val="50000"/>
                  </a:schemeClr>
                </a:solidFill>
              </a:rPr>
              <a:t>first_name</a:t>
            </a:r>
            <a:r>
              <a:rPr lang="en-US" sz="2400" dirty="0">
                <a:solidFill>
                  <a:schemeClr val="tx1">
                    <a:lumMod val="50000"/>
                    <a:lumOff val="50000"/>
                  </a:schemeClr>
                </a:solidFill>
              </a:rPr>
              <a:t> like '%c‘</a:t>
            </a:r>
          </a:p>
          <a:p>
            <a:pPr algn="just"/>
            <a:r>
              <a:rPr lang="en-US" sz="2400" dirty="0">
                <a:solidFill>
                  <a:schemeClr val="accent1"/>
                </a:solidFill>
              </a:rPr>
              <a:t>union all</a:t>
            </a:r>
          </a:p>
          <a:p>
            <a:pPr algn="just"/>
            <a:r>
              <a:rPr lang="en-US" sz="2400" dirty="0">
                <a:solidFill>
                  <a:schemeClr val="tx1">
                    <a:lumMod val="50000"/>
                    <a:lumOff val="50000"/>
                  </a:schemeClr>
                </a:solidFill>
              </a:rPr>
              <a:t>select *</a:t>
            </a:r>
          </a:p>
          <a:p>
            <a:pPr algn="just"/>
            <a:r>
              <a:rPr lang="en-US" sz="2400" dirty="0">
                <a:solidFill>
                  <a:schemeClr val="tx1">
                    <a:lumMod val="50000"/>
                    <a:lumOff val="50000"/>
                  </a:schemeClr>
                </a:solidFill>
              </a:rPr>
              <a:t>from jgough2_sakila.actor</a:t>
            </a:r>
          </a:p>
          <a:p>
            <a:pPr algn="just"/>
            <a:r>
              <a:rPr lang="en-US" sz="2400" dirty="0">
                <a:solidFill>
                  <a:schemeClr val="tx1">
                    <a:lumMod val="50000"/>
                    <a:lumOff val="50000"/>
                  </a:schemeClr>
                </a:solidFill>
              </a:rPr>
              <a:t>where </a:t>
            </a:r>
            <a:r>
              <a:rPr lang="en-US" sz="2400" dirty="0" err="1">
                <a:solidFill>
                  <a:schemeClr val="tx1">
                    <a:lumMod val="50000"/>
                    <a:lumOff val="50000"/>
                  </a:schemeClr>
                </a:solidFill>
              </a:rPr>
              <a:t>first_name</a:t>
            </a:r>
            <a:r>
              <a:rPr lang="en-US" sz="2400" dirty="0">
                <a:solidFill>
                  <a:schemeClr val="tx1">
                    <a:lumMod val="50000"/>
                    <a:lumOff val="50000"/>
                  </a:schemeClr>
                </a:solidFill>
              </a:rPr>
              <a:t> like 'A%';</a:t>
            </a:r>
          </a:p>
          <a:p>
            <a:pPr algn="just"/>
            <a:endParaRPr lang="en-US" sz="2800" dirty="0">
              <a:solidFill>
                <a:schemeClr val="tx1">
                  <a:lumMod val="50000"/>
                  <a:lumOff val="50000"/>
                </a:schemeClr>
              </a:solidFill>
            </a:endParaRPr>
          </a:p>
        </p:txBody>
      </p:sp>
    </p:spTree>
    <p:extLst>
      <p:ext uri="{BB962C8B-B14F-4D97-AF65-F5344CB8AC3E}">
        <p14:creationId xmlns:p14="http://schemas.microsoft.com/office/powerpoint/2010/main" val="18780111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9315" y="333031"/>
            <a:ext cx="10011548" cy="584775"/>
          </a:xfrm>
          <a:prstGeom prst="rect">
            <a:avLst/>
          </a:prstGeom>
          <a:noFill/>
        </p:spPr>
        <p:txBody>
          <a:bodyPr wrap="square" rtlCol="0">
            <a:spAutoFit/>
          </a:bodyPr>
          <a:lstStyle/>
          <a:p>
            <a:r>
              <a:rPr lang="en-US" sz="3200" dirty="0">
                <a:solidFill>
                  <a:schemeClr val="tx1">
                    <a:lumMod val="50000"/>
                    <a:lumOff val="50000"/>
                  </a:schemeClr>
                </a:solidFill>
              </a:rPr>
              <a:t>Union for Full Outer Joins</a:t>
            </a:r>
          </a:p>
        </p:txBody>
      </p:sp>
      <p:sp>
        <p:nvSpPr>
          <p:cNvPr id="5" name="TextBox 4"/>
          <p:cNvSpPr txBox="1"/>
          <p:nvPr/>
        </p:nvSpPr>
        <p:spPr>
          <a:xfrm>
            <a:off x="723294" y="1699940"/>
            <a:ext cx="9065422" cy="3477875"/>
          </a:xfrm>
          <a:prstGeom prst="rect">
            <a:avLst/>
          </a:prstGeom>
          <a:noFill/>
        </p:spPr>
        <p:txBody>
          <a:bodyPr wrap="square" rtlCol="0">
            <a:spAutoFit/>
          </a:bodyPr>
          <a:lstStyle/>
          <a:p>
            <a:r>
              <a:rPr lang="en-US" sz="2000" dirty="0">
                <a:solidFill>
                  <a:schemeClr val="tx1">
                    <a:lumMod val="50000"/>
                    <a:lumOff val="50000"/>
                  </a:schemeClr>
                </a:solidFill>
              </a:rPr>
              <a:t>Select *</a:t>
            </a:r>
          </a:p>
          <a:p>
            <a:r>
              <a:rPr lang="en-US" sz="2000" dirty="0">
                <a:solidFill>
                  <a:schemeClr val="tx1">
                    <a:lumMod val="50000"/>
                    <a:lumOff val="50000"/>
                  </a:schemeClr>
                </a:solidFill>
              </a:rPr>
              <a:t>From jgough2_ex.departments d</a:t>
            </a:r>
          </a:p>
          <a:p>
            <a:r>
              <a:rPr lang="en-US" sz="2000" dirty="0">
                <a:solidFill>
                  <a:schemeClr val="tx1">
                    <a:lumMod val="50000"/>
                    <a:lumOff val="50000"/>
                  </a:schemeClr>
                </a:solidFill>
              </a:rPr>
              <a:t>	</a:t>
            </a:r>
            <a:r>
              <a:rPr lang="en-US" sz="2000" dirty="0">
                <a:solidFill>
                  <a:schemeClr val="accent1"/>
                </a:solidFill>
              </a:rPr>
              <a:t>left</a:t>
            </a:r>
            <a:r>
              <a:rPr lang="en-US" sz="2000" dirty="0">
                <a:solidFill>
                  <a:schemeClr val="tx1">
                    <a:lumMod val="50000"/>
                    <a:lumOff val="50000"/>
                  </a:schemeClr>
                </a:solidFill>
              </a:rPr>
              <a:t> join jgough2_ex.employees e</a:t>
            </a:r>
          </a:p>
          <a:p>
            <a:r>
              <a:rPr lang="en-US" sz="2000" dirty="0">
                <a:solidFill>
                  <a:schemeClr val="tx1">
                    <a:lumMod val="50000"/>
                    <a:lumOff val="50000"/>
                  </a:schemeClr>
                </a:solidFill>
              </a:rPr>
              <a:t>		on </a:t>
            </a:r>
            <a:r>
              <a:rPr lang="en-US" sz="2000" dirty="0" err="1">
                <a:solidFill>
                  <a:schemeClr val="tx1">
                    <a:lumMod val="50000"/>
                    <a:lumOff val="50000"/>
                  </a:schemeClr>
                </a:solidFill>
              </a:rPr>
              <a:t>d.department_number</a:t>
            </a:r>
            <a:r>
              <a:rPr lang="en-US" sz="2000" dirty="0">
                <a:solidFill>
                  <a:schemeClr val="tx1">
                    <a:lumMod val="50000"/>
                    <a:lumOff val="50000"/>
                  </a:schemeClr>
                </a:solidFill>
              </a:rPr>
              <a:t> = </a:t>
            </a:r>
            <a:r>
              <a:rPr lang="en-US" sz="2000" dirty="0" err="1">
                <a:solidFill>
                  <a:schemeClr val="tx1">
                    <a:lumMod val="50000"/>
                    <a:lumOff val="50000"/>
                  </a:schemeClr>
                </a:solidFill>
              </a:rPr>
              <a:t>e.department_number</a:t>
            </a:r>
            <a:endParaRPr lang="en-US" sz="2000" dirty="0">
              <a:solidFill>
                <a:schemeClr val="tx1">
                  <a:lumMod val="50000"/>
                  <a:lumOff val="50000"/>
                </a:schemeClr>
              </a:solidFill>
            </a:endParaRPr>
          </a:p>
          <a:p>
            <a:r>
              <a:rPr lang="en-US" sz="2000" dirty="0">
                <a:solidFill>
                  <a:schemeClr val="tx1">
                    <a:lumMod val="50000"/>
                    <a:lumOff val="50000"/>
                  </a:schemeClr>
                </a:solidFill>
              </a:rPr>
              <a:t>Union</a:t>
            </a:r>
          </a:p>
          <a:p>
            <a:r>
              <a:rPr lang="en-US" sz="2000" dirty="0">
                <a:solidFill>
                  <a:schemeClr val="tx1">
                    <a:lumMod val="50000"/>
                    <a:lumOff val="50000"/>
                  </a:schemeClr>
                </a:solidFill>
              </a:rPr>
              <a:t>Select *</a:t>
            </a:r>
          </a:p>
          <a:p>
            <a:r>
              <a:rPr lang="en-US" sz="2000" dirty="0">
                <a:solidFill>
                  <a:schemeClr val="tx1">
                    <a:lumMod val="50000"/>
                    <a:lumOff val="50000"/>
                  </a:schemeClr>
                </a:solidFill>
              </a:rPr>
              <a:t>From jgough2_ex.departments d</a:t>
            </a:r>
          </a:p>
          <a:p>
            <a:r>
              <a:rPr lang="en-US" sz="2000" dirty="0">
                <a:solidFill>
                  <a:schemeClr val="tx1">
                    <a:lumMod val="50000"/>
                    <a:lumOff val="50000"/>
                  </a:schemeClr>
                </a:solidFill>
              </a:rPr>
              <a:t>	</a:t>
            </a:r>
            <a:r>
              <a:rPr lang="en-US" sz="2000" dirty="0">
                <a:solidFill>
                  <a:schemeClr val="accent1"/>
                </a:solidFill>
              </a:rPr>
              <a:t>right</a:t>
            </a:r>
            <a:r>
              <a:rPr lang="en-US" sz="2000" dirty="0">
                <a:solidFill>
                  <a:schemeClr val="tx1">
                    <a:lumMod val="50000"/>
                    <a:lumOff val="50000"/>
                  </a:schemeClr>
                </a:solidFill>
              </a:rPr>
              <a:t> join jgough2_ex.employees e</a:t>
            </a:r>
          </a:p>
          <a:p>
            <a:r>
              <a:rPr lang="en-US" sz="2000" dirty="0">
                <a:solidFill>
                  <a:schemeClr val="tx1">
                    <a:lumMod val="50000"/>
                    <a:lumOff val="50000"/>
                  </a:schemeClr>
                </a:solidFill>
              </a:rPr>
              <a:t>		on </a:t>
            </a:r>
            <a:r>
              <a:rPr lang="en-US" sz="2000" dirty="0" err="1">
                <a:solidFill>
                  <a:schemeClr val="tx1">
                    <a:lumMod val="50000"/>
                    <a:lumOff val="50000"/>
                  </a:schemeClr>
                </a:solidFill>
              </a:rPr>
              <a:t>d.department_number</a:t>
            </a:r>
            <a:r>
              <a:rPr lang="en-US" sz="2000" dirty="0">
                <a:solidFill>
                  <a:schemeClr val="tx1">
                    <a:lumMod val="50000"/>
                    <a:lumOff val="50000"/>
                  </a:schemeClr>
                </a:solidFill>
              </a:rPr>
              <a:t> = </a:t>
            </a:r>
            <a:r>
              <a:rPr lang="en-US" sz="2000" dirty="0" err="1">
                <a:solidFill>
                  <a:schemeClr val="tx1">
                    <a:lumMod val="50000"/>
                    <a:lumOff val="50000"/>
                  </a:schemeClr>
                </a:solidFill>
              </a:rPr>
              <a:t>e.department_number</a:t>
            </a:r>
            <a:endParaRPr lang="en-US" sz="2000" dirty="0">
              <a:solidFill>
                <a:schemeClr val="tx1">
                  <a:lumMod val="50000"/>
                  <a:lumOff val="50000"/>
                </a:schemeClr>
              </a:solidFill>
            </a:endParaRPr>
          </a:p>
          <a:p>
            <a:r>
              <a:rPr lang="en-US" sz="2000" dirty="0">
                <a:solidFill>
                  <a:schemeClr val="tx1">
                    <a:lumMod val="50000"/>
                    <a:lumOff val="50000"/>
                  </a:schemeClr>
                </a:solidFill>
              </a:rPr>
              <a:t>Order by </a:t>
            </a:r>
            <a:r>
              <a:rPr lang="en-US" sz="2000" dirty="0" err="1">
                <a:solidFill>
                  <a:schemeClr val="tx1">
                    <a:lumMod val="50000"/>
                    <a:lumOff val="50000"/>
                  </a:schemeClr>
                </a:solidFill>
              </a:rPr>
              <a:t>dept_name</a:t>
            </a:r>
            <a:r>
              <a:rPr lang="en-US" sz="2000" dirty="0">
                <a:solidFill>
                  <a:schemeClr val="tx1">
                    <a:lumMod val="50000"/>
                    <a:lumOff val="50000"/>
                  </a:schemeClr>
                </a:solidFill>
              </a:rPr>
              <a:t>;</a:t>
            </a:r>
          </a:p>
          <a:p>
            <a:endParaRPr lang="en-US" sz="2000" dirty="0">
              <a:solidFill>
                <a:schemeClr val="tx1">
                  <a:lumMod val="50000"/>
                  <a:lumOff val="50000"/>
                </a:schemeClr>
              </a:solidFill>
            </a:endParaRPr>
          </a:p>
        </p:txBody>
      </p:sp>
    </p:spTree>
    <p:extLst>
      <p:ext uri="{BB962C8B-B14F-4D97-AF65-F5344CB8AC3E}">
        <p14:creationId xmlns:p14="http://schemas.microsoft.com/office/powerpoint/2010/main" val="30805926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9315" y="333031"/>
            <a:ext cx="10011548" cy="584775"/>
          </a:xfrm>
          <a:prstGeom prst="rect">
            <a:avLst/>
          </a:prstGeom>
          <a:noFill/>
        </p:spPr>
        <p:txBody>
          <a:bodyPr wrap="square" rtlCol="0">
            <a:spAutoFit/>
          </a:bodyPr>
          <a:lstStyle/>
          <a:p>
            <a:r>
              <a:rPr lang="en-US" sz="3200" dirty="0">
                <a:solidFill>
                  <a:schemeClr val="tx1">
                    <a:lumMod val="50000"/>
                    <a:lumOff val="50000"/>
                  </a:schemeClr>
                </a:solidFill>
              </a:rPr>
              <a:t>A quick word on views…</a:t>
            </a:r>
          </a:p>
        </p:txBody>
      </p:sp>
      <p:sp>
        <p:nvSpPr>
          <p:cNvPr id="5" name="TextBox 4"/>
          <p:cNvSpPr txBox="1"/>
          <p:nvPr/>
        </p:nvSpPr>
        <p:spPr>
          <a:xfrm>
            <a:off x="595278" y="1489628"/>
            <a:ext cx="8713314" cy="3477875"/>
          </a:xfrm>
          <a:prstGeom prst="rect">
            <a:avLst/>
          </a:prstGeom>
          <a:noFill/>
        </p:spPr>
        <p:txBody>
          <a:bodyPr wrap="square" rtlCol="0">
            <a:spAutoFit/>
          </a:bodyPr>
          <a:lstStyle/>
          <a:p>
            <a:pPr algn="just"/>
            <a:r>
              <a:rPr lang="en-US" sz="2000" dirty="0">
                <a:solidFill>
                  <a:schemeClr val="tx1">
                    <a:lumMod val="50000"/>
                    <a:lumOff val="50000"/>
                  </a:schemeClr>
                </a:solidFill>
              </a:rPr>
              <a:t>Views are a type of table that exist in a database. They are not true tables in that when data is added or deleted from a database it is not added to a view but rather to a table.</a:t>
            </a:r>
          </a:p>
          <a:p>
            <a:pPr algn="just"/>
            <a:endParaRPr lang="en-US" sz="2000" dirty="0">
              <a:solidFill>
                <a:schemeClr val="tx1">
                  <a:lumMod val="50000"/>
                  <a:lumOff val="50000"/>
                </a:schemeClr>
              </a:solidFill>
            </a:endParaRPr>
          </a:p>
          <a:p>
            <a:pPr algn="just"/>
            <a:r>
              <a:rPr lang="en-US" sz="2000" dirty="0">
                <a:solidFill>
                  <a:schemeClr val="tx1">
                    <a:lumMod val="50000"/>
                    <a:lumOff val="50000"/>
                  </a:schemeClr>
                </a:solidFill>
              </a:rPr>
              <a:t>Views are calculated by the DBMS from the database tables. A view does not have to be normalized. </a:t>
            </a:r>
          </a:p>
          <a:p>
            <a:pPr algn="just"/>
            <a:endParaRPr lang="en-US" sz="2000" dirty="0">
              <a:solidFill>
                <a:schemeClr val="tx1">
                  <a:lumMod val="50000"/>
                  <a:lumOff val="50000"/>
                </a:schemeClr>
              </a:solidFill>
            </a:endParaRPr>
          </a:p>
          <a:p>
            <a:pPr algn="just"/>
            <a:r>
              <a:rPr lang="en-US" sz="2000" dirty="0">
                <a:solidFill>
                  <a:schemeClr val="tx1">
                    <a:lumMod val="50000"/>
                    <a:lumOff val="50000"/>
                  </a:schemeClr>
                </a:solidFill>
              </a:rPr>
              <a:t>For example: If I wanted to see total sales for each store in my company, instead of running a query each time summing order totals by store, I could create a view that automatically made the calculation and stored it in the database in table format. </a:t>
            </a:r>
          </a:p>
        </p:txBody>
      </p:sp>
    </p:spTree>
    <p:extLst>
      <p:ext uri="{BB962C8B-B14F-4D97-AF65-F5344CB8AC3E}">
        <p14:creationId xmlns:p14="http://schemas.microsoft.com/office/powerpoint/2010/main" val="6398028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9315" y="333031"/>
            <a:ext cx="10011548" cy="584775"/>
          </a:xfrm>
          <a:prstGeom prst="rect">
            <a:avLst/>
          </a:prstGeom>
          <a:noFill/>
        </p:spPr>
        <p:txBody>
          <a:bodyPr wrap="square" rtlCol="0">
            <a:spAutoFit/>
          </a:bodyPr>
          <a:lstStyle/>
          <a:p>
            <a:r>
              <a:rPr lang="en-US" sz="3200" dirty="0">
                <a:solidFill>
                  <a:schemeClr val="tx1">
                    <a:lumMod val="50000"/>
                    <a:lumOff val="50000"/>
                  </a:schemeClr>
                </a:solidFill>
              </a:rPr>
              <a:t>A quick word on views…</a:t>
            </a:r>
          </a:p>
        </p:txBody>
      </p:sp>
      <p:sp>
        <p:nvSpPr>
          <p:cNvPr id="5" name="TextBox 4"/>
          <p:cNvSpPr txBox="1"/>
          <p:nvPr/>
        </p:nvSpPr>
        <p:spPr>
          <a:xfrm>
            <a:off x="851310" y="1123868"/>
            <a:ext cx="8713314"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tx1">
                    <a:lumMod val="50000"/>
                    <a:lumOff val="50000"/>
                  </a:schemeClr>
                </a:solidFill>
              </a:rPr>
              <a:t>Views provide abstraction over tables. You can add/remove fields easily in a view without modifying your underlying schema.</a:t>
            </a:r>
          </a:p>
          <a:p>
            <a:pPr marL="342900" indent="-342900">
              <a:buFont typeface="Arial" panose="020B0604020202020204" pitchFamily="34" charset="0"/>
              <a:buChar char="•"/>
            </a:pPr>
            <a:endParaRPr lang="en-US" sz="2000" dirty="0">
              <a:solidFill>
                <a:schemeClr val="tx1">
                  <a:lumMod val="50000"/>
                  <a:lumOff val="50000"/>
                </a:schemeClr>
              </a:solidFill>
            </a:endParaRPr>
          </a:p>
          <a:p>
            <a:pPr marL="342900" indent="-342900">
              <a:buFont typeface="Arial" panose="020B0604020202020204" pitchFamily="34" charset="0"/>
              <a:buChar char="•"/>
            </a:pPr>
            <a:r>
              <a:rPr lang="en-US" sz="2000" dirty="0">
                <a:solidFill>
                  <a:schemeClr val="tx1">
                    <a:lumMod val="50000"/>
                    <a:lumOff val="50000"/>
                  </a:schemeClr>
                </a:solidFill>
              </a:rPr>
              <a:t>Views can model complex joins easily.</a:t>
            </a:r>
          </a:p>
          <a:p>
            <a:pPr marL="342900" indent="-342900">
              <a:buFont typeface="Arial" panose="020B0604020202020204" pitchFamily="34" charset="0"/>
              <a:buChar char="•"/>
            </a:pPr>
            <a:endParaRPr lang="en-US" sz="2000" dirty="0">
              <a:solidFill>
                <a:schemeClr val="tx1">
                  <a:lumMod val="50000"/>
                  <a:lumOff val="50000"/>
                </a:schemeClr>
              </a:solidFill>
            </a:endParaRPr>
          </a:p>
          <a:p>
            <a:pPr marL="342900" indent="-342900">
              <a:buFont typeface="Arial" panose="020B0604020202020204" pitchFamily="34" charset="0"/>
              <a:buChar char="•"/>
            </a:pPr>
            <a:r>
              <a:rPr lang="en-US" sz="2000" dirty="0">
                <a:solidFill>
                  <a:schemeClr val="tx1">
                    <a:lumMod val="50000"/>
                    <a:lumOff val="50000"/>
                  </a:schemeClr>
                </a:solidFill>
              </a:rPr>
              <a:t>Views can hide database-specific stuff from you. </a:t>
            </a:r>
          </a:p>
          <a:p>
            <a:pPr marL="342900" indent="-342900">
              <a:buFont typeface="Arial" panose="020B0604020202020204" pitchFamily="34" charset="0"/>
              <a:buChar char="•"/>
            </a:pPr>
            <a:endParaRPr lang="en-US" sz="2000" dirty="0">
              <a:solidFill>
                <a:schemeClr val="tx1">
                  <a:lumMod val="50000"/>
                  <a:lumOff val="50000"/>
                </a:schemeClr>
              </a:solidFill>
            </a:endParaRPr>
          </a:p>
          <a:p>
            <a:pPr marL="342900" indent="-342900">
              <a:buFont typeface="Arial" panose="020B0604020202020204" pitchFamily="34" charset="0"/>
              <a:buChar char="•"/>
            </a:pPr>
            <a:r>
              <a:rPr lang="en-US" sz="2000" dirty="0">
                <a:solidFill>
                  <a:schemeClr val="tx1">
                    <a:lumMod val="50000"/>
                    <a:lumOff val="50000"/>
                  </a:schemeClr>
                </a:solidFill>
              </a:rPr>
              <a:t>You can easily manage your GRANTS directly on views, rather than the actual tables. It's easier to manage if you know a certain user may only access a view.</a:t>
            </a:r>
          </a:p>
          <a:p>
            <a:pPr marL="342900" indent="-342900">
              <a:buFont typeface="Arial" panose="020B0604020202020204" pitchFamily="34" charset="0"/>
              <a:buChar char="•"/>
            </a:pPr>
            <a:endParaRPr lang="en-US" sz="2000" dirty="0">
              <a:solidFill>
                <a:schemeClr val="tx1">
                  <a:lumMod val="50000"/>
                  <a:lumOff val="50000"/>
                </a:schemeClr>
              </a:solidFill>
            </a:endParaRPr>
          </a:p>
          <a:p>
            <a:pPr marL="342900" indent="-342900">
              <a:buFont typeface="Arial" panose="020B0604020202020204" pitchFamily="34" charset="0"/>
              <a:buChar char="•"/>
            </a:pPr>
            <a:r>
              <a:rPr lang="en-US" sz="2000" dirty="0">
                <a:solidFill>
                  <a:schemeClr val="tx1">
                    <a:lumMod val="50000"/>
                    <a:lumOff val="50000"/>
                  </a:schemeClr>
                </a:solidFill>
              </a:rPr>
              <a:t>Views can help you with backwards compatibility. You can change the underlying schema, but the views can hide those facts from a certain client.</a:t>
            </a:r>
          </a:p>
          <a:p>
            <a:pPr marL="342900" indent="-342900">
              <a:buFont typeface="Arial" panose="020B0604020202020204" pitchFamily="34" charset="0"/>
              <a:buChar char="•"/>
            </a:pPr>
            <a:endParaRPr lang="en-US" sz="2000" dirty="0">
              <a:solidFill>
                <a:schemeClr val="tx1">
                  <a:lumMod val="50000"/>
                  <a:lumOff val="50000"/>
                </a:schemeClr>
              </a:solidFill>
            </a:endParaRPr>
          </a:p>
          <a:p>
            <a:r>
              <a:rPr lang="en-US" sz="2000" dirty="0">
                <a:solidFill>
                  <a:schemeClr val="tx1">
                    <a:lumMod val="50000"/>
                    <a:lumOff val="50000"/>
                  </a:schemeClr>
                </a:solidFill>
              </a:rPr>
              <a:t>- Lukas Eder</a:t>
            </a:r>
          </a:p>
        </p:txBody>
      </p:sp>
    </p:spTree>
    <p:extLst>
      <p:ext uri="{BB962C8B-B14F-4D97-AF65-F5344CB8AC3E}">
        <p14:creationId xmlns:p14="http://schemas.microsoft.com/office/powerpoint/2010/main" val="31540586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20799" y="3020292"/>
            <a:ext cx="9291782" cy="523220"/>
          </a:xfrm>
          <a:prstGeom prst="rect">
            <a:avLst/>
          </a:prstGeom>
          <a:noFill/>
        </p:spPr>
        <p:txBody>
          <a:bodyPr wrap="square" rtlCol="0">
            <a:spAutoFit/>
          </a:bodyPr>
          <a:lstStyle/>
          <a:p>
            <a:pPr algn="ctr"/>
            <a:r>
              <a:rPr lang="en-US" sz="2800" dirty="0">
                <a:solidFill>
                  <a:schemeClr val="tx1">
                    <a:lumMod val="50000"/>
                    <a:lumOff val="50000"/>
                  </a:schemeClr>
                </a:solidFill>
                <a:latin typeface="Calibri" panose="020F0502020204030204" pitchFamily="34" charset="0"/>
              </a:rPr>
              <a:t>Query Examples</a:t>
            </a:r>
            <a:endParaRPr lang="en-US" sz="2800" dirty="0">
              <a:solidFill>
                <a:schemeClr val="tx1">
                  <a:lumMod val="50000"/>
                  <a:lumOff val="50000"/>
                </a:schemeClr>
              </a:solidFill>
            </a:endParaRPr>
          </a:p>
        </p:txBody>
      </p:sp>
    </p:spTree>
    <p:extLst>
      <p:ext uri="{BB962C8B-B14F-4D97-AF65-F5344CB8AC3E}">
        <p14:creationId xmlns:p14="http://schemas.microsoft.com/office/powerpoint/2010/main" val="3543627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9315" y="333031"/>
            <a:ext cx="10011548" cy="584775"/>
          </a:xfrm>
          <a:prstGeom prst="rect">
            <a:avLst/>
          </a:prstGeom>
          <a:noFill/>
        </p:spPr>
        <p:txBody>
          <a:bodyPr wrap="square" rtlCol="0">
            <a:spAutoFit/>
          </a:bodyPr>
          <a:lstStyle/>
          <a:p>
            <a:r>
              <a:rPr lang="en-US" sz="3200" dirty="0">
                <a:solidFill>
                  <a:schemeClr val="tx1">
                    <a:lumMod val="50000"/>
                    <a:lumOff val="50000"/>
                  </a:schemeClr>
                </a:solidFill>
              </a:rPr>
              <a:t>Example</a:t>
            </a:r>
          </a:p>
        </p:txBody>
      </p:sp>
      <p:graphicFrame>
        <p:nvGraphicFramePr>
          <p:cNvPr id="2" name="Table 1"/>
          <p:cNvGraphicFramePr>
            <a:graphicFrameLocks noGrp="1"/>
          </p:cNvGraphicFramePr>
          <p:nvPr>
            <p:extLst>
              <p:ext uri="{D42A27DB-BD31-4B8C-83A1-F6EECF244321}">
                <p14:modId xmlns:p14="http://schemas.microsoft.com/office/powerpoint/2010/main" val="3695817881"/>
              </p:ext>
            </p:extLst>
          </p:nvPr>
        </p:nvGraphicFramePr>
        <p:xfrm>
          <a:off x="2212697" y="1763524"/>
          <a:ext cx="8128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40">
                <a:tc>
                  <a:txBody>
                    <a:bodyPr/>
                    <a:lstStyle/>
                    <a:p>
                      <a:r>
                        <a:rPr lang="en-US" u="sng" dirty="0"/>
                        <a:t>A1</a:t>
                      </a:r>
                    </a:p>
                  </a:txBody>
                  <a:tcPr/>
                </a:tc>
                <a:tc>
                  <a:txBody>
                    <a:bodyPr/>
                    <a:lstStyle/>
                    <a:p>
                      <a:r>
                        <a:rPr lang="en-US" dirty="0"/>
                        <a:t>A2</a:t>
                      </a:r>
                    </a:p>
                  </a:txBody>
                  <a:tcPr/>
                </a:tc>
                <a:tc>
                  <a:txBody>
                    <a:bodyPr/>
                    <a:lstStyle/>
                    <a:p>
                      <a:r>
                        <a:rPr lang="en-US" dirty="0"/>
                        <a:t>A3</a:t>
                      </a:r>
                    </a:p>
                  </a:txBody>
                  <a:tcPr/>
                </a:tc>
                <a:tc>
                  <a:txBody>
                    <a:bodyPr/>
                    <a:lstStyle/>
                    <a:p>
                      <a:r>
                        <a:rPr lang="en-US" dirty="0"/>
                        <a:t>A4</a:t>
                      </a:r>
                    </a:p>
                  </a:txBody>
                  <a:tcPr/>
                </a:tc>
                <a:extLst>
                  <a:ext uri="{0D108BD9-81ED-4DB2-BD59-A6C34878D82A}">
                    <a16:rowId xmlns:a16="http://schemas.microsoft.com/office/drawing/2014/main" val="10000"/>
                  </a:ext>
                </a:extLst>
              </a:tr>
              <a:tr h="370840">
                <a:tc>
                  <a:txBody>
                    <a:bodyPr/>
                    <a:lstStyle/>
                    <a:p>
                      <a:r>
                        <a:rPr lang="en-US" dirty="0"/>
                        <a:t>VALUE</a:t>
                      </a:r>
                    </a:p>
                  </a:txBody>
                  <a:tcPr/>
                </a:tc>
                <a:tc>
                  <a:txBody>
                    <a:bodyPr/>
                    <a:lstStyle/>
                    <a:p>
                      <a:r>
                        <a:rPr lang="en-US" dirty="0"/>
                        <a:t>VALUE</a:t>
                      </a:r>
                    </a:p>
                  </a:txBody>
                  <a:tcPr/>
                </a:tc>
                <a:tc>
                  <a:txBody>
                    <a:bodyPr/>
                    <a:lstStyle/>
                    <a:p>
                      <a:r>
                        <a:rPr lang="en-US" dirty="0"/>
                        <a:t>VALUE</a:t>
                      </a:r>
                    </a:p>
                  </a:txBody>
                  <a:tcPr/>
                </a:tc>
                <a:tc>
                  <a:txBody>
                    <a:bodyPr/>
                    <a:lstStyle/>
                    <a:p>
                      <a:r>
                        <a:rPr lang="en-US" dirty="0"/>
                        <a:t>VALUE</a:t>
                      </a:r>
                    </a:p>
                  </a:txBody>
                  <a:tcPr/>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131051327"/>
              </p:ext>
            </p:extLst>
          </p:nvPr>
        </p:nvGraphicFramePr>
        <p:xfrm>
          <a:off x="2212697" y="4799541"/>
          <a:ext cx="8128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40">
                <a:tc>
                  <a:txBody>
                    <a:bodyPr/>
                    <a:lstStyle/>
                    <a:p>
                      <a:r>
                        <a:rPr lang="en-US" u="sng" dirty="0"/>
                        <a:t>A10</a:t>
                      </a:r>
                    </a:p>
                  </a:txBody>
                  <a:tcPr/>
                </a:tc>
                <a:tc>
                  <a:txBody>
                    <a:bodyPr/>
                    <a:lstStyle/>
                    <a:p>
                      <a:r>
                        <a:rPr lang="en-US" dirty="0"/>
                        <a:t>A1</a:t>
                      </a:r>
                    </a:p>
                  </a:txBody>
                  <a:tcPr/>
                </a:tc>
                <a:tc>
                  <a:txBody>
                    <a:bodyPr/>
                    <a:lstStyle/>
                    <a:p>
                      <a:r>
                        <a:rPr lang="en-US" dirty="0"/>
                        <a:t>A6</a:t>
                      </a:r>
                    </a:p>
                  </a:txBody>
                  <a:tcPr/>
                </a:tc>
                <a:tc>
                  <a:txBody>
                    <a:bodyPr/>
                    <a:lstStyle/>
                    <a:p>
                      <a:r>
                        <a:rPr lang="en-US" dirty="0"/>
                        <a:t>A7</a:t>
                      </a:r>
                    </a:p>
                  </a:txBody>
                  <a:tcPr/>
                </a:tc>
                <a:extLst>
                  <a:ext uri="{0D108BD9-81ED-4DB2-BD59-A6C34878D82A}">
                    <a16:rowId xmlns:a16="http://schemas.microsoft.com/office/drawing/2014/main" val="10000"/>
                  </a:ext>
                </a:extLst>
              </a:tr>
              <a:tr h="370840">
                <a:tc>
                  <a:txBody>
                    <a:bodyPr/>
                    <a:lstStyle/>
                    <a:p>
                      <a:r>
                        <a:rPr lang="en-US" dirty="0"/>
                        <a:t>VALUE</a:t>
                      </a:r>
                    </a:p>
                  </a:txBody>
                  <a:tcPr/>
                </a:tc>
                <a:tc>
                  <a:txBody>
                    <a:bodyPr/>
                    <a:lstStyle/>
                    <a:p>
                      <a:r>
                        <a:rPr lang="en-US" dirty="0"/>
                        <a:t>VALUE</a:t>
                      </a:r>
                    </a:p>
                  </a:txBody>
                  <a:tcPr/>
                </a:tc>
                <a:tc>
                  <a:txBody>
                    <a:bodyPr/>
                    <a:lstStyle/>
                    <a:p>
                      <a:r>
                        <a:rPr lang="en-US" dirty="0"/>
                        <a:t>VALUE</a:t>
                      </a:r>
                    </a:p>
                  </a:txBody>
                  <a:tcPr/>
                </a:tc>
                <a:tc>
                  <a:txBody>
                    <a:bodyPr/>
                    <a:lstStyle/>
                    <a:p>
                      <a:r>
                        <a:rPr lang="en-US" dirty="0"/>
                        <a:t>VALUE</a:t>
                      </a:r>
                    </a:p>
                  </a:txBody>
                  <a:tcPr/>
                </a:tc>
                <a:extLst>
                  <a:ext uri="{0D108BD9-81ED-4DB2-BD59-A6C34878D82A}">
                    <a16:rowId xmlns:a16="http://schemas.microsoft.com/office/drawing/2014/main" val="10001"/>
                  </a:ext>
                </a:extLst>
              </a:tr>
            </a:tbl>
          </a:graphicData>
        </a:graphic>
      </p:graphicFrame>
      <p:cxnSp>
        <p:nvCxnSpPr>
          <p:cNvPr id="9" name="Curved Connector 8"/>
          <p:cNvCxnSpPr/>
          <p:nvPr/>
        </p:nvCxnSpPr>
        <p:spPr>
          <a:xfrm rot="16200000" flipV="1">
            <a:off x="2735233" y="2959196"/>
            <a:ext cx="2294337" cy="1386353"/>
          </a:xfrm>
          <a:prstGeom prst="curvedConnector3">
            <a:avLst>
              <a:gd name="adj1" fmla="val 50000"/>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319076" y="1307180"/>
            <a:ext cx="2256503" cy="369332"/>
          </a:xfrm>
          <a:prstGeom prst="rect">
            <a:avLst/>
          </a:prstGeom>
          <a:noFill/>
        </p:spPr>
        <p:txBody>
          <a:bodyPr wrap="square" rtlCol="0">
            <a:spAutoFit/>
          </a:bodyPr>
          <a:lstStyle/>
          <a:p>
            <a:r>
              <a:rPr lang="en-US" dirty="0">
                <a:solidFill>
                  <a:schemeClr val="tx1">
                    <a:lumMod val="50000"/>
                    <a:lumOff val="50000"/>
                  </a:schemeClr>
                </a:solidFill>
              </a:rPr>
              <a:t>Primary Key</a:t>
            </a:r>
          </a:p>
        </p:txBody>
      </p:sp>
      <p:sp>
        <p:nvSpPr>
          <p:cNvPr id="17" name="TextBox 16"/>
          <p:cNvSpPr txBox="1"/>
          <p:nvPr/>
        </p:nvSpPr>
        <p:spPr>
          <a:xfrm>
            <a:off x="4329773" y="5605751"/>
            <a:ext cx="2256503" cy="369332"/>
          </a:xfrm>
          <a:prstGeom prst="rect">
            <a:avLst/>
          </a:prstGeom>
          <a:noFill/>
        </p:spPr>
        <p:txBody>
          <a:bodyPr wrap="square" rtlCol="0">
            <a:spAutoFit/>
          </a:bodyPr>
          <a:lstStyle/>
          <a:p>
            <a:r>
              <a:rPr lang="en-US" dirty="0">
                <a:solidFill>
                  <a:schemeClr val="tx1">
                    <a:lumMod val="50000"/>
                    <a:lumOff val="50000"/>
                  </a:schemeClr>
                </a:solidFill>
              </a:rPr>
              <a:t>Foreign Key</a:t>
            </a:r>
          </a:p>
        </p:txBody>
      </p:sp>
    </p:spTree>
    <p:extLst>
      <p:ext uri="{BB962C8B-B14F-4D97-AF65-F5344CB8AC3E}">
        <p14:creationId xmlns:p14="http://schemas.microsoft.com/office/powerpoint/2010/main" val="1656842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9315" y="333031"/>
            <a:ext cx="10011548" cy="584775"/>
          </a:xfrm>
          <a:prstGeom prst="rect">
            <a:avLst/>
          </a:prstGeom>
          <a:noFill/>
        </p:spPr>
        <p:txBody>
          <a:bodyPr wrap="square" rtlCol="0">
            <a:spAutoFit/>
          </a:bodyPr>
          <a:lstStyle/>
          <a:p>
            <a:r>
              <a:rPr lang="en-US" sz="3200" dirty="0">
                <a:solidFill>
                  <a:schemeClr val="tx1">
                    <a:lumMod val="50000"/>
                    <a:lumOff val="50000"/>
                  </a:schemeClr>
                </a:solidFill>
              </a:rPr>
              <a:t>SQL Syntax</a:t>
            </a:r>
          </a:p>
        </p:txBody>
      </p:sp>
      <p:sp>
        <p:nvSpPr>
          <p:cNvPr id="5" name="TextBox 4"/>
          <p:cNvSpPr txBox="1"/>
          <p:nvPr/>
        </p:nvSpPr>
        <p:spPr>
          <a:xfrm>
            <a:off x="439315" y="1212331"/>
            <a:ext cx="8492775" cy="954107"/>
          </a:xfrm>
          <a:prstGeom prst="rect">
            <a:avLst/>
          </a:prstGeom>
          <a:noFill/>
        </p:spPr>
        <p:txBody>
          <a:bodyPr wrap="square" rtlCol="0">
            <a:spAutoFit/>
          </a:bodyPr>
          <a:lstStyle/>
          <a:p>
            <a:pPr algn="just"/>
            <a:r>
              <a:rPr lang="en-US" sz="2800" dirty="0">
                <a:solidFill>
                  <a:schemeClr val="tx1">
                    <a:lumMod val="50000"/>
                    <a:lumOff val="50000"/>
                  </a:schemeClr>
                </a:solidFill>
              </a:rPr>
              <a:t>In SQL, a join takes the following syntax:</a:t>
            </a:r>
          </a:p>
          <a:p>
            <a:pPr algn="just"/>
            <a:endParaRPr lang="en-US" sz="2800" dirty="0">
              <a:solidFill>
                <a:schemeClr val="tx1">
                  <a:lumMod val="50000"/>
                  <a:lumOff val="50000"/>
                </a:schemeClr>
              </a:solidFill>
            </a:endParaRPr>
          </a:p>
        </p:txBody>
      </p:sp>
      <p:sp>
        <p:nvSpPr>
          <p:cNvPr id="6" name="TextBox 5"/>
          <p:cNvSpPr txBox="1"/>
          <p:nvPr/>
        </p:nvSpPr>
        <p:spPr>
          <a:xfrm>
            <a:off x="851439" y="2166438"/>
            <a:ext cx="8175999" cy="2985433"/>
          </a:xfrm>
          <a:prstGeom prst="rect">
            <a:avLst/>
          </a:prstGeom>
          <a:noFill/>
        </p:spPr>
        <p:txBody>
          <a:bodyPr wrap="square" rtlCol="0">
            <a:spAutoFit/>
          </a:bodyPr>
          <a:lstStyle/>
          <a:p>
            <a:pPr algn="just"/>
            <a:endParaRPr lang="en-US" sz="2000" dirty="0">
              <a:solidFill>
                <a:schemeClr val="tx1">
                  <a:lumMod val="50000"/>
                  <a:lumOff val="50000"/>
                </a:schemeClr>
              </a:solidFill>
            </a:endParaRPr>
          </a:p>
          <a:p>
            <a:pPr algn="just"/>
            <a:r>
              <a:rPr lang="en-US" sz="2400" dirty="0">
                <a:solidFill>
                  <a:schemeClr val="tx1">
                    <a:lumMod val="50000"/>
                    <a:lumOff val="50000"/>
                  </a:schemeClr>
                </a:solidFill>
              </a:rPr>
              <a:t>Select *</a:t>
            </a:r>
          </a:p>
          <a:p>
            <a:pPr algn="just"/>
            <a:r>
              <a:rPr lang="en-US" sz="2400" dirty="0">
                <a:solidFill>
                  <a:schemeClr val="tx1">
                    <a:lumMod val="50000"/>
                    <a:lumOff val="50000"/>
                  </a:schemeClr>
                </a:solidFill>
              </a:rPr>
              <a:t>From [Table A] </a:t>
            </a:r>
            <a:r>
              <a:rPr lang="en-US" sz="2400" dirty="0" err="1">
                <a:solidFill>
                  <a:schemeClr val="tx1">
                    <a:lumMod val="50000"/>
                    <a:lumOff val="50000"/>
                  </a:schemeClr>
                </a:solidFill>
              </a:rPr>
              <a:t>Alias_A</a:t>
            </a:r>
            <a:endParaRPr lang="en-US" sz="2400" dirty="0">
              <a:solidFill>
                <a:schemeClr val="accent1"/>
              </a:solidFill>
            </a:endParaRPr>
          </a:p>
          <a:p>
            <a:pPr algn="just"/>
            <a:r>
              <a:rPr lang="en-US" sz="2400" dirty="0">
                <a:solidFill>
                  <a:schemeClr val="tx1">
                    <a:lumMod val="50000"/>
                    <a:lumOff val="50000"/>
                  </a:schemeClr>
                </a:solidFill>
              </a:rPr>
              <a:t>	</a:t>
            </a:r>
            <a:r>
              <a:rPr lang="en-US" sz="2400" dirty="0">
                <a:solidFill>
                  <a:schemeClr val="accent1"/>
                </a:solidFill>
              </a:rPr>
              <a:t>join</a:t>
            </a:r>
            <a:r>
              <a:rPr lang="en-US" sz="2400" dirty="0">
                <a:solidFill>
                  <a:schemeClr val="tx1">
                    <a:lumMod val="50000"/>
                    <a:lumOff val="50000"/>
                  </a:schemeClr>
                </a:solidFill>
              </a:rPr>
              <a:t> [Table B] </a:t>
            </a:r>
            <a:r>
              <a:rPr lang="en-US" sz="2400" dirty="0" err="1">
                <a:solidFill>
                  <a:schemeClr val="tx1">
                    <a:lumMod val="50000"/>
                    <a:lumOff val="50000"/>
                  </a:schemeClr>
                </a:solidFill>
              </a:rPr>
              <a:t>Alias_B</a:t>
            </a:r>
            <a:r>
              <a:rPr lang="en-US" sz="2400" dirty="0">
                <a:solidFill>
                  <a:schemeClr val="tx1">
                    <a:lumMod val="50000"/>
                    <a:lumOff val="50000"/>
                  </a:schemeClr>
                </a:solidFill>
              </a:rPr>
              <a:t>		</a:t>
            </a:r>
          </a:p>
          <a:p>
            <a:pPr algn="just"/>
            <a:r>
              <a:rPr lang="en-US" sz="2400" dirty="0">
                <a:solidFill>
                  <a:schemeClr val="tx1">
                    <a:lumMod val="50000"/>
                    <a:lumOff val="50000"/>
                  </a:schemeClr>
                </a:solidFill>
              </a:rPr>
              <a:t>		</a:t>
            </a:r>
            <a:r>
              <a:rPr lang="en-US" sz="2400" dirty="0">
                <a:solidFill>
                  <a:schemeClr val="accent1"/>
                </a:solidFill>
              </a:rPr>
              <a:t>on</a:t>
            </a:r>
            <a:r>
              <a:rPr lang="en-US" sz="2400" dirty="0">
                <a:solidFill>
                  <a:schemeClr val="tx1">
                    <a:lumMod val="50000"/>
                    <a:lumOff val="50000"/>
                  </a:schemeClr>
                </a:solidFill>
              </a:rPr>
              <a:t> </a:t>
            </a:r>
            <a:r>
              <a:rPr lang="en-US" sz="2400" dirty="0" err="1">
                <a:solidFill>
                  <a:schemeClr val="tx1">
                    <a:lumMod val="50000"/>
                    <a:lumOff val="50000"/>
                  </a:schemeClr>
                </a:solidFill>
              </a:rPr>
              <a:t>Alias_A</a:t>
            </a:r>
            <a:r>
              <a:rPr lang="en-US" sz="2400" dirty="0">
                <a:solidFill>
                  <a:schemeClr val="tx1">
                    <a:lumMod val="50000"/>
                    <a:lumOff val="50000"/>
                  </a:schemeClr>
                </a:solidFill>
              </a:rPr>
              <a:t>.[column] </a:t>
            </a:r>
            <a:r>
              <a:rPr lang="en-US" sz="2400" dirty="0">
                <a:solidFill>
                  <a:schemeClr val="accent1"/>
                </a:solidFill>
              </a:rPr>
              <a:t>=</a:t>
            </a:r>
            <a:r>
              <a:rPr lang="en-US" sz="2400" dirty="0">
                <a:solidFill>
                  <a:schemeClr val="tx1">
                    <a:lumMod val="50000"/>
                    <a:lumOff val="50000"/>
                  </a:schemeClr>
                </a:solidFill>
              </a:rPr>
              <a:t> </a:t>
            </a:r>
            <a:r>
              <a:rPr lang="en-US" sz="2400" dirty="0" err="1">
                <a:solidFill>
                  <a:schemeClr val="tx1">
                    <a:lumMod val="50000"/>
                    <a:lumOff val="50000"/>
                  </a:schemeClr>
                </a:solidFill>
              </a:rPr>
              <a:t>Alias_B</a:t>
            </a:r>
            <a:r>
              <a:rPr lang="en-US" sz="2400" dirty="0">
                <a:solidFill>
                  <a:schemeClr val="tx1">
                    <a:lumMod val="50000"/>
                    <a:lumOff val="50000"/>
                  </a:schemeClr>
                </a:solidFill>
              </a:rPr>
              <a:t>.[column]</a:t>
            </a:r>
          </a:p>
          <a:p>
            <a:pPr algn="just"/>
            <a:endParaRPr lang="en-US" sz="2400" dirty="0">
              <a:solidFill>
                <a:schemeClr val="tx1">
                  <a:lumMod val="50000"/>
                  <a:lumOff val="50000"/>
                </a:schemeClr>
              </a:solidFill>
            </a:endParaRPr>
          </a:p>
          <a:p>
            <a:pPr algn="just"/>
            <a:r>
              <a:rPr lang="en-US" sz="2400" dirty="0">
                <a:solidFill>
                  <a:schemeClr val="tx1">
                    <a:lumMod val="50000"/>
                    <a:lumOff val="50000"/>
                  </a:schemeClr>
                </a:solidFill>
              </a:rPr>
              <a:t>In most cases, the ‘=‘ operator is used, however, all of the comparison operators can be used in a join condition.</a:t>
            </a:r>
          </a:p>
        </p:txBody>
      </p:sp>
    </p:spTree>
    <p:extLst>
      <p:ext uri="{BB962C8B-B14F-4D97-AF65-F5344CB8AC3E}">
        <p14:creationId xmlns:p14="http://schemas.microsoft.com/office/powerpoint/2010/main" val="1732431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9315" y="333031"/>
            <a:ext cx="10011548" cy="584775"/>
          </a:xfrm>
          <a:prstGeom prst="rect">
            <a:avLst/>
          </a:prstGeom>
          <a:noFill/>
        </p:spPr>
        <p:txBody>
          <a:bodyPr wrap="square" rtlCol="0">
            <a:spAutoFit/>
          </a:bodyPr>
          <a:lstStyle/>
          <a:p>
            <a:r>
              <a:rPr lang="en-US" sz="3200" dirty="0">
                <a:solidFill>
                  <a:schemeClr val="tx1">
                    <a:lumMod val="50000"/>
                    <a:lumOff val="50000"/>
                  </a:schemeClr>
                </a:solidFill>
              </a:rPr>
              <a:t>SQL Syntax</a:t>
            </a:r>
          </a:p>
        </p:txBody>
      </p:sp>
      <p:sp>
        <p:nvSpPr>
          <p:cNvPr id="5" name="TextBox 4"/>
          <p:cNvSpPr txBox="1"/>
          <p:nvPr/>
        </p:nvSpPr>
        <p:spPr>
          <a:xfrm>
            <a:off x="813456" y="1650213"/>
            <a:ext cx="8492775" cy="3539430"/>
          </a:xfrm>
          <a:prstGeom prst="rect">
            <a:avLst/>
          </a:prstGeom>
          <a:noFill/>
        </p:spPr>
        <p:txBody>
          <a:bodyPr wrap="square" rtlCol="0">
            <a:spAutoFit/>
          </a:bodyPr>
          <a:lstStyle/>
          <a:p>
            <a:pPr algn="just"/>
            <a:r>
              <a:rPr lang="en-US" sz="2800" dirty="0">
                <a:solidFill>
                  <a:schemeClr val="tx1">
                    <a:lumMod val="50000"/>
                    <a:lumOff val="50000"/>
                  </a:schemeClr>
                </a:solidFill>
              </a:rPr>
              <a:t>Example of a Join:</a:t>
            </a:r>
          </a:p>
          <a:p>
            <a:pPr algn="just"/>
            <a:endParaRPr lang="en-US" sz="2800" dirty="0">
              <a:solidFill>
                <a:schemeClr val="tx1">
                  <a:lumMod val="50000"/>
                  <a:lumOff val="50000"/>
                </a:schemeClr>
              </a:solidFill>
            </a:endParaRPr>
          </a:p>
          <a:p>
            <a:pPr algn="just"/>
            <a:r>
              <a:rPr lang="en-US" sz="2800" dirty="0">
                <a:solidFill>
                  <a:schemeClr val="tx1">
                    <a:lumMod val="50000"/>
                    <a:lumOff val="50000"/>
                  </a:schemeClr>
                </a:solidFill>
              </a:rPr>
              <a:t>Select *</a:t>
            </a:r>
          </a:p>
          <a:p>
            <a:pPr algn="just"/>
            <a:r>
              <a:rPr lang="en-US" sz="2800" dirty="0">
                <a:solidFill>
                  <a:schemeClr val="tx1">
                    <a:lumMod val="50000"/>
                    <a:lumOff val="50000"/>
                  </a:schemeClr>
                </a:solidFill>
              </a:rPr>
              <a:t>From jgough2_sakila.actor </a:t>
            </a:r>
            <a:r>
              <a:rPr lang="en-US" sz="2800" dirty="0">
                <a:solidFill>
                  <a:schemeClr val="accent1"/>
                </a:solidFill>
              </a:rPr>
              <a:t>A</a:t>
            </a:r>
          </a:p>
          <a:p>
            <a:pPr algn="just"/>
            <a:r>
              <a:rPr lang="en-US" sz="2800" dirty="0">
                <a:solidFill>
                  <a:schemeClr val="tx1">
                    <a:lumMod val="50000"/>
                    <a:lumOff val="50000"/>
                  </a:schemeClr>
                </a:solidFill>
              </a:rPr>
              <a:t>	</a:t>
            </a:r>
            <a:r>
              <a:rPr lang="en-US" sz="2800" dirty="0">
                <a:solidFill>
                  <a:schemeClr val="accent1"/>
                </a:solidFill>
              </a:rPr>
              <a:t>join</a:t>
            </a:r>
            <a:r>
              <a:rPr lang="en-US" sz="2800" dirty="0">
                <a:solidFill>
                  <a:schemeClr val="tx1">
                    <a:lumMod val="50000"/>
                    <a:lumOff val="50000"/>
                  </a:schemeClr>
                </a:solidFill>
              </a:rPr>
              <a:t> jgough2_sakila.film_actor </a:t>
            </a:r>
            <a:r>
              <a:rPr lang="en-US" sz="2800" dirty="0">
                <a:solidFill>
                  <a:schemeClr val="accent1"/>
                </a:solidFill>
              </a:rPr>
              <a:t>FA</a:t>
            </a:r>
          </a:p>
          <a:p>
            <a:pPr algn="just"/>
            <a:r>
              <a:rPr lang="en-US" sz="2800" dirty="0">
                <a:solidFill>
                  <a:schemeClr val="tx1">
                    <a:lumMod val="50000"/>
                    <a:lumOff val="50000"/>
                  </a:schemeClr>
                </a:solidFill>
              </a:rPr>
              <a:t>		</a:t>
            </a:r>
            <a:r>
              <a:rPr lang="en-US" sz="2800" dirty="0">
                <a:solidFill>
                  <a:schemeClr val="accent1"/>
                </a:solidFill>
              </a:rPr>
              <a:t>on</a:t>
            </a:r>
            <a:r>
              <a:rPr lang="en-US" sz="2800" dirty="0">
                <a:solidFill>
                  <a:schemeClr val="tx1">
                    <a:lumMod val="50000"/>
                    <a:lumOff val="50000"/>
                  </a:schemeClr>
                </a:solidFill>
              </a:rPr>
              <a:t> </a:t>
            </a:r>
            <a:r>
              <a:rPr lang="en-US" sz="2800" dirty="0" err="1">
                <a:solidFill>
                  <a:schemeClr val="tx1">
                    <a:lumMod val="50000"/>
                    <a:lumOff val="50000"/>
                  </a:schemeClr>
                </a:solidFill>
              </a:rPr>
              <a:t>A.actor_id</a:t>
            </a:r>
            <a:r>
              <a:rPr lang="en-US" sz="2800" dirty="0">
                <a:solidFill>
                  <a:schemeClr val="tx1">
                    <a:lumMod val="50000"/>
                    <a:lumOff val="50000"/>
                  </a:schemeClr>
                </a:solidFill>
              </a:rPr>
              <a:t> </a:t>
            </a:r>
            <a:r>
              <a:rPr lang="en-US" sz="2800" dirty="0">
                <a:solidFill>
                  <a:schemeClr val="accent1"/>
                </a:solidFill>
              </a:rPr>
              <a:t>=</a:t>
            </a:r>
            <a:r>
              <a:rPr lang="en-US" sz="2800" dirty="0">
                <a:solidFill>
                  <a:schemeClr val="tx1">
                    <a:lumMod val="50000"/>
                    <a:lumOff val="50000"/>
                  </a:schemeClr>
                </a:solidFill>
              </a:rPr>
              <a:t> </a:t>
            </a:r>
            <a:r>
              <a:rPr lang="en-US" sz="2800" dirty="0" err="1">
                <a:solidFill>
                  <a:schemeClr val="tx1">
                    <a:lumMod val="50000"/>
                    <a:lumOff val="50000"/>
                  </a:schemeClr>
                </a:solidFill>
              </a:rPr>
              <a:t>FA.actor_id</a:t>
            </a:r>
            <a:endParaRPr lang="en-US" sz="2800" dirty="0">
              <a:solidFill>
                <a:schemeClr val="tx1">
                  <a:lumMod val="50000"/>
                  <a:lumOff val="50000"/>
                </a:schemeClr>
              </a:solidFill>
            </a:endParaRPr>
          </a:p>
          <a:p>
            <a:pPr algn="just"/>
            <a:r>
              <a:rPr lang="en-US" sz="2800" dirty="0">
                <a:solidFill>
                  <a:schemeClr val="tx1">
                    <a:lumMod val="50000"/>
                    <a:lumOff val="50000"/>
                  </a:schemeClr>
                </a:solidFill>
              </a:rPr>
              <a:t>Where </a:t>
            </a:r>
            <a:r>
              <a:rPr lang="en-US" sz="2800" dirty="0" err="1">
                <a:solidFill>
                  <a:schemeClr val="tx1">
                    <a:lumMod val="50000"/>
                    <a:lumOff val="50000"/>
                  </a:schemeClr>
                </a:solidFill>
              </a:rPr>
              <a:t>A.firstname</a:t>
            </a:r>
            <a:r>
              <a:rPr lang="en-US" sz="2800" dirty="0">
                <a:solidFill>
                  <a:schemeClr val="tx1">
                    <a:lumMod val="50000"/>
                    <a:lumOff val="50000"/>
                  </a:schemeClr>
                </a:solidFill>
              </a:rPr>
              <a:t> like ‘%c%’</a:t>
            </a:r>
          </a:p>
          <a:p>
            <a:pPr algn="just"/>
            <a:r>
              <a:rPr lang="en-US" sz="2800" dirty="0">
                <a:solidFill>
                  <a:schemeClr val="tx1">
                    <a:lumMod val="50000"/>
                    <a:lumOff val="50000"/>
                  </a:schemeClr>
                </a:solidFill>
              </a:rPr>
              <a:t>Order by </a:t>
            </a:r>
            <a:r>
              <a:rPr lang="en-US" sz="2800" dirty="0" err="1">
                <a:solidFill>
                  <a:schemeClr val="tx1">
                    <a:lumMod val="50000"/>
                    <a:lumOff val="50000"/>
                  </a:schemeClr>
                </a:solidFill>
              </a:rPr>
              <a:t>actor_id</a:t>
            </a:r>
            <a:endParaRPr lang="en-US" sz="2800" dirty="0">
              <a:solidFill>
                <a:schemeClr val="tx1">
                  <a:lumMod val="50000"/>
                  <a:lumOff val="50000"/>
                </a:schemeClr>
              </a:solidFill>
            </a:endParaRPr>
          </a:p>
        </p:txBody>
      </p:sp>
    </p:spTree>
    <p:extLst>
      <p:ext uri="{BB962C8B-B14F-4D97-AF65-F5344CB8AC3E}">
        <p14:creationId xmlns:p14="http://schemas.microsoft.com/office/powerpoint/2010/main" val="3181090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9315" y="333031"/>
            <a:ext cx="10011548" cy="584775"/>
          </a:xfrm>
          <a:prstGeom prst="rect">
            <a:avLst/>
          </a:prstGeom>
          <a:noFill/>
        </p:spPr>
        <p:txBody>
          <a:bodyPr wrap="square" rtlCol="0">
            <a:spAutoFit/>
          </a:bodyPr>
          <a:lstStyle/>
          <a:p>
            <a:r>
              <a:rPr lang="en-US" sz="3200" dirty="0">
                <a:solidFill>
                  <a:schemeClr val="tx1">
                    <a:lumMod val="50000"/>
                    <a:lumOff val="50000"/>
                  </a:schemeClr>
                </a:solidFill>
              </a:rPr>
              <a:t>SQL Syntax</a:t>
            </a:r>
          </a:p>
        </p:txBody>
      </p:sp>
      <p:sp>
        <p:nvSpPr>
          <p:cNvPr id="5" name="TextBox 4"/>
          <p:cNvSpPr txBox="1"/>
          <p:nvPr/>
        </p:nvSpPr>
        <p:spPr>
          <a:xfrm>
            <a:off x="857701" y="1222510"/>
            <a:ext cx="8492775" cy="5262979"/>
          </a:xfrm>
          <a:prstGeom prst="rect">
            <a:avLst/>
          </a:prstGeom>
          <a:noFill/>
        </p:spPr>
        <p:txBody>
          <a:bodyPr wrap="square" rtlCol="0">
            <a:spAutoFit/>
          </a:bodyPr>
          <a:lstStyle/>
          <a:p>
            <a:pPr algn="just"/>
            <a:r>
              <a:rPr lang="en-US" sz="2800" dirty="0">
                <a:solidFill>
                  <a:schemeClr val="tx1">
                    <a:lumMod val="50000"/>
                    <a:lumOff val="50000"/>
                  </a:schemeClr>
                </a:solidFill>
              </a:rPr>
              <a:t>Though it is not always required in SQL, it is a good idea to get in the habit of assigning aliases to your tables in joins. Once you begin specifying columns, if there are duplicate names across tables it can become confusing quickly. </a:t>
            </a:r>
          </a:p>
          <a:p>
            <a:pPr algn="just"/>
            <a:endParaRPr lang="en-US" sz="2800" dirty="0">
              <a:solidFill>
                <a:schemeClr val="tx1">
                  <a:lumMod val="50000"/>
                  <a:lumOff val="50000"/>
                </a:schemeClr>
              </a:solidFill>
            </a:endParaRPr>
          </a:p>
          <a:p>
            <a:pPr algn="just"/>
            <a:r>
              <a:rPr lang="en-US" sz="2800" dirty="0">
                <a:solidFill>
                  <a:schemeClr val="tx1">
                    <a:lumMod val="50000"/>
                    <a:lumOff val="50000"/>
                  </a:schemeClr>
                </a:solidFill>
              </a:rPr>
              <a:t>Select </a:t>
            </a:r>
            <a:r>
              <a:rPr lang="en-US" sz="2800" dirty="0" err="1">
                <a:solidFill>
                  <a:schemeClr val="accent1"/>
                </a:solidFill>
              </a:rPr>
              <a:t>A</a:t>
            </a:r>
            <a:r>
              <a:rPr lang="en-US" sz="2800" dirty="0" err="1">
                <a:solidFill>
                  <a:schemeClr val="tx1">
                    <a:lumMod val="50000"/>
                    <a:lumOff val="50000"/>
                  </a:schemeClr>
                </a:solidFill>
              </a:rPr>
              <a:t>.actor_id</a:t>
            </a:r>
            <a:r>
              <a:rPr lang="en-US" sz="2800" dirty="0">
                <a:solidFill>
                  <a:schemeClr val="tx1">
                    <a:lumMod val="50000"/>
                    <a:lumOff val="50000"/>
                  </a:schemeClr>
                </a:solidFill>
              </a:rPr>
              <a:t>, </a:t>
            </a:r>
            <a:r>
              <a:rPr lang="en-US" sz="2800" dirty="0" err="1">
                <a:solidFill>
                  <a:schemeClr val="accent1"/>
                </a:solidFill>
              </a:rPr>
              <a:t>FA</a:t>
            </a:r>
            <a:r>
              <a:rPr lang="en-US" sz="2800" dirty="0" err="1">
                <a:solidFill>
                  <a:schemeClr val="tx1">
                    <a:lumMod val="50000"/>
                    <a:lumOff val="50000"/>
                  </a:schemeClr>
                </a:solidFill>
              </a:rPr>
              <a:t>.film_ID</a:t>
            </a:r>
            <a:endParaRPr lang="en-US" sz="2800" dirty="0">
              <a:solidFill>
                <a:schemeClr val="tx1">
                  <a:lumMod val="50000"/>
                  <a:lumOff val="50000"/>
                </a:schemeClr>
              </a:solidFill>
            </a:endParaRPr>
          </a:p>
          <a:p>
            <a:pPr algn="just"/>
            <a:r>
              <a:rPr lang="en-US" sz="2800" dirty="0">
                <a:solidFill>
                  <a:schemeClr val="tx1">
                    <a:lumMod val="50000"/>
                    <a:lumOff val="50000"/>
                  </a:schemeClr>
                </a:solidFill>
              </a:rPr>
              <a:t>From jgough2_sakila.actor </a:t>
            </a:r>
            <a:r>
              <a:rPr lang="en-US" sz="2800" dirty="0">
                <a:solidFill>
                  <a:schemeClr val="accent1"/>
                </a:solidFill>
              </a:rPr>
              <a:t>A</a:t>
            </a:r>
          </a:p>
          <a:p>
            <a:pPr algn="just"/>
            <a:r>
              <a:rPr lang="en-US" sz="2800" dirty="0">
                <a:solidFill>
                  <a:schemeClr val="tx1">
                    <a:lumMod val="50000"/>
                    <a:lumOff val="50000"/>
                  </a:schemeClr>
                </a:solidFill>
              </a:rPr>
              <a:t>	</a:t>
            </a:r>
            <a:r>
              <a:rPr lang="en-US" sz="2800" dirty="0">
                <a:solidFill>
                  <a:schemeClr val="accent1"/>
                </a:solidFill>
              </a:rPr>
              <a:t>join</a:t>
            </a:r>
            <a:r>
              <a:rPr lang="en-US" sz="2800" dirty="0">
                <a:solidFill>
                  <a:schemeClr val="tx1">
                    <a:lumMod val="50000"/>
                    <a:lumOff val="50000"/>
                  </a:schemeClr>
                </a:solidFill>
              </a:rPr>
              <a:t> jgough2_sakila.film_actor </a:t>
            </a:r>
            <a:r>
              <a:rPr lang="en-US" sz="2800" dirty="0">
                <a:solidFill>
                  <a:schemeClr val="accent1"/>
                </a:solidFill>
              </a:rPr>
              <a:t>FA</a:t>
            </a:r>
          </a:p>
          <a:p>
            <a:pPr algn="just"/>
            <a:r>
              <a:rPr lang="en-US" sz="2800" dirty="0">
                <a:solidFill>
                  <a:schemeClr val="tx1">
                    <a:lumMod val="50000"/>
                    <a:lumOff val="50000"/>
                  </a:schemeClr>
                </a:solidFill>
              </a:rPr>
              <a:t>		</a:t>
            </a:r>
            <a:r>
              <a:rPr lang="en-US" sz="2800" dirty="0">
                <a:solidFill>
                  <a:schemeClr val="accent1"/>
                </a:solidFill>
              </a:rPr>
              <a:t>on</a:t>
            </a:r>
            <a:r>
              <a:rPr lang="en-US" sz="2800" dirty="0">
                <a:solidFill>
                  <a:schemeClr val="tx1">
                    <a:lumMod val="50000"/>
                    <a:lumOff val="50000"/>
                  </a:schemeClr>
                </a:solidFill>
              </a:rPr>
              <a:t> </a:t>
            </a:r>
            <a:r>
              <a:rPr lang="en-US" sz="2800" dirty="0" err="1">
                <a:solidFill>
                  <a:schemeClr val="tx1">
                    <a:lumMod val="50000"/>
                    <a:lumOff val="50000"/>
                  </a:schemeClr>
                </a:solidFill>
              </a:rPr>
              <a:t>A.actor_id</a:t>
            </a:r>
            <a:r>
              <a:rPr lang="en-US" sz="2800" dirty="0">
                <a:solidFill>
                  <a:schemeClr val="tx1">
                    <a:lumMod val="50000"/>
                    <a:lumOff val="50000"/>
                  </a:schemeClr>
                </a:solidFill>
              </a:rPr>
              <a:t> </a:t>
            </a:r>
            <a:r>
              <a:rPr lang="en-US" sz="2800" dirty="0">
                <a:solidFill>
                  <a:schemeClr val="accent1"/>
                </a:solidFill>
              </a:rPr>
              <a:t>=</a:t>
            </a:r>
            <a:r>
              <a:rPr lang="en-US" sz="2800" dirty="0">
                <a:solidFill>
                  <a:schemeClr val="tx1">
                    <a:lumMod val="50000"/>
                    <a:lumOff val="50000"/>
                  </a:schemeClr>
                </a:solidFill>
              </a:rPr>
              <a:t> </a:t>
            </a:r>
            <a:r>
              <a:rPr lang="en-US" sz="2800" dirty="0" err="1">
                <a:solidFill>
                  <a:schemeClr val="tx1">
                    <a:lumMod val="50000"/>
                    <a:lumOff val="50000"/>
                  </a:schemeClr>
                </a:solidFill>
              </a:rPr>
              <a:t>FA.actor_id</a:t>
            </a:r>
            <a:endParaRPr lang="en-US" sz="2800" dirty="0">
              <a:solidFill>
                <a:schemeClr val="tx1">
                  <a:lumMod val="50000"/>
                  <a:lumOff val="50000"/>
                </a:schemeClr>
              </a:solidFill>
            </a:endParaRPr>
          </a:p>
          <a:p>
            <a:pPr algn="just"/>
            <a:r>
              <a:rPr lang="en-US" sz="2800" dirty="0">
                <a:solidFill>
                  <a:schemeClr val="tx1">
                    <a:lumMod val="50000"/>
                    <a:lumOff val="50000"/>
                  </a:schemeClr>
                </a:solidFill>
              </a:rPr>
              <a:t>Where </a:t>
            </a:r>
            <a:r>
              <a:rPr lang="en-US" sz="2800" dirty="0" err="1">
                <a:solidFill>
                  <a:schemeClr val="accent1"/>
                </a:solidFill>
              </a:rPr>
              <a:t>A</a:t>
            </a:r>
            <a:r>
              <a:rPr lang="en-US" sz="2800" dirty="0" err="1">
                <a:solidFill>
                  <a:schemeClr val="tx1">
                    <a:lumMod val="50000"/>
                    <a:lumOff val="50000"/>
                  </a:schemeClr>
                </a:solidFill>
              </a:rPr>
              <a:t>.firstname</a:t>
            </a:r>
            <a:r>
              <a:rPr lang="en-US" sz="2800" dirty="0">
                <a:solidFill>
                  <a:schemeClr val="tx1">
                    <a:lumMod val="50000"/>
                    <a:lumOff val="50000"/>
                  </a:schemeClr>
                </a:solidFill>
              </a:rPr>
              <a:t> like ‘%c%’</a:t>
            </a:r>
          </a:p>
          <a:p>
            <a:pPr algn="just"/>
            <a:r>
              <a:rPr lang="en-US" sz="2800" dirty="0">
                <a:solidFill>
                  <a:schemeClr val="tx1">
                    <a:lumMod val="50000"/>
                    <a:lumOff val="50000"/>
                  </a:schemeClr>
                </a:solidFill>
              </a:rPr>
              <a:t>Order by </a:t>
            </a:r>
            <a:r>
              <a:rPr lang="en-US" sz="2800" dirty="0" err="1">
                <a:solidFill>
                  <a:schemeClr val="tx1">
                    <a:lumMod val="50000"/>
                    <a:lumOff val="50000"/>
                  </a:schemeClr>
                </a:solidFill>
              </a:rPr>
              <a:t>actor_id</a:t>
            </a:r>
            <a:endParaRPr lang="en-US" sz="2800" dirty="0">
              <a:solidFill>
                <a:schemeClr val="tx1">
                  <a:lumMod val="50000"/>
                  <a:lumOff val="50000"/>
                </a:schemeClr>
              </a:solidFill>
            </a:endParaRPr>
          </a:p>
        </p:txBody>
      </p:sp>
    </p:spTree>
    <p:extLst>
      <p:ext uri="{BB962C8B-B14F-4D97-AF65-F5344CB8AC3E}">
        <p14:creationId xmlns:p14="http://schemas.microsoft.com/office/powerpoint/2010/main" val="2131418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9315" y="333031"/>
            <a:ext cx="10011548" cy="584775"/>
          </a:xfrm>
          <a:prstGeom prst="rect">
            <a:avLst/>
          </a:prstGeom>
          <a:noFill/>
        </p:spPr>
        <p:txBody>
          <a:bodyPr wrap="square" rtlCol="0">
            <a:spAutoFit/>
          </a:bodyPr>
          <a:lstStyle/>
          <a:p>
            <a:r>
              <a:rPr lang="en-US" sz="3200" dirty="0">
                <a:solidFill>
                  <a:schemeClr val="tx1">
                    <a:lumMod val="50000"/>
                    <a:lumOff val="50000"/>
                  </a:schemeClr>
                </a:solidFill>
              </a:rPr>
              <a:t>SQL Syntax</a:t>
            </a:r>
          </a:p>
        </p:txBody>
      </p:sp>
      <p:sp>
        <p:nvSpPr>
          <p:cNvPr id="5" name="TextBox 4"/>
          <p:cNvSpPr txBox="1"/>
          <p:nvPr/>
        </p:nvSpPr>
        <p:spPr>
          <a:xfrm>
            <a:off x="857701" y="1222510"/>
            <a:ext cx="8492775" cy="5324535"/>
          </a:xfrm>
          <a:prstGeom prst="rect">
            <a:avLst/>
          </a:prstGeom>
          <a:noFill/>
        </p:spPr>
        <p:txBody>
          <a:bodyPr wrap="square" rtlCol="0">
            <a:spAutoFit/>
          </a:bodyPr>
          <a:lstStyle/>
          <a:p>
            <a:pPr algn="just"/>
            <a:r>
              <a:rPr lang="en-US" sz="2400" dirty="0">
                <a:solidFill>
                  <a:schemeClr val="tx1">
                    <a:lumMod val="50000"/>
                    <a:lumOff val="50000"/>
                  </a:schemeClr>
                </a:solidFill>
              </a:rPr>
              <a:t>As long as there are primary and foreign key relationships, there is no limit to the number of tables you </a:t>
            </a:r>
            <a:r>
              <a:rPr lang="en-US" sz="2400">
                <a:solidFill>
                  <a:schemeClr val="tx1">
                    <a:lumMod val="50000"/>
                    <a:lumOff val="50000"/>
                  </a:schemeClr>
                </a:solidFill>
              </a:rPr>
              <a:t>can join, </a:t>
            </a:r>
            <a:r>
              <a:rPr lang="en-US" sz="2400">
                <a:solidFill>
                  <a:schemeClr val="accent1">
                    <a:lumMod val="50000"/>
                  </a:schemeClr>
                </a:solidFill>
              </a:rPr>
              <a:t>it is important to understand the relationships between tables as this will affect your result set:</a:t>
            </a:r>
            <a:endParaRPr lang="en-US" sz="2400" dirty="0">
              <a:solidFill>
                <a:schemeClr val="accent1">
                  <a:lumMod val="50000"/>
                </a:schemeClr>
              </a:solidFill>
            </a:endParaRPr>
          </a:p>
          <a:p>
            <a:pPr algn="just"/>
            <a:endParaRPr lang="en-US" sz="2400" dirty="0">
              <a:solidFill>
                <a:schemeClr val="tx1">
                  <a:lumMod val="50000"/>
                  <a:lumOff val="50000"/>
                </a:schemeClr>
              </a:solidFill>
            </a:endParaRPr>
          </a:p>
          <a:p>
            <a:pPr algn="just"/>
            <a:r>
              <a:rPr lang="en-US" sz="2400" dirty="0">
                <a:solidFill>
                  <a:schemeClr val="bg1">
                    <a:lumMod val="50000"/>
                  </a:schemeClr>
                </a:solidFill>
              </a:rPr>
              <a:t>Select </a:t>
            </a:r>
            <a:r>
              <a:rPr lang="en-US" sz="2400" dirty="0" err="1">
                <a:solidFill>
                  <a:schemeClr val="bg1">
                    <a:lumMod val="50000"/>
                  </a:schemeClr>
                </a:solidFill>
              </a:rPr>
              <a:t>A.first_name</a:t>
            </a:r>
            <a:r>
              <a:rPr lang="en-US" sz="2400" dirty="0">
                <a:solidFill>
                  <a:schemeClr val="bg1">
                    <a:lumMod val="50000"/>
                  </a:schemeClr>
                </a:solidFill>
              </a:rPr>
              <a:t>, </a:t>
            </a:r>
            <a:r>
              <a:rPr lang="en-US" sz="2400" dirty="0" err="1">
                <a:solidFill>
                  <a:schemeClr val="bg1">
                    <a:lumMod val="50000"/>
                  </a:schemeClr>
                </a:solidFill>
              </a:rPr>
              <a:t>A.last_name</a:t>
            </a:r>
            <a:r>
              <a:rPr lang="en-US" sz="2400" dirty="0">
                <a:solidFill>
                  <a:schemeClr val="bg1">
                    <a:lumMod val="50000"/>
                  </a:schemeClr>
                </a:solidFill>
              </a:rPr>
              <a:t>, </a:t>
            </a:r>
            <a:r>
              <a:rPr lang="en-US" sz="2400" dirty="0" err="1">
                <a:solidFill>
                  <a:schemeClr val="bg1">
                    <a:lumMod val="50000"/>
                  </a:schemeClr>
                </a:solidFill>
              </a:rPr>
              <a:t>F.title</a:t>
            </a:r>
            <a:endParaRPr lang="en-US" sz="2400" dirty="0">
              <a:solidFill>
                <a:schemeClr val="bg1">
                  <a:lumMod val="50000"/>
                </a:schemeClr>
              </a:solidFill>
            </a:endParaRPr>
          </a:p>
          <a:p>
            <a:pPr algn="just"/>
            <a:r>
              <a:rPr lang="en-US" sz="2400" dirty="0">
                <a:solidFill>
                  <a:schemeClr val="bg1">
                    <a:lumMod val="50000"/>
                  </a:schemeClr>
                </a:solidFill>
              </a:rPr>
              <a:t>From jgough2_sakila.actor A</a:t>
            </a:r>
          </a:p>
          <a:p>
            <a:pPr algn="just"/>
            <a:r>
              <a:rPr lang="en-US" sz="2400" dirty="0">
                <a:solidFill>
                  <a:schemeClr val="bg1">
                    <a:lumMod val="50000"/>
                  </a:schemeClr>
                </a:solidFill>
              </a:rPr>
              <a:t>	join jgough2_sakila.film_actor FA</a:t>
            </a:r>
          </a:p>
          <a:p>
            <a:pPr algn="just"/>
            <a:r>
              <a:rPr lang="en-US" sz="2400" dirty="0">
                <a:solidFill>
                  <a:schemeClr val="bg1">
                    <a:lumMod val="50000"/>
                  </a:schemeClr>
                </a:solidFill>
              </a:rPr>
              <a:t>		on </a:t>
            </a:r>
            <a:r>
              <a:rPr lang="en-US" sz="2400" dirty="0" err="1">
                <a:solidFill>
                  <a:schemeClr val="bg1">
                    <a:lumMod val="50000"/>
                  </a:schemeClr>
                </a:solidFill>
              </a:rPr>
              <a:t>A.actor_id</a:t>
            </a:r>
            <a:r>
              <a:rPr lang="en-US" sz="2400" dirty="0">
                <a:solidFill>
                  <a:schemeClr val="bg1">
                    <a:lumMod val="50000"/>
                  </a:schemeClr>
                </a:solidFill>
              </a:rPr>
              <a:t> = </a:t>
            </a:r>
            <a:r>
              <a:rPr lang="en-US" sz="2400" dirty="0" err="1">
                <a:solidFill>
                  <a:schemeClr val="bg1">
                    <a:lumMod val="50000"/>
                  </a:schemeClr>
                </a:solidFill>
              </a:rPr>
              <a:t>FA.actor_id</a:t>
            </a:r>
            <a:endParaRPr lang="en-US" sz="2400" dirty="0">
              <a:solidFill>
                <a:schemeClr val="bg1">
                  <a:lumMod val="50000"/>
                </a:schemeClr>
              </a:solidFill>
            </a:endParaRPr>
          </a:p>
          <a:p>
            <a:pPr algn="just"/>
            <a:r>
              <a:rPr lang="en-US" sz="2400" dirty="0">
                <a:solidFill>
                  <a:schemeClr val="bg1">
                    <a:lumMod val="50000"/>
                  </a:schemeClr>
                </a:solidFill>
              </a:rPr>
              <a:t>	join jgough2_sakila.film F</a:t>
            </a:r>
          </a:p>
          <a:p>
            <a:pPr algn="just"/>
            <a:r>
              <a:rPr lang="en-US" sz="2400" dirty="0">
                <a:solidFill>
                  <a:schemeClr val="bg1">
                    <a:lumMod val="50000"/>
                  </a:schemeClr>
                </a:solidFill>
              </a:rPr>
              <a:t>		on </a:t>
            </a:r>
            <a:r>
              <a:rPr lang="en-US" sz="2400" dirty="0" err="1">
                <a:solidFill>
                  <a:schemeClr val="bg1">
                    <a:lumMod val="50000"/>
                  </a:schemeClr>
                </a:solidFill>
              </a:rPr>
              <a:t>FA.film_id</a:t>
            </a:r>
            <a:endParaRPr lang="en-US" sz="2400" dirty="0">
              <a:solidFill>
                <a:schemeClr val="bg1">
                  <a:lumMod val="50000"/>
                </a:schemeClr>
              </a:solidFill>
            </a:endParaRPr>
          </a:p>
          <a:p>
            <a:pPr algn="just"/>
            <a:r>
              <a:rPr lang="en-US" sz="2400" dirty="0">
                <a:solidFill>
                  <a:schemeClr val="bg1">
                    <a:lumMod val="50000"/>
                  </a:schemeClr>
                </a:solidFill>
              </a:rPr>
              <a:t>Where </a:t>
            </a:r>
            <a:r>
              <a:rPr lang="en-US" sz="2400" dirty="0" err="1">
                <a:solidFill>
                  <a:schemeClr val="bg1">
                    <a:lumMod val="50000"/>
                  </a:schemeClr>
                </a:solidFill>
              </a:rPr>
              <a:t>A.firstname</a:t>
            </a:r>
            <a:r>
              <a:rPr lang="en-US" sz="2400" dirty="0">
                <a:solidFill>
                  <a:schemeClr val="bg1">
                    <a:lumMod val="50000"/>
                  </a:schemeClr>
                </a:solidFill>
              </a:rPr>
              <a:t> like ‘%c%’</a:t>
            </a:r>
          </a:p>
          <a:p>
            <a:pPr algn="just"/>
            <a:r>
              <a:rPr lang="en-US" sz="2400" dirty="0">
                <a:solidFill>
                  <a:schemeClr val="bg1">
                    <a:lumMod val="50000"/>
                  </a:schemeClr>
                </a:solidFill>
              </a:rPr>
              <a:t>Order by </a:t>
            </a:r>
            <a:r>
              <a:rPr lang="en-US" sz="2400" dirty="0" err="1">
                <a:solidFill>
                  <a:schemeClr val="bg1">
                    <a:lumMod val="50000"/>
                  </a:schemeClr>
                </a:solidFill>
              </a:rPr>
              <a:t>actor_id</a:t>
            </a:r>
            <a:endParaRPr lang="en-US" sz="2400" dirty="0">
              <a:solidFill>
                <a:schemeClr val="bg1">
                  <a:lumMod val="50000"/>
                </a:schemeClr>
              </a:solidFill>
            </a:endParaRPr>
          </a:p>
          <a:p>
            <a:pPr algn="just"/>
            <a:endParaRPr lang="en-US" sz="2800" dirty="0">
              <a:solidFill>
                <a:schemeClr val="tx1">
                  <a:lumMod val="50000"/>
                  <a:lumOff val="50000"/>
                </a:schemeClr>
              </a:solidFill>
            </a:endParaRPr>
          </a:p>
        </p:txBody>
      </p:sp>
    </p:spTree>
    <p:extLst>
      <p:ext uri="{BB962C8B-B14F-4D97-AF65-F5344CB8AC3E}">
        <p14:creationId xmlns:p14="http://schemas.microsoft.com/office/powerpoint/2010/main" val="4198566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9315" y="333031"/>
            <a:ext cx="10011548" cy="584775"/>
          </a:xfrm>
          <a:prstGeom prst="rect">
            <a:avLst/>
          </a:prstGeom>
          <a:noFill/>
        </p:spPr>
        <p:txBody>
          <a:bodyPr wrap="square" rtlCol="0">
            <a:spAutoFit/>
          </a:bodyPr>
          <a:lstStyle/>
          <a:p>
            <a:r>
              <a:rPr lang="en-US" sz="3200" dirty="0">
                <a:solidFill>
                  <a:schemeClr val="tx1">
                    <a:lumMod val="50000"/>
                    <a:lumOff val="50000"/>
                  </a:schemeClr>
                </a:solidFill>
              </a:rPr>
              <a:t>SQL Syntax</a:t>
            </a:r>
          </a:p>
        </p:txBody>
      </p:sp>
      <p:sp>
        <p:nvSpPr>
          <p:cNvPr id="5" name="TextBox 4"/>
          <p:cNvSpPr txBox="1"/>
          <p:nvPr/>
        </p:nvSpPr>
        <p:spPr>
          <a:xfrm>
            <a:off x="857701" y="1222510"/>
            <a:ext cx="8492775" cy="3970318"/>
          </a:xfrm>
          <a:prstGeom prst="rect">
            <a:avLst/>
          </a:prstGeom>
          <a:noFill/>
        </p:spPr>
        <p:txBody>
          <a:bodyPr wrap="square" rtlCol="0">
            <a:spAutoFit/>
          </a:bodyPr>
          <a:lstStyle/>
          <a:p>
            <a:pPr algn="just"/>
            <a:r>
              <a:rPr lang="en-US" sz="2800" dirty="0">
                <a:solidFill>
                  <a:schemeClr val="tx1">
                    <a:lumMod val="50000"/>
                    <a:lumOff val="50000"/>
                  </a:schemeClr>
                </a:solidFill>
              </a:rPr>
              <a:t>It is possible to join tables across schema as long as they are on the same server:</a:t>
            </a:r>
          </a:p>
          <a:p>
            <a:pPr algn="just"/>
            <a:endParaRPr lang="en-US" sz="2800" dirty="0">
              <a:solidFill>
                <a:schemeClr val="tx1">
                  <a:lumMod val="50000"/>
                  <a:lumOff val="50000"/>
                </a:schemeClr>
              </a:solidFill>
            </a:endParaRPr>
          </a:p>
          <a:p>
            <a:pPr algn="just"/>
            <a:r>
              <a:rPr lang="en-US" sz="2800" dirty="0">
                <a:solidFill>
                  <a:schemeClr val="bg1">
                    <a:lumMod val="50000"/>
                  </a:schemeClr>
                </a:solidFill>
              </a:rPr>
              <a:t>Select *</a:t>
            </a:r>
          </a:p>
          <a:p>
            <a:pPr algn="just"/>
            <a:r>
              <a:rPr lang="en-US" sz="2800" dirty="0">
                <a:solidFill>
                  <a:schemeClr val="bg1">
                    <a:lumMod val="50000"/>
                  </a:schemeClr>
                </a:solidFill>
              </a:rPr>
              <a:t>From jgough2_ap.vendors v</a:t>
            </a:r>
          </a:p>
          <a:p>
            <a:pPr algn="just"/>
            <a:r>
              <a:rPr lang="en-US" sz="2800" dirty="0">
                <a:solidFill>
                  <a:schemeClr val="bg1">
                    <a:lumMod val="50000"/>
                  </a:schemeClr>
                </a:solidFill>
              </a:rPr>
              <a:t>	join jgough2_om.customers c</a:t>
            </a:r>
          </a:p>
          <a:p>
            <a:pPr algn="just"/>
            <a:r>
              <a:rPr lang="en-US" sz="2800" dirty="0">
                <a:solidFill>
                  <a:schemeClr val="bg1">
                    <a:lumMod val="50000"/>
                  </a:schemeClr>
                </a:solidFill>
              </a:rPr>
              <a:t>		on </a:t>
            </a:r>
            <a:r>
              <a:rPr lang="en-US" sz="2800" dirty="0" err="1">
                <a:solidFill>
                  <a:schemeClr val="bg1">
                    <a:lumMod val="50000"/>
                  </a:schemeClr>
                </a:solidFill>
              </a:rPr>
              <a:t>v.vendor_zip_code</a:t>
            </a:r>
            <a:r>
              <a:rPr lang="en-US" sz="2800" dirty="0">
                <a:solidFill>
                  <a:schemeClr val="bg1">
                    <a:lumMod val="50000"/>
                  </a:schemeClr>
                </a:solidFill>
              </a:rPr>
              <a:t> = </a:t>
            </a:r>
            <a:r>
              <a:rPr lang="en-US" sz="2800" dirty="0" err="1">
                <a:solidFill>
                  <a:schemeClr val="bg1">
                    <a:lumMod val="50000"/>
                  </a:schemeClr>
                </a:solidFill>
              </a:rPr>
              <a:t>c.customer_zip</a:t>
            </a:r>
            <a:endParaRPr lang="en-US" sz="2800" dirty="0">
              <a:solidFill>
                <a:schemeClr val="bg1">
                  <a:lumMod val="50000"/>
                </a:schemeClr>
              </a:solidFill>
            </a:endParaRPr>
          </a:p>
          <a:p>
            <a:pPr algn="just"/>
            <a:r>
              <a:rPr lang="en-US" sz="2800" dirty="0">
                <a:solidFill>
                  <a:schemeClr val="bg1">
                    <a:lumMod val="50000"/>
                  </a:schemeClr>
                </a:solidFill>
              </a:rPr>
              <a:t>Oder by state, city;</a:t>
            </a:r>
          </a:p>
          <a:p>
            <a:pPr algn="just"/>
            <a:endParaRPr lang="en-US" sz="2800" dirty="0">
              <a:solidFill>
                <a:schemeClr val="tx1">
                  <a:lumMod val="50000"/>
                  <a:lumOff val="50000"/>
                </a:schemeClr>
              </a:solidFill>
            </a:endParaRPr>
          </a:p>
        </p:txBody>
      </p:sp>
    </p:spTree>
    <p:extLst>
      <p:ext uri="{BB962C8B-B14F-4D97-AF65-F5344CB8AC3E}">
        <p14:creationId xmlns:p14="http://schemas.microsoft.com/office/powerpoint/2010/main" val="10297356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6836</TotalTime>
  <Words>1377</Words>
  <Application>Microsoft Office PowerPoint</Application>
  <PresentationFormat>Widescreen</PresentationFormat>
  <Paragraphs>431</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Gough, John P</dc:creator>
  <cp:lastModifiedBy>Gough, John P</cp:lastModifiedBy>
  <cp:revision>197</cp:revision>
  <dcterms:created xsi:type="dcterms:W3CDTF">2017-08-23T03:37:23Z</dcterms:created>
  <dcterms:modified xsi:type="dcterms:W3CDTF">2020-01-16T00:43:58Z</dcterms:modified>
</cp:coreProperties>
</file>