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A88A-48C8-40CE-9549-E59E9B9ED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on Film tax incentive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1A746-1980-420A-B0A4-4A3E1DAFE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Matthew Borelli</a:t>
            </a:r>
          </a:p>
        </p:txBody>
      </p:sp>
    </p:spTree>
    <p:extLst>
      <p:ext uri="{BB962C8B-B14F-4D97-AF65-F5344CB8AC3E}">
        <p14:creationId xmlns:p14="http://schemas.microsoft.com/office/powerpoint/2010/main" val="19961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763D-6088-49F1-8D53-0C7D525D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2551-9686-4F4C-81B4-BC45D755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research project for this semester is a continuation of research I performed on Film Production Tax Incentives and Location Representation last semester in Dr. Staley’s Research Methods class</a:t>
            </a:r>
          </a:p>
          <a:p>
            <a:r>
              <a:rPr lang="en-US" dirty="0"/>
              <a:t>My goal this semester is to add to the amount of data I have, to refine and clean my current data, and perform different analyses that I did not include in last semester’s class</a:t>
            </a:r>
          </a:p>
          <a:p>
            <a:r>
              <a:rPr lang="en-US" dirty="0"/>
              <a:t>An extra goal for my research project is to factor in film productions from U.S. companies that take place overseas, a part of which is creating an estimating model of the film production tax incentive rating I used in my project last year</a:t>
            </a:r>
          </a:p>
        </p:txBody>
      </p:sp>
    </p:spTree>
    <p:extLst>
      <p:ext uri="{BB962C8B-B14F-4D97-AF65-F5344CB8AC3E}">
        <p14:creationId xmlns:p14="http://schemas.microsoft.com/office/powerpoint/2010/main" val="260293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957E-F5D3-497F-9FBC-C46FC4CF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1A328D-AFB8-4140-8702-3C20B6739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354103"/>
              </p:ext>
            </p:extLst>
          </p:nvPr>
        </p:nvGraphicFramePr>
        <p:xfrm>
          <a:off x="593387" y="3039386"/>
          <a:ext cx="3461385" cy="1016002"/>
        </p:xfrm>
        <a:graphic>
          <a:graphicData uri="http://schemas.openxmlformats.org/drawingml/2006/table">
            <a:tbl>
              <a:tblPr/>
              <a:tblGrid>
                <a:gridCol w="1062355">
                  <a:extLst>
                    <a:ext uri="{9D8B030D-6E8A-4147-A177-3AD203B41FA5}">
                      <a16:colId xmlns:a16="http://schemas.microsoft.com/office/drawing/2014/main" val="3824233468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148124438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388646985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01361213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3929662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26189595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Variance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9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 of</a:t>
                      </a:r>
                      <a:b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b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2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14.38096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4.79365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709995"/>
                  </a:ext>
                </a:extLst>
              </a:tr>
              <a:tr h="1586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19.16189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0.61813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257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Corrected 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33.54286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2735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2D31B1-E709-49E6-9AA8-84629FF86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51278"/>
              </p:ext>
            </p:extLst>
          </p:nvPr>
        </p:nvGraphicFramePr>
        <p:xfrm>
          <a:off x="911204" y="4439393"/>
          <a:ext cx="2825750" cy="501969"/>
        </p:xfrm>
        <a:graphic>
          <a:graphicData uri="http://schemas.openxmlformats.org/drawingml/2006/table">
            <a:tbl>
              <a:tblPr/>
              <a:tblGrid>
                <a:gridCol w="1126490">
                  <a:extLst>
                    <a:ext uri="{9D8B030D-6E8A-4147-A177-3AD203B41FA5}">
                      <a16:colId xmlns:a16="http://schemas.microsoft.com/office/drawing/2014/main" val="109797505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933977406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626183802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881565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Root 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0.78621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 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2.68571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Adj R-Sq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0.3735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Coeff Var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29.27376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2271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99F5C3-245B-42EE-BF38-C6C8714DF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08586"/>
              </p:ext>
            </p:extLst>
          </p:nvPr>
        </p:nvGraphicFramePr>
        <p:xfrm>
          <a:off x="376851" y="5325367"/>
          <a:ext cx="3894455" cy="1183325"/>
        </p:xfrm>
        <a:graphic>
          <a:graphicData uri="http://schemas.openxmlformats.org/drawingml/2006/table">
            <a:tbl>
              <a:tblPr/>
              <a:tblGrid>
                <a:gridCol w="671195">
                  <a:extLst>
                    <a:ext uri="{9D8B030D-6E8A-4147-A177-3AD203B41FA5}">
                      <a16:colId xmlns:a16="http://schemas.microsoft.com/office/drawing/2014/main" val="3635794817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3597156127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1796506696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331655619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5283852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329090599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84800402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Estimates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73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b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b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 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 &gt; |t|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81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0.99639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0.54504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28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base_rate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base_rate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0.03534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0.02206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8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0.05142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0.02382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5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0.92983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0.28675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46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C350C7-D367-461D-97EE-A628C075E2FB}"/>
              </a:ext>
            </a:extLst>
          </p:cNvPr>
          <p:cNvSpPr txBox="1"/>
          <p:nvPr/>
        </p:nvSpPr>
        <p:spPr>
          <a:xfrm>
            <a:off x="964795" y="2537417"/>
            <a:ext cx="27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Estimation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DB984-4720-48F2-B7B5-6A44BB5B326C}"/>
              </a:ext>
            </a:extLst>
          </p:cNvPr>
          <p:cNvSpPr txBox="1"/>
          <p:nvPr/>
        </p:nvSpPr>
        <p:spPr>
          <a:xfrm>
            <a:off x="5875506" y="3039386"/>
            <a:ext cx="58271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completed initial run of estimation for tax rating,</a:t>
            </a:r>
            <a:br>
              <a:rPr lang="en-US" dirty="0"/>
            </a:br>
            <a:r>
              <a:rPr lang="en-US" dirty="0"/>
              <a:t>though I might have to reformulate some data due to</a:t>
            </a:r>
            <a:br>
              <a:rPr lang="en-US" dirty="0"/>
            </a:br>
            <a:r>
              <a:rPr lang="en-US" dirty="0"/>
              <a:t>inconsistencies in language, have to research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classification for films of unspecified real-world</a:t>
            </a:r>
            <a:br>
              <a:rPr lang="en-US" dirty="0"/>
            </a:br>
            <a:r>
              <a:rPr lang="en-US" dirty="0"/>
              <a:t>film locations, have to backtrack through previous films</a:t>
            </a:r>
            <a:br>
              <a:rPr lang="en-US" dirty="0"/>
            </a:br>
            <a:r>
              <a:rPr lang="en-US" dirty="0"/>
              <a:t>to update them, as well as adding the 2018 films and films</a:t>
            </a:r>
            <a:br>
              <a:rPr lang="en-US" dirty="0"/>
            </a:br>
            <a:r>
              <a:rPr lang="en-US" dirty="0"/>
              <a:t>from other years with 500-1000 max theater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having some issues with researching foreign countries</a:t>
            </a:r>
            <a:br>
              <a:rPr lang="en-US" dirty="0"/>
            </a:br>
            <a:r>
              <a:rPr lang="en-US" dirty="0"/>
              <a:t>as I don’t know where to look for the industry data on </a:t>
            </a:r>
            <a:br>
              <a:rPr lang="en-US" dirty="0"/>
            </a:br>
            <a:r>
              <a:rPr lang="en-US" dirty="0"/>
              <a:t>number of jobs that I used for U.S.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9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6B7A-5FF0-4D75-A3D2-0C0EB65A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9759-4829-4B93-8D3B-212E6C73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3573"/>
          </a:xfrm>
        </p:spPr>
        <p:txBody>
          <a:bodyPr>
            <a:normAutofit/>
          </a:bodyPr>
          <a:lstStyle/>
          <a:p>
            <a:r>
              <a:rPr lang="en-US" dirty="0"/>
              <a:t>Continue to add new films into data set</a:t>
            </a:r>
          </a:p>
          <a:p>
            <a:r>
              <a:rPr lang="en-US" dirty="0"/>
              <a:t>Research creative ways to analyze my data, including running regressions using the number of films produced or set in a state</a:t>
            </a:r>
          </a:p>
          <a:p>
            <a:r>
              <a:rPr lang="en-US" dirty="0"/>
              <a:t>Look into more regional factors that can affect film representation such as quality of life factors</a:t>
            </a:r>
          </a:p>
          <a:p>
            <a:r>
              <a:rPr lang="en-US" dirty="0"/>
              <a:t>Prepare previous research and this semester’s work to present at the APEE conference in April</a:t>
            </a:r>
          </a:p>
          <a:p>
            <a:r>
              <a:rPr lang="en-US" dirty="0"/>
              <a:t>Revise my original research paper to include this semester’s work</a:t>
            </a:r>
          </a:p>
          <a:p>
            <a:r>
              <a:rPr lang="en-US" dirty="0"/>
              <a:t>And of course, take into consideration any feedback you provide during the course of this semester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54E7-78C0-406B-A0E9-1D9B3B0F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780721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626</TotalTime>
  <Words>311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Times</vt:lpstr>
      <vt:lpstr>Times New Roman</vt:lpstr>
      <vt:lpstr>Parcel</vt:lpstr>
      <vt:lpstr>Progress on Film tax incentive research</vt:lpstr>
      <vt:lpstr>Overview of project</vt:lpstr>
      <vt:lpstr>Current progress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Film tax incentive research</dc:title>
  <dc:creator>Matthew Borelli</dc:creator>
  <cp:lastModifiedBy>Matthew Borelli</cp:lastModifiedBy>
  <cp:revision>9</cp:revision>
  <dcterms:created xsi:type="dcterms:W3CDTF">2019-02-22T03:27:54Z</dcterms:created>
  <dcterms:modified xsi:type="dcterms:W3CDTF">2019-02-22T13:54:53Z</dcterms:modified>
</cp:coreProperties>
</file>