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0" r:id="rId5"/>
    <p:sldId id="269" r:id="rId6"/>
    <p:sldId id="259" r:id="rId7"/>
    <p:sldId id="261" r:id="rId8"/>
    <p:sldId id="260" r:id="rId9"/>
    <p:sldId id="262" r:id="rId10"/>
    <p:sldId id="273" r:id="rId11"/>
    <p:sldId id="268" r:id="rId12"/>
    <p:sldId id="264" r:id="rId13"/>
    <p:sldId id="263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5FCF-68A7-4F1E-9B2C-8696836A2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54D0-D49C-4414-BC8D-78F61C112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13EB-58B8-4D64-8804-7A3EDA36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0341-BAB7-4423-8849-0D979F1A72FF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1023-F9CC-4BE2-A160-3752FCCC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E442-D5F9-4B7C-99F5-C374F2B9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3610-955C-4614-8F74-DDB1C14F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1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87CD-9822-4061-9A06-495D3A7E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9FE85-0039-4C29-B7EE-C40EEF99C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D6E20-F7AE-4089-8413-5B36F657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0341-BAB7-4423-8849-0D979F1A72FF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3930-FA96-45AD-9541-91F7FAB4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6364-088F-4C70-9680-74EED356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3610-955C-4614-8F74-DDB1C14F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4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4C8CC-C34E-4832-98F3-F60BA8913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B310D-EB9D-4911-BF67-AE4547B59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94BB-2D1D-4C21-A152-040698DB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0341-BAB7-4423-8849-0D979F1A72FF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4548-C9AF-4A19-874D-E648FE4E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FD65-FE20-4D7C-AC11-DE1317D7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3610-955C-4614-8F74-DDB1C14F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98AC-5054-4C82-8705-7DCCFBF2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979C-5510-45E5-BFF0-283CF18E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A429-238E-496D-9C1F-6096DA6C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0341-BAB7-4423-8849-0D979F1A72FF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3FDE-095D-47CD-BB7A-0EB65B47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C5CF-94C8-49C1-A956-B6D01BE6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3610-955C-4614-8F74-DDB1C14F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39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0096-87BF-4FD5-9914-1454103A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D795B-8C5C-48C0-A85D-22F4FBE30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9B23C-53C7-4030-9B9E-BD1CDCBB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0341-BAB7-4423-8849-0D979F1A72FF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9DBC-5F5C-4822-B2DD-CBFA85DF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27C5-6CF1-42FA-BB37-3A7B57C3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3610-955C-4614-8F74-DDB1C14F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08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4DF0-61D4-4628-BBDA-9367C2BF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9461-1D00-4239-B67A-947158C24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5C514-74E9-44D1-9C6E-3D136DE43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D6CD7-B5D6-4F7A-B55E-7E2BABD8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0341-BAB7-4423-8849-0D979F1A72FF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D7D35-C501-4B4B-8CB7-41277904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41C8A-F9C2-4BCA-B73C-5F1CD195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3610-955C-4614-8F74-DDB1C14F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81DB-39D0-4DF3-BFDF-F1013918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DC374-4830-4339-AC15-A1225FC87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BF891-1973-477B-990D-F1600E22F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80640-7C07-45FB-BBE6-595947A7D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2BFD6-5942-4411-B660-8B26B7A51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2CB5E-9F89-456A-B3DE-E9A3C12A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0341-BAB7-4423-8849-0D979F1A72FF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5B0B1-00B6-4452-A0D2-5437652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9D7F5-C32B-4388-83D2-E141AC05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3610-955C-4614-8F74-DDB1C14F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1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F2D7-A6C2-49E8-8EB8-1C7401CA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2FDF0-68FB-4F5F-AA83-AAF2B861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0341-BAB7-4423-8849-0D979F1A72FF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0384B-7EE9-4F69-A6A3-B3F4E1FC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D0583-76D3-47D5-B361-ADEAF06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3610-955C-4614-8F74-DDB1C14F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1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0C8C6-E1F5-417D-8664-BDCF2D57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0341-BAB7-4423-8849-0D979F1A72FF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D2493-D91B-4C1D-BD9B-5BC0C382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70C7C-D721-4B5B-8FBD-0FA37B6C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3610-955C-4614-8F74-DDB1C14F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65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7C51-DF7F-4703-BF70-F9C80F9A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06E8-1916-4173-BFF0-5CDB1F9B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30880-C971-4B7F-B13D-0EB3EE2C3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5ED5B-3642-4086-848F-3DA1F722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0341-BAB7-4423-8849-0D979F1A72FF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B622A-145A-4239-BAB7-188F1B57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1D5CF-7510-46F7-A434-4F3D7C59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3610-955C-4614-8F74-DDB1C14F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B6A5-019D-4544-9A92-644D37DC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D751F-D157-4902-AFA8-CADA830A0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0A678-8DBF-4345-B5CB-B1AF455C3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86A7-49B5-419D-B9D3-DD647A0F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0341-BAB7-4423-8849-0D979F1A72FF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5424F-EE77-4107-A524-C6B100BA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A0A1F-D281-468B-A1CB-230D8019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3610-955C-4614-8F74-DDB1C14F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9E3C2-24A9-42B9-9E8B-3F51DDCB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CF8A9-597E-49C8-89D5-9DC6217C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6046-FA18-47EA-A5A4-8A78E66A8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10341-BAB7-4423-8849-0D979F1A72FF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3829-A9F3-4F80-AA91-F392A3B9E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66E7-3B96-4A12-A64B-2340D2744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53610-955C-4614-8F74-DDB1C14F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72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0190126SIGNU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0190129LAB" TargetMode="External"/><Relationship Id="rId2" Type="http://schemas.openxmlformats.org/officeDocument/2006/relationships/hyperlink" Target="http://bit.ly/20190126SIGNU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2FF4-DB00-4233-BFCE-646A045C4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97114"/>
            <a:ext cx="9144000" cy="2387600"/>
          </a:xfrm>
        </p:spPr>
        <p:txBody>
          <a:bodyPr/>
          <a:lstStyle/>
          <a:p>
            <a:r>
              <a:rPr lang="en-US" dirty="0"/>
              <a:t>Hands-On with Serverless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CB80E-E441-4310-98F7-3E8C110A1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258" y="2247888"/>
            <a:ext cx="9144000" cy="1655762"/>
          </a:xfrm>
        </p:spPr>
        <p:txBody>
          <a:bodyPr/>
          <a:lstStyle/>
          <a:p>
            <a:r>
              <a:rPr lang="en-US" dirty="0"/>
              <a:t>Michael Bright, DevConf.cz Jan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791D4-283C-4791-9939-CE4B7286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15" y="3189747"/>
            <a:ext cx="2488242" cy="2488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412D8-175B-4C10-B90C-24466495A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38" y="3189747"/>
            <a:ext cx="3243443" cy="243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Logistics – </a:t>
            </a:r>
            <a:r>
              <a:rPr lang="en-US" dirty="0" err="1"/>
              <a:t>Scenarii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322C-B128-4833-A914-8CC6E5C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" y="1410846"/>
            <a:ext cx="11151909" cy="51602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the capabilities of</a:t>
            </a:r>
          </a:p>
          <a:p>
            <a:pPr>
              <a:buFontTx/>
              <a:buChar char="-"/>
            </a:pPr>
            <a:r>
              <a:rPr lang="en-US" dirty="0"/>
              <a:t>Receiving web requests, scheduled triggers, DB updates, file uploads</a:t>
            </a:r>
          </a:p>
          <a:p>
            <a:pPr>
              <a:buFontTx/>
              <a:buChar char="-"/>
            </a:pPr>
            <a:r>
              <a:rPr lang="en-US" dirty="0"/>
              <a:t>Sending e-mail, SMS, Slack notifications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dirty="0"/>
              <a:t>What </a:t>
            </a:r>
            <a:r>
              <a:rPr lang="en-US" dirty="0" err="1"/>
              <a:t>Scenarii</a:t>
            </a:r>
            <a:r>
              <a:rPr lang="en-US" dirty="0"/>
              <a:t> can you imagine?</a:t>
            </a:r>
          </a:p>
          <a:p>
            <a:pPr>
              <a:buFontTx/>
              <a:buChar char="-"/>
            </a:pPr>
            <a:r>
              <a:rPr lang="en-US" dirty="0"/>
              <a:t>Aggregator site like “Scoop.IT”</a:t>
            </a:r>
          </a:p>
          <a:p>
            <a:pPr>
              <a:buFontTx/>
              <a:buChar char="-"/>
            </a:pPr>
            <a:r>
              <a:rPr lang="en-US" dirty="0"/>
              <a:t>Image processing: thumbnail generation, colorization, object recognition, OCR</a:t>
            </a:r>
          </a:p>
          <a:p>
            <a:pPr>
              <a:buFontTx/>
              <a:buChar char="-"/>
            </a:pPr>
            <a:r>
              <a:rPr lang="en-US" dirty="0"/>
              <a:t>“Scheduled” Web site scraper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dirty="0"/>
              <a:t>Why Serverless?</a:t>
            </a:r>
          </a:p>
          <a:p>
            <a:pPr>
              <a:buFontTx/>
              <a:buChar char="-"/>
            </a:pPr>
            <a:r>
              <a:rPr lang="en-US" dirty="0"/>
              <a:t>You only pay for usage, not for an idle server 99% of the time</a:t>
            </a:r>
          </a:p>
          <a:p>
            <a:pPr>
              <a:buFontTx/>
              <a:buChar char="-"/>
            </a:pPr>
            <a:r>
              <a:rPr lang="en-US" dirty="0"/>
              <a:t>No upfront capital investment needed</a:t>
            </a:r>
          </a:p>
        </p:txBody>
      </p:sp>
    </p:spTree>
    <p:extLst>
      <p:ext uri="{BB962C8B-B14F-4D97-AF65-F5344CB8AC3E}">
        <p14:creationId xmlns:p14="http://schemas.microsoft.com/office/powerpoint/2010/main" val="278932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Logistics – Exercises - AWS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322C-B128-4833-A914-8CC6E5C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" y="1410846"/>
            <a:ext cx="11151909" cy="4876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exercises using proprietary AWS cloud services because they are so popular and have greatly popularized the concept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Tx/>
              <a:buChar char="-"/>
            </a:pPr>
            <a:r>
              <a:rPr lang="en-US" dirty="0"/>
              <a:t>AWS S3 for static web site hosting</a:t>
            </a:r>
          </a:p>
          <a:p>
            <a:pPr>
              <a:buFontTx/>
              <a:buChar char="-"/>
            </a:pPr>
            <a:r>
              <a:rPr lang="en-US" dirty="0"/>
              <a:t>AWS Lambda for Functions as a service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We will use Open Source frameworks (Chalice, Claudia, Serverless) with AWS.  We will use cli tools for repeatability.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AWS provide 100’s of services and it’s easy to get locked-in (by own choices) … we will use a minimum of AWS 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1CDAC-C0F1-45C1-92B8-C7A850C6D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022" y="2369502"/>
            <a:ext cx="981075" cy="128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74FBB7-5852-4362-ACEC-B47749F3B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560" y="2340926"/>
            <a:ext cx="9906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6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- AWS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CFF3F4-C189-44CA-B8C4-170724CD220C}"/>
              </a:ext>
            </a:extLst>
          </p:cNvPr>
          <p:cNvSpPr/>
          <p:nvPr/>
        </p:nvSpPr>
        <p:spPr>
          <a:xfrm>
            <a:off x="7867083" y="5751824"/>
            <a:ext cx="1447115" cy="6881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CloudWatch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D24C2F-1926-42F3-AC92-D68F3F8B807B}"/>
              </a:ext>
            </a:extLst>
          </p:cNvPr>
          <p:cNvSpPr/>
          <p:nvPr/>
        </p:nvSpPr>
        <p:spPr>
          <a:xfrm>
            <a:off x="9679178" y="5750249"/>
            <a:ext cx="1447115" cy="6881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CloudFront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BCB350-8E5F-464A-B595-4FD8EA44EA3A}"/>
              </a:ext>
            </a:extLst>
          </p:cNvPr>
          <p:cNvGrpSpPr/>
          <p:nvPr/>
        </p:nvGrpSpPr>
        <p:grpSpPr>
          <a:xfrm>
            <a:off x="5780140" y="2298663"/>
            <a:ext cx="1112363" cy="1388864"/>
            <a:chOff x="5884275" y="2497532"/>
            <a:chExt cx="1112363" cy="13888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BCF6784-76EB-4F1A-B3BF-15F0B8796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389" y="2497532"/>
              <a:ext cx="932137" cy="1059528"/>
            </a:xfrm>
            <a:prstGeom prst="rect">
              <a:avLst/>
            </a:prstGeom>
          </p:spPr>
        </p:pic>
        <p:sp>
          <p:nvSpPr>
            <p:cNvPr id="14" name="TextBox 39">
              <a:extLst>
                <a:ext uri="{FF2B5EF4-FFF2-40B4-BE49-F238E27FC236}">
                  <a16:creationId xmlns:a16="http://schemas.microsoft.com/office/drawing/2014/main" id="{D27EAF83-71ED-400B-AA27-37C0C89F8648}"/>
                </a:ext>
              </a:extLst>
            </p:cNvPr>
            <p:cNvSpPr txBox="1"/>
            <p:nvPr/>
          </p:nvSpPr>
          <p:spPr>
            <a:xfrm>
              <a:off x="5884275" y="3536135"/>
              <a:ext cx="1112363" cy="3502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AWS</a:t>
              </a:r>
            </a:p>
            <a:p>
              <a:pPr algn="ctr"/>
              <a:r>
                <a:rPr lang="en-US" b="1" dirty="0"/>
                <a:t>Lambda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0821CB-AB3B-4283-AEB9-0C9EF95CBF17}"/>
              </a:ext>
            </a:extLst>
          </p:cNvPr>
          <p:cNvGrpSpPr/>
          <p:nvPr/>
        </p:nvGrpSpPr>
        <p:grpSpPr>
          <a:xfrm>
            <a:off x="7463567" y="1421040"/>
            <a:ext cx="1195738" cy="1227892"/>
            <a:chOff x="5730240" y="3025753"/>
            <a:chExt cx="731520" cy="80649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E2E8BFF-256B-4CD5-9434-334FA1CC0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99" y="3025753"/>
              <a:ext cx="521367" cy="625640"/>
            </a:xfrm>
            <a:prstGeom prst="rect">
              <a:avLst/>
            </a:prstGeom>
          </p:spPr>
        </p:pic>
        <p:sp>
          <p:nvSpPr>
            <p:cNvPr id="18" name="TextBox 347">
              <a:extLst>
                <a:ext uri="{FF2B5EF4-FFF2-40B4-BE49-F238E27FC236}">
                  <a16:creationId xmlns:a16="http://schemas.microsoft.com/office/drawing/2014/main" id="{603C82FD-229B-48DD-AC0E-A530050F6D25}"/>
                </a:ext>
              </a:extLst>
            </p:cNvPr>
            <p:cNvSpPr txBox="1"/>
            <p:nvPr/>
          </p:nvSpPr>
          <p:spPr>
            <a:xfrm>
              <a:off x="5730240" y="3676615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Amazon</a:t>
              </a:r>
              <a:br>
                <a:rPr lang="en-US" b="1" dirty="0"/>
              </a:br>
              <a:r>
                <a:rPr lang="en-US" b="1" dirty="0"/>
                <a:t>S3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C42DFF-C6B6-4F1C-8837-8AC695F4C403}"/>
              </a:ext>
            </a:extLst>
          </p:cNvPr>
          <p:cNvGrpSpPr/>
          <p:nvPr/>
        </p:nvGrpSpPr>
        <p:grpSpPr>
          <a:xfrm>
            <a:off x="6006318" y="4010480"/>
            <a:ext cx="886185" cy="1012958"/>
            <a:chOff x="5710607" y="2953454"/>
            <a:chExt cx="886185" cy="1012958"/>
          </a:xfrm>
        </p:grpSpPr>
        <p:sp>
          <p:nvSpPr>
            <p:cNvPr id="21" name="TextBox 42">
              <a:extLst>
                <a:ext uri="{FF2B5EF4-FFF2-40B4-BE49-F238E27FC236}">
                  <a16:creationId xmlns:a16="http://schemas.microsoft.com/office/drawing/2014/main" id="{A1F6B771-1FFF-4F5A-88FA-90ABA516BBB4}"/>
                </a:ext>
              </a:extLst>
            </p:cNvPr>
            <p:cNvSpPr txBox="1"/>
            <p:nvPr/>
          </p:nvSpPr>
          <p:spPr>
            <a:xfrm>
              <a:off x="5710607" y="3746770"/>
              <a:ext cx="886185" cy="21964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Lambda function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F4A97-9D0F-49E4-8C08-064D38959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4181" y="2953454"/>
              <a:ext cx="688643" cy="71565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DF4D2E-5B61-4121-8C89-C11E74C0A1C7}"/>
              </a:ext>
            </a:extLst>
          </p:cNvPr>
          <p:cNvGrpSpPr/>
          <p:nvPr/>
        </p:nvGrpSpPr>
        <p:grpSpPr>
          <a:xfrm>
            <a:off x="7819963" y="3114019"/>
            <a:ext cx="640080" cy="945749"/>
            <a:chOff x="5775960" y="2956125"/>
            <a:chExt cx="640080" cy="945749"/>
          </a:xfrm>
        </p:grpSpPr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843A0071-6525-44DC-9CEC-22AC5A9B21CE}"/>
                </a:ext>
              </a:extLst>
            </p:cNvPr>
            <p:cNvSpPr txBox="1"/>
            <p:nvPr/>
          </p:nvSpPr>
          <p:spPr>
            <a:xfrm>
              <a:off x="5775960" y="3627554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bucket with objects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F7571FE-DD22-4B0B-8082-B86BD964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344" y="2956125"/>
              <a:ext cx="543745" cy="56388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A66F9-CE15-4168-A5A0-2606A62C25EC}"/>
              </a:ext>
            </a:extLst>
          </p:cNvPr>
          <p:cNvGrpSpPr/>
          <p:nvPr/>
        </p:nvGrpSpPr>
        <p:grpSpPr>
          <a:xfrm>
            <a:off x="9340344" y="1409162"/>
            <a:ext cx="1447114" cy="1245951"/>
            <a:chOff x="5575068" y="3508883"/>
            <a:chExt cx="894752" cy="75762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FDAC8ED-E410-4143-8713-52CAE44C3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480" y="3508883"/>
              <a:ext cx="543466" cy="601994"/>
            </a:xfrm>
            <a:prstGeom prst="rect">
              <a:avLst/>
            </a:prstGeom>
          </p:spPr>
        </p:pic>
        <p:sp>
          <p:nvSpPr>
            <p:cNvPr id="28" name="TextBox 254">
              <a:extLst>
                <a:ext uri="{FF2B5EF4-FFF2-40B4-BE49-F238E27FC236}">
                  <a16:creationId xmlns:a16="http://schemas.microsoft.com/office/drawing/2014/main" id="{51B021B1-1EF0-4C08-AAD4-1F410256456A}"/>
                </a:ext>
              </a:extLst>
            </p:cNvPr>
            <p:cNvSpPr txBox="1"/>
            <p:nvPr/>
          </p:nvSpPr>
          <p:spPr>
            <a:xfrm>
              <a:off x="5575068" y="4110876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Amazon</a:t>
              </a:r>
              <a:br>
                <a:rPr lang="en-US" b="1" dirty="0"/>
              </a:br>
              <a:r>
                <a:rPr lang="en-US" b="1" dirty="0" err="1"/>
                <a:t>DynamoDB</a:t>
              </a:r>
              <a:endParaRPr lang="en-US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BAC461A-4056-4291-A68A-217DA78CCDEB}"/>
              </a:ext>
            </a:extLst>
          </p:cNvPr>
          <p:cNvGrpSpPr/>
          <p:nvPr/>
        </p:nvGrpSpPr>
        <p:grpSpPr>
          <a:xfrm>
            <a:off x="3667896" y="2261331"/>
            <a:ext cx="1440740" cy="1325563"/>
            <a:chOff x="5648624" y="3015784"/>
            <a:chExt cx="894752" cy="82643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7F8CB59-CAD5-4DA7-A60F-7532BF1D1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317" y="3015784"/>
              <a:ext cx="521366" cy="625640"/>
            </a:xfrm>
            <a:prstGeom prst="rect">
              <a:avLst/>
            </a:prstGeom>
          </p:spPr>
        </p:pic>
        <p:sp>
          <p:nvSpPr>
            <p:cNvPr id="33" name="TextBox 42">
              <a:extLst>
                <a:ext uri="{FF2B5EF4-FFF2-40B4-BE49-F238E27FC236}">
                  <a16:creationId xmlns:a16="http://schemas.microsoft.com/office/drawing/2014/main" id="{379CF6A4-A0DF-496D-BD5D-4153083DE4D5}"/>
                </a:ext>
              </a:extLst>
            </p:cNvPr>
            <p:cNvSpPr txBox="1"/>
            <p:nvPr/>
          </p:nvSpPr>
          <p:spPr>
            <a:xfrm>
              <a:off x="5648624" y="368658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Amazon API Gateway*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6FA4AF-90CC-4BF3-9C26-37727698FCF6}"/>
              </a:ext>
            </a:extLst>
          </p:cNvPr>
          <p:cNvGrpSpPr/>
          <p:nvPr/>
        </p:nvGrpSpPr>
        <p:grpSpPr>
          <a:xfrm>
            <a:off x="3913268" y="4575438"/>
            <a:ext cx="1271473" cy="1032919"/>
            <a:chOff x="5648624" y="3020178"/>
            <a:chExt cx="894752" cy="81764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DF64A09-E8B3-4307-B846-DFB7D66B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029" y="3020178"/>
              <a:ext cx="519942" cy="623930"/>
            </a:xfrm>
            <a:prstGeom prst="rect">
              <a:avLst/>
            </a:prstGeom>
          </p:spPr>
        </p:pic>
        <p:sp>
          <p:nvSpPr>
            <p:cNvPr id="36" name="TextBox 46">
              <a:extLst>
                <a:ext uri="{FF2B5EF4-FFF2-40B4-BE49-F238E27FC236}">
                  <a16:creationId xmlns:a16="http://schemas.microsoft.com/office/drawing/2014/main" id="{CE1FD69C-5061-49A6-8EBB-C7EE3BD41075}"/>
                </a:ext>
              </a:extLst>
            </p:cNvPr>
            <p:cNvSpPr txBox="1"/>
            <p:nvPr/>
          </p:nvSpPr>
          <p:spPr>
            <a:xfrm>
              <a:off x="5648624" y="368219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Amazon</a:t>
              </a:r>
              <a:br>
                <a:rPr lang="en-US" b="1" dirty="0"/>
              </a:br>
              <a:r>
                <a:rPr lang="en-US" b="1" dirty="0" err="1"/>
                <a:t>Cognito</a:t>
              </a:r>
              <a:endParaRPr lang="en-US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CF47C3-D265-4994-9AF8-1CD64073E613}"/>
              </a:ext>
            </a:extLst>
          </p:cNvPr>
          <p:cNvGrpSpPr/>
          <p:nvPr/>
        </p:nvGrpSpPr>
        <p:grpSpPr>
          <a:xfrm>
            <a:off x="10402736" y="2912533"/>
            <a:ext cx="1447114" cy="955140"/>
            <a:chOff x="5648624" y="3025928"/>
            <a:chExt cx="894752" cy="806143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70D80A9-6372-46F7-8E0F-65DB7D099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4866" y="3025928"/>
              <a:ext cx="542268" cy="632646"/>
            </a:xfrm>
            <a:prstGeom prst="rect">
              <a:avLst/>
            </a:prstGeom>
          </p:spPr>
        </p:pic>
        <p:sp>
          <p:nvSpPr>
            <p:cNvPr id="39" name="TextBox 74">
              <a:extLst>
                <a:ext uri="{FF2B5EF4-FFF2-40B4-BE49-F238E27FC236}">
                  <a16:creationId xmlns:a16="http://schemas.microsoft.com/office/drawing/2014/main" id="{CF2A6F6C-479E-4335-887A-3F8A070E6C96}"/>
                </a:ext>
              </a:extLst>
            </p:cNvPr>
            <p:cNvSpPr txBox="1"/>
            <p:nvPr/>
          </p:nvSpPr>
          <p:spPr>
            <a:xfrm>
              <a:off x="5648624" y="3676439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Amazon</a:t>
              </a:r>
            </a:p>
            <a:p>
              <a:pPr algn="ctr"/>
              <a:r>
                <a:rPr lang="en-US" b="1" dirty="0"/>
                <a:t>SES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93C9BE4-F75A-4C86-9A72-25B8014F8F98}"/>
              </a:ext>
            </a:extLst>
          </p:cNvPr>
          <p:cNvGrpSpPr/>
          <p:nvPr/>
        </p:nvGrpSpPr>
        <p:grpSpPr>
          <a:xfrm>
            <a:off x="10806252" y="4340623"/>
            <a:ext cx="640080" cy="926345"/>
            <a:chOff x="5775960" y="2965827"/>
            <a:chExt cx="640080" cy="926345"/>
          </a:xfrm>
        </p:grpSpPr>
        <p:sp>
          <p:nvSpPr>
            <p:cNvPr id="41" name="TextBox 72">
              <a:extLst>
                <a:ext uri="{FF2B5EF4-FFF2-40B4-BE49-F238E27FC236}">
                  <a16:creationId xmlns:a16="http://schemas.microsoft.com/office/drawing/2014/main" id="{C5A9E591-A6A4-4AA0-A6F5-67A73B656DD1}"/>
                </a:ext>
              </a:extLst>
            </p:cNvPr>
            <p:cNvSpPr txBox="1"/>
            <p:nvPr/>
          </p:nvSpPr>
          <p:spPr>
            <a:xfrm>
              <a:off x="5775960" y="3617852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email</a:t>
              </a:r>
              <a:endParaRPr lang="en-US" sz="1400" b="1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3F96750-8ADA-44F0-A002-C0BCC505C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378" y="2965827"/>
              <a:ext cx="591244" cy="459856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7A84B50-50A0-4CEA-AB07-3AA474320B08}"/>
              </a:ext>
            </a:extLst>
          </p:cNvPr>
          <p:cNvSpPr txBox="1"/>
          <p:nvPr/>
        </p:nvSpPr>
        <p:spPr>
          <a:xfrm>
            <a:off x="1169727" y="2469133"/>
            <a:ext cx="1838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API requests</a:t>
            </a:r>
          </a:p>
          <a:p>
            <a:r>
              <a:rPr lang="en-US" sz="2400" dirty="0"/>
              <a:t>Over HTTP(S)</a:t>
            </a:r>
            <a:endParaRPr lang="en-GB" sz="2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050C7A-1D01-4D77-B1F4-51802B9A170C}"/>
              </a:ext>
            </a:extLst>
          </p:cNvPr>
          <p:cNvCxnSpPr/>
          <p:nvPr/>
        </p:nvCxnSpPr>
        <p:spPr>
          <a:xfrm>
            <a:off x="1253765" y="3358191"/>
            <a:ext cx="249810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CC48DC-ECC4-4970-9316-7D72558D1DCB}"/>
              </a:ext>
            </a:extLst>
          </p:cNvPr>
          <p:cNvCxnSpPr>
            <a:cxnSpLocks/>
          </p:cNvCxnSpPr>
          <p:nvPr/>
        </p:nvCxnSpPr>
        <p:spPr>
          <a:xfrm>
            <a:off x="5008004" y="3303379"/>
            <a:ext cx="772136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4210AE2-178B-444E-9AD4-5911F64C5737}"/>
              </a:ext>
            </a:extLst>
          </p:cNvPr>
          <p:cNvSpPr/>
          <p:nvPr/>
        </p:nvSpPr>
        <p:spPr>
          <a:xfrm>
            <a:off x="5982513" y="5795628"/>
            <a:ext cx="1447115" cy="6881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Route53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6DB546-CECB-4CF5-BE41-976F435F4929}"/>
              </a:ext>
            </a:extLst>
          </p:cNvPr>
          <p:cNvSpPr/>
          <p:nvPr/>
        </p:nvSpPr>
        <p:spPr>
          <a:xfrm>
            <a:off x="804630" y="4969539"/>
            <a:ext cx="2362776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Chalice Framework</a:t>
            </a:r>
            <a:endParaRPr lang="en-GB" sz="24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72E6DB-D96B-4057-9A34-D9B35444B99D}"/>
              </a:ext>
            </a:extLst>
          </p:cNvPr>
          <p:cNvCxnSpPr>
            <a:cxnSpLocks/>
          </p:cNvCxnSpPr>
          <p:nvPr/>
        </p:nvCxnSpPr>
        <p:spPr>
          <a:xfrm flipV="1">
            <a:off x="2324068" y="3867673"/>
            <a:ext cx="1258118" cy="100037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33F49A-D20E-4682-BCCC-8245018E9CF4}"/>
              </a:ext>
            </a:extLst>
          </p:cNvPr>
          <p:cNvCxnSpPr>
            <a:cxnSpLocks/>
          </p:cNvCxnSpPr>
          <p:nvPr/>
        </p:nvCxnSpPr>
        <p:spPr>
          <a:xfrm flipV="1">
            <a:off x="2713006" y="3712368"/>
            <a:ext cx="3067134" cy="130817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1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Logistics – Exercises - </a:t>
            </a:r>
            <a:r>
              <a:rPr lang="en-US" dirty="0" err="1"/>
              <a:t>OpenFaaS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322C-B128-4833-A914-8CC6E5C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" y="1410846"/>
            <a:ext cx="11151909" cy="4876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OpenFaaS</a:t>
            </a:r>
            <a:r>
              <a:rPr lang="en-US" dirty="0"/>
              <a:t> is a popular Open Source Serverless platform for building and hosting Serverless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run on Docker Swarm or Kubernetes platforms.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see how very easy it is to deploy to Docker Swarm from the provided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Some exercises are proposed.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also an official </a:t>
            </a:r>
            <a:r>
              <a:rPr lang="en-US" dirty="0" err="1"/>
              <a:t>OpenFaaS</a:t>
            </a:r>
            <a:r>
              <a:rPr lang="en-US" dirty="0"/>
              <a:t> workshop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19B4A-4B9C-4576-A7FF-0B4481EAA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9" y="494562"/>
            <a:ext cx="961422" cy="9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9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Architecture- </a:t>
            </a:r>
            <a:r>
              <a:rPr lang="en-US" dirty="0" err="1"/>
              <a:t>OpenFaaS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BE65D-CF8A-4BAB-8E79-D6F5CA78A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76" y="1595119"/>
            <a:ext cx="9412484" cy="4188867"/>
          </a:xfrm>
        </p:spPr>
      </p:pic>
    </p:spTree>
    <p:extLst>
      <p:ext uri="{BB962C8B-B14F-4D97-AF65-F5344CB8AC3E}">
        <p14:creationId xmlns:p14="http://schemas.microsoft.com/office/powerpoint/2010/main" val="175852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Logistics – Exercises - </a:t>
            </a:r>
            <a:r>
              <a:rPr lang="en-US" dirty="0" err="1"/>
              <a:t>OpenWhisk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322C-B128-4833-A914-8CC6E5C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" y="1410846"/>
            <a:ext cx="11151909" cy="4876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OpenWhisk</a:t>
            </a:r>
            <a:r>
              <a:rPr lang="en-US" dirty="0"/>
              <a:t> is an Open Source Serverless platform for building and hosting Serverless applications.  Originally developed by IBM then donated to the Apache Software Foundation.  Now Apache </a:t>
            </a:r>
            <a:r>
              <a:rPr lang="en-US" dirty="0" err="1"/>
              <a:t>OpenWhisk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runs on Kubernetes platforms but can also be run on Docker Swarm for testing.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git repo is present, but not installed.  CLI tools </a:t>
            </a:r>
            <a:r>
              <a:rPr lang="en-US" dirty="0" err="1"/>
              <a:t>wsk</a:t>
            </a:r>
            <a:r>
              <a:rPr lang="en-US" dirty="0"/>
              <a:t> and </a:t>
            </a:r>
            <a:r>
              <a:rPr lang="en-US" dirty="0" err="1"/>
              <a:t>wskdeploy</a:t>
            </a:r>
            <a:r>
              <a:rPr lang="en-US" dirty="0"/>
              <a:t> are installed.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There is an official </a:t>
            </a:r>
            <a:r>
              <a:rPr lang="en-US" dirty="0" err="1"/>
              <a:t>OpenWhisk</a:t>
            </a:r>
            <a:r>
              <a:rPr lang="en-US" dirty="0"/>
              <a:t> workshop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0517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Architecture- </a:t>
            </a:r>
            <a:r>
              <a:rPr lang="en-US" dirty="0" err="1"/>
              <a:t>OpenWhisk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322C-B128-4833-A914-8CC6E5C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" y="1410846"/>
            <a:ext cx="11151909" cy="4876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81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Serverless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322C-B128-4833-A914-8CC6E5C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605102"/>
            <a:ext cx="11359299" cy="4999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Serverless is a programming paradigm largely popularized by AWS since launching the Lambda platform in Nov. 2014.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“Serverless” means that developers develop their code, their business logic without the distractions of installing, managing, patching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chosen Serverless platform takes care of scaling resources to ensure their availability to satisfy demand.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9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Serverless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322C-B128-4833-A914-8CC6E5C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493494"/>
            <a:ext cx="11359299" cy="49993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Serverless</a:t>
            </a:r>
            <a:r>
              <a:rPr lang="en-US" dirty="0"/>
              <a:t> = Functions as a Service(</a:t>
            </a:r>
            <a:r>
              <a:rPr lang="en-US" b="1" i="1" dirty="0" err="1"/>
              <a:t>FaaS</a:t>
            </a:r>
            <a:r>
              <a:rPr lang="en-US" dirty="0"/>
              <a:t>)    +   Backends as a Service (</a:t>
            </a:r>
            <a:r>
              <a:rPr lang="en-US" b="1" i="1" dirty="0"/>
              <a:t>BaaS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e.g.                    AWS Lambda functions         + AWS Dynamo DB, API GW, S3,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moved from deploying</a:t>
            </a:r>
          </a:p>
          <a:p>
            <a:pPr>
              <a:buFontTx/>
              <a:buChar char="-"/>
            </a:pPr>
            <a:r>
              <a:rPr lang="en-US" dirty="0"/>
              <a:t>monoliths on bare-metal, on virtual machines</a:t>
            </a:r>
          </a:p>
          <a:p>
            <a:pPr>
              <a:buFontTx/>
              <a:buChar char="-"/>
            </a:pPr>
            <a:r>
              <a:rPr lang="en-US" dirty="0"/>
              <a:t>micro-services on virtual machines, on containers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Serverless is the ultimate cloud native as developers deploy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FaaS</a:t>
            </a:r>
            <a:r>
              <a:rPr lang="en-US" dirty="0"/>
              <a:t>” element of Serverless is “Pay for usage”</a:t>
            </a:r>
          </a:p>
        </p:txBody>
      </p:sp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Serverless 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08A37-5D19-4B36-8292-44D100AD3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577601"/>
            <a:ext cx="9085580" cy="48157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9B1019-328D-403A-8A07-9DE1248A3EF6}"/>
              </a:ext>
            </a:extLst>
          </p:cNvPr>
          <p:cNvSpPr/>
          <p:nvPr/>
        </p:nvSpPr>
        <p:spPr>
          <a:xfrm>
            <a:off x="4188650" y="1229023"/>
            <a:ext cx="3814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It’s an event driven paradigm</a:t>
            </a:r>
          </a:p>
        </p:txBody>
      </p:sp>
    </p:spTree>
    <p:extLst>
      <p:ext uri="{BB962C8B-B14F-4D97-AF65-F5344CB8AC3E}">
        <p14:creationId xmlns:p14="http://schemas.microsoft.com/office/powerpoint/2010/main" val="84490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Logistics – Prepared VMs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322C-B128-4833-A914-8CC6E5C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72"/>
            <a:ext cx="10515600" cy="49993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We have 30 VMs available each pre-configured with</a:t>
            </a:r>
          </a:p>
          <a:p>
            <a:pPr marL="0" indent="0" algn="ctr">
              <a:buNone/>
            </a:pPr>
            <a:r>
              <a:rPr lang="en-US" b="1" dirty="0"/>
              <a:t>command-line tools </a:t>
            </a:r>
            <a:r>
              <a:rPr lang="en-US" dirty="0"/>
              <a:t>to work with</a:t>
            </a:r>
          </a:p>
          <a:p>
            <a:pPr marL="0" indent="0">
              <a:buNone/>
            </a:pPr>
            <a:endParaRPr lang="en-US" sz="1200" dirty="0"/>
          </a:p>
          <a:p>
            <a:pPr>
              <a:buFontTx/>
              <a:buChar char="-"/>
            </a:pPr>
            <a:r>
              <a:rPr lang="en-US" dirty="0"/>
              <a:t>AWS S3, Lambda: </a:t>
            </a:r>
            <a:r>
              <a:rPr lang="en-US" dirty="0" err="1"/>
              <a:t>awscli</a:t>
            </a:r>
            <a:r>
              <a:rPr lang="en-US" dirty="0"/>
              <a:t>, </a:t>
            </a:r>
            <a:r>
              <a:rPr lang="en-US" dirty="0" err="1"/>
              <a:t>awscli-cwlogs</a:t>
            </a:r>
            <a:r>
              <a:rPr lang="en-US" dirty="0"/>
              <a:t>, </a:t>
            </a:r>
            <a:r>
              <a:rPr lang="en-US" dirty="0" err="1"/>
              <a:t>gspread</a:t>
            </a:r>
            <a:r>
              <a:rPr lang="en-US" dirty="0"/>
              <a:t>, oauth2client</a:t>
            </a:r>
          </a:p>
          <a:p>
            <a:pPr lvl="1">
              <a:buFontTx/>
              <a:buChar char="-"/>
            </a:pPr>
            <a:r>
              <a:rPr lang="en-US" dirty="0"/>
              <a:t>Chalice (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r>
              <a:rPr lang="en-US" dirty="0"/>
              <a:t>Claudia (Node.js)</a:t>
            </a:r>
          </a:p>
          <a:p>
            <a:pPr lvl="1">
              <a:buFontTx/>
              <a:buChar char="-"/>
            </a:pPr>
            <a:r>
              <a:rPr lang="en-US" dirty="0"/>
              <a:t>Serverless (</a:t>
            </a:r>
            <a:r>
              <a:rPr lang="en-US" dirty="0" err="1"/>
              <a:t>sls</a:t>
            </a:r>
            <a:r>
              <a:rPr lang="en-US" dirty="0"/>
              <a:t> Node.js module)</a:t>
            </a:r>
          </a:p>
          <a:p>
            <a:pPr lvl="1">
              <a:buFontTx/>
              <a:buChar char="-"/>
            </a:pPr>
            <a:r>
              <a:rPr lang="en-US" dirty="0"/>
              <a:t>Static site generators: Pelican, Hugo, create-react-app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OpenFaaS</a:t>
            </a:r>
            <a:r>
              <a:rPr lang="en-US" dirty="0"/>
              <a:t>: git repo, cli tool: </a:t>
            </a:r>
            <a:r>
              <a:rPr lang="en-US" dirty="0" err="1"/>
              <a:t>faas</a:t>
            </a:r>
            <a:r>
              <a:rPr lang="en-US" dirty="0"/>
              <a:t>-cli</a:t>
            </a:r>
          </a:p>
          <a:p>
            <a:pPr>
              <a:buFontTx/>
              <a:buChar char="-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OpenWhisk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git repo, cli tools: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wsk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wskdeploy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10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Logistics – Signup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322C-B128-4833-A914-8CC6E5C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39" y="1514541"/>
            <a:ext cx="11085921" cy="4509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You will need to connect to your VM via ssh.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http://bit.ly/20190126SIGNUP</a:t>
            </a:r>
            <a:endParaRPr lang="en-GB" sz="3600" dirty="0"/>
          </a:p>
          <a:p>
            <a:pPr marL="0" indent="0">
              <a:buNone/>
            </a:pPr>
            <a:r>
              <a:rPr lang="en-US" dirty="0"/>
              <a:t>Please signup by putting your name at least in this Google Sheet, thereby reserving a VM for yourself (I took node 1 already).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follow the link on that page to pickup your credentials.</a:t>
            </a:r>
          </a:p>
          <a:p>
            <a:pPr marL="0" indent="0">
              <a:buNone/>
            </a:pPr>
            <a:r>
              <a:rPr lang="en-US" dirty="0"/>
              <a:t>If you added your name as LabGroup#2 then take ssh_node2_user1.zip, it contains </a:t>
            </a:r>
            <a:r>
              <a:rPr lang="en-US" dirty="0" err="1"/>
              <a:t>rsa</a:t>
            </a:r>
            <a:r>
              <a:rPr lang="en-US" dirty="0"/>
              <a:t> keys and a script, ssh_node2_user1.sh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885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A1702B-D9D6-4708-9F12-9B2B19475783}"/>
              </a:ext>
            </a:extLst>
          </p:cNvPr>
          <p:cNvSpPr/>
          <p:nvPr/>
        </p:nvSpPr>
        <p:spPr>
          <a:xfrm>
            <a:off x="1879250" y="5085956"/>
            <a:ext cx="8620584" cy="7441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546A6-FDB7-45D4-8318-B2B5CFC9772E}"/>
              </a:ext>
            </a:extLst>
          </p:cNvPr>
          <p:cNvSpPr/>
          <p:nvPr/>
        </p:nvSpPr>
        <p:spPr>
          <a:xfrm>
            <a:off x="1879250" y="1399978"/>
            <a:ext cx="8620584" cy="7441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Logistics – Accessing VMs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322C-B128-4833-A914-8CC6E5C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" y="1505116"/>
            <a:ext cx="11085921" cy="45091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After signing up at </a:t>
            </a:r>
            <a:r>
              <a:rPr lang="en-GB" sz="3600" dirty="0">
                <a:hlinkClick r:id="rId2"/>
              </a:rPr>
              <a:t>http://bit.ly/20190126SIGNUP</a:t>
            </a:r>
            <a:endParaRPr lang="en-GB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added your name as LabGroup#2 then take ssh_node2_user1.zip, it contains </a:t>
            </a:r>
            <a:r>
              <a:rPr lang="en-US" dirty="0" err="1"/>
              <a:t>rsa</a:t>
            </a:r>
            <a:r>
              <a:rPr lang="en-US" dirty="0"/>
              <a:t> keys and a script, ssh_node2_user1.sh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Connect to your VM using ./ssh_node2_user1.sh</a:t>
            </a:r>
          </a:p>
          <a:p>
            <a:pPr marL="0" indent="0">
              <a:buNone/>
            </a:pPr>
            <a:r>
              <a:rPr lang="en-US" dirty="0"/>
              <a:t>(or look at </a:t>
            </a:r>
            <a:r>
              <a:rPr lang="en-US" dirty="0" err="1"/>
              <a:t>ip</a:t>
            </a:r>
            <a:r>
              <a:rPr lang="en-US" dirty="0"/>
              <a:t> address, user name, keys to configure your client).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Start the exercises at </a:t>
            </a:r>
            <a:r>
              <a:rPr lang="en-GB" sz="3600" dirty="0">
                <a:hlinkClick r:id="rId3"/>
              </a:rPr>
              <a:t>http://bit.ly/</a:t>
            </a:r>
            <a:r>
              <a:rPr lang="en-US" sz="3600" dirty="0">
                <a:hlinkClick r:id="rId3"/>
              </a:rPr>
              <a:t>20190129LAB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005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Logistics – Accounts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322C-B128-4833-A914-8CC6E5C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0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use, or create your own AWS account, all usage will be covered by the Free Tier.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exercises will optionally require access to MongoDB Atlas to which you should create an account.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exercises will optionally require access to Twilio (for sending SMS) to which you should create an account.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602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BAA-7E9F-45EF-B118-BCB623B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Logistics – Exercises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322C-B128-4833-A914-8CC6E5C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" y="1410846"/>
            <a:ext cx="11151909" cy="4876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exercises for several platforms, frameworks.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invited to</a:t>
            </a:r>
          </a:p>
          <a:p>
            <a:pPr>
              <a:buFontTx/>
              <a:buChar char="-"/>
            </a:pPr>
            <a:r>
              <a:rPr lang="en-US" dirty="0"/>
              <a:t>Choose the exercises which interest you most, or just follow the proposed order of S3 -&gt; Lambda -&gt; </a:t>
            </a:r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OpenWhisk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/>
              <a:t>Be creative</a:t>
            </a:r>
          </a:p>
          <a:p>
            <a:pPr lvl="1">
              <a:buFontTx/>
              <a:buChar char="-"/>
            </a:pPr>
            <a:r>
              <a:rPr lang="en-US" dirty="0"/>
              <a:t>Experiment with the proposed exercises</a:t>
            </a:r>
          </a:p>
          <a:p>
            <a:pPr lvl="1">
              <a:buFontTx/>
              <a:buChar char="-"/>
            </a:pPr>
            <a:r>
              <a:rPr lang="en-US" dirty="0"/>
              <a:t>Don’t want to use Chalice/Python?, then try Claudia/Node.js or Go or …</a:t>
            </a:r>
          </a:p>
          <a:p>
            <a:pPr lvl="1">
              <a:buFontTx/>
              <a:buChar char="-"/>
            </a:pPr>
            <a:r>
              <a:rPr lang="en-US" dirty="0"/>
              <a:t>Imagine new use cases using the proposed capabilities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155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891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Hands-On with Serverless</vt:lpstr>
      <vt:lpstr>What is Serverless ?</vt:lpstr>
      <vt:lpstr>What is Serverless ?</vt:lpstr>
      <vt:lpstr>What is Serverless ?</vt:lpstr>
      <vt:lpstr>Logistics – Prepared VMs</vt:lpstr>
      <vt:lpstr>Logistics – Signup</vt:lpstr>
      <vt:lpstr>Logistics – Accessing VMs</vt:lpstr>
      <vt:lpstr>Logistics – Accounts</vt:lpstr>
      <vt:lpstr>Logistics – Exercises</vt:lpstr>
      <vt:lpstr>Logistics – Scenarii</vt:lpstr>
      <vt:lpstr>Logistics – Exercises - AWS</vt:lpstr>
      <vt:lpstr>Architecture - AWS</vt:lpstr>
      <vt:lpstr>Logistics – Exercises - OpenFaaS</vt:lpstr>
      <vt:lpstr>Architecture- OpenFaaS</vt:lpstr>
      <vt:lpstr>Logistics – Exercises - OpenWhisk</vt:lpstr>
      <vt:lpstr>Architecture- OpenWhisk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with Serverless</dc:title>
  <dc:creator>Michael Bright</dc:creator>
  <cp:lastModifiedBy>Michael Bright</cp:lastModifiedBy>
  <cp:revision>18</cp:revision>
  <dcterms:created xsi:type="dcterms:W3CDTF">2019-01-25T19:16:28Z</dcterms:created>
  <dcterms:modified xsi:type="dcterms:W3CDTF">2019-01-26T03:03:00Z</dcterms:modified>
</cp:coreProperties>
</file>