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5"/>
  </p:notesMasterIdLst>
  <p:handoutMasterIdLst>
    <p:handoutMasterId r:id="rId16"/>
  </p:handoutMasterIdLst>
  <p:sldIdLst>
    <p:sldId id="256" r:id="rId2"/>
    <p:sldId id="267" r:id="rId3"/>
    <p:sldId id="268" r:id="rId4"/>
    <p:sldId id="275" r:id="rId5"/>
    <p:sldId id="269" r:id="rId6"/>
    <p:sldId id="272" r:id="rId7"/>
    <p:sldId id="264" r:id="rId8"/>
    <p:sldId id="265" r:id="rId9"/>
    <p:sldId id="271" r:id="rId10"/>
    <p:sldId id="266" r:id="rId11"/>
    <p:sldId id="274" r:id="rId12"/>
    <p:sldId id="273" r:id="rId13"/>
    <p:sldId id="276" r:id="rId14"/>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0AB"/>
    <a:srgbClr val="FF70C0"/>
    <a:srgbClr val="005AAB"/>
    <a:srgbClr val="DFFFCD"/>
    <a:srgbClr val="C80000"/>
    <a:srgbClr val="0000C8"/>
    <a:srgbClr val="134183"/>
    <a:srgbClr val="005AA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77" autoAdjust="0"/>
    <p:restoredTop sz="93196" autoAdjust="0"/>
  </p:normalViewPr>
  <p:slideViewPr>
    <p:cSldViewPr snapToGrid="0">
      <p:cViewPr varScale="1">
        <p:scale>
          <a:sx n="113" d="100"/>
          <a:sy n="113" d="100"/>
        </p:scale>
        <p:origin x="1824"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1" d="100"/>
          <a:sy n="101" d="100"/>
        </p:scale>
        <p:origin x="4584" y="14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8.xml"/><Relationship Id="rId8" Type="http://schemas.openxmlformats.org/officeDocument/2006/relationships/slide" Target="slides/slide9.xml"/><Relationship Id="rId9" Type="http://schemas.openxmlformats.org/officeDocument/2006/relationships/slide" Target="slides/slide10.xml"/><Relationship Id="rId10" Type="http://schemas.openxmlformats.org/officeDocument/2006/relationships/slide" Target="slides/slide11.xml"/><Relationship Id="rId11" Type="http://schemas.openxmlformats.org/officeDocument/2006/relationships/slide" Target="slides/slide12.xml"/><Relationship Id="rId1" Type="http://schemas.openxmlformats.org/officeDocument/2006/relationships/slide" Target="slides/slide1.xml"/><Relationship Id="rId2"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png"/><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18443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4"/>
                </a:solidFill>
                <a:latin typeface="Arial" pitchFamily="34" charset="0"/>
                <a:cs typeface="Arial" pitchFamily="34" charset="0"/>
              </a:rPr>
              <a:t>Edit course title here</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56886122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23813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Solutions</a:t>
            </a:r>
            <a:r>
              <a:rPr lang="en-US" baseline="0" dirty="0" smtClean="0"/>
              <a:t> are provided for every exercises. However you should ask the instructor for help first: you can ask anything. A question might no be clear. You may not understand the code. Ask!  If you're very new to the subject, or you're running out of time, you can work backwards from the solution to build up your own answer: the key is that you have practiced the material from the module. </a:t>
            </a:r>
            <a:endParaRPr lang="en-US" dirty="0"/>
          </a:p>
        </p:txBody>
      </p:sp>
    </p:spTree>
    <p:extLst>
      <p:ext uri="{BB962C8B-B14F-4D97-AF65-F5344CB8AC3E}">
        <p14:creationId xmlns:p14="http://schemas.microsoft.com/office/powerpoint/2010/main" val="719255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7662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4"/>
          <p:cNvSpPr>
            <a:spLocks noGrp="1" noRot="1" noChangeAspect="1" noChangeArrowheads="1" noTextEdit="1"/>
          </p:cNvSpPr>
          <p:nvPr>
            <p:ph type="sldImg"/>
          </p:nvPr>
        </p:nvSpPr>
        <p:spPr>
          <a:ln/>
        </p:spPr>
      </p:sp>
      <p:sp>
        <p:nvSpPr>
          <p:cNvPr id="21510" name="Rectangle 5"/>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Ask any questions at any time! If in doubt, ask.</a:t>
            </a:r>
          </a:p>
          <a:p>
            <a:endParaRPr lang="en-US" dirty="0" smtClean="0"/>
          </a:p>
          <a:p>
            <a:r>
              <a:rPr lang="en-US" dirty="0" smtClean="0"/>
              <a:t>The importance of asking questions cannot be overstated. Do not be afraid to ask questions. Later chapters build on earlier chapters, so it is especially important to ask questions early on. </a:t>
            </a:r>
          </a:p>
          <a:p>
            <a:endParaRPr lang="en-US" dirty="0" smtClean="0"/>
          </a:p>
          <a:p>
            <a:r>
              <a:rPr lang="en-US" dirty="0" smtClean="0"/>
              <a:t>Chinese proverb: "He who asks is a fool for five minutes, but he who does not ask remains a fool forever."</a:t>
            </a:r>
          </a:p>
          <a:p>
            <a:endParaRPr lang="en-US" dirty="0" smtClean="0"/>
          </a:p>
          <a:p>
            <a:r>
              <a:rPr lang="en-US" dirty="0" smtClean="0"/>
              <a:t>"To learn we must be willing to make mistakes." (Gerald Weinberg; The Psychology of Computer Programming)</a:t>
            </a:r>
          </a:p>
          <a:p>
            <a:endParaRPr lang="en-US" dirty="0" smtClean="0"/>
          </a:p>
        </p:txBody>
      </p:sp>
    </p:spTree>
    <p:extLst>
      <p:ext uri="{BB962C8B-B14F-4D97-AF65-F5344CB8AC3E}">
        <p14:creationId xmlns:p14="http://schemas.microsoft.com/office/powerpoint/2010/main" val="1228376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GB" dirty="0" smtClean="0"/>
          </a:p>
          <a:p>
            <a:r>
              <a:rPr lang="en-US" dirty="0" smtClean="0"/>
              <a:t> </a:t>
            </a:r>
            <a:endParaRPr lang="en-GB" dirty="0" smtClean="0"/>
          </a:p>
          <a:p>
            <a:r>
              <a:rPr lang="en-US" dirty="0" smtClean="0"/>
              <a:t>Introduction</a:t>
            </a:r>
            <a:endParaRPr lang="en-GB" dirty="0" smtClean="0"/>
          </a:p>
          <a:p>
            <a:pPr lvl="0"/>
            <a:r>
              <a:rPr lang="en-US" dirty="0" smtClean="0"/>
              <a:t>Why </a:t>
            </a:r>
            <a:r>
              <a:rPr lang="en-US" dirty="0" err="1" smtClean="0"/>
              <a:t>scala</a:t>
            </a:r>
            <a:r>
              <a:rPr lang="en-US" dirty="0" smtClean="0"/>
              <a:t>?</a:t>
            </a:r>
            <a:endParaRPr lang="en-GB" dirty="0" smtClean="0"/>
          </a:p>
          <a:p>
            <a:pPr lvl="1"/>
            <a:r>
              <a:rPr lang="en-US" dirty="0" smtClean="0"/>
              <a:t>Libraries</a:t>
            </a:r>
            <a:endParaRPr lang="en-GB" dirty="0" smtClean="0"/>
          </a:p>
          <a:p>
            <a:pPr lvl="1"/>
            <a:r>
              <a:rPr lang="en-US" dirty="0" smtClean="0"/>
              <a:t>Static typing</a:t>
            </a:r>
            <a:endParaRPr lang="en-GB" dirty="0" smtClean="0"/>
          </a:p>
          <a:p>
            <a:pPr lvl="1"/>
            <a:r>
              <a:rPr lang="en-US" dirty="0" smtClean="0"/>
              <a:t>Compositional syntax</a:t>
            </a:r>
            <a:endParaRPr lang="en-GB" dirty="0" smtClean="0"/>
          </a:p>
          <a:p>
            <a:pPr lvl="1"/>
            <a:r>
              <a:rPr lang="en-US" dirty="0" smtClean="0"/>
              <a:t>OO</a:t>
            </a:r>
            <a:endParaRPr lang="en-GB" dirty="0" smtClean="0"/>
          </a:p>
          <a:p>
            <a:pPr lvl="1"/>
            <a:r>
              <a:rPr lang="en-US" dirty="0" smtClean="0"/>
              <a:t>Functional</a:t>
            </a:r>
            <a:endParaRPr lang="en-GB" dirty="0" smtClean="0"/>
          </a:p>
          <a:p>
            <a:pPr lvl="1"/>
            <a:r>
              <a:rPr lang="en-US" dirty="0" smtClean="0"/>
              <a:t>Powerful</a:t>
            </a:r>
            <a:endParaRPr lang="en-GB" dirty="0" smtClean="0"/>
          </a:p>
          <a:p>
            <a:pPr lvl="0"/>
            <a:r>
              <a:rPr lang="en-US" dirty="0" smtClean="0"/>
              <a:t>Paradigms</a:t>
            </a:r>
            <a:endParaRPr lang="en-GB" dirty="0" smtClean="0"/>
          </a:p>
          <a:p>
            <a:pPr lvl="1"/>
            <a:r>
              <a:rPr lang="en-US" dirty="0" smtClean="0"/>
              <a:t>OO</a:t>
            </a:r>
            <a:endParaRPr lang="en-GB" dirty="0" smtClean="0"/>
          </a:p>
          <a:p>
            <a:pPr lvl="1"/>
            <a:r>
              <a:rPr lang="en-US" dirty="0" smtClean="0"/>
              <a:t>Functional</a:t>
            </a:r>
            <a:endParaRPr lang="en-GB" dirty="0" smtClean="0"/>
          </a:p>
          <a:p>
            <a:pPr lvl="0"/>
            <a:r>
              <a:rPr lang="en-US" dirty="0" smtClean="0"/>
              <a:t>Running </a:t>
            </a:r>
            <a:r>
              <a:rPr lang="en-US" dirty="0" err="1" smtClean="0"/>
              <a:t>scala</a:t>
            </a:r>
            <a:r>
              <a:rPr lang="en-US" dirty="0" smtClean="0"/>
              <a:t> </a:t>
            </a:r>
            <a:endParaRPr lang="en-GB" dirty="0" smtClean="0"/>
          </a:p>
          <a:p>
            <a:pPr lvl="1"/>
            <a:r>
              <a:rPr lang="en-US" dirty="0" smtClean="0"/>
              <a:t>Anatomy of </a:t>
            </a:r>
            <a:r>
              <a:rPr lang="en-US" dirty="0" err="1" smtClean="0"/>
              <a:t>scala</a:t>
            </a:r>
            <a:r>
              <a:rPr lang="en-US" dirty="0" smtClean="0"/>
              <a:t> programs</a:t>
            </a:r>
            <a:endParaRPr lang="en-GB" dirty="0" smtClean="0"/>
          </a:p>
          <a:p>
            <a:pPr lvl="1"/>
            <a:r>
              <a:rPr lang="en-US" dirty="0" smtClean="0"/>
              <a:t>Try the </a:t>
            </a:r>
            <a:r>
              <a:rPr lang="en-US" dirty="0" err="1" smtClean="0"/>
              <a:t>repl</a:t>
            </a:r>
            <a:endParaRPr lang="en-GB" dirty="0" smtClean="0"/>
          </a:p>
          <a:p>
            <a:pPr lvl="1"/>
            <a:r>
              <a:rPr lang="en-US" dirty="0" err="1" smtClean="0"/>
              <a:t>Scalac</a:t>
            </a:r>
            <a:endParaRPr lang="en-GB" dirty="0" smtClean="0"/>
          </a:p>
          <a:p>
            <a:pPr lvl="1"/>
            <a:r>
              <a:rPr lang="en-US" dirty="0" smtClean="0"/>
              <a:t>Scala interpreter</a:t>
            </a:r>
            <a:endParaRPr lang="en-GB" dirty="0" smtClean="0"/>
          </a:p>
          <a:p>
            <a:pPr lvl="1"/>
            <a:r>
              <a:rPr lang="en-US" dirty="0" err="1" smtClean="0"/>
              <a:t>Sbt</a:t>
            </a:r>
            <a:endParaRPr lang="en-GB" dirty="0" smtClean="0"/>
          </a:p>
          <a:p>
            <a:r>
              <a:rPr lang="en-GB" dirty="0" smtClean="0"/>
              <a:t> </a:t>
            </a:r>
          </a:p>
          <a:p>
            <a:r>
              <a:rPr lang="en-US" dirty="0" smtClean="0"/>
              <a:t> </a:t>
            </a:r>
            <a:endParaRPr lang="en-GB" dirty="0" smtClean="0"/>
          </a:p>
          <a:p>
            <a:r>
              <a:rPr lang="en-US" dirty="0" smtClean="0"/>
              <a:t>Fundamentals</a:t>
            </a:r>
            <a:endParaRPr lang="en-GB" dirty="0" smtClean="0"/>
          </a:p>
          <a:p>
            <a:r>
              <a:rPr lang="en-US" dirty="0" smtClean="0"/>
              <a:t>Language</a:t>
            </a:r>
            <a:endParaRPr lang="en-GB" dirty="0" smtClean="0"/>
          </a:p>
          <a:p>
            <a:r>
              <a:rPr lang="en-US" dirty="0" smtClean="0"/>
              <a:t>Objects</a:t>
            </a:r>
            <a:endParaRPr lang="en-GB" dirty="0" smtClean="0"/>
          </a:p>
          <a:p>
            <a:r>
              <a:rPr lang="en-US" dirty="0" smtClean="0"/>
              <a:t>Calling methods</a:t>
            </a:r>
            <a:endParaRPr lang="en-GB" dirty="0" smtClean="0"/>
          </a:p>
          <a:p>
            <a:r>
              <a:rPr lang="en-US" dirty="0" smtClean="0"/>
              <a:t>Operators as methods</a:t>
            </a:r>
            <a:endParaRPr lang="en-GB" dirty="0" smtClean="0"/>
          </a:p>
          <a:p>
            <a:r>
              <a:rPr lang="en-US" dirty="0" smtClean="0"/>
              <a:t>Values and variables</a:t>
            </a:r>
            <a:endParaRPr lang="en-GB" dirty="0" smtClean="0"/>
          </a:p>
          <a:p>
            <a:r>
              <a:rPr lang="en-US" dirty="0" smtClean="0"/>
              <a:t>Types</a:t>
            </a:r>
            <a:endParaRPr lang="en-GB" dirty="0" smtClean="0"/>
          </a:p>
          <a:p>
            <a:r>
              <a:rPr lang="en-US" dirty="0" smtClean="0"/>
              <a:t>Basic types</a:t>
            </a:r>
            <a:endParaRPr lang="en-GB" dirty="0" smtClean="0"/>
          </a:p>
          <a:p>
            <a:r>
              <a:rPr lang="en-US" dirty="0" smtClean="0"/>
              <a:t>Boolean</a:t>
            </a:r>
            <a:endParaRPr lang="en-GB" dirty="0" smtClean="0"/>
          </a:p>
          <a:p>
            <a:r>
              <a:rPr lang="en-US" dirty="0" smtClean="0"/>
              <a:t>Numeric types</a:t>
            </a:r>
            <a:endParaRPr lang="en-GB" dirty="0" smtClean="0"/>
          </a:p>
          <a:p>
            <a:r>
              <a:rPr lang="en-US" dirty="0" smtClean="0"/>
              <a:t>Unit</a:t>
            </a:r>
            <a:endParaRPr lang="en-GB" dirty="0" smtClean="0"/>
          </a:p>
          <a:p>
            <a:r>
              <a:rPr lang="en-US" dirty="0" smtClean="0"/>
              <a:t>Strings</a:t>
            </a:r>
            <a:endParaRPr lang="en-GB" dirty="0" smtClean="0"/>
          </a:p>
          <a:p>
            <a:r>
              <a:rPr lang="en-US" dirty="0" smtClean="0"/>
              <a:t>String methods</a:t>
            </a:r>
            <a:endParaRPr lang="en-GB" dirty="0" smtClean="0"/>
          </a:p>
          <a:p>
            <a:r>
              <a:rPr lang="en-US" dirty="0" smtClean="0"/>
              <a:t>Introduction to collections</a:t>
            </a:r>
            <a:endParaRPr lang="en-GB" dirty="0" smtClean="0"/>
          </a:p>
          <a:p>
            <a:r>
              <a:rPr lang="en-US" dirty="0" smtClean="0"/>
              <a:t>Type arguments</a:t>
            </a:r>
            <a:endParaRPr lang="en-GB" dirty="0" smtClean="0"/>
          </a:p>
          <a:p>
            <a:r>
              <a:rPr lang="en-US" dirty="0" smtClean="0"/>
              <a:t>Tuples, Lists, Maps</a:t>
            </a:r>
            <a:endParaRPr lang="en-GB" dirty="0" smtClean="0"/>
          </a:p>
          <a:p>
            <a:r>
              <a:rPr lang="en-US" dirty="0" smtClean="0"/>
              <a:t> </a:t>
            </a:r>
            <a:endParaRPr lang="en-GB" dirty="0" smtClean="0"/>
          </a:p>
          <a:p>
            <a:r>
              <a:rPr lang="en-US" dirty="0" smtClean="0"/>
              <a:t>Flow</a:t>
            </a:r>
            <a:endParaRPr lang="en-GB" dirty="0" smtClean="0"/>
          </a:p>
          <a:p>
            <a:pPr lvl="0"/>
            <a:r>
              <a:rPr lang="en-US" dirty="0" smtClean="0"/>
              <a:t>Branching, matching &amp; selecting</a:t>
            </a:r>
            <a:endParaRPr lang="en-GB" dirty="0" smtClean="0"/>
          </a:p>
          <a:p>
            <a:pPr lvl="1"/>
            <a:r>
              <a:rPr lang="en-US" dirty="0" smtClean="0"/>
              <a:t>Conditionals</a:t>
            </a:r>
            <a:endParaRPr lang="en-GB" dirty="0" smtClean="0"/>
          </a:p>
          <a:p>
            <a:pPr lvl="1"/>
            <a:r>
              <a:rPr lang="en-US" dirty="0" smtClean="0"/>
              <a:t>Intro to pattern matching</a:t>
            </a:r>
            <a:endParaRPr lang="en-GB" dirty="0" smtClean="0"/>
          </a:p>
          <a:p>
            <a:pPr lvl="1"/>
            <a:r>
              <a:rPr lang="en-US" dirty="0" err="1" smtClean="0"/>
              <a:t>Destructuring</a:t>
            </a:r>
            <a:endParaRPr lang="en-GB" dirty="0" smtClean="0"/>
          </a:p>
          <a:p>
            <a:pPr lvl="0"/>
            <a:r>
              <a:rPr lang="en-US" dirty="0" smtClean="0"/>
              <a:t>For comprehensions</a:t>
            </a:r>
            <a:endParaRPr lang="en-GB" dirty="0" smtClean="0"/>
          </a:p>
          <a:p>
            <a:pPr lvl="1"/>
            <a:r>
              <a:rPr lang="en-US" dirty="0" smtClean="0"/>
              <a:t>Yield vs Unit</a:t>
            </a:r>
            <a:endParaRPr lang="en-GB" dirty="0" smtClean="0"/>
          </a:p>
          <a:p>
            <a:pPr lvl="1"/>
            <a:r>
              <a:rPr lang="en-US" dirty="0" smtClean="0"/>
              <a:t>Comprehensions over lists</a:t>
            </a:r>
            <a:endParaRPr lang="en-GB" dirty="0" smtClean="0"/>
          </a:p>
          <a:p>
            <a:pPr lvl="1"/>
            <a:r>
              <a:rPr lang="en-US" dirty="0" smtClean="0"/>
              <a:t>Comprehensions over maps</a:t>
            </a:r>
            <a:endParaRPr lang="en-GB" dirty="0" smtClean="0"/>
          </a:p>
          <a:p>
            <a:pPr lvl="1"/>
            <a:r>
              <a:rPr lang="en-US" dirty="0" smtClean="0"/>
              <a:t>Comprehensions over ranges</a:t>
            </a:r>
            <a:endParaRPr lang="en-GB" dirty="0" smtClean="0"/>
          </a:p>
          <a:p>
            <a:pPr lvl="1"/>
            <a:r>
              <a:rPr lang="en-US" dirty="0" smtClean="0"/>
              <a:t>Option</a:t>
            </a:r>
            <a:endParaRPr lang="en-GB" dirty="0" smtClean="0"/>
          </a:p>
          <a:p>
            <a:pPr lvl="1"/>
            <a:r>
              <a:rPr lang="en-US" dirty="0" smtClean="0"/>
              <a:t>Multiple extraction</a:t>
            </a:r>
            <a:endParaRPr lang="en-GB" dirty="0" smtClean="0"/>
          </a:p>
          <a:p>
            <a:pPr lvl="1"/>
            <a:r>
              <a:rPr lang="en-US" dirty="0" smtClean="0"/>
              <a:t>Guards</a:t>
            </a:r>
            <a:endParaRPr lang="en-GB" dirty="0" smtClean="0"/>
          </a:p>
          <a:p>
            <a:pPr lvl="1"/>
            <a:r>
              <a:rPr lang="en-US" dirty="0" smtClean="0"/>
              <a:t>Ranges</a:t>
            </a:r>
            <a:endParaRPr lang="en-GB" dirty="0" smtClean="0"/>
          </a:p>
          <a:p>
            <a:pPr lvl="1"/>
            <a:r>
              <a:rPr lang="en-US" dirty="0" smtClean="0"/>
              <a:t>Let expressions</a:t>
            </a:r>
            <a:endParaRPr lang="en-GB" dirty="0" smtClean="0"/>
          </a:p>
          <a:p>
            <a:pPr lvl="0"/>
            <a:r>
              <a:rPr lang="en-US" dirty="0" smtClean="0"/>
              <a:t>While loops</a:t>
            </a:r>
            <a:endParaRPr lang="en-GB" dirty="0" smtClean="0"/>
          </a:p>
          <a:p>
            <a:r>
              <a:rPr lang="en-US" dirty="0" smtClean="0"/>
              <a:t> </a:t>
            </a:r>
            <a:endParaRPr lang="en-GB" dirty="0" smtClean="0"/>
          </a:p>
          <a:p>
            <a:r>
              <a:rPr lang="en-US" dirty="0" smtClean="0"/>
              <a:t>Methods</a:t>
            </a:r>
            <a:endParaRPr lang="en-GB" dirty="0" smtClean="0"/>
          </a:p>
          <a:p>
            <a:r>
              <a:rPr lang="en-US" dirty="0" smtClean="0"/>
              <a:t>Code blocks</a:t>
            </a:r>
            <a:endParaRPr lang="en-GB" dirty="0" smtClean="0"/>
          </a:p>
          <a:p>
            <a:r>
              <a:rPr lang="en-US" dirty="0" smtClean="0"/>
              <a:t>Methods</a:t>
            </a:r>
            <a:endParaRPr lang="en-GB" dirty="0" smtClean="0"/>
          </a:p>
          <a:p>
            <a:r>
              <a:rPr lang="en-US" dirty="0" smtClean="0"/>
              <a:t>Method bodies</a:t>
            </a:r>
            <a:endParaRPr lang="en-GB" dirty="0" smtClean="0"/>
          </a:p>
          <a:p>
            <a:r>
              <a:rPr lang="en-US" dirty="0" smtClean="0"/>
              <a:t>Returning unit</a:t>
            </a:r>
            <a:endParaRPr lang="en-GB" dirty="0" smtClean="0"/>
          </a:p>
          <a:p>
            <a:r>
              <a:rPr lang="en-US" dirty="0" smtClean="0"/>
              <a:t>Passing arguments</a:t>
            </a:r>
            <a:endParaRPr lang="en-GB" dirty="0" smtClean="0"/>
          </a:p>
          <a:p>
            <a:r>
              <a:rPr lang="en-US" dirty="0" err="1" smtClean="0"/>
              <a:t>Variadics</a:t>
            </a:r>
            <a:endParaRPr lang="en-GB" dirty="0" smtClean="0"/>
          </a:p>
          <a:p>
            <a:r>
              <a:rPr lang="en-US" dirty="0" smtClean="0"/>
              <a:t>Def vs </a:t>
            </a:r>
            <a:r>
              <a:rPr lang="en-US" dirty="0" err="1" smtClean="0"/>
              <a:t>val</a:t>
            </a:r>
            <a:endParaRPr lang="en-GB" dirty="0" smtClean="0"/>
          </a:p>
          <a:p>
            <a:r>
              <a:rPr lang="en-US" dirty="0" smtClean="0"/>
              <a:t>Lazy </a:t>
            </a:r>
            <a:r>
              <a:rPr lang="en-US" dirty="0" err="1" smtClean="0"/>
              <a:t>vals</a:t>
            </a:r>
            <a:endParaRPr lang="en-GB" dirty="0" smtClean="0"/>
          </a:p>
          <a:p>
            <a:r>
              <a:rPr lang="en-US" dirty="0" smtClean="0"/>
              <a:t>Lazy arguments</a:t>
            </a:r>
            <a:endParaRPr lang="en-GB" dirty="0" smtClean="0"/>
          </a:p>
          <a:p>
            <a:r>
              <a:rPr lang="en-US" dirty="0" smtClean="0"/>
              <a:t>Recursion</a:t>
            </a:r>
            <a:endParaRPr lang="en-GB" dirty="0" smtClean="0"/>
          </a:p>
          <a:p>
            <a:r>
              <a:rPr lang="en-US" dirty="0" smtClean="0"/>
              <a:t> </a:t>
            </a:r>
            <a:endParaRPr lang="en-GB" dirty="0" smtClean="0"/>
          </a:p>
          <a:p>
            <a:r>
              <a:rPr lang="en-US" dirty="0" smtClean="0"/>
              <a:t>Functions</a:t>
            </a:r>
            <a:endParaRPr lang="en-GB" dirty="0" smtClean="0"/>
          </a:p>
          <a:p>
            <a:pPr lvl="0"/>
            <a:r>
              <a:rPr lang="en-US" dirty="0" smtClean="0"/>
              <a:t>What Is Functional Programming?</a:t>
            </a:r>
            <a:endParaRPr lang="en-GB" dirty="0" smtClean="0"/>
          </a:p>
          <a:p>
            <a:pPr lvl="0"/>
            <a:r>
              <a:rPr lang="en-US" dirty="0" smtClean="0"/>
              <a:t>Pure Functions</a:t>
            </a:r>
            <a:endParaRPr lang="en-GB" dirty="0" smtClean="0"/>
          </a:p>
          <a:p>
            <a:pPr lvl="0"/>
            <a:r>
              <a:rPr lang="en-US" dirty="0" smtClean="0"/>
              <a:t>Functions</a:t>
            </a:r>
            <a:endParaRPr lang="en-GB" dirty="0" smtClean="0"/>
          </a:p>
          <a:p>
            <a:pPr lvl="0"/>
            <a:r>
              <a:rPr lang="en-US" dirty="0" smtClean="0"/>
              <a:t>The Function Type</a:t>
            </a:r>
            <a:endParaRPr lang="en-GB" dirty="0" smtClean="0"/>
          </a:p>
          <a:p>
            <a:pPr lvl="0"/>
            <a:r>
              <a:rPr lang="en-US" dirty="0" smtClean="0"/>
              <a:t>‘Function’ vs Method</a:t>
            </a:r>
            <a:endParaRPr lang="en-GB" dirty="0" smtClean="0"/>
          </a:p>
          <a:p>
            <a:pPr lvl="0"/>
            <a:r>
              <a:rPr lang="en-US" dirty="0" smtClean="0"/>
              <a:t>Higher Order Functions</a:t>
            </a:r>
            <a:endParaRPr lang="en-GB" dirty="0" smtClean="0"/>
          </a:p>
          <a:p>
            <a:pPr lvl="0"/>
            <a:r>
              <a:rPr lang="en-US" dirty="0" smtClean="0"/>
              <a:t>Functions as Data</a:t>
            </a:r>
            <a:endParaRPr lang="en-GB" dirty="0" smtClean="0"/>
          </a:p>
          <a:p>
            <a:pPr lvl="0"/>
            <a:r>
              <a:rPr lang="en-US" dirty="0" smtClean="0"/>
              <a:t>Currying</a:t>
            </a:r>
            <a:endParaRPr lang="en-GB" dirty="0" smtClean="0"/>
          </a:p>
          <a:p>
            <a:pPr lvl="0"/>
            <a:r>
              <a:rPr lang="en-US" dirty="0" smtClean="0"/>
              <a:t>Aside: Type Aliases</a:t>
            </a:r>
            <a:endParaRPr lang="en-GB" dirty="0" smtClean="0"/>
          </a:p>
          <a:p>
            <a:r>
              <a:rPr lang="en-US" dirty="0" smtClean="0"/>
              <a:t> </a:t>
            </a:r>
            <a:endParaRPr lang="en-GB" dirty="0" smtClean="0"/>
          </a:p>
          <a:p>
            <a:r>
              <a:rPr lang="en-US" dirty="0" smtClean="0"/>
              <a:t>Collections</a:t>
            </a:r>
            <a:endParaRPr lang="en-GB" dirty="0" smtClean="0"/>
          </a:p>
          <a:p>
            <a:pPr lvl="0"/>
            <a:r>
              <a:rPr lang="en-US" dirty="0" smtClean="0"/>
              <a:t>Review: types</a:t>
            </a:r>
            <a:endParaRPr lang="en-GB" dirty="0" smtClean="0"/>
          </a:p>
          <a:p>
            <a:pPr lvl="0"/>
            <a:r>
              <a:rPr lang="en-US" dirty="0" smtClean="0"/>
              <a:t>Collections </a:t>
            </a:r>
            <a:r>
              <a:rPr lang="en-US" dirty="0" err="1" smtClean="0"/>
              <a:t>heirachy</a:t>
            </a:r>
            <a:endParaRPr lang="en-GB" dirty="0" smtClean="0"/>
          </a:p>
          <a:p>
            <a:pPr lvl="0"/>
            <a:r>
              <a:rPr lang="en-US" dirty="0" smtClean="0"/>
              <a:t>Creating collections</a:t>
            </a:r>
            <a:endParaRPr lang="en-GB" dirty="0" smtClean="0"/>
          </a:p>
          <a:p>
            <a:pPr lvl="0"/>
            <a:r>
              <a:rPr lang="en-US" dirty="0" smtClean="0"/>
              <a:t>Range</a:t>
            </a:r>
            <a:endParaRPr lang="en-GB" dirty="0" smtClean="0"/>
          </a:p>
          <a:p>
            <a:pPr lvl="0"/>
            <a:r>
              <a:rPr lang="en-US" dirty="0" smtClean="0"/>
              <a:t>Array &amp; array buffer</a:t>
            </a:r>
            <a:endParaRPr lang="en-GB" dirty="0" smtClean="0"/>
          </a:p>
          <a:p>
            <a:pPr lvl="0"/>
            <a:r>
              <a:rPr lang="en-US" dirty="0" smtClean="0"/>
              <a:t>List &amp; list buffer</a:t>
            </a:r>
            <a:endParaRPr lang="en-GB" dirty="0" smtClean="0"/>
          </a:p>
          <a:p>
            <a:pPr lvl="0"/>
            <a:r>
              <a:rPr lang="en-US" dirty="0" smtClean="0"/>
              <a:t>Vector</a:t>
            </a:r>
            <a:endParaRPr lang="en-GB" dirty="0" smtClean="0"/>
          </a:p>
          <a:p>
            <a:pPr lvl="0"/>
            <a:r>
              <a:rPr lang="en-US" dirty="0" smtClean="0"/>
              <a:t>Maps</a:t>
            </a:r>
            <a:endParaRPr lang="en-GB" dirty="0" smtClean="0"/>
          </a:p>
          <a:p>
            <a:pPr lvl="0"/>
            <a:r>
              <a:rPr lang="en-US" dirty="0" smtClean="0"/>
              <a:t>Sets</a:t>
            </a:r>
            <a:endParaRPr lang="en-GB" dirty="0" smtClean="0"/>
          </a:p>
          <a:p>
            <a:pPr lvl="0"/>
            <a:r>
              <a:rPr lang="en-US" dirty="0" smtClean="0"/>
              <a:t>Empty</a:t>
            </a:r>
            <a:endParaRPr lang="en-GB" dirty="0" smtClean="0"/>
          </a:p>
          <a:p>
            <a:pPr lvl="0"/>
            <a:r>
              <a:rPr lang="en-US" dirty="0" smtClean="0"/>
              <a:t>Idioms</a:t>
            </a:r>
            <a:endParaRPr lang="en-GB" dirty="0" smtClean="0"/>
          </a:p>
          <a:p>
            <a:pPr lvl="1"/>
            <a:r>
              <a:rPr lang="en-US" dirty="0" smtClean="0"/>
              <a:t>Pattern matching</a:t>
            </a:r>
            <a:endParaRPr lang="en-GB" dirty="0" smtClean="0"/>
          </a:p>
          <a:p>
            <a:pPr lvl="1"/>
            <a:r>
              <a:rPr lang="en-US" dirty="0" smtClean="0"/>
              <a:t>For </a:t>
            </a:r>
            <a:r>
              <a:rPr lang="en-US" dirty="0" err="1" smtClean="0"/>
              <a:t>comprehnsions</a:t>
            </a:r>
            <a:r>
              <a:rPr lang="en-US" dirty="0" smtClean="0"/>
              <a:t> review</a:t>
            </a:r>
            <a:endParaRPr lang="en-GB" dirty="0" smtClean="0"/>
          </a:p>
          <a:p>
            <a:pPr lvl="1"/>
            <a:r>
              <a:rPr lang="en-US" dirty="0" smtClean="0"/>
              <a:t>Zipping</a:t>
            </a:r>
            <a:endParaRPr lang="en-GB" dirty="0" smtClean="0"/>
          </a:p>
          <a:p>
            <a:pPr lvl="1"/>
            <a:r>
              <a:rPr lang="en-US" dirty="0" smtClean="0"/>
              <a:t>Traits</a:t>
            </a:r>
            <a:endParaRPr lang="en-GB" dirty="0" smtClean="0"/>
          </a:p>
          <a:p>
            <a:r>
              <a:rPr lang="en-US" dirty="0" smtClean="0"/>
              <a:t> </a:t>
            </a:r>
            <a:endParaRPr lang="en-GB" dirty="0" smtClean="0"/>
          </a:p>
          <a:p>
            <a:r>
              <a:rPr lang="en-US" dirty="0" smtClean="0"/>
              <a:t>Transformation</a:t>
            </a:r>
            <a:endParaRPr lang="en-GB" dirty="0" smtClean="0"/>
          </a:p>
          <a:p>
            <a:r>
              <a:rPr lang="en-US" dirty="0" smtClean="0"/>
              <a:t>Streams</a:t>
            </a:r>
            <a:endParaRPr lang="en-GB" dirty="0" smtClean="0"/>
          </a:p>
          <a:p>
            <a:r>
              <a:rPr lang="en-US" dirty="0" err="1" smtClean="0"/>
              <a:t>Combinators</a:t>
            </a:r>
            <a:endParaRPr lang="en-GB" dirty="0" smtClean="0"/>
          </a:p>
          <a:p>
            <a:r>
              <a:rPr lang="en-US" dirty="0" smtClean="0"/>
              <a:t>.map &amp; .</a:t>
            </a:r>
            <a:r>
              <a:rPr lang="en-US" dirty="0" err="1" smtClean="0"/>
              <a:t>flatMap</a:t>
            </a:r>
            <a:endParaRPr lang="en-GB" dirty="0" smtClean="0"/>
          </a:p>
          <a:p>
            <a:r>
              <a:rPr lang="en-US" dirty="0" smtClean="0"/>
              <a:t>Folding &amp; Reducing</a:t>
            </a:r>
            <a:endParaRPr lang="en-GB" dirty="0" smtClean="0"/>
          </a:p>
          <a:p>
            <a:r>
              <a:rPr lang="en-US" dirty="0" smtClean="0"/>
              <a:t>.exists and .</a:t>
            </a:r>
            <a:r>
              <a:rPr lang="en-US" dirty="0" err="1" smtClean="0"/>
              <a:t>forall</a:t>
            </a:r>
            <a:endParaRPr lang="en-GB" dirty="0" smtClean="0"/>
          </a:p>
          <a:p>
            <a:r>
              <a:rPr lang="en-US" dirty="0" smtClean="0"/>
              <a:t>Option</a:t>
            </a:r>
            <a:endParaRPr lang="en-GB" dirty="0" smtClean="0"/>
          </a:p>
          <a:p>
            <a:r>
              <a:rPr lang="en-US" dirty="0" smtClean="0"/>
              <a:t>For comprehensions</a:t>
            </a:r>
            <a:endParaRPr lang="en-GB" dirty="0" smtClean="0"/>
          </a:p>
          <a:p>
            <a:r>
              <a:rPr lang="en-US" dirty="0" err="1" smtClean="0"/>
              <a:t>Foreach</a:t>
            </a:r>
            <a:r>
              <a:rPr lang="en-US" dirty="0" smtClean="0"/>
              <a:t> &amp; </a:t>
            </a:r>
            <a:r>
              <a:rPr lang="en-US" dirty="0" err="1" smtClean="0"/>
              <a:t>Flatmap</a:t>
            </a:r>
            <a:endParaRPr lang="en-GB" dirty="0" smtClean="0"/>
          </a:p>
          <a:p>
            <a:r>
              <a:rPr lang="en-US" dirty="0" smtClean="0"/>
              <a:t>Pattern matching</a:t>
            </a:r>
            <a:endParaRPr lang="en-GB" dirty="0" smtClean="0"/>
          </a:p>
          <a:p>
            <a:r>
              <a:rPr lang="en-US" dirty="0" smtClean="0"/>
              <a:t>Review</a:t>
            </a:r>
            <a:endParaRPr lang="en-GB" dirty="0" smtClean="0"/>
          </a:p>
          <a:p>
            <a:r>
              <a:rPr lang="en-US" dirty="0" smtClean="0"/>
              <a:t>Casting</a:t>
            </a:r>
            <a:endParaRPr lang="en-GB" dirty="0" smtClean="0"/>
          </a:p>
          <a:p>
            <a:r>
              <a:rPr lang="en-US" dirty="0" smtClean="0"/>
              <a:t>Sequences</a:t>
            </a:r>
            <a:endParaRPr lang="en-GB" dirty="0" smtClean="0"/>
          </a:p>
          <a:p>
            <a:r>
              <a:rPr lang="en-US" dirty="0" smtClean="0"/>
              <a:t>For-yield-match</a:t>
            </a:r>
            <a:endParaRPr lang="en-GB" dirty="0" smtClean="0"/>
          </a:p>
          <a:p>
            <a:r>
              <a:rPr lang="en-US" dirty="0" smtClean="0"/>
              <a:t>Regex</a:t>
            </a:r>
            <a:endParaRPr lang="en-GB" dirty="0" smtClean="0"/>
          </a:p>
          <a:p>
            <a:r>
              <a:rPr lang="en-US" dirty="0" smtClean="0"/>
              <a:t>Guards</a:t>
            </a:r>
            <a:endParaRPr lang="en-GB" dirty="0" smtClean="0"/>
          </a:p>
          <a:p>
            <a:r>
              <a:rPr lang="en-US" dirty="0" smtClean="0"/>
              <a:t>Option</a:t>
            </a:r>
            <a:endParaRPr lang="en-GB" dirty="0" smtClean="0"/>
          </a:p>
          <a:p>
            <a:r>
              <a:rPr lang="en-US" dirty="0" smtClean="0"/>
              <a:t> </a:t>
            </a:r>
            <a:endParaRPr lang="en-GB" dirty="0" smtClean="0"/>
          </a:p>
          <a:p>
            <a:r>
              <a:rPr lang="en-US" dirty="0" smtClean="0"/>
              <a:t>OO</a:t>
            </a:r>
            <a:endParaRPr lang="en-GB" dirty="0" smtClean="0"/>
          </a:p>
          <a:p>
            <a:r>
              <a:rPr lang="en-US" dirty="0" smtClean="0"/>
              <a:t>Classes</a:t>
            </a:r>
            <a:endParaRPr lang="en-GB" dirty="0" smtClean="0"/>
          </a:p>
          <a:p>
            <a:r>
              <a:rPr lang="en-US" dirty="0" smtClean="0"/>
              <a:t>Reading class definitions</a:t>
            </a:r>
            <a:endParaRPr lang="en-GB" dirty="0" smtClean="0"/>
          </a:p>
          <a:p>
            <a:r>
              <a:rPr lang="en-US" dirty="0" smtClean="0"/>
              <a:t>Defining classes</a:t>
            </a:r>
            <a:endParaRPr lang="en-GB" dirty="0" smtClean="0"/>
          </a:p>
          <a:p>
            <a:r>
              <a:rPr lang="en-US" dirty="0" smtClean="0"/>
              <a:t>Constructors</a:t>
            </a:r>
            <a:endParaRPr lang="en-GB" dirty="0" smtClean="0"/>
          </a:p>
          <a:p>
            <a:r>
              <a:rPr lang="en-US" dirty="0" smtClean="0"/>
              <a:t>Properties</a:t>
            </a:r>
            <a:endParaRPr lang="en-GB" dirty="0" smtClean="0"/>
          </a:p>
          <a:p>
            <a:r>
              <a:rPr lang="en-US" dirty="0" smtClean="0"/>
              <a:t>Method overloading </a:t>
            </a:r>
            <a:endParaRPr lang="en-GB" dirty="0" smtClean="0"/>
          </a:p>
          <a:p>
            <a:r>
              <a:rPr lang="en-US" dirty="0" smtClean="0"/>
              <a:t>Java inspection of </a:t>
            </a:r>
            <a:r>
              <a:rPr lang="en-US" dirty="0" err="1" smtClean="0"/>
              <a:t>scala</a:t>
            </a:r>
            <a:r>
              <a:rPr lang="en-US" dirty="0" smtClean="0"/>
              <a:t> classes</a:t>
            </a:r>
            <a:endParaRPr lang="en-GB" dirty="0" smtClean="0"/>
          </a:p>
          <a:p>
            <a:r>
              <a:rPr lang="en-US" dirty="0" smtClean="0"/>
              <a:t>Getters and setters</a:t>
            </a:r>
            <a:endParaRPr lang="en-GB" dirty="0" smtClean="0"/>
          </a:p>
          <a:p>
            <a:r>
              <a:rPr lang="en-US" dirty="0" smtClean="0"/>
              <a:t>Operator methods</a:t>
            </a:r>
            <a:endParaRPr lang="en-GB" dirty="0" smtClean="0"/>
          </a:p>
          <a:p>
            <a:r>
              <a:rPr lang="en-US" dirty="0" smtClean="0"/>
              <a:t>Objects</a:t>
            </a:r>
            <a:endParaRPr lang="en-GB" dirty="0" smtClean="0"/>
          </a:p>
          <a:p>
            <a:r>
              <a:rPr lang="en-US" dirty="0" smtClean="0"/>
              <a:t>The object keyword</a:t>
            </a:r>
            <a:endParaRPr lang="en-GB" dirty="0" smtClean="0"/>
          </a:p>
          <a:p>
            <a:r>
              <a:rPr lang="en-US" dirty="0" smtClean="0"/>
              <a:t>Companions</a:t>
            </a:r>
            <a:endParaRPr lang="en-GB" dirty="0" smtClean="0"/>
          </a:p>
          <a:p>
            <a:r>
              <a:rPr lang="en-US" dirty="0" smtClean="0"/>
              <a:t>The mechanism of pattern matching</a:t>
            </a:r>
            <a:endParaRPr lang="en-GB" dirty="0" smtClean="0"/>
          </a:p>
          <a:p>
            <a:r>
              <a:rPr lang="en-US" dirty="0" smtClean="0"/>
              <a:t>Case classes</a:t>
            </a:r>
            <a:endParaRPr lang="en-GB" dirty="0" smtClean="0"/>
          </a:p>
          <a:p>
            <a:r>
              <a:rPr lang="en-US" dirty="0" smtClean="0"/>
              <a:t>Pattern matching with case classes</a:t>
            </a:r>
            <a:endParaRPr lang="en-GB" dirty="0" smtClean="0"/>
          </a:p>
          <a:p>
            <a:r>
              <a:rPr lang="en-US" dirty="0" smtClean="0"/>
              <a:t>Aside: case objects</a:t>
            </a:r>
            <a:endParaRPr lang="en-GB" dirty="0" smtClean="0"/>
          </a:p>
          <a:p>
            <a:r>
              <a:rPr lang="en-US" dirty="0" smtClean="0"/>
              <a:t> </a:t>
            </a:r>
            <a:endParaRPr lang="en-GB" dirty="0" smtClean="0"/>
          </a:p>
          <a:p>
            <a:r>
              <a:rPr lang="en-US" dirty="0" smtClean="0"/>
              <a:t>Inheritance</a:t>
            </a:r>
            <a:endParaRPr lang="en-GB" dirty="0" smtClean="0"/>
          </a:p>
          <a:p>
            <a:pPr lvl="0"/>
            <a:r>
              <a:rPr lang="en-US" dirty="0" smtClean="0"/>
              <a:t>Inheritance: a type relation</a:t>
            </a:r>
            <a:endParaRPr lang="en-GB" dirty="0" smtClean="0"/>
          </a:p>
          <a:p>
            <a:pPr lvl="0"/>
            <a:r>
              <a:rPr lang="en-US" dirty="0" smtClean="0"/>
              <a:t>Inheritance: class relationship</a:t>
            </a:r>
            <a:endParaRPr lang="en-GB" dirty="0" smtClean="0"/>
          </a:p>
          <a:p>
            <a:pPr lvl="0"/>
            <a:r>
              <a:rPr lang="en-US" dirty="0" smtClean="0"/>
              <a:t>Overriding methods</a:t>
            </a:r>
            <a:endParaRPr lang="en-GB" dirty="0" smtClean="0"/>
          </a:p>
          <a:p>
            <a:pPr lvl="0"/>
            <a:r>
              <a:rPr lang="en-US" dirty="0" smtClean="0"/>
              <a:t>Overriding </a:t>
            </a:r>
            <a:r>
              <a:rPr lang="en-US" dirty="0" err="1" smtClean="0"/>
              <a:t>tostring</a:t>
            </a:r>
            <a:endParaRPr lang="en-GB" dirty="0" smtClean="0"/>
          </a:p>
          <a:p>
            <a:pPr lvl="0"/>
            <a:r>
              <a:rPr lang="en-US" dirty="0" smtClean="0"/>
              <a:t>Calling the parent method</a:t>
            </a:r>
            <a:endParaRPr lang="en-GB" dirty="0" smtClean="0"/>
          </a:p>
          <a:p>
            <a:pPr lvl="0"/>
            <a:r>
              <a:rPr lang="en-US" dirty="0" smtClean="0"/>
              <a:t>Abstracts</a:t>
            </a:r>
            <a:endParaRPr lang="en-GB" dirty="0" smtClean="0"/>
          </a:p>
          <a:p>
            <a:pPr lvl="0"/>
            <a:r>
              <a:rPr lang="en-US" dirty="0" smtClean="0"/>
              <a:t>Traits</a:t>
            </a:r>
            <a:endParaRPr lang="en-GB" dirty="0" smtClean="0"/>
          </a:p>
          <a:p>
            <a:pPr lvl="1"/>
            <a:r>
              <a:rPr lang="en-US" dirty="0" smtClean="0"/>
              <a:t>Trait inheritance</a:t>
            </a:r>
            <a:endParaRPr lang="en-GB" dirty="0" smtClean="0"/>
          </a:p>
          <a:p>
            <a:pPr lvl="1"/>
            <a:r>
              <a:rPr lang="en-US" dirty="0" smtClean="0"/>
              <a:t>Composing objects with traits</a:t>
            </a:r>
            <a:endParaRPr lang="en-GB" dirty="0" smtClean="0"/>
          </a:p>
          <a:p>
            <a:pPr lvl="1"/>
            <a:r>
              <a:rPr lang="en-US" dirty="0" smtClean="0"/>
              <a:t>The meaning of super</a:t>
            </a:r>
            <a:endParaRPr lang="en-GB" dirty="0" smtClean="0"/>
          </a:p>
          <a:p>
            <a:pPr lvl="1"/>
            <a:r>
              <a:rPr lang="en-US" dirty="0" smtClean="0"/>
              <a:t>Traits as </a:t>
            </a:r>
            <a:r>
              <a:rPr lang="en-US" dirty="0" err="1" smtClean="0"/>
              <a:t>mixins</a:t>
            </a:r>
            <a:endParaRPr lang="en-GB" dirty="0" smtClean="0"/>
          </a:p>
          <a:p>
            <a:pPr lvl="1"/>
            <a:r>
              <a:rPr lang="en-US" dirty="0" smtClean="0"/>
              <a:t>Self types</a:t>
            </a:r>
            <a:endParaRPr lang="en-GB" dirty="0" smtClean="0"/>
          </a:p>
          <a:p>
            <a:pPr lvl="1"/>
            <a:r>
              <a:rPr lang="en-US" dirty="0" smtClean="0"/>
              <a:t>Cake pattern</a:t>
            </a:r>
            <a:endParaRPr lang="en-GB" dirty="0" smtClean="0"/>
          </a:p>
          <a:p>
            <a:pPr lvl="1"/>
            <a:r>
              <a:rPr lang="en-US" dirty="0" smtClean="0"/>
              <a:t>Aside: type members</a:t>
            </a:r>
            <a:endParaRPr lang="en-GB" dirty="0" smtClean="0"/>
          </a:p>
          <a:p>
            <a:r>
              <a:rPr lang="en-US" dirty="0" smtClean="0"/>
              <a:t> </a:t>
            </a:r>
            <a:endParaRPr lang="en-GB" dirty="0" smtClean="0"/>
          </a:p>
          <a:p>
            <a:r>
              <a:rPr lang="en-US" dirty="0" smtClean="0"/>
              <a:t>Design</a:t>
            </a:r>
            <a:endParaRPr lang="en-GB" dirty="0" smtClean="0"/>
          </a:p>
          <a:p>
            <a:r>
              <a:rPr lang="en-US" dirty="0" smtClean="0"/>
              <a:t>Imports</a:t>
            </a:r>
            <a:endParaRPr lang="en-GB" dirty="0" smtClean="0"/>
          </a:p>
          <a:p>
            <a:r>
              <a:rPr lang="en-US" dirty="0" smtClean="0"/>
              <a:t>Package objects</a:t>
            </a:r>
            <a:endParaRPr lang="en-GB" dirty="0" smtClean="0"/>
          </a:p>
          <a:p>
            <a:r>
              <a:rPr lang="en-US" dirty="0" smtClean="0"/>
              <a:t>Algebra</a:t>
            </a:r>
            <a:endParaRPr lang="en-GB" dirty="0" smtClean="0"/>
          </a:p>
          <a:p>
            <a:r>
              <a:rPr lang="en-US" dirty="0" smtClean="0"/>
              <a:t>Algebraic data types: defining</a:t>
            </a:r>
            <a:endParaRPr lang="en-GB" dirty="0" smtClean="0"/>
          </a:p>
          <a:p>
            <a:r>
              <a:rPr lang="en-US" dirty="0" smtClean="0"/>
              <a:t>Algebraic data types</a:t>
            </a:r>
            <a:endParaRPr lang="en-GB" dirty="0" smtClean="0"/>
          </a:p>
          <a:p>
            <a:r>
              <a:rPr lang="en-US" dirty="0" smtClean="0"/>
              <a:t>Example: document store</a:t>
            </a:r>
            <a:endParaRPr lang="en-GB" dirty="0" smtClean="0"/>
          </a:p>
          <a:p>
            <a:r>
              <a:rPr lang="en-US" dirty="0" smtClean="0"/>
              <a:t>Tuples types</a:t>
            </a:r>
            <a:endParaRPr lang="en-GB" dirty="0" smtClean="0"/>
          </a:p>
          <a:p>
            <a:r>
              <a:rPr lang="en-US" dirty="0" smtClean="0"/>
              <a:t>Generics</a:t>
            </a:r>
            <a:endParaRPr lang="en-GB" dirty="0" smtClean="0"/>
          </a:p>
          <a:p>
            <a:r>
              <a:rPr lang="en-US" dirty="0" smtClean="0"/>
              <a:t>Type arguments</a:t>
            </a:r>
            <a:endParaRPr lang="en-GB" dirty="0" smtClean="0"/>
          </a:p>
          <a:p>
            <a:r>
              <a:rPr lang="en-US" dirty="0" smtClean="0"/>
              <a:t>Variance</a:t>
            </a:r>
            <a:endParaRPr lang="en-GB" dirty="0" smtClean="0"/>
          </a:p>
          <a:p>
            <a:r>
              <a:rPr lang="en-US" dirty="0" smtClean="0"/>
              <a:t>Special types</a:t>
            </a:r>
            <a:endParaRPr lang="en-GB" dirty="0" smtClean="0"/>
          </a:p>
          <a:p>
            <a:r>
              <a:rPr lang="en-US" dirty="0" smtClean="0"/>
              <a:t>Option</a:t>
            </a:r>
            <a:endParaRPr lang="en-GB" dirty="0" smtClean="0"/>
          </a:p>
          <a:p>
            <a:r>
              <a:rPr lang="en-US" dirty="0" smtClean="0"/>
              <a:t>Example: user data</a:t>
            </a:r>
            <a:endParaRPr lang="en-GB" dirty="0" smtClean="0"/>
          </a:p>
          <a:p>
            <a:r>
              <a:rPr lang="en-US" dirty="0" smtClean="0"/>
              <a:t>Bad: exceptions</a:t>
            </a:r>
            <a:endParaRPr lang="en-GB" dirty="0" smtClean="0"/>
          </a:p>
          <a:p>
            <a:r>
              <a:rPr lang="en-US" dirty="0" smtClean="0"/>
              <a:t>Try </a:t>
            </a:r>
            <a:endParaRPr lang="en-GB" dirty="0" smtClean="0"/>
          </a:p>
          <a:p>
            <a:r>
              <a:rPr lang="en-US" dirty="0" smtClean="0"/>
              <a:t>Either</a:t>
            </a:r>
            <a:endParaRPr lang="en-GB" dirty="0" smtClean="0"/>
          </a:p>
          <a:p>
            <a:r>
              <a:rPr lang="en-US" dirty="0" smtClean="0"/>
              <a:t> </a:t>
            </a:r>
            <a:endParaRPr lang="en-GB" dirty="0" smtClean="0"/>
          </a:p>
          <a:p>
            <a:r>
              <a:rPr lang="en-US" dirty="0" err="1" smtClean="0"/>
              <a:t>SBTest</a:t>
            </a:r>
            <a:endParaRPr lang="en-GB" dirty="0" smtClean="0"/>
          </a:p>
          <a:p>
            <a:pPr lvl="0"/>
            <a:r>
              <a:rPr lang="en-US" dirty="0" smtClean="0"/>
              <a:t>Simple build tool</a:t>
            </a:r>
            <a:endParaRPr lang="en-GB" dirty="0" smtClean="0"/>
          </a:p>
          <a:p>
            <a:pPr lvl="1"/>
            <a:r>
              <a:rPr lang="en-US" dirty="0" smtClean="0"/>
              <a:t>Build files</a:t>
            </a:r>
            <a:endParaRPr lang="en-GB" dirty="0" smtClean="0"/>
          </a:p>
          <a:p>
            <a:pPr lvl="1"/>
            <a:r>
              <a:rPr lang="en-US" dirty="0" smtClean="0"/>
              <a:t>Creating a project</a:t>
            </a:r>
            <a:endParaRPr lang="en-GB" dirty="0" smtClean="0"/>
          </a:p>
          <a:p>
            <a:pPr lvl="1"/>
            <a:r>
              <a:rPr lang="en-US" dirty="0" smtClean="0"/>
              <a:t>Dependencies</a:t>
            </a:r>
            <a:endParaRPr lang="en-GB" dirty="0" smtClean="0"/>
          </a:p>
          <a:p>
            <a:pPr lvl="1"/>
            <a:r>
              <a:rPr lang="en-US" dirty="0" smtClean="0"/>
              <a:t>Project structure</a:t>
            </a:r>
            <a:endParaRPr lang="en-GB" dirty="0" smtClean="0"/>
          </a:p>
          <a:p>
            <a:pPr lvl="1"/>
            <a:r>
              <a:rPr lang="en-US" dirty="0" smtClean="0"/>
              <a:t>Running tests</a:t>
            </a:r>
            <a:endParaRPr lang="en-GB" dirty="0" smtClean="0"/>
          </a:p>
          <a:p>
            <a:pPr lvl="1"/>
            <a:r>
              <a:rPr lang="en-US" dirty="0" err="1" smtClean="0"/>
              <a:t>Sbt</a:t>
            </a:r>
            <a:r>
              <a:rPr lang="en-US" dirty="0" smtClean="0"/>
              <a:t> task runner</a:t>
            </a:r>
            <a:endParaRPr lang="en-GB" dirty="0" smtClean="0"/>
          </a:p>
          <a:p>
            <a:pPr lvl="0"/>
            <a:r>
              <a:rPr lang="en-US" dirty="0" smtClean="0"/>
              <a:t>Testing</a:t>
            </a:r>
            <a:endParaRPr lang="en-GB" dirty="0" smtClean="0"/>
          </a:p>
          <a:p>
            <a:pPr lvl="1"/>
            <a:r>
              <a:rPr lang="en-US" dirty="0" smtClean="0"/>
              <a:t>Type systems as tests</a:t>
            </a:r>
            <a:endParaRPr lang="en-GB" dirty="0" smtClean="0"/>
          </a:p>
          <a:p>
            <a:pPr lvl="1"/>
            <a:r>
              <a:rPr lang="en-US" dirty="0" smtClean="0"/>
              <a:t>Using type systems</a:t>
            </a:r>
            <a:endParaRPr lang="en-GB" dirty="0" smtClean="0"/>
          </a:p>
          <a:p>
            <a:pPr lvl="1"/>
            <a:r>
              <a:rPr lang="en-US" dirty="0" smtClean="0"/>
              <a:t>Assertions</a:t>
            </a:r>
            <a:endParaRPr lang="en-GB" dirty="0" smtClean="0"/>
          </a:p>
          <a:p>
            <a:pPr lvl="1"/>
            <a:r>
              <a:rPr lang="en-US" dirty="0" smtClean="0"/>
              <a:t>Scala test</a:t>
            </a:r>
            <a:endParaRPr lang="en-GB" dirty="0" smtClean="0"/>
          </a:p>
          <a:p>
            <a:pPr lvl="1"/>
            <a:r>
              <a:rPr lang="en-US" dirty="0" err="1" smtClean="0"/>
              <a:t>Flatspec</a:t>
            </a:r>
            <a:endParaRPr lang="en-GB" dirty="0" smtClean="0"/>
          </a:p>
          <a:p>
            <a:pPr lvl="1"/>
            <a:r>
              <a:rPr lang="en-US" dirty="0" err="1" smtClean="0"/>
              <a:t>Featurespec</a:t>
            </a:r>
            <a:endParaRPr lang="en-GB" dirty="0" smtClean="0"/>
          </a:p>
          <a:p>
            <a:pPr lvl="1"/>
            <a:r>
              <a:rPr lang="en-US" dirty="0" smtClean="0"/>
              <a:t>Matchers</a:t>
            </a:r>
            <a:endParaRPr lang="en-GB" dirty="0" smtClean="0"/>
          </a:p>
          <a:p>
            <a:r>
              <a:rPr lang="en-US" dirty="0" smtClean="0"/>
              <a:t> </a:t>
            </a:r>
            <a:endParaRPr lang="en-GB" dirty="0" smtClean="0"/>
          </a:p>
          <a:p>
            <a:r>
              <a:rPr lang="en-US" dirty="0" err="1" smtClean="0"/>
              <a:t>Implicits</a:t>
            </a:r>
            <a:endParaRPr lang="en-GB" dirty="0" smtClean="0"/>
          </a:p>
          <a:p>
            <a:pPr lvl="0"/>
            <a:r>
              <a:rPr lang="en-US" dirty="0" smtClean="0"/>
              <a:t>Implicit conversions</a:t>
            </a:r>
            <a:endParaRPr lang="en-GB" dirty="0" smtClean="0"/>
          </a:p>
          <a:p>
            <a:pPr lvl="1"/>
            <a:r>
              <a:rPr lang="en-US" dirty="0" smtClean="0"/>
              <a:t>Implicit conversions: </a:t>
            </a:r>
            <a:r>
              <a:rPr lang="en-US" dirty="0" err="1" smtClean="0"/>
              <a:t>def</a:t>
            </a:r>
            <a:endParaRPr lang="en-GB" dirty="0" smtClean="0"/>
          </a:p>
          <a:p>
            <a:pPr lvl="1"/>
            <a:r>
              <a:rPr lang="en-US" dirty="0" smtClean="0"/>
              <a:t>Implicit conversions: implicit classes</a:t>
            </a:r>
            <a:endParaRPr lang="en-GB" dirty="0" smtClean="0"/>
          </a:p>
          <a:p>
            <a:pPr lvl="0"/>
            <a:r>
              <a:rPr lang="en-US" dirty="0" smtClean="0"/>
              <a:t>Implicit parameters</a:t>
            </a:r>
            <a:endParaRPr lang="en-GB" dirty="0" smtClean="0"/>
          </a:p>
          <a:p>
            <a:pPr lvl="1"/>
            <a:r>
              <a:rPr lang="en-US" dirty="0" smtClean="0"/>
              <a:t>Contexts</a:t>
            </a:r>
            <a:endParaRPr lang="en-GB" dirty="0" smtClean="0"/>
          </a:p>
          <a:p>
            <a:pPr lvl="1"/>
            <a:r>
              <a:rPr lang="en-US" dirty="0" smtClean="0"/>
              <a:t>Scoping</a:t>
            </a:r>
            <a:endParaRPr lang="en-GB" dirty="0" smtClean="0"/>
          </a:p>
          <a:p>
            <a:pPr lvl="0"/>
            <a:r>
              <a:rPr lang="en-US" dirty="0" smtClean="0"/>
              <a:t>Type classes</a:t>
            </a:r>
            <a:endParaRPr lang="en-GB" dirty="0" smtClean="0"/>
          </a:p>
          <a:p>
            <a:pPr lvl="1"/>
            <a:r>
              <a:rPr lang="en-US" dirty="0" err="1" smtClean="0"/>
              <a:t>Typeclasses</a:t>
            </a:r>
            <a:r>
              <a:rPr lang="en-US" dirty="0" smtClean="0"/>
              <a:t> with implicit classes</a:t>
            </a:r>
            <a:endParaRPr lang="en-GB" dirty="0" smtClean="0"/>
          </a:p>
          <a:p>
            <a:pPr lvl="1"/>
            <a:r>
              <a:rPr lang="en-US" dirty="0" smtClean="0"/>
              <a:t>Without </a:t>
            </a:r>
            <a:r>
              <a:rPr lang="en-US" dirty="0" err="1" smtClean="0"/>
              <a:t>typeclasses</a:t>
            </a:r>
            <a:endParaRPr lang="en-GB" dirty="0" smtClean="0"/>
          </a:p>
          <a:p>
            <a:pPr lvl="1"/>
            <a:r>
              <a:rPr lang="en-US" dirty="0" err="1" smtClean="0"/>
              <a:t>Typeclasses</a:t>
            </a:r>
            <a:r>
              <a:rPr lang="en-US" dirty="0" smtClean="0"/>
              <a:t>: generalizing</a:t>
            </a:r>
            <a:endParaRPr lang="en-GB" dirty="0" smtClean="0"/>
          </a:p>
          <a:p>
            <a:pPr lvl="1"/>
            <a:r>
              <a:rPr lang="en-US" dirty="0" err="1" smtClean="0"/>
              <a:t>Typeclasses</a:t>
            </a:r>
            <a:r>
              <a:rPr lang="en-US" dirty="0" smtClean="0"/>
              <a:t>: implicit objects</a:t>
            </a:r>
            <a:endParaRPr lang="en-GB" dirty="0" smtClean="0"/>
          </a:p>
          <a:p>
            <a:pPr lvl="1"/>
            <a:r>
              <a:rPr lang="en-US" dirty="0" err="1" smtClean="0"/>
              <a:t>Typeclasses</a:t>
            </a:r>
            <a:r>
              <a:rPr lang="en-US" dirty="0" smtClean="0"/>
              <a:t>: multiple instances</a:t>
            </a:r>
            <a:endParaRPr lang="en-GB" dirty="0" smtClean="0"/>
          </a:p>
          <a:p>
            <a:r>
              <a:rPr lang="en-US" dirty="0" smtClean="0"/>
              <a:t> </a:t>
            </a:r>
            <a:endParaRPr lang="en-GB" dirty="0" smtClean="0"/>
          </a:p>
          <a:p>
            <a:r>
              <a:rPr lang="en-US" dirty="0" err="1" smtClean="0"/>
              <a:t>HigherKinds</a:t>
            </a:r>
            <a:endParaRPr lang="en-GB" dirty="0" smtClean="0"/>
          </a:p>
          <a:p>
            <a:pPr lvl="0"/>
            <a:r>
              <a:rPr lang="en-US" dirty="0" smtClean="0"/>
              <a:t>Review: Polymorphism      </a:t>
            </a:r>
            <a:endParaRPr lang="en-GB" dirty="0" smtClean="0"/>
          </a:p>
          <a:p>
            <a:pPr lvl="1"/>
            <a:r>
              <a:rPr lang="en-US" dirty="0" smtClean="0"/>
              <a:t>Parametric</a:t>
            </a:r>
            <a:endParaRPr lang="en-GB" dirty="0" smtClean="0"/>
          </a:p>
          <a:p>
            <a:pPr lvl="1"/>
            <a:r>
              <a:rPr lang="en-US" dirty="0" smtClean="0"/>
              <a:t>Subtyping</a:t>
            </a:r>
            <a:endParaRPr lang="en-GB" dirty="0" smtClean="0"/>
          </a:p>
          <a:p>
            <a:pPr lvl="1"/>
            <a:r>
              <a:rPr lang="en-US" dirty="0" smtClean="0"/>
              <a:t>Ad-hoc</a:t>
            </a:r>
            <a:endParaRPr lang="en-GB" dirty="0" smtClean="0"/>
          </a:p>
          <a:p>
            <a:pPr lvl="0"/>
            <a:r>
              <a:rPr lang="en-US" dirty="0" smtClean="0"/>
              <a:t>Review: </a:t>
            </a:r>
            <a:r>
              <a:rPr lang="en-US" dirty="0" err="1" smtClean="0"/>
              <a:t>Typeclasseses</a:t>
            </a:r>
            <a:r>
              <a:rPr lang="en-US" dirty="0" smtClean="0"/>
              <a:t>:	 Monoid</a:t>
            </a:r>
            <a:endParaRPr lang="en-GB" dirty="0" smtClean="0"/>
          </a:p>
          <a:p>
            <a:pPr lvl="0"/>
            <a:r>
              <a:rPr lang="en-US" dirty="0" smtClean="0"/>
              <a:t>Recipe For A </a:t>
            </a:r>
            <a:r>
              <a:rPr lang="en-US" dirty="0" err="1" smtClean="0"/>
              <a:t>Typeclass</a:t>
            </a:r>
            <a:endParaRPr lang="en-GB" dirty="0" smtClean="0"/>
          </a:p>
          <a:p>
            <a:pPr lvl="0"/>
            <a:r>
              <a:rPr lang="en-US" dirty="0" err="1" smtClean="0"/>
              <a:t>Scalaz</a:t>
            </a:r>
            <a:endParaRPr lang="en-GB" dirty="0" smtClean="0"/>
          </a:p>
          <a:p>
            <a:pPr lvl="0"/>
            <a:r>
              <a:rPr lang="en-US" dirty="0" err="1" smtClean="0"/>
              <a:t>Sbt</a:t>
            </a:r>
            <a:r>
              <a:rPr lang="en-US" dirty="0" smtClean="0"/>
              <a:t> for </a:t>
            </a:r>
            <a:r>
              <a:rPr lang="en-US" dirty="0" err="1" smtClean="0"/>
              <a:t>Scalaz</a:t>
            </a:r>
            <a:endParaRPr lang="en-GB" dirty="0" smtClean="0"/>
          </a:p>
          <a:p>
            <a:pPr lvl="0"/>
            <a:r>
              <a:rPr lang="en-US" dirty="0" smtClean="0"/>
              <a:t>Simple </a:t>
            </a:r>
            <a:r>
              <a:rPr lang="en-US" dirty="0" err="1" smtClean="0"/>
              <a:t>Typeclass</a:t>
            </a:r>
            <a:r>
              <a:rPr lang="en-US" dirty="0" smtClean="0"/>
              <a:t>: Equal</a:t>
            </a:r>
            <a:endParaRPr lang="en-GB" dirty="0" smtClean="0"/>
          </a:p>
          <a:p>
            <a:pPr lvl="0"/>
            <a:r>
              <a:rPr lang="en-US" dirty="0" smtClean="0"/>
              <a:t>Simple </a:t>
            </a:r>
            <a:r>
              <a:rPr lang="en-US" dirty="0" err="1" smtClean="0"/>
              <a:t>Typeclass</a:t>
            </a:r>
            <a:r>
              <a:rPr lang="en-US" dirty="0" smtClean="0"/>
              <a:t>: Order</a:t>
            </a:r>
            <a:endParaRPr lang="en-GB" dirty="0" smtClean="0"/>
          </a:p>
          <a:p>
            <a:pPr lvl="0"/>
            <a:r>
              <a:rPr lang="en-US" dirty="0" smtClean="0"/>
              <a:t>Simple </a:t>
            </a:r>
            <a:r>
              <a:rPr lang="en-US" dirty="0" err="1" smtClean="0"/>
              <a:t>Typeclass</a:t>
            </a:r>
            <a:r>
              <a:rPr lang="en-US" dirty="0" smtClean="0"/>
              <a:t>: Implementing Equal</a:t>
            </a:r>
            <a:endParaRPr lang="en-GB" dirty="0" smtClean="0"/>
          </a:p>
          <a:p>
            <a:pPr lvl="0"/>
            <a:r>
              <a:rPr lang="en-US" dirty="0" smtClean="0"/>
              <a:t>Kinds</a:t>
            </a:r>
            <a:endParaRPr lang="en-GB" dirty="0" smtClean="0"/>
          </a:p>
          <a:p>
            <a:pPr lvl="0"/>
            <a:r>
              <a:rPr lang="en-US" dirty="0" smtClean="0"/>
              <a:t>Higher-</a:t>
            </a:r>
            <a:r>
              <a:rPr lang="en-US" dirty="0" err="1" smtClean="0"/>
              <a:t>kinded</a:t>
            </a:r>
            <a:r>
              <a:rPr lang="en-US" dirty="0" smtClean="0"/>
              <a:t> Types: </a:t>
            </a:r>
            <a:r>
              <a:rPr lang="en-US" dirty="0" err="1" smtClean="0"/>
              <a:t>Functor</a:t>
            </a:r>
            <a:endParaRPr lang="en-GB" dirty="0" smtClean="0"/>
          </a:p>
          <a:p>
            <a:pPr lvl="0"/>
            <a:r>
              <a:rPr lang="en-US" dirty="0" smtClean="0"/>
              <a:t>Generalizing </a:t>
            </a:r>
            <a:r>
              <a:rPr lang="en-US" dirty="0" err="1" smtClean="0"/>
              <a:t>Functor</a:t>
            </a:r>
            <a:endParaRPr lang="en-GB" dirty="0" smtClean="0"/>
          </a:p>
          <a:p>
            <a:pPr lvl="0"/>
            <a:r>
              <a:rPr lang="en-US" dirty="0" smtClean="0"/>
              <a:t>Higher-</a:t>
            </a:r>
            <a:r>
              <a:rPr lang="en-US" dirty="0" err="1" smtClean="0"/>
              <a:t>kinded</a:t>
            </a:r>
            <a:r>
              <a:rPr lang="en-US" dirty="0" smtClean="0"/>
              <a:t> Types: Applicative</a:t>
            </a:r>
            <a:endParaRPr lang="en-GB" dirty="0" smtClean="0"/>
          </a:p>
          <a:p>
            <a:r>
              <a:rPr lang="en-US" dirty="0" smtClean="0"/>
              <a:t> </a:t>
            </a:r>
            <a:endParaRPr lang="en-GB" dirty="0" smtClean="0"/>
          </a:p>
          <a:p>
            <a:r>
              <a:rPr lang="en-US" dirty="0" smtClean="0"/>
              <a:t>Monads</a:t>
            </a:r>
            <a:endParaRPr lang="en-GB" dirty="0" smtClean="0"/>
          </a:p>
          <a:p>
            <a:pPr lvl="0"/>
            <a:r>
              <a:rPr lang="en-US" dirty="0" smtClean="0"/>
              <a:t>Prelude</a:t>
            </a:r>
            <a:endParaRPr lang="en-GB" dirty="0" smtClean="0"/>
          </a:p>
          <a:p>
            <a:pPr lvl="1"/>
            <a:r>
              <a:rPr lang="en-US" dirty="0" smtClean="0"/>
              <a:t>Lifting</a:t>
            </a:r>
            <a:endParaRPr lang="en-GB" dirty="0" smtClean="0"/>
          </a:p>
          <a:p>
            <a:pPr lvl="1"/>
            <a:r>
              <a:rPr lang="en-US" dirty="0" smtClean="0"/>
              <a:t>Type lambdas</a:t>
            </a:r>
            <a:endParaRPr lang="en-GB" dirty="0" smtClean="0"/>
          </a:p>
          <a:p>
            <a:pPr lvl="0"/>
            <a:r>
              <a:rPr lang="en-US" dirty="0" smtClean="0"/>
              <a:t>Applicative </a:t>
            </a:r>
            <a:r>
              <a:rPr lang="en-US" dirty="0" err="1" smtClean="0"/>
              <a:t>functors</a:t>
            </a:r>
            <a:endParaRPr lang="en-GB" dirty="0" smtClean="0"/>
          </a:p>
          <a:p>
            <a:pPr lvl="1"/>
            <a:r>
              <a:rPr lang="en-US" dirty="0" smtClean="0"/>
              <a:t>APPLICATIVE (vs. Monadic) style</a:t>
            </a:r>
            <a:endParaRPr lang="en-GB" dirty="0" smtClean="0"/>
          </a:p>
          <a:p>
            <a:pPr lvl="1"/>
            <a:r>
              <a:rPr lang="en-US" dirty="0" smtClean="0"/>
              <a:t>Collections are </a:t>
            </a:r>
            <a:r>
              <a:rPr lang="en-US" dirty="0" err="1" smtClean="0"/>
              <a:t>applicatives</a:t>
            </a:r>
            <a:endParaRPr lang="en-GB" dirty="0" smtClean="0"/>
          </a:p>
          <a:p>
            <a:pPr lvl="1"/>
            <a:r>
              <a:rPr lang="en-US" dirty="0" smtClean="0"/>
              <a:t>Functions are </a:t>
            </a:r>
            <a:r>
              <a:rPr lang="en-US" dirty="0" err="1" smtClean="0"/>
              <a:t>applicatives</a:t>
            </a:r>
            <a:endParaRPr lang="en-GB" dirty="0" smtClean="0"/>
          </a:p>
          <a:p>
            <a:pPr lvl="0"/>
            <a:r>
              <a:rPr lang="en-US" dirty="0" err="1" smtClean="0"/>
              <a:t>Applicatives</a:t>
            </a:r>
            <a:r>
              <a:rPr lang="en-US" dirty="0" smtClean="0"/>
              <a:t> to monads</a:t>
            </a:r>
            <a:endParaRPr lang="en-GB" dirty="0" smtClean="0"/>
          </a:p>
          <a:p>
            <a:pPr lvl="1"/>
            <a:r>
              <a:rPr lang="en-US" dirty="0" smtClean="0"/>
              <a:t>Generalizing </a:t>
            </a:r>
            <a:r>
              <a:rPr lang="en-US" dirty="0" err="1" smtClean="0"/>
              <a:t>applicatives</a:t>
            </a:r>
            <a:endParaRPr lang="en-GB" dirty="0" smtClean="0"/>
          </a:p>
          <a:p>
            <a:pPr lvl="1"/>
            <a:r>
              <a:rPr lang="en-US" dirty="0" smtClean="0"/>
              <a:t>For-comprehensions</a:t>
            </a:r>
            <a:endParaRPr lang="en-GB" dirty="0" smtClean="0"/>
          </a:p>
          <a:p>
            <a:pPr lvl="0"/>
            <a:r>
              <a:rPr lang="en-US" dirty="0" smtClean="0"/>
              <a:t>Monads</a:t>
            </a:r>
            <a:endParaRPr lang="en-GB" dirty="0" smtClean="0"/>
          </a:p>
          <a:p>
            <a:pPr lvl="1"/>
            <a:r>
              <a:rPr lang="en-US" dirty="0" smtClean="0"/>
              <a:t>The writer monad</a:t>
            </a:r>
            <a:endParaRPr lang="en-GB" dirty="0" smtClean="0"/>
          </a:p>
          <a:p>
            <a:pPr lvl="1"/>
            <a:r>
              <a:rPr lang="en-US" dirty="0" smtClean="0"/>
              <a:t>The function monad ("reader")</a:t>
            </a:r>
            <a:endParaRPr lang="en-GB" dirty="0" smtClean="0"/>
          </a:p>
          <a:p>
            <a:pPr lvl="0"/>
            <a:r>
              <a:rPr lang="en-US" dirty="0" smtClean="0"/>
              <a:t>Monad transformers</a:t>
            </a:r>
            <a:endParaRPr lang="en-GB" dirty="0" smtClean="0"/>
          </a:p>
          <a:p>
            <a:pPr lvl="1"/>
            <a:r>
              <a:rPr lang="en-US" dirty="0" smtClean="0"/>
              <a:t>Monad transformers: why</a:t>
            </a:r>
            <a:endParaRPr lang="en-GB" dirty="0" smtClean="0"/>
          </a:p>
          <a:p>
            <a:pPr lvl="1"/>
            <a:r>
              <a:rPr lang="en-US" dirty="0" smtClean="0"/>
              <a:t>Monad transformers: using </a:t>
            </a:r>
            <a:endParaRPr lang="en-GB" dirty="0" smtClean="0"/>
          </a:p>
          <a:p>
            <a:r>
              <a:rPr lang="en-US" dirty="0" smtClean="0"/>
              <a:t> </a:t>
            </a:r>
            <a:endParaRPr lang="en-GB" dirty="0" smtClean="0"/>
          </a:p>
          <a:p>
            <a:r>
              <a:rPr lang="en-US" dirty="0" smtClean="0"/>
              <a:t>Appendix</a:t>
            </a:r>
            <a:endParaRPr lang="en-GB" dirty="0" smtClean="0"/>
          </a:p>
          <a:p>
            <a:pPr lvl="0"/>
            <a:r>
              <a:rPr lang="en-US" dirty="0" smtClean="0"/>
              <a:t>Concurrency</a:t>
            </a:r>
            <a:endParaRPr lang="en-GB" dirty="0" smtClean="0"/>
          </a:p>
          <a:p>
            <a:pPr lvl="0"/>
            <a:r>
              <a:rPr lang="en-US" dirty="0" smtClean="0"/>
              <a:t>Libraries</a:t>
            </a:r>
            <a:endParaRPr lang="en-GB" dirty="0" smtClean="0"/>
          </a:p>
          <a:p>
            <a:r>
              <a:rPr lang="en-US" dirty="0" smtClean="0"/>
              <a:t> </a:t>
            </a:r>
            <a:endParaRPr lang="en-GB" dirty="0" smtClean="0"/>
          </a:p>
          <a:p>
            <a:r>
              <a:rPr lang="en-US" dirty="0" smtClean="0"/>
              <a:t> </a:t>
            </a:r>
            <a:endParaRPr lang="en-GB" dirty="0" smtClean="0"/>
          </a:p>
          <a:p>
            <a:r>
              <a:rPr lang="en-US" dirty="0" smtClean="0"/>
              <a:t> </a:t>
            </a:r>
            <a:endParaRPr lang="en-GB" dirty="0" smtClean="0"/>
          </a:p>
          <a:p>
            <a:endParaRPr lang="en-US" smtClean="0"/>
          </a:p>
          <a:p>
            <a:endParaRPr lang="en-US"/>
          </a:p>
        </p:txBody>
      </p:sp>
    </p:spTree>
    <p:extLst>
      <p:ext uri="{BB962C8B-B14F-4D97-AF65-F5344CB8AC3E}">
        <p14:creationId xmlns:p14="http://schemas.microsoft.com/office/powerpoint/2010/main" val="52574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59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9649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485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course has been designed with these criteria in mind.  It is assumed that you are an experienced and proficient programmer without any or with a modest amount of </a:t>
            </a:r>
            <a:r>
              <a:rPr lang="en-US" dirty="0" err="1" smtClean="0"/>
              <a:t>scala</a:t>
            </a:r>
            <a:r>
              <a:rPr lang="en-US" dirty="0" smtClean="0"/>
              <a:t>.  This course is not an introduction to programming.</a:t>
            </a:r>
          </a:p>
          <a:p>
            <a:r>
              <a:rPr lang="en-US" dirty="0" smtClean="0"/>
              <a:t>For many features in the language you can consider four levels of knowledge and experience:</a:t>
            </a:r>
          </a:p>
          <a:p>
            <a:pPr lvl="1"/>
            <a:r>
              <a:rPr lang="en-US" dirty="0" smtClean="0"/>
              <a:t>The entry level is to be able to read code that uses certain language features and syntax.</a:t>
            </a:r>
          </a:p>
          <a:p>
            <a:pPr lvl="1"/>
            <a:r>
              <a:rPr lang="en-US" dirty="0" smtClean="0"/>
              <a:t>The next level is to be able to use code that has already been written, for instance prewritten libraries.</a:t>
            </a:r>
          </a:p>
          <a:p>
            <a:pPr lvl="1"/>
            <a:r>
              <a:rPr lang="en-US" dirty="0" smtClean="0"/>
              <a:t>Then comes the ability to modify existing code, to change (or correct!) the way it behaves.</a:t>
            </a:r>
          </a:p>
          <a:p>
            <a:pPr lvl="1"/>
            <a:r>
              <a:rPr lang="en-US" dirty="0" smtClean="0"/>
              <a:t>The final level is to write new programs from scratch.</a:t>
            </a:r>
          </a:p>
          <a:p>
            <a:pPr lvl="1"/>
            <a:endParaRPr lang="en-US" dirty="0" smtClean="0"/>
          </a:p>
          <a:p>
            <a:r>
              <a:rPr lang="en-US" dirty="0" smtClean="0"/>
              <a:t>Functional and object-oriented techniques are considered to be the most powerful way of getting the most from the language, and these will be introduced and discussed throughout the course. </a:t>
            </a:r>
          </a:p>
          <a:p>
            <a:endParaRPr lang="en-US" dirty="0"/>
          </a:p>
        </p:txBody>
      </p:sp>
    </p:spTree>
    <p:extLst>
      <p:ext uri="{BB962C8B-B14F-4D97-AF65-F5344CB8AC3E}">
        <p14:creationId xmlns:p14="http://schemas.microsoft.com/office/powerpoint/2010/main" val="1174223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723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108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6714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4"/>
          <p:cNvSpPr>
            <a:spLocks noGrp="1" noRot="1" noChangeAspect="1" noChangeArrowheads="1" noTextEdit="1"/>
          </p:cNvSpPr>
          <p:nvPr>
            <p:ph type="sldImg"/>
          </p:nvPr>
        </p:nvSpPr>
        <p:spPr>
          <a:ln/>
        </p:spPr>
      </p:sp>
      <p:sp>
        <p:nvSpPr>
          <p:cNvPr id="17414" name="Rectangle 5"/>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The course time will be divided between discussion periods and practical exercise sessions.  The idea is to "listen, learn and question; see and understand, do and remember."</a:t>
            </a:r>
          </a:p>
          <a:p>
            <a:r>
              <a:rPr lang="en-US" dirty="0" smtClean="0"/>
              <a:t>The lecture material includes many examples. The appendices provide reference and background reading material.</a:t>
            </a:r>
          </a:p>
          <a:p>
            <a:r>
              <a:rPr lang="en-US" dirty="0" smtClean="0"/>
              <a:t>The course notebooks contain all the slides that will be shown, so you do not need to copy them.  In addition, there are extra textual comments (like these) below the slides, which should amplify the slide or provide further information.  </a:t>
            </a:r>
          </a:p>
          <a:p>
            <a:r>
              <a:rPr lang="en-US" dirty="0" smtClean="0"/>
              <a:t>The best courses are not those in which the instructor spends all his or her time pontificating at the front of the class.  Things get more engaging if there is dialogue, so please feel free to make comments or ask questions.  At the same time, the instructor has to think of the whole group, so if you have many queries, he or she may ask to deal with them off-line.</a:t>
            </a:r>
          </a:p>
          <a:p>
            <a:r>
              <a:rPr lang="en-US" dirty="0" smtClean="0"/>
              <a:t>Work with other people during practical exercise sessions.  The person next to you may have the answer, or you may know the remedy for the problem that your neighbor is having.  </a:t>
            </a:r>
          </a:p>
        </p:txBody>
      </p:sp>
    </p:spTree>
    <p:extLst>
      <p:ext uri="{BB962C8B-B14F-4D97-AF65-F5344CB8AC3E}">
        <p14:creationId xmlns:p14="http://schemas.microsoft.com/office/powerpoint/2010/main" val="177503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12" name="Text Placeholder 11"/>
          <p:cNvSpPr>
            <a:spLocks noGrp="1"/>
          </p:cNvSpPr>
          <p:nvPr>
            <p:ph type="body" sz="quarter" idx="10"/>
          </p:nvPr>
        </p:nvSpPr>
        <p:spPr>
          <a:xfrm>
            <a:off x="-1" y="857566"/>
            <a:ext cx="6660000" cy="5635338"/>
          </a:xfrm>
          <a:solidFill>
            <a:schemeClr val="accent1">
              <a:lumMod val="40000"/>
              <a:lumOff val="60000"/>
            </a:schemeClr>
          </a:solidFill>
        </p:spPr>
        <p:txBody>
          <a:bodyPr>
            <a:noAutofit/>
          </a:bodyPr>
          <a:lstStyle>
            <a:lvl1pPr marL="36000" indent="0">
              <a:lnSpc>
                <a:spcPct val="120000"/>
              </a:lnSpc>
              <a:spcBef>
                <a:spcPts val="0"/>
              </a:spcBef>
              <a:buNone/>
              <a:defRPr sz="1700" b="0">
                <a:latin typeface="Courier" charset="0"/>
                <a:ea typeface="Courier" charset="0"/>
                <a:cs typeface="Courier" charset="0"/>
              </a:defRPr>
            </a:lvl1pPr>
            <a:lvl2pPr marL="36000" indent="0">
              <a:lnSpc>
                <a:spcPct val="120000"/>
              </a:lnSpc>
              <a:spcBef>
                <a:spcPts val="0"/>
              </a:spcBef>
              <a:buNone/>
              <a:defRPr sz="1700" b="0">
                <a:latin typeface="Courier" charset="0"/>
                <a:ea typeface="Courier" charset="0"/>
                <a:cs typeface="Courier" charset="0"/>
              </a:defRPr>
            </a:lvl2pPr>
            <a:lvl3pPr marL="36000" indent="0">
              <a:lnSpc>
                <a:spcPct val="120000"/>
              </a:lnSpc>
              <a:spcBef>
                <a:spcPts val="0"/>
              </a:spcBef>
              <a:buNone/>
              <a:defRPr sz="1700" b="0">
                <a:latin typeface="Courier" charset="0"/>
                <a:ea typeface="Courier" charset="0"/>
                <a:cs typeface="Courier" charset="0"/>
              </a:defRPr>
            </a:lvl3pPr>
            <a:lvl4pPr marL="36000" indent="0">
              <a:lnSpc>
                <a:spcPct val="120000"/>
              </a:lnSpc>
              <a:spcBef>
                <a:spcPts val="0"/>
              </a:spcBef>
              <a:buNone/>
              <a:defRPr sz="1700" b="0">
                <a:latin typeface="Courier" charset="0"/>
                <a:ea typeface="Courier" charset="0"/>
                <a:cs typeface="Courier" charset="0"/>
              </a:defRPr>
            </a:lvl4pPr>
            <a:lvl5pPr marL="36000" indent="0">
              <a:lnSpc>
                <a:spcPct val="120000"/>
              </a:lnSpc>
              <a:spcBef>
                <a:spcPts val="0"/>
              </a:spcBef>
              <a:buNone/>
              <a:defRPr sz="1700" b="0">
                <a:latin typeface="Courier" charset="0"/>
                <a:ea typeface="Courier" charset="0"/>
                <a:cs typeface="Couri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3"/>
          <p:cNvSpPr>
            <a:spLocks noGrp="1"/>
          </p:cNvSpPr>
          <p:nvPr>
            <p:ph type="body" sz="quarter" idx="11"/>
          </p:nvPr>
        </p:nvSpPr>
        <p:spPr>
          <a:xfrm>
            <a:off x="6659999" y="857565"/>
            <a:ext cx="2340000" cy="5635339"/>
          </a:xfrm>
          <a:solidFill>
            <a:schemeClr val="accent2"/>
          </a:solidFill>
        </p:spPr>
        <p:txBody>
          <a:bodyPr anchor="b">
            <a:noAutofit/>
          </a:bodyPr>
          <a:lstStyle>
            <a:lvl1pPr marL="36000" indent="0">
              <a:lnSpc>
                <a:spcPct val="120000"/>
              </a:lnSpc>
              <a:spcBef>
                <a:spcPts val="0"/>
              </a:spcBef>
              <a:buNone/>
              <a:defRPr sz="1700" b="0">
                <a:latin typeface="Courier" charset="0"/>
                <a:ea typeface="Courier" charset="0"/>
                <a:cs typeface="Courier" charset="0"/>
              </a:defRPr>
            </a:lvl1pPr>
            <a:lvl2pPr marL="36000" indent="0">
              <a:lnSpc>
                <a:spcPct val="120000"/>
              </a:lnSpc>
              <a:spcBef>
                <a:spcPts val="0"/>
              </a:spcBef>
              <a:buNone/>
              <a:defRPr sz="1700" b="0">
                <a:latin typeface="Courier" charset="0"/>
                <a:ea typeface="Courier" charset="0"/>
                <a:cs typeface="Courier" charset="0"/>
              </a:defRPr>
            </a:lvl2pPr>
            <a:lvl3pPr marL="36000" indent="0">
              <a:lnSpc>
                <a:spcPct val="120000"/>
              </a:lnSpc>
              <a:spcBef>
                <a:spcPts val="0"/>
              </a:spcBef>
              <a:buNone/>
              <a:defRPr sz="1700" b="0">
                <a:latin typeface="Courier" charset="0"/>
                <a:ea typeface="Courier" charset="0"/>
                <a:cs typeface="Courier" charset="0"/>
              </a:defRPr>
            </a:lvl3pPr>
            <a:lvl4pPr marL="36000" indent="0">
              <a:lnSpc>
                <a:spcPct val="120000"/>
              </a:lnSpc>
              <a:spcBef>
                <a:spcPts val="0"/>
              </a:spcBef>
              <a:buNone/>
              <a:defRPr sz="1700" b="0">
                <a:latin typeface="Courier" charset="0"/>
                <a:ea typeface="Courier" charset="0"/>
                <a:cs typeface="Courier" charset="0"/>
              </a:defRPr>
            </a:lvl4pPr>
            <a:lvl5pPr marL="36000" indent="0">
              <a:lnSpc>
                <a:spcPct val="120000"/>
              </a:lnSpc>
              <a:spcBef>
                <a:spcPts val="0"/>
              </a:spcBef>
              <a:buNone/>
              <a:defRPr sz="1700" b="0">
                <a:latin typeface="Courier" charset="0"/>
                <a:ea typeface="Courier" charset="0"/>
                <a:cs typeface="Couri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01583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748007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Edit course code and version</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8" Type="http://schemas.openxmlformats.org/officeDocument/2006/relationships/oleObject" Target="../embeddings/oleObject3.bin"/><Relationship Id="rId9" Type="http://schemas.openxmlformats.org/officeDocument/2006/relationships/image" Target="../media/image5.wmf"/><Relationship Id="rId10" Type="http://schemas.openxmlformats.org/officeDocument/2006/relationships/oleObject" Target="../embeddings/oleObject4.bin"/><Relationship Id="rId11"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smtClean="0">
                <a:latin typeface="Arial" charset="0"/>
                <a:cs typeface="Arial" charset="0"/>
              </a:rPr>
              <a:t>Scala Programming</a:t>
            </a:r>
          </a:p>
        </p:txBody>
      </p:sp>
      <p:sp>
        <p:nvSpPr>
          <p:cNvPr id="4099" name="Subtitle 2"/>
          <p:cNvSpPr>
            <a:spLocks noGrp="1"/>
          </p:cNvSpPr>
          <p:nvPr>
            <p:ph type="subTitle" idx="1"/>
          </p:nvPr>
        </p:nvSpPr>
        <p:spPr/>
        <p:txBody>
          <a:bodyPr/>
          <a:lstStyle/>
          <a:p>
            <a:r>
              <a:rPr lang="en-US" dirty="0" smtClean="0">
                <a:latin typeface="Arial" charset="0"/>
                <a:cs typeface="Arial" charset="0"/>
              </a:rPr>
              <a:t>Course </a:t>
            </a:r>
            <a:r>
              <a:rPr lang="en-US" dirty="0" smtClean="0">
                <a:latin typeface="Arial" charset="0"/>
                <a:cs typeface="Arial" charset="0"/>
              </a:rPr>
              <a:t>Overview</a:t>
            </a:r>
          </a:p>
          <a:p>
            <a:r>
              <a:rPr lang="en-US" dirty="0" err="1" smtClean="0">
                <a:latin typeface="Arial" charset="0"/>
                <a:cs typeface="Arial" charset="0"/>
              </a:rPr>
              <a:t>Michael.Burgess@qa.com</a:t>
            </a:r>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a:bodyPr>
          <a:lstStyle/>
          <a:p>
            <a:pPr>
              <a:buFont typeface="Arial" charset="0"/>
              <a:buChar char="•"/>
            </a:pPr>
            <a:r>
              <a:rPr lang="en-US" dirty="0" smtClean="0"/>
              <a:t>Slides</a:t>
            </a:r>
          </a:p>
          <a:p>
            <a:pPr lvl="1">
              <a:buFont typeface="Arial" charset="0"/>
              <a:buChar char="•"/>
            </a:pPr>
            <a:r>
              <a:rPr lang="en-US" dirty="0" smtClean="0"/>
              <a:t>code demonstrations and commentary</a:t>
            </a:r>
          </a:p>
          <a:p>
            <a:pPr lvl="1">
              <a:buFont typeface="Arial" charset="0"/>
              <a:buChar char="•"/>
            </a:pPr>
            <a:r>
              <a:rPr lang="en-US" dirty="0" smtClean="0"/>
              <a:t>relevant to exercises</a:t>
            </a:r>
          </a:p>
          <a:p>
            <a:pPr>
              <a:buFont typeface="Arial" charset="0"/>
              <a:buChar char="•"/>
            </a:pPr>
            <a:r>
              <a:rPr lang="en-US" dirty="0" smtClean="0"/>
              <a:t>Slide Notes</a:t>
            </a:r>
          </a:p>
          <a:p>
            <a:pPr lvl="1">
              <a:buFont typeface="Arial" charset="0"/>
              <a:buChar char="•"/>
            </a:pPr>
            <a:r>
              <a:rPr lang="en-US" dirty="0" smtClean="0"/>
              <a:t>extended commentary</a:t>
            </a:r>
          </a:p>
          <a:p>
            <a:pPr lvl="1">
              <a:buFont typeface="Arial" charset="0"/>
              <a:buChar char="•"/>
            </a:pPr>
            <a:r>
              <a:rPr lang="en-US" dirty="0" smtClean="0"/>
              <a:t>read at the end of the day or during the exercise time</a:t>
            </a:r>
          </a:p>
          <a:p>
            <a:pPr>
              <a:buFont typeface="Arial" charset="0"/>
              <a:buChar char="•"/>
            </a:pPr>
            <a:r>
              <a:rPr lang="en-US" dirty="0" smtClean="0"/>
              <a:t>Demonstrations</a:t>
            </a:r>
          </a:p>
          <a:p>
            <a:pPr lvl="1">
              <a:buFont typeface="Arial" charset="0"/>
              <a:buChar char="•"/>
            </a:pPr>
            <a:r>
              <a:rPr lang="en-US" dirty="0" smtClean="0"/>
              <a:t>demo file with extended demonstrations</a:t>
            </a:r>
          </a:p>
          <a:p>
            <a:pPr lvl="1">
              <a:buFont typeface="Arial" charset="0"/>
              <a:buChar char="•"/>
            </a:pPr>
            <a:r>
              <a:rPr lang="en-US" dirty="0" smtClean="0"/>
              <a:t>easy to run</a:t>
            </a:r>
          </a:p>
          <a:p>
            <a:pPr>
              <a:buFont typeface="Arial" charset="0"/>
              <a:buChar char="•"/>
            </a:pPr>
            <a:r>
              <a:rPr lang="en-US" dirty="0" smtClean="0"/>
              <a:t>Exercise </a:t>
            </a:r>
          </a:p>
          <a:p>
            <a:pPr lvl="1">
              <a:buFont typeface="Arial" charset="0"/>
              <a:buChar char="•"/>
            </a:pPr>
            <a:r>
              <a:rPr lang="en-US" dirty="0" smtClean="0"/>
              <a:t>exercises in their own file: copy and complete </a:t>
            </a:r>
          </a:p>
          <a:p>
            <a:pPr>
              <a:buFont typeface="Arial" charset="0"/>
              <a:buChar char="•"/>
            </a:pPr>
            <a:r>
              <a:rPr lang="en-US" dirty="0" smtClean="0"/>
              <a:t>Solution</a:t>
            </a:r>
          </a:p>
          <a:p>
            <a:pPr lvl="1">
              <a:buFont typeface="Arial" charset="0"/>
              <a:buChar char="•"/>
            </a:pPr>
            <a:r>
              <a:rPr lang="en-US" dirty="0" smtClean="0"/>
              <a:t>solutions provided</a:t>
            </a:r>
          </a:p>
          <a:p>
            <a:pPr lvl="1">
              <a:buFont typeface="Arial" charset="0"/>
              <a:buChar char="•"/>
            </a:pPr>
            <a:r>
              <a:rPr lang="en-US" dirty="0" smtClean="0"/>
              <a:t>ask instructor before using it</a:t>
            </a:r>
          </a:p>
          <a:p>
            <a:pPr>
              <a:buFont typeface="Arial" charset="0"/>
              <a:buChar char="•"/>
            </a:pPr>
            <a:endParaRPr lang="en-US" dirty="0"/>
          </a:p>
        </p:txBody>
      </p:sp>
      <p:sp>
        <p:nvSpPr>
          <p:cNvPr id="3" name="Title 2"/>
          <p:cNvSpPr>
            <a:spLocks noGrp="1"/>
          </p:cNvSpPr>
          <p:nvPr>
            <p:ph type="title"/>
          </p:nvPr>
        </p:nvSpPr>
        <p:spPr/>
        <p:txBody>
          <a:bodyPr/>
          <a:lstStyle/>
          <a:p>
            <a:r>
              <a:rPr lang="en-US" dirty="0" smtClean="0"/>
              <a:t>Course Materials</a:t>
            </a:r>
            <a:endParaRPr lang="en-US" dirty="0"/>
          </a:p>
        </p:txBody>
      </p:sp>
    </p:spTree>
    <p:extLst>
      <p:ext uri="{BB962C8B-B14F-4D97-AF65-F5344CB8AC3E}">
        <p14:creationId xmlns:p14="http://schemas.microsoft.com/office/powerpoint/2010/main" val="6483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pPr>
              <a:buFont typeface="Arial" charset="0"/>
              <a:buChar char="•"/>
            </a:pPr>
            <a:r>
              <a:rPr lang="en-US" dirty="0" smtClean="0"/>
              <a:t>Work together</a:t>
            </a:r>
          </a:p>
          <a:p>
            <a:pPr lvl="1">
              <a:buFont typeface="Arial" charset="0"/>
              <a:buChar char="•"/>
            </a:pPr>
            <a:r>
              <a:rPr lang="en-US" dirty="0" smtClean="0"/>
              <a:t>Work with your neighbors to learn and complete exercises</a:t>
            </a:r>
          </a:p>
          <a:p>
            <a:pPr lvl="1">
              <a:buFont typeface="Arial" charset="0"/>
              <a:buChar char="•"/>
            </a:pPr>
            <a:endParaRPr lang="en-US" dirty="0" smtClean="0"/>
          </a:p>
          <a:p>
            <a:pPr>
              <a:buFont typeface="Arial" charset="0"/>
              <a:buChar char="•"/>
            </a:pPr>
            <a:r>
              <a:rPr lang="en-US" dirty="0" smtClean="0"/>
              <a:t>Be respectful</a:t>
            </a:r>
          </a:p>
          <a:p>
            <a:pPr lvl="1">
              <a:buFont typeface="Arial" charset="0"/>
              <a:buChar char="•"/>
            </a:pPr>
            <a:r>
              <a:rPr lang="en-US" dirty="0" smtClean="0"/>
              <a:t>Do not talk over or disturb others while they're trying to learn </a:t>
            </a:r>
            <a:br>
              <a:rPr lang="en-US" dirty="0" smtClean="0"/>
            </a:br>
            <a:endParaRPr lang="en-US" dirty="0" smtClean="0"/>
          </a:p>
          <a:p>
            <a:pPr>
              <a:buFont typeface="Arial" charset="0"/>
              <a:buChar char="•"/>
            </a:pPr>
            <a:r>
              <a:rPr lang="en-US" dirty="0" smtClean="0"/>
              <a:t>Keep own copy of everything </a:t>
            </a:r>
          </a:p>
          <a:p>
            <a:pPr lvl="1">
              <a:buFont typeface="Arial" charset="0"/>
              <a:buChar char="•"/>
            </a:pPr>
            <a:r>
              <a:rPr lang="en-US" dirty="0" smtClean="0"/>
              <a:t>Especially exercises</a:t>
            </a:r>
            <a:br>
              <a:rPr lang="en-US" dirty="0" smtClean="0"/>
            </a:br>
            <a:endParaRPr lang="en-US" dirty="0" smtClean="0"/>
          </a:p>
          <a:p>
            <a:pPr>
              <a:buFont typeface="Arial" charset="0"/>
              <a:buChar char="•"/>
            </a:pPr>
            <a:r>
              <a:rPr lang="en-US" dirty="0" smtClean="0"/>
              <a:t>Write your own notes</a:t>
            </a:r>
          </a:p>
          <a:p>
            <a:pPr lvl="1">
              <a:buFont typeface="Arial" charset="0"/>
              <a:buChar char="•"/>
            </a:pPr>
            <a:r>
              <a:rPr lang="en-US" dirty="0" smtClean="0"/>
              <a:t>For each module</a:t>
            </a:r>
          </a:p>
          <a:p>
            <a:pPr lvl="1">
              <a:buFont typeface="Arial" charset="0"/>
              <a:buChar char="•"/>
            </a:pPr>
            <a:r>
              <a:rPr lang="en-US" dirty="0" smtClean="0"/>
              <a:t>Subjects to review after the course</a:t>
            </a:r>
          </a:p>
          <a:p>
            <a:pPr lvl="1">
              <a:buFont typeface="Arial" charset="0"/>
              <a:buChar char="•"/>
            </a:pPr>
            <a:r>
              <a:rPr lang="en-US" dirty="0" smtClean="0"/>
              <a:t>Questions and answers</a:t>
            </a:r>
            <a:br>
              <a:rPr lang="en-US" dirty="0" smtClean="0"/>
            </a:br>
            <a:endParaRPr lang="en-US" dirty="0" smtClean="0"/>
          </a:p>
          <a:p>
            <a:pPr>
              <a:buFont typeface="Arial" charset="0"/>
              <a:buChar char="•"/>
            </a:pPr>
            <a:r>
              <a:rPr lang="en-US" dirty="0" smtClean="0"/>
              <a:t>Save copies of every demo you try</a:t>
            </a:r>
          </a:p>
          <a:p>
            <a:endParaRPr lang="en-US" dirty="0"/>
          </a:p>
        </p:txBody>
      </p:sp>
      <p:sp>
        <p:nvSpPr>
          <p:cNvPr id="3" name="Title 2"/>
          <p:cNvSpPr>
            <a:spLocks noGrp="1"/>
          </p:cNvSpPr>
          <p:nvPr>
            <p:ph type="title"/>
          </p:nvPr>
        </p:nvSpPr>
        <p:spPr/>
        <p:txBody>
          <a:bodyPr/>
          <a:lstStyle/>
          <a:p>
            <a:r>
              <a:rPr lang="en-US" dirty="0"/>
              <a:t>Advice</a:t>
            </a:r>
          </a:p>
        </p:txBody>
      </p:sp>
    </p:spTree>
    <p:extLst>
      <p:ext uri="{BB962C8B-B14F-4D97-AF65-F5344CB8AC3E}">
        <p14:creationId xmlns:p14="http://schemas.microsoft.com/office/powerpoint/2010/main" val="195752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281113" y="1219200"/>
            <a:ext cx="4494212" cy="2498725"/>
          </a:xfrm>
          <a:prstGeom prst="rect">
            <a:avLst/>
          </a:prstGeom>
          <a:solidFill>
            <a:srgbClr val="00DFFF"/>
          </a:solidFill>
          <a:ln w="38100">
            <a:solidFill>
              <a:schemeClr val="tx1"/>
            </a:solidFill>
            <a:miter lim="800000"/>
            <a:headEnd/>
            <a:tailEnd/>
          </a:ln>
        </p:spPr>
        <p:txBody>
          <a:bodyPr/>
          <a:lstStyle/>
          <a:p>
            <a:endParaRPr lang="en-US"/>
          </a:p>
        </p:txBody>
      </p:sp>
      <p:grpSp>
        <p:nvGrpSpPr>
          <p:cNvPr id="11267" name="Group 3"/>
          <p:cNvGrpSpPr>
            <a:grpSpLocks/>
          </p:cNvGrpSpPr>
          <p:nvPr/>
        </p:nvGrpSpPr>
        <p:grpSpPr bwMode="auto">
          <a:xfrm>
            <a:off x="3076575" y="3013075"/>
            <a:ext cx="1385888" cy="1327150"/>
            <a:chOff x="2099" y="1898"/>
            <a:chExt cx="946" cy="836"/>
          </a:xfrm>
        </p:grpSpPr>
        <p:sp>
          <p:nvSpPr>
            <p:cNvPr id="11350" name="Freeform 4"/>
            <p:cNvSpPr>
              <a:spLocks/>
            </p:cNvSpPr>
            <p:nvPr/>
          </p:nvSpPr>
          <p:spPr bwMode="auto">
            <a:xfrm>
              <a:off x="2359" y="1923"/>
              <a:ext cx="686" cy="810"/>
            </a:xfrm>
            <a:custGeom>
              <a:avLst/>
              <a:gdLst>
                <a:gd name="T0" fmla="*/ 0 w 686"/>
                <a:gd name="T1" fmla="*/ 594 h 810"/>
                <a:gd name="T2" fmla="*/ 27 w 686"/>
                <a:gd name="T3" fmla="*/ 556 h 810"/>
                <a:gd name="T4" fmla="*/ 18 w 686"/>
                <a:gd name="T5" fmla="*/ 493 h 810"/>
                <a:gd name="T6" fmla="*/ 4 w 686"/>
                <a:gd name="T7" fmla="*/ 355 h 810"/>
                <a:gd name="T8" fmla="*/ 22 w 686"/>
                <a:gd name="T9" fmla="*/ 213 h 810"/>
                <a:gd name="T10" fmla="*/ 67 w 686"/>
                <a:gd name="T11" fmla="*/ 104 h 810"/>
                <a:gd name="T12" fmla="*/ 139 w 686"/>
                <a:gd name="T13" fmla="*/ 41 h 810"/>
                <a:gd name="T14" fmla="*/ 251 w 686"/>
                <a:gd name="T15" fmla="*/ 12 h 810"/>
                <a:gd name="T16" fmla="*/ 381 w 686"/>
                <a:gd name="T17" fmla="*/ 0 h 810"/>
                <a:gd name="T18" fmla="*/ 479 w 686"/>
                <a:gd name="T19" fmla="*/ 12 h 810"/>
                <a:gd name="T20" fmla="*/ 583 w 686"/>
                <a:gd name="T21" fmla="*/ 71 h 810"/>
                <a:gd name="T22" fmla="*/ 627 w 686"/>
                <a:gd name="T23" fmla="*/ 150 h 810"/>
                <a:gd name="T24" fmla="*/ 668 w 686"/>
                <a:gd name="T25" fmla="*/ 246 h 810"/>
                <a:gd name="T26" fmla="*/ 686 w 686"/>
                <a:gd name="T27" fmla="*/ 389 h 810"/>
                <a:gd name="T28" fmla="*/ 663 w 686"/>
                <a:gd name="T29" fmla="*/ 422 h 810"/>
                <a:gd name="T30" fmla="*/ 672 w 686"/>
                <a:gd name="T31" fmla="*/ 460 h 810"/>
                <a:gd name="T32" fmla="*/ 668 w 686"/>
                <a:gd name="T33" fmla="*/ 535 h 810"/>
                <a:gd name="T34" fmla="*/ 645 w 686"/>
                <a:gd name="T35" fmla="*/ 610 h 810"/>
                <a:gd name="T36" fmla="*/ 538 w 686"/>
                <a:gd name="T37" fmla="*/ 740 h 810"/>
                <a:gd name="T38" fmla="*/ 462 w 686"/>
                <a:gd name="T39" fmla="*/ 769 h 810"/>
                <a:gd name="T40" fmla="*/ 372 w 686"/>
                <a:gd name="T41" fmla="*/ 790 h 810"/>
                <a:gd name="T42" fmla="*/ 299 w 686"/>
                <a:gd name="T43" fmla="*/ 810 h 810"/>
                <a:gd name="T44" fmla="*/ 0 w 686"/>
                <a:gd name="T45" fmla="*/ 594 h 8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86"/>
                <a:gd name="T70" fmla="*/ 0 h 810"/>
                <a:gd name="T71" fmla="*/ 686 w 686"/>
                <a:gd name="T72" fmla="*/ 810 h 8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86" h="810">
                  <a:moveTo>
                    <a:pt x="0" y="594"/>
                  </a:moveTo>
                  <a:lnTo>
                    <a:pt x="27" y="556"/>
                  </a:lnTo>
                  <a:lnTo>
                    <a:pt x="18" y="493"/>
                  </a:lnTo>
                  <a:lnTo>
                    <a:pt x="4" y="355"/>
                  </a:lnTo>
                  <a:lnTo>
                    <a:pt x="22" y="213"/>
                  </a:lnTo>
                  <a:lnTo>
                    <a:pt x="67" y="104"/>
                  </a:lnTo>
                  <a:lnTo>
                    <a:pt x="139" y="41"/>
                  </a:lnTo>
                  <a:lnTo>
                    <a:pt x="251" y="12"/>
                  </a:lnTo>
                  <a:lnTo>
                    <a:pt x="381" y="0"/>
                  </a:lnTo>
                  <a:lnTo>
                    <a:pt x="479" y="12"/>
                  </a:lnTo>
                  <a:lnTo>
                    <a:pt x="583" y="71"/>
                  </a:lnTo>
                  <a:lnTo>
                    <a:pt x="627" y="150"/>
                  </a:lnTo>
                  <a:lnTo>
                    <a:pt x="668" y="246"/>
                  </a:lnTo>
                  <a:lnTo>
                    <a:pt x="686" y="389"/>
                  </a:lnTo>
                  <a:lnTo>
                    <a:pt x="663" y="422"/>
                  </a:lnTo>
                  <a:lnTo>
                    <a:pt x="672" y="460"/>
                  </a:lnTo>
                  <a:lnTo>
                    <a:pt x="668" y="535"/>
                  </a:lnTo>
                  <a:lnTo>
                    <a:pt x="645" y="610"/>
                  </a:lnTo>
                  <a:lnTo>
                    <a:pt x="538" y="740"/>
                  </a:lnTo>
                  <a:lnTo>
                    <a:pt x="462" y="769"/>
                  </a:lnTo>
                  <a:lnTo>
                    <a:pt x="372" y="790"/>
                  </a:lnTo>
                  <a:lnTo>
                    <a:pt x="299" y="810"/>
                  </a:lnTo>
                  <a:lnTo>
                    <a:pt x="0" y="594"/>
                  </a:lnTo>
                  <a:close/>
                </a:path>
              </a:pathLst>
            </a:custGeom>
            <a:solidFill>
              <a:srgbClr val="B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51" name="Freeform 5"/>
            <p:cNvSpPr>
              <a:spLocks/>
            </p:cNvSpPr>
            <p:nvPr/>
          </p:nvSpPr>
          <p:spPr bwMode="auto">
            <a:xfrm>
              <a:off x="2323" y="1898"/>
              <a:ext cx="677" cy="656"/>
            </a:xfrm>
            <a:custGeom>
              <a:avLst/>
              <a:gdLst>
                <a:gd name="T0" fmla="*/ 32 w 677"/>
                <a:gd name="T1" fmla="*/ 568 h 656"/>
                <a:gd name="T2" fmla="*/ 5 w 677"/>
                <a:gd name="T3" fmla="*/ 409 h 656"/>
                <a:gd name="T4" fmla="*/ 0 w 677"/>
                <a:gd name="T5" fmla="*/ 322 h 656"/>
                <a:gd name="T6" fmla="*/ 23 w 677"/>
                <a:gd name="T7" fmla="*/ 196 h 656"/>
                <a:gd name="T8" fmla="*/ 58 w 677"/>
                <a:gd name="T9" fmla="*/ 100 h 656"/>
                <a:gd name="T10" fmla="*/ 144 w 677"/>
                <a:gd name="T11" fmla="*/ 25 h 656"/>
                <a:gd name="T12" fmla="*/ 247 w 677"/>
                <a:gd name="T13" fmla="*/ 4 h 656"/>
                <a:gd name="T14" fmla="*/ 377 w 677"/>
                <a:gd name="T15" fmla="*/ 0 h 656"/>
                <a:gd name="T16" fmla="*/ 448 w 677"/>
                <a:gd name="T17" fmla="*/ 8 h 656"/>
                <a:gd name="T18" fmla="*/ 520 w 677"/>
                <a:gd name="T19" fmla="*/ 33 h 656"/>
                <a:gd name="T20" fmla="*/ 583 w 677"/>
                <a:gd name="T21" fmla="*/ 62 h 656"/>
                <a:gd name="T22" fmla="*/ 641 w 677"/>
                <a:gd name="T23" fmla="*/ 104 h 656"/>
                <a:gd name="T24" fmla="*/ 659 w 677"/>
                <a:gd name="T25" fmla="*/ 142 h 656"/>
                <a:gd name="T26" fmla="*/ 592 w 677"/>
                <a:gd name="T27" fmla="*/ 104 h 656"/>
                <a:gd name="T28" fmla="*/ 529 w 677"/>
                <a:gd name="T29" fmla="*/ 100 h 656"/>
                <a:gd name="T30" fmla="*/ 507 w 677"/>
                <a:gd name="T31" fmla="*/ 96 h 656"/>
                <a:gd name="T32" fmla="*/ 560 w 677"/>
                <a:gd name="T33" fmla="*/ 133 h 656"/>
                <a:gd name="T34" fmla="*/ 592 w 677"/>
                <a:gd name="T35" fmla="*/ 175 h 656"/>
                <a:gd name="T36" fmla="*/ 610 w 677"/>
                <a:gd name="T37" fmla="*/ 217 h 656"/>
                <a:gd name="T38" fmla="*/ 636 w 677"/>
                <a:gd name="T39" fmla="*/ 246 h 656"/>
                <a:gd name="T40" fmla="*/ 663 w 677"/>
                <a:gd name="T41" fmla="*/ 284 h 656"/>
                <a:gd name="T42" fmla="*/ 672 w 677"/>
                <a:gd name="T43" fmla="*/ 322 h 656"/>
                <a:gd name="T44" fmla="*/ 677 w 677"/>
                <a:gd name="T45" fmla="*/ 363 h 656"/>
                <a:gd name="T46" fmla="*/ 650 w 677"/>
                <a:gd name="T47" fmla="*/ 443 h 656"/>
                <a:gd name="T48" fmla="*/ 623 w 677"/>
                <a:gd name="T49" fmla="*/ 497 h 656"/>
                <a:gd name="T50" fmla="*/ 587 w 677"/>
                <a:gd name="T51" fmla="*/ 481 h 656"/>
                <a:gd name="T52" fmla="*/ 596 w 677"/>
                <a:gd name="T53" fmla="*/ 460 h 656"/>
                <a:gd name="T54" fmla="*/ 601 w 677"/>
                <a:gd name="T55" fmla="*/ 430 h 656"/>
                <a:gd name="T56" fmla="*/ 578 w 677"/>
                <a:gd name="T57" fmla="*/ 405 h 656"/>
                <a:gd name="T58" fmla="*/ 524 w 677"/>
                <a:gd name="T59" fmla="*/ 418 h 656"/>
                <a:gd name="T60" fmla="*/ 457 w 677"/>
                <a:gd name="T61" fmla="*/ 456 h 656"/>
                <a:gd name="T62" fmla="*/ 430 w 677"/>
                <a:gd name="T63" fmla="*/ 531 h 656"/>
                <a:gd name="T64" fmla="*/ 417 w 677"/>
                <a:gd name="T65" fmla="*/ 564 h 656"/>
                <a:gd name="T66" fmla="*/ 430 w 677"/>
                <a:gd name="T67" fmla="*/ 589 h 656"/>
                <a:gd name="T68" fmla="*/ 457 w 677"/>
                <a:gd name="T69" fmla="*/ 602 h 656"/>
                <a:gd name="T70" fmla="*/ 345 w 677"/>
                <a:gd name="T71" fmla="*/ 635 h 656"/>
                <a:gd name="T72" fmla="*/ 256 w 677"/>
                <a:gd name="T73" fmla="*/ 648 h 656"/>
                <a:gd name="T74" fmla="*/ 184 w 677"/>
                <a:gd name="T75" fmla="*/ 656 h 656"/>
                <a:gd name="T76" fmla="*/ 99 w 677"/>
                <a:gd name="T77" fmla="*/ 610 h 656"/>
                <a:gd name="T78" fmla="*/ 32 w 677"/>
                <a:gd name="T79" fmla="*/ 568 h 6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77"/>
                <a:gd name="T121" fmla="*/ 0 h 656"/>
                <a:gd name="T122" fmla="*/ 677 w 677"/>
                <a:gd name="T123" fmla="*/ 656 h 6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77" h="656">
                  <a:moveTo>
                    <a:pt x="32" y="568"/>
                  </a:moveTo>
                  <a:lnTo>
                    <a:pt x="5" y="409"/>
                  </a:lnTo>
                  <a:lnTo>
                    <a:pt x="0" y="322"/>
                  </a:lnTo>
                  <a:lnTo>
                    <a:pt x="23" y="196"/>
                  </a:lnTo>
                  <a:lnTo>
                    <a:pt x="58" y="100"/>
                  </a:lnTo>
                  <a:lnTo>
                    <a:pt x="144" y="25"/>
                  </a:lnTo>
                  <a:lnTo>
                    <a:pt x="247" y="4"/>
                  </a:lnTo>
                  <a:lnTo>
                    <a:pt x="377" y="0"/>
                  </a:lnTo>
                  <a:lnTo>
                    <a:pt x="448" y="8"/>
                  </a:lnTo>
                  <a:lnTo>
                    <a:pt x="520" y="33"/>
                  </a:lnTo>
                  <a:lnTo>
                    <a:pt x="583" y="62"/>
                  </a:lnTo>
                  <a:lnTo>
                    <a:pt x="641" y="104"/>
                  </a:lnTo>
                  <a:lnTo>
                    <a:pt x="659" y="142"/>
                  </a:lnTo>
                  <a:lnTo>
                    <a:pt x="592" y="104"/>
                  </a:lnTo>
                  <a:lnTo>
                    <a:pt x="529" y="100"/>
                  </a:lnTo>
                  <a:lnTo>
                    <a:pt x="507" y="96"/>
                  </a:lnTo>
                  <a:lnTo>
                    <a:pt x="560" y="133"/>
                  </a:lnTo>
                  <a:lnTo>
                    <a:pt x="592" y="175"/>
                  </a:lnTo>
                  <a:lnTo>
                    <a:pt x="610" y="217"/>
                  </a:lnTo>
                  <a:lnTo>
                    <a:pt x="636" y="246"/>
                  </a:lnTo>
                  <a:lnTo>
                    <a:pt x="663" y="284"/>
                  </a:lnTo>
                  <a:lnTo>
                    <a:pt x="672" y="322"/>
                  </a:lnTo>
                  <a:lnTo>
                    <a:pt x="677" y="363"/>
                  </a:lnTo>
                  <a:lnTo>
                    <a:pt x="650" y="443"/>
                  </a:lnTo>
                  <a:lnTo>
                    <a:pt x="623" y="497"/>
                  </a:lnTo>
                  <a:lnTo>
                    <a:pt x="587" y="481"/>
                  </a:lnTo>
                  <a:lnTo>
                    <a:pt x="596" y="460"/>
                  </a:lnTo>
                  <a:lnTo>
                    <a:pt x="601" y="430"/>
                  </a:lnTo>
                  <a:lnTo>
                    <a:pt x="578" y="405"/>
                  </a:lnTo>
                  <a:lnTo>
                    <a:pt x="524" y="418"/>
                  </a:lnTo>
                  <a:lnTo>
                    <a:pt x="457" y="456"/>
                  </a:lnTo>
                  <a:lnTo>
                    <a:pt x="430" y="531"/>
                  </a:lnTo>
                  <a:lnTo>
                    <a:pt x="417" y="564"/>
                  </a:lnTo>
                  <a:lnTo>
                    <a:pt x="430" y="589"/>
                  </a:lnTo>
                  <a:lnTo>
                    <a:pt x="457" y="602"/>
                  </a:lnTo>
                  <a:lnTo>
                    <a:pt x="345" y="635"/>
                  </a:lnTo>
                  <a:lnTo>
                    <a:pt x="256" y="648"/>
                  </a:lnTo>
                  <a:lnTo>
                    <a:pt x="184" y="656"/>
                  </a:lnTo>
                  <a:lnTo>
                    <a:pt x="99" y="610"/>
                  </a:lnTo>
                  <a:lnTo>
                    <a:pt x="32" y="568"/>
                  </a:lnTo>
                  <a:close/>
                </a:path>
              </a:pathLst>
            </a:custGeom>
            <a:solidFill>
              <a:srgbClr val="3F3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52" name="Freeform 6"/>
            <p:cNvSpPr>
              <a:spLocks/>
            </p:cNvSpPr>
            <p:nvPr/>
          </p:nvSpPr>
          <p:spPr bwMode="auto">
            <a:xfrm>
              <a:off x="2099" y="2496"/>
              <a:ext cx="565" cy="238"/>
            </a:xfrm>
            <a:custGeom>
              <a:avLst/>
              <a:gdLst>
                <a:gd name="T0" fmla="*/ 0 w 565"/>
                <a:gd name="T1" fmla="*/ 167 h 238"/>
                <a:gd name="T2" fmla="*/ 130 w 565"/>
                <a:gd name="T3" fmla="*/ 113 h 238"/>
                <a:gd name="T4" fmla="*/ 233 w 565"/>
                <a:gd name="T5" fmla="*/ 0 h 238"/>
                <a:gd name="T6" fmla="*/ 565 w 565"/>
                <a:gd name="T7" fmla="*/ 238 h 238"/>
                <a:gd name="T8" fmla="*/ 0 60000 65536"/>
                <a:gd name="T9" fmla="*/ 0 60000 65536"/>
                <a:gd name="T10" fmla="*/ 0 60000 65536"/>
                <a:gd name="T11" fmla="*/ 0 60000 65536"/>
                <a:gd name="T12" fmla="*/ 0 w 565"/>
                <a:gd name="T13" fmla="*/ 0 h 238"/>
                <a:gd name="T14" fmla="*/ 565 w 565"/>
                <a:gd name="T15" fmla="*/ 238 h 238"/>
              </a:gdLst>
              <a:ahLst/>
              <a:cxnLst>
                <a:cxn ang="T8">
                  <a:pos x="T0" y="T1"/>
                </a:cxn>
                <a:cxn ang="T9">
                  <a:pos x="T2" y="T3"/>
                </a:cxn>
                <a:cxn ang="T10">
                  <a:pos x="T4" y="T5"/>
                </a:cxn>
                <a:cxn ang="T11">
                  <a:pos x="T6" y="T7"/>
                </a:cxn>
              </a:cxnLst>
              <a:rect l="T12" t="T13" r="T14" b="T15"/>
              <a:pathLst>
                <a:path w="565" h="238">
                  <a:moveTo>
                    <a:pt x="0" y="167"/>
                  </a:moveTo>
                  <a:lnTo>
                    <a:pt x="130" y="113"/>
                  </a:lnTo>
                  <a:lnTo>
                    <a:pt x="233" y="0"/>
                  </a:lnTo>
                  <a:lnTo>
                    <a:pt x="565" y="238"/>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1268" name="Group 7"/>
          <p:cNvGrpSpPr>
            <a:grpSpLocks/>
          </p:cNvGrpSpPr>
          <p:nvPr/>
        </p:nvGrpSpPr>
        <p:grpSpPr bwMode="auto">
          <a:xfrm>
            <a:off x="5048250" y="1241425"/>
            <a:ext cx="2406650" cy="4779963"/>
            <a:chOff x="3445" y="782"/>
            <a:chExt cx="1642" cy="3011"/>
          </a:xfrm>
        </p:grpSpPr>
        <p:sp>
          <p:nvSpPr>
            <p:cNvPr id="11298" name="Freeform 8"/>
            <p:cNvSpPr>
              <a:spLocks/>
            </p:cNvSpPr>
            <p:nvPr/>
          </p:nvSpPr>
          <p:spPr bwMode="auto">
            <a:xfrm>
              <a:off x="3564" y="3055"/>
              <a:ext cx="1203" cy="738"/>
            </a:xfrm>
            <a:custGeom>
              <a:avLst/>
              <a:gdLst>
                <a:gd name="T0" fmla="*/ 99 w 1203"/>
                <a:gd name="T1" fmla="*/ 0 h 738"/>
                <a:gd name="T2" fmla="*/ 0 w 1203"/>
                <a:gd name="T3" fmla="*/ 738 h 738"/>
                <a:gd name="T4" fmla="*/ 1203 w 1203"/>
                <a:gd name="T5" fmla="*/ 738 h 738"/>
                <a:gd name="T6" fmla="*/ 1158 w 1203"/>
                <a:gd name="T7" fmla="*/ 8 h 738"/>
                <a:gd name="T8" fmla="*/ 99 w 1203"/>
                <a:gd name="T9" fmla="*/ 0 h 738"/>
                <a:gd name="T10" fmla="*/ 0 60000 65536"/>
                <a:gd name="T11" fmla="*/ 0 60000 65536"/>
                <a:gd name="T12" fmla="*/ 0 60000 65536"/>
                <a:gd name="T13" fmla="*/ 0 60000 65536"/>
                <a:gd name="T14" fmla="*/ 0 60000 65536"/>
                <a:gd name="T15" fmla="*/ 0 w 1203"/>
                <a:gd name="T16" fmla="*/ 0 h 738"/>
                <a:gd name="T17" fmla="*/ 1203 w 1203"/>
                <a:gd name="T18" fmla="*/ 738 h 738"/>
              </a:gdLst>
              <a:ahLst/>
              <a:cxnLst>
                <a:cxn ang="T10">
                  <a:pos x="T0" y="T1"/>
                </a:cxn>
                <a:cxn ang="T11">
                  <a:pos x="T2" y="T3"/>
                </a:cxn>
                <a:cxn ang="T12">
                  <a:pos x="T4" y="T5"/>
                </a:cxn>
                <a:cxn ang="T13">
                  <a:pos x="T6" y="T7"/>
                </a:cxn>
                <a:cxn ang="T14">
                  <a:pos x="T8" y="T9"/>
                </a:cxn>
              </a:cxnLst>
              <a:rect l="T15" t="T16" r="T17" b="T18"/>
              <a:pathLst>
                <a:path w="1203" h="738">
                  <a:moveTo>
                    <a:pt x="99" y="0"/>
                  </a:moveTo>
                  <a:lnTo>
                    <a:pt x="0" y="738"/>
                  </a:lnTo>
                  <a:lnTo>
                    <a:pt x="1203" y="738"/>
                  </a:lnTo>
                  <a:lnTo>
                    <a:pt x="1158" y="8"/>
                  </a:lnTo>
                  <a:lnTo>
                    <a:pt x="99" y="0"/>
                  </a:lnTo>
                  <a:close/>
                </a:path>
              </a:pathLst>
            </a:custGeom>
            <a:solidFill>
              <a:srgbClr val="005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nvGrpSpPr>
            <p:cNvPr id="11299" name="Group 9"/>
            <p:cNvGrpSpPr>
              <a:grpSpLocks/>
            </p:cNvGrpSpPr>
            <p:nvPr/>
          </p:nvGrpSpPr>
          <p:grpSpPr bwMode="auto">
            <a:xfrm>
              <a:off x="3445" y="782"/>
              <a:ext cx="1411" cy="2336"/>
              <a:chOff x="3445" y="782"/>
              <a:chExt cx="1411" cy="2336"/>
            </a:xfrm>
          </p:grpSpPr>
          <p:grpSp>
            <p:nvGrpSpPr>
              <p:cNvPr id="11302" name="Group 10"/>
              <p:cNvGrpSpPr>
                <a:grpSpLocks/>
              </p:cNvGrpSpPr>
              <p:nvPr/>
            </p:nvGrpSpPr>
            <p:grpSpPr bwMode="auto">
              <a:xfrm>
                <a:off x="3947" y="1510"/>
                <a:ext cx="526" cy="565"/>
                <a:chOff x="3947" y="1510"/>
                <a:chExt cx="526" cy="565"/>
              </a:xfrm>
            </p:grpSpPr>
            <p:sp>
              <p:nvSpPr>
                <p:cNvPr id="11347" name="Freeform 11"/>
                <p:cNvSpPr>
                  <a:spLocks/>
                </p:cNvSpPr>
                <p:nvPr/>
              </p:nvSpPr>
              <p:spPr bwMode="auto">
                <a:xfrm>
                  <a:off x="3947" y="1510"/>
                  <a:ext cx="526" cy="565"/>
                </a:xfrm>
                <a:custGeom>
                  <a:avLst/>
                  <a:gdLst>
                    <a:gd name="T0" fmla="*/ 97 w 526"/>
                    <a:gd name="T1" fmla="*/ 0 h 565"/>
                    <a:gd name="T2" fmla="*/ 69 w 526"/>
                    <a:gd name="T3" fmla="*/ 150 h 565"/>
                    <a:gd name="T4" fmla="*/ 54 w 526"/>
                    <a:gd name="T5" fmla="*/ 164 h 565"/>
                    <a:gd name="T6" fmla="*/ 28 w 526"/>
                    <a:gd name="T7" fmla="*/ 180 h 565"/>
                    <a:gd name="T8" fmla="*/ 0 w 526"/>
                    <a:gd name="T9" fmla="*/ 188 h 565"/>
                    <a:gd name="T10" fmla="*/ 33 w 526"/>
                    <a:gd name="T11" fmla="*/ 335 h 565"/>
                    <a:gd name="T12" fmla="*/ 46 w 526"/>
                    <a:gd name="T13" fmla="*/ 406 h 565"/>
                    <a:gd name="T14" fmla="*/ 60 w 526"/>
                    <a:gd name="T15" fmla="*/ 449 h 565"/>
                    <a:gd name="T16" fmla="*/ 79 w 526"/>
                    <a:gd name="T17" fmla="*/ 487 h 565"/>
                    <a:gd name="T18" fmla="*/ 118 w 526"/>
                    <a:gd name="T19" fmla="*/ 510 h 565"/>
                    <a:gd name="T20" fmla="*/ 181 w 526"/>
                    <a:gd name="T21" fmla="*/ 535 h 565"/>
                    <a:gd name="T22" fmla="*/ 257 w 526"/>
                    <a:gd name="T23" fmla="*/ 558 h 565"/>
                    <a:gd name="T24" fmla="*/ 312 w 526"/>
                    <a:gd name="T25" fmla="*/ 565 h 565"/>
                    <a:gd name="T26" fmla="*/ 361 w 526"/>
                    <a:gd name="T27" fmla="*/ 558 h 565"/>
                    <a:gd name="T28" fmla="*/ 420 w 526"/>
                    <a:gd name="T29" fmla="*/ 544 h 565"/>
                    <a:gd name="T30" fmla="*/ 458 w 526"/>
                    <a:gd name="T31" fmla="*/ 520 h 565"/>
                    <a:gd name="T32" fmla="*/ 512 w 526"/>
                    <a:gd name="T33" fmla="*/ 452 h 565"/>
                    <a:gd name="T34" fmla="*/ 526 w 526"/>
                    <a:gd name="T35" fmla="*/ 390 h 565"/>
                    <a:gd name="T36" fmla="*/ 518 w 526"/>
                    <a:gd name="T37" fmla="*/ 305 h 565"/>
                    <a:gd name="T38" fmla="*/ 499 w 526"/>
                    <a:gd name="T39" fmla="*/ 273 h 565"/>
                    <a:gd name="T40" fmla="*/ 437 w 526"/>
                    <a:gd name="T41" fmla="*/ 215 h 565"/>
                    <a:gd name="T42" fmla="*/ 418 w 526"/>
                    <a:gd name="T43" fmla="*/ 196 h 565"/>
                    <a:gd name="T44" fmla="*/ 415 w 526"/>
                    <a:gd name="T45" fmla="*/ 114 h 565"/>
                    <a:gd name="T46" fmla="*/ 427 w 526"/>
                    <a:gd name="T47" fmla="*/ 58 h 565"/>
                    <a:gd name="T48" fmla="*/ 97 w 5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6"/>
                    <a:gd name="T76" fmla="*/ 0 h 565"/>
                    <a:gd name="T77" fmla="*/ 526 w 5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6" h="565">
                      <a:moveTo>
                        <a:pt x="97" y="0"/>
                      </a:moveTo>
                      <a:lnTo>
                        <a:pt x="69" y="150"/>
                      </a:lnTo>
                      <a:lnTo>
                        <a:pt x="54" y="164"/>
                      </a:lnTo>
                      <a:lnTo>
                        <a:pt x="28" y="180"/>
                      </a:lnTo>
                      <a:lnTo>
                        <a:pt x="0" y="188"/>
                      </a:lnTo>
                      <a:lnTo>
                        <a:pt x="33" y="335"/>
                      </a:lnTo>
                      <a:lnTo>
                        <a:pt x="46" y="406"/>
                      </a:lnTo>
                      <a:lnTo>
                        <a:pt x="60" y="449"/>
                      </a:lnTo>
                      <a:lnTo>
                        <a:pt x="79" y="487"/>
                      </a:lnTo>
                      <a:lnTo>
                        <a:pt x="118" y="510"/>
                      </a:lnTo>
                      <a:lnTo>
                        <a:pt x="181" y="535"/>
                      </a:lnTo>
                      <a:lnTo>
                        <a:pt x="257" y="558"/>
                      </a:lnTo>
                      <a:lnTo>
                        <a:pt x="312" y="565"/>
                      </a:lnTo>
                      <a:lnTo>
                        <a:pt x="361" y="558"/>
                      </a:lnTo>
                      <a:lnTo>
                        <a:pt x="420" y="544"/>
                      </a:lnTo>
                      <a:lnTo>
                        <a:pt x="458" y="520"/>
                      </a:lnTo>
                      <a:lnTo>
                        <a:pt x="512" y="452"/>
                      </a:lnTo>
                      <a:lnTo>
                        <a:pt x="526" y="390"/>
                      </a:lnTo>
                      <a:lnTo>
                        <a:pt x="518" y="305"/>
                      </a:lnTo>
                      <a:lnTo>
                        <a:pt x="499" y="273"/>
                      </a:lnTo>
                      <a:lnTo>
                        <a:pt x="437" y="215"/>
                      </a:lnTo>
                      <a:lnTo>
                        <a:pt x="418" y="196"/>
                      </a:lnTo>
                      <a:lnTo>
                        <a:pt x="415" y="114"/>
                      </a:lnTo>
                      <a:lnTo>
                        <a:pt x="427" y="58"/>
                      </a:lnTo>
                      <a:lnTo>
                        <a:pt x="97" y="0"/>
                      </a:lnTo>
                      <a:close/>
                    </a:path>
                  </a:pathLst>
                </a:custGeom>
                <a:solidFill>
                  <a:srgbClr val="FF9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48" name="Freeform 12"/>
                <p:cNvSpPr>
                  <a:spLocks/>
                </p:cNvSpPr>
                <p:nvPr/>
              </p:nvSpPr>
              <p:spPr bwMode="auto">
                <a:xfrm>
                  <a:off x="3948" y="1510"/>
                  <a:ext cx="428" cy="487"/>
                </a:xfrm>
                <a:custGeom>
                  <a:avLst/>
                  <a:gdLst>
                    <a:gd name="T0" fmla="*/ 97 w 428"/>
                    <a:gd name="T1" fmla="*/ 0 h 487"/>
                    <a:gd name="T2" fmla="*/ 69 w 428"/>
                    <a:gd name="T3" fmla="*/ 150 h 487"/>
                    <a:gd name="T4" fmla="*/ 54 w 428"/>
                    <a:gd name="T5" fmla="*/ 164 h 487"/>
                    <a:gd name="T6" fmla="*/ 29 w 428"/>
                    <a:gd name="T7" fmla="*/ 180 h 487"/>
                    <a:gd name="T8" fmla="*/ 0 w 428"/>
                    <a:gd name="T9" fmla="*/ 188 h 487"/>
                    <a:gd name="T10" fmla="*/ 33 w 428"/>
                    <a:gd name="T11" fmla="*/ 335 h 487"/>
                    <a:gd name="T12" fmla="*/ 47 w 428"/>
                    <a:gd name="T13" fmla="*/ 406 h 487"/>
                    <a:gd name="T14" fmla="*/ 60 w 428"/>
                    <a:gd name="T15" fmla="*/ 449 h 487"/>
                    <a:gd name="T16" fmla="*/ 79 w 428"/>
                    <a:gd name="T17" fmla="*/ 487 h 487"/>
                    <a:gd name="T18" fmla="*/ 84 w 428"/>
                    <a:gd name="T19" fmla="*/ 454 h 487"/>
                    <a:gd name="T20" fmla="*/ 84 w 428"/>
                    <a:gd name="T21" fmla="*/ 427 h 487"/>
                    <a:gd name="T22" fmla="*/ 94 w 428"/>
                    <a:gd name="T23" fmla="*/ 400 h 487"/>
                    <a:gd name="T24" fmla="*/ 97 w 428"/>
                    <a:gd name="T25" fmla="*/ 381 h 487"/>
                    <a:gd name="T26" fmla="*/ 105 w 428"/>
                    <a:gd name="T27" fmla="*/ 344 h 487"/>
                    <a:gd name="T28" fmla="*/ 109 w 428"/>
                    <a:gd name="T29" fmla="*/ 316 h 487"/>
                    <a:gd name="T30" fmla="*/ 123 w 428"/>
                    <a:gd name="T31" fmla="*/ 273 h 487"/>
                    <a:gd name="T32" fmla="*/ 139 w 428"/>
                    <a:gd name="T33" fmla="*/ 245 h 487"/>
                    <a:gd name="T34" fmla="*/ 165 w 428"/>
                    <a:gd name="T35" fmla="*/ 223 h 487"/>
                    <a:gd name="T36" fmla="*/ 190 w 428"/>
                    <a:gd name="T37" fmla="*/ 202 h 487"/>
                    <a:gd name="T38" fmla="*/ 221 w 428"/>
                    <a:gd name="T39" fmla="*/ 176 h 487"/>
                    <a:gd name="T40" fmla="*/ 263 w 428"/>
                    <a:gd name="T41" fmla="*/ 152 h 487"/>
                    <a:gd name="T42" fmla="*/ 428 w 428"/>
                    <a:gd name="T43" fmla="*/ 58 h 487"/>
                    <a:gd name="T44" fmla="*/ 97 w 428"/>
                    <a:gd name="T45" fmla="*/ 0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8"/>
                    <a:gd name="T70" fmla="*/ 0 h 487"/>
                    <a:gd name="T71" fmla="*/ 428 w 428"/>
                    <a:gd name="T72" fmla="*/ 487 h 4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8" h="487">
                      <a:moveTo>
                        <a:pt x="97" y="0"/>
                      </a:moveTo>
                      <a:lnTo>
                        <a:pt x="69" y="150"/>
                      </a:lnTo>
                      <a:lnTo>
                        <a:pt x="54" y="164"/>
                      </a:lnTo>
                      <a:lnTo>
                        <a:pt x="29" y="180"/>
                      </a:lnTo>
                      <a:lnTo>
                        <a:pt x="0" y="188"/>
                      </a:lnTo>
                      <a:lnTo>
                        <a:pt x="33" y="335"/>
                      </a:lnTo>
                      <a:lnTo>
                        <a:pt x="47" y="406"/>
                      </a:lnTo>
                      <a:lnTo>
                        <a:pt x="60" y="449"/>
                      </a:lnTo>
                      <a:lnTo>
                        <a:pt x="79" y="487"/>
                      </a:lnTo>
                      <a:lnTo>
                        <a:pt x="84" y="454"/>
                      </a:lnTo>
                      <a:lnTo>
                        <a:pt x="84" y="427"/>
                      </a:lnTo>
                      <a:lnTo>
                        <a:pt x="94" y="400"/>
                      </a:lnTo>
                      <a:lnTo>
                        <a:pt x="97" y="381"/>
                      </a:lnTo>
                      <a:lnTo>
                        <a:pt x="105" y="344"/>
                      </a:lnTo>
                      <a:lnTo>
                        <a:pt x="109" y="316"/>
                      </a:lnTo>
                      <a:lnTo>
                        <a:pt x="123" y="273"/>
                      </a:lnTo>
                      <a:lnTo>
                        <a:pt x="139" y="245"/>
                      </a:lnTo>
                      <a:lnTo>
                        <a:pt x="165" y="223"/>
                      </a:lnTo>
                      <a:lnTo>
                        <a:pt x="190" y="202"/>
                      </a:lnTo>
                      <a:lnTo>
                        <a:pt x="221" y="176"/>
                      </a:lnTo>
                      <a:lnTo>
                        <a:pt x="263" y="152"/>
                      </a:lnTo>
                      <a:lnTo>
                        <a:pt x="428" y="58"/>
                      </a:lnTo>
                      <a:lnTo>
                        <a:pt x="97" y="0"/>
                      </a:lnTo>
                      <a:close/>
                    </a:path>
                  </a:pathLst>
                </a:custGeom>
                <a:solidFill>
                  <a:srgbClr val="F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49" name="Freeform 13"/>
                <p:cNvSpPr>
                  <a:spLocks/>
                </p:cNvSpPr>
                <p:nvPr/>
              </p:nvSpPr>
              <p:spPr bwMode="auto">
                <a:xfrm>
                  <a:off x="3947" y="1510"/>
                  <a:ext cx="427" cy="406"/>
                </a:xfrm>
                <a:custGeom>
                  <a:avLst/>
                  <a:gdLst>
                    <a:gd name="T0" fmla="*/ 97 w 427"/>
                    <a:gd name="T1" fmla="*/ 0 h 406"/>
                    <a:gd name="T2" fmla="*/ 69 w 427"/>
                    <a:gd name="T3" fmla="*/ 150 h 406"/>
                    <a:gd name="T4" fmla="*/ 54 w 427"/>
                    <a:gd name="T5" fmla="*/ 164 h 406"/>
                    <a:gd name="T6" fmla="*/ 28 w 427"/>
                    <a:gd name="T7" fmla="*/ 180 h 406"/>
                    <a:gd name="T8" fmla="*/ 0 w 427"/>
                    <a:gd name="T9" fmla="*/ 188 h 406"/>
                    <a:gd name="T10" fmla="*/ 33 w 427"/>
                    <a:gd name="T11" fmla="*/ 335 h 406"/>
                    <a:gd name="T12" fmla="*/ 46 w 427"/>
                    <a:gd name="T13" fmla="*/ 406 h 406"/>
                    <a:gd name="T14" fmla="*/ 51 w 427"/>
                    <a:gd name="T15" fmla="*/ 368 h 406"/>
                    <a:gd name="T16" fmla="*/ 57 w 427"/>
                    <a:gd name="T17" fmla="*/ 330 h 406"/>
                    <a:gd name="T18" fmla="*/ 67 w 427"/>
                    <a:gd name="T19" fmla="*/ 297 h 406"/>
                    <a:gd name="T20" fmla="*/ 69 w 427"/>
                    <a:gd name="T21" fmla="*/ 269 h 406"/>
                    <a:gd name="T22" fmla="*/ 79 w 427"/>
                    <a:gd name="T23" fmla="*/ 244 h 406"/>
                    <a:gd name="T24" fmla="*/ 98 w 427"/>
                    <a:gd name="T25" fmla="*/ 219 h 406"/>
                    <a:gd name="T26" fmla="*/ 121 w 427"/>
                    <a:gd name="T27" fmla="*/ 203 h 406"/>
                    <a:gd name="T28" fmla="*/ 151 w 427"/>
                    <a:gd name="T29" fmla="*/ 192 h 406"/>
                    <a:gd name="T30" fmla="*/ 175 w 427"/>
                    <a:gd name="T31" fmla="*/ 181 h 406"/>
                    <a:gd name="T32" fmla="*/ 216 w 427"/>
                    <a:gd name="T33" fmla="*/ 160 h 406"/>
                    <a:gd name="T34" fmla="*/ 254 w 427"/>
                    <a:gd name="T35" fmla="*/ 143 h 406"/>
                    <a:gd name="T36" fmla="*/ 427 w 427"/>
                    <a:gd name="T37" fmla="*/ 58 h 406"/>
                    <a:gd name="T38" fmla="*/ 97 w 427"/>
                    <a:gd name="T39" fmla="*/ 0 h 40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7"/>
                    <a:gd name="T61" fmla="*/ 0 h 406"/>
                    <a:gd name="T62" fmla="*/ 427 w 427"/>
                    <a:gd name="T63" fmla="*/ 406 h 40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7" h="406">
                      <a:moveTo>
                        <a:pt x="97" y="0"/>
                      </a:moveTo>
                      <a:lnTo>
                        <a:pt x="69" y="150"/>
                      </a:lnTo>
                      <a:lnTo>
                        <a:pt x="54" y="164"/>
                      </a:lnTo>
                      <a:lnTo>
                        <a:pt x="28" y="180"/>
                      </a:lnTo>
                      <a:lnTo>
                        <a:pt x="0" y="188"/>
                      </a:lnTo>
                      <a:lnTo>
                        <a:pt x="33" y="335"/>
                      </a:lnTo>
                      <a:lnTo>
                        <a:pt x="46" y="406"/>
                      </a:lnTo>
                      <a:lnTo>
                        <a:pt x="51" y="368"/>
                      </a:lnTo>
                      <a:lnTo>
                        <a:pt x="57" y="330"/>
                      </a:lnTo>
                      <a:lnTo>
                        <a:pt x="67" y="297"/>
                      </a:lnTo>
                      <a:lnTo>
                        <a:pt x="69" y="269"/>
                      </a:lnTo>
                      <a:lnTo>
                        <a:pt x="79" y="244"/>
                      </a:lnTo>
                      <a:lnTo>
                        <a:pt x="98" y="219"/>
                      </a:lnTo>
                      <a:lnTo>
                        <a:pt x="121" y="203"/>
                      </a:lnTo>
                      <a:lnTo>
                        <a:pt x="151" y="192"/>
                      </a:lnTo>
                      <a:lnTo>
                        <a:pt x="175" y="181"/>
                      </a:lnTo>
                      <a:lnTo>
                        <a:pt x="216" y="160"/>
                      </a:lnTo>
                      <a:lnTo>
                        <a:pt x="254" y="143"/>
                      </a:lnTo>
                      <a:lnTo>
                        <a:pt x="427" y="58"/>
                      </a:lnTo>
                      <a:lnTo>
                        <a:pt x="97" y="0"/>
                      </a:lnTo>
                      <a:close/>
                    </a:path>
                  </a:pathLst>
                </a:custGeom>
                <a:solidFill>
                  <a:srgbClr val="FF9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grpSp>
            <p:nvGrpSpPr>
              <p:cNvPr id="11303" name="Group 14"/>
              <p:cNvGrpSpPr>
                <a:grpSpLocks/>
              </p:cNvGrpSpPr>
              <p:nvPr/>
            </p:nvGrpSpPr>
            <p:grpSpPr bwMode="auto">
              <a:xfrm>
                <a:off x="3878" y="782"/>
                <a:ext cx="814" cy="866"/>
                <a:chOff x="3878" y="782"/>
                <a:chExt cx="814" cy="866"/>
              </a:xfrm>
            </p:grpSpPr>
            <p:grpSp>
              <p:nvGrpSpPr>
                <p:cNvPr id="11318" name="Group 15"/>
                <p:cNvGrpSpPr>
                  <a:grpSpLocks/>
                </p:cNvGrpSpPr>
                <p:nvPr/>
              </p:nvGrpSpPr>
              <p:grpSpPr bwMode="auto">
                <a:xfrm>
                  <a:off x="3932" y="917"/>
                  <a:ext cx="591" cy="731"/>
                  <a:chOff x="3932" y="917"/>
                  <a:chExt cx="591" cy="731"/>
                </a:xfrm>
              </p:grpSpPr>
              <p:grpSp>
                <p:nvGrpSpPr>
                  <p:cNvPr id="11342" name="Group 16"/>
                  <p:cNvGrpSpPr>
                    <a:grpSpLocks/>
                  </p:cNvGrpSpPr>
                  <p:nvPr/>
                </p:nvGrpSpPr>
                <p:grpSpPr bwMode="auto">
                  <a:xfrm>
                    <a:off x="3932" y="917"/>
                    <a:ext cx="591" cy="731"/>
                    <a:chOff x="3932" y="917"/>
                    <a:chExt cx="591" cy="731"/>
                  </a:xfrm>
                </p:grpSpPr>
                <p:sp>
                  <p:nvSpPr>
                    <p:cNvPr id="11344" name="Freeform 17"/>
                    <p:cNvSpPr>
                      <a:spLocks/>
                    </p:cNvSpPr>
                    <p:nvPr/>
                  </p:nvSpPr>
                  <p:spPr bwMode="auto">
                    <a:xfrm>
                      <a:off x="4050" y="1528"/>
                      <a:ext cx="311" cy="119"/>
                    </a:xfrm>
                    <a:custGeom>
                      <a:avLst/>
                      <a:gdLst>
                        <a:gd name="T0" fmla="*/ 0 w 311"/>
                        <a:gd name="T1" fmla="*/ 0 h 119"/>
                        <a:gd name="T2" fmla="*/ 6 w 311"/>
                        <a:gd name="T3" fmla="*/ 20 h 119"/>
                        <a:gd name="T4" fmla="*/ 15 w 311"/>
                        <a:gd name="T5" fmla="*/ 35 h 119"/>
                        <a:gd name="T6" fmla="*/ 25 w 311"/>
                        <a:gd name="T7" fmla="*/ 49 h 119"/>
                        <a:gd name="T8" fmla="*/ 43 w 311"/>
                        <a:gd name="T9" fmla="*/ 67 h 119"/>
                        <a:gd name="T10" fmla="*/ 61 w 311"/>
                        <a:gd name="T11" fmla="*/ 79 h 119"/>
                        <a:gd name="T12" fmla="*/ 82 w 311"/>
                        <a:gd name="T13" fmla="*/ 92 h 119"/>
                        <a:gd name="T14" fmla="*/ 107 w 311"/>
                        <a:gd name="T15" fmla="*/ 105 h 119"/>
                        <a:gd name="T16" fmla="*/ 130 w 311"/>
                        <a:gd name="T17" fmla="*/ 110 h 119"/>
                        <a:gd name="T18" fmla="*/ 163 w 311"/>
                        <a:gd name="T19" fmla="*/ 117 h 119"/>
                        <a:gd name="T20" fmla="*/ 188 w 311"/>
                        <a:gd name="T21" fmla="*/ 119 h 119"/>
                        <a:gd name="T22" fmla="*/ 230 w 311"/>
                        <a:gd name="T23" fmla="*/ 117 h 119"/>
                        <a:gd name="T24" fmla="*/ 252 w 311"/>
                        <a:gd name="T25" fmla="*/ 112 h 119"/>
                        <a:gd name="T26" fmla="*/ 270 w 311"/>
                        <a:gd name="T27" fmla="*/ 105 h 119"/>
                        <a:gd name="T28" fmla="*/ 288 w 311"/>
                        <a:gd name="T29" fmla="*/ 92 h 119"/>
                        <a:gd name="T30" fmla="*/ 311 w 311"/>
                        <a:gd name="T31" fmla="*/ 71 h 119"/>
                        <a:gd name="T32" fmla="*/ 0 w 311"/>
                        <a:gd name="T33" fmla="*/ 0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1"/>
                        <a:gd name="T52" fmla="*/ 0 h 119"/>
                        <a:gd name="T53" fmla="*/ 311 w 311"/>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1" h="119">
                          <a:moveTo>
                            <a:pt x="0" y="0"/>
                          </a:moveTo>
                          <a:lnTo>
                            <a:pt x="6" y="20"/>
                          </a:lnTo>
                          <a:lnTo>
                            <a:pt x="15" y="35"/>
                          </a:lnTo>
                          <a:lnTo>
                            <a:pt x="25" y="49"/>
                          </a:lnTo>
                          <a:lnTo>
                            <a:pt x="43" y="67"/>
                          </a:lnTo>
                          <a:lnTo>
                            <a:pt x="61" y="79"/>
                          </a:lnTo>
                          <a:lnTo>
                            <a:pt x="82" y="92"/>
                          </a:lnTo>
                          <a:lnTo>
                            <a:pt x="107" y="105"/>
                          </a:lnTo>
                          <a:lnTo>
                            <a:pt x="130" y="110"/>
                          </a:lnTo>
                          <a:lnTo>
                            <a:pt x="163" y="117"/>
                          </a:lnTo>
                          <a:lnTo>
                            <a:pt x="188" y="119"/>
                          </a:lnTo>
                          <a:lnTo>
                            <a:pt x="230" y="117"/>
                          </a:lnTo>
                          <a:lnTo>
                            <a:pt x="252" y="112"/>
                          </a:lnTo>
                          <a:lnTo>
                            <a:pt x="270" y="105"/>
                          </a:lnTo>
                          <a:lnTo>
                            <a:pt x="288" y="92"/>
                          </a:lnTo>
                          <a:lnTo>
                            <a:pt x="311" y="71"/>
                          </a:lnTo>
                          <a:lnTo>
                            <a:pt x="0" y="0"/>
                          </a:lnTo>
                          <a:close/>
                        </a:path>
                      </a:pathLst>
                    </a:custGeom>
                    <a:solidFill>
                      <a:srgbClr val="7F3F00"/>
                    </a:solidFill>
                    <a:ln w="19050">
                      <a:solidFill>
                        <a:srgbClr val="7F3F00"/>
                      </a:solidFill>
                      <a:prstDash val="solid"/>
                      <a:round/>
                      <a:headEnd/>
                      <a:tailEnd/>
                    </a:ln>
                  </p:spPr>
                  <p:txBody>
                    <a:bodyPr/>
                    <a:lstStyle/>
                    <a:p>
                      <a:endParaRPr lang="en-GB"/>
                    </a:p>
                  </p:txBody>
                </p:sp>
                <p:sp>
                  <p:nvSpPr>
                    <p:cNvPr id="11345" name="Freeform 18"/>
                    <p:cNvSpPr>
                      <a:spLocks/>
                    </p:cNvSpPr>
                    <p:nvPr/>
                  </p:nvSpPr>
                  <p:spPr bwMode="auto">
                    <a:xfrm>
                      <a:off x="3932" y="917"/>
                      <a:ext cx="591" cy="730"/>
                    </a:xfrm>
                    <a:custGeom>
                      <a:avLst/>
                      <a:gdLst>
                        <a:gd name="T0" fmla="*/ 439 w 591"/>
                        <a:gd name="T1" fmla="*/ 668 h 730"/>
                        <a:gd name="T2" fmla="*/ 454 w 591"/>
                        <a:gd name="T3" fmla="*/ 647 h 730"/>
                        <a:gd name="T4" fmla="*/ 467 w 591"/>
                        <a:gd name="T5" fmla="*/ 625 h 730"/>
                        <a:gd name="T6" fmla="*/ 499 w 591"/>
                        <a:gd name="T7" fmla="*/ 564 h 730"/>
                        <a:gd name="T8" fmla="*/ 541 w 591"/>
                        <a:gd name="T9" fmla="*/ 467 h 730"/>
                        <a:gd name="T10" fmla="*/ 563 w 591"/>
                        <a:gd name="T11" fmla="*/ 391 h 730"/>
                        <a:gd name="T12" fmla="*/ 576 w 591"/>
                        <a:gd name="T13" fmla="*/ 321 h 730"/>
                        <a:gd name="T14" fmla="*/ 591 w 591"/>
                        <a:gd name="T15" fmla="*/ 223 h 730"/>
                        <a:gd name="T16" fmla="*/ 587 w 591"/>
                        <a:gd name="T17" fmla="*/ 135 h 730"/>
                        <a:gd name="T18" fmla="*/ 567 w 591"/>
                        <a:gd name="T19" fmla="*/ 87 h 730"/>
                        <a:gd name="T20" fmla="*/ 524 w 591"/>
                        <a:gd name="T21" fmla="*/ 49 h 730"/>
                        <a:gd name="T22" fmla="*/ 460 w 591"/>
                        <a:gd name="T23" fmla="*/ 17 h 730"/>
                        <a:gd name="T24" fmla="*/ 397 w 591"/>
                        <a:gd name="T25" fmla="*/ 4 h 730"/>
                        <a:gd name="T26" fmla="*/ 336 w 591"/>
                        <a:gd name="T27" fmla="*/ 0 h 730"/>
                        <a:gd name="T28" fmla="*/ 276 w 591"/>
                        <a:gd name="T29" fmla="*/ 6 h 730"/>
                        <a:gd name="T30" fmla="*/ 218 w 591"/>
                        <a:gd name="T31" fmla="*/ 14 h 730"/>
                        <a:gd name="T32" fmla="*/ 176 w 591"/>
                        <a:gd name="T33" fmla="*/ 28 h 730"/>
                        <a:gd name="T34" fmla="*/ 136 w 591"/>
                        <a:gd name="T35" fmla="*/ 55 h 730"/>
                        <a:gd name="T36" fmla="*/ 103 w 591"/>
                        <a:gd name="T37" fmla="*/ 89 h 730"/>
                        <a:gd name="T38" fmla="*/ 75 w 591"/>
                        <a:gd name="T39" fmla="*/ 137 h 730"/>
                        <a:gd name="T40" fmla="*/ 57 w 591"/>
                        <a:gd name="T41" fmla="*/ 181 h 730"/>
                        <a:gd name="T42" fmla="*/ 42 w 591"/>
                        <a:gd name="T43" fmla="*/ 229 h 730"/>
                        <a:gd name="T44" fmla="*/ 39 w 591"/>
                        <a:gd name="T45" fmla="*/ 285 h 730"/>
                        <a:gd name="T46" fmla="*/ 34 w 591"/>
                        <a:gd name="T47" fmla="*/ 320 h 730"/>
                        <a:gd name="T48" fmla="*/ 37 w 591"/>
                        <a:gd name="T49" fmla="*/ 345 h 730"/>
                        <a:gd name="T50" fmla="*/ 16 w 591"/>
                        <a:gd name="T51" fmla="*/ 347 h 730"/>
                        <a:gd name="T52" fmla="*/ 3 w 591"/>
                        <a:gd name="T53" fmla="*/ 360 h 730"/>
                        <a:gd name="T54" fmla="*/ 0 w 591"/>
                        <a:gd name="T55" fmla="*/ 374 h 730"/>
                        <a:gd name="T56" fmla="*/ 12 w 591"/>
                        <a:gd name="T57" fmla="*/ 406 h 730"/>
                        <a:gd name="T58" fmla="*/ 28 w 591"/>
                        <a:gd name="T59" fmla="*/ 421 h 730"/>
                        <a:gd name="T60" fmla="*/ 42 w 591"/>
                        <a:gd name="T61" fmla="*/ 442 h 730"/>
                        <a:gd name="T62" fmla="*/ 63 w 591"/>
                        <a:gd name="T63" fmla="*/ 456 h 730"/>
                        <a:gd name="T64" fmla="*/ 89 w 591"/>
                        <a:gd name="T65" fmla="*/ 456 h 730"/>
                        <a:gd name="T66" fmla="*/ 84 w 591"/>
                        <a:gd name="T67" fmla="*/ 495 h 730"/>
                        <a:gd name="T68" fmla="*/ 92 w 591"/>
                        <a:gd name="T69" fmla="*/ 538 h 730"/>
                        <a:gd name="T70" fmla="*/ 106 w 591"/>
                        <a:gd name="T71" fmla="*/ 579 h 730"/>
                        <a:gd name="T72" fmla="*/ 115 w 591"/>
                        <a:gd name="T73" fmla="*/ 610 h 730"/>
                        <a:gd name="T74" fmla="*/ 125 w 591"/>
                        <a:gd name="T75" fmla="*/ 632 h 730"/>
                        <a:gd name="T76" fmla="*/ 137 w 591"/>
                        <a:gd name="T77" fmla="*/ 649 h 730"/>
                        <a:gd name="T78" fmla="*/ 152 w 591"/>
                        <a:gd name="T79" fmla="*/ 665 h 730"/>
                        <a:gd name="T80" fmla="*/ 169 w 591"/>
                        <a:gd name="T81" fmla="*/ 683 h 730"/>
                        <a:gd name="T82" fmla="*/ 193 w 591"/>
                        <a:gd name="T83" fmla="*/ 699 h 730"/>
                        <a:gd name="T84" fmla="*/ 212 w 591"/>
                        <a:gd name="T85" fmla="*/ 709 h 730"/>
                        <a:gd name="T86" fmla="*/ 233 w 591"/>
                        <a:gd name="T87" fmla="*/ 717 h 730"/>
                        <a:gd name="T88" fmla="*/ 254 w 591"/>
                        <a:gd name="T89" fmla="*/ 721 h 730"/>
                        <a:gd name="T90" fmla="*/ 275 w 591"/>
                        <a:gd name="T91" fmla="*/ 725 h 730"/>
                        <a:gd name="T92" fmla="*/ 299 w 591"/>
                        <a:gd name="T93" fmla="*/ 728 h 730"/>
                        <a:gd name="T94" fmla="*/ 324 w 591"/>
                        <a:gd name="T95" fmla="*/ 730 h 730"/>
                        <a:gd name="T96" fmla="*/ 352 w 591"/>
                        <a:gd name="T97" fmla="*/ 727 h 730"/>
                        <a:gd name="T98" fmla="*/ 378 w 591"/>
                        <a:gd name="T99" fmla="*/ 720 h 730"/>
                        <a:gd name="T100" fmla="*/ 397 w 591"/>
                        <a:gd name="T101" fmla="*/ 710 h 730"/>
                        <a:gd name="T102" fmla="*/ 420 w 591"/>
                        <a:gd name="T103" fmla="*/ 690 h 730"/>
                        <a:gd name="T104" fmla="*/ 439 w 591"/>
                        <a:gd name="T105" fmla="*/ 668 h 7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91"/>
                        <a:gd name="T160" fmla="*/ 0 h 730"/>
                        <a:gd name="T161" fmla="*/ 591 w 591"/>
                        <a:gd name="T162" fmla="*/ 730 h 7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91" h="730">
                          <a:moveTo>
                            <a:pt x="439" y="668"/>
                          </a:moveTo>
                          <a:lnTo>
                            <a:pt x="454" y="647"/>
                          </a:lnTo>
                          <a:lnTo>
                            <a:pt x="467" y="625"/>
                          </a:lnTo>
                          <a:lnTo>
                            <a:pt x="499" y="564"/>
                          </a:lnTo>
                          <a:lnTo>
                            <a:pt x="541" y="467"/>
                          </a:lnTo>
                          <a:lnTo>
                            <a:pt x="563" y="391"/>
                          </a:lnTo>
                          <a:lnTo>
                            <a:pt x="576" y="321"/>
                          </a:lnTo>
                          <a:lnTo>
                            <a:pt x="591" y="223"/>
                          </a:lnTo>
                          <a:lnTo>
                            <a:pt x="587" y="135"/>
                          </a:lnTo>
                          <a:lnTo>
                            <a:pt x="567" y="87"/>
                          </a:lnTo>
                          <a:lnTo>
                            <a:pt x="524" y="49"/>
                          </a:lnTo>
                          <a:lnTo>
                            <a:pt x="460" y="17"/>
                          </a:lnTo>
                          <a:lnTo>
                            <a:pt x="397" y="4"/>
                          </a:lnTo>
                          <a:lnTo>
                            <a:pt x="336" y="0"/>
                          </a:lnTo>
                          <a:lnTo>
                            <a:pt x="276" y="6"/>
                          </a:lnTo>
                          <a:lnTo>
                            <a:pt x="218" y="14"/>
                          </a:lnTo>
                          <a:lnTo>
                            <a:pt x="176" y="28"/>
                          </a:lnTo>
                          <a:lnTo>
                            <a:pt x="136" y="55"/>
                          </a:lnTo>
                          <a:lnTo>
                            <a:pt x="103" y="89"/>
                          </a:lnTo>
                          <a:lnTo>
                            <a:pt x="75" y="137"/>
                          </a:lnTo>
                          <a:lnTo>
                            <a:pt x="57" y="181"/>
                          </a:lnTo>
                          <a:lnTo>
                            <a:pt x="42" y="229"/>
                          </a:lnTo>
                          <a:lnTo>
                            <a:pt x="39" y="285"/>
                          </a:lnTo>
                          <a:lnTo>
                            <a:pt x="34" y="320"/>
                          </a:lnTo>
                          <a:lnTo>
                            <a:pt x="37" y="345"/>
                          </a:lnTo>
                          <a:lnTo>
                            <a:pt x="16" y="347"/>
                          </a:lnTo>
                          <a:lnTo>
                            <a:pt x="3" y="360"/>
                          </a:lnTo>
                          <a:lnTo>
                            <a:pt x="0" y="374"/>
                          </a:lnTo>
                          <a:lnTo>
                            <a:pt x="12" y="406"/>
                          </a:lnTo>
                          <a:lnTo>
                            <a:pt x="28" y="421"/>
                          </a:lnTo>
                          <a:lnTo>
                            <a:pt x="42" y="442"/>
                          </a:lnTo>
                          <a:lnTo>
                            <a:pt x="63" y="456"/>
                          </a:lnTo>
                          <a:lnTo>
                            <a:pt x="89" y="456"/>
                          </a:lnTo>
                          <a:lnTo>
                            <a:pt x="84" y="495"/>
                          </a:lnTo>
                          <a:lnTo>
                            <a:pt x="92" y="538"/>
                          </a:lnTo>
                          <a:lnTo>
                            <a:pt x="106" y="579"/>
                          </a:lnTo>
                          <a:lnTo>
                            <a:pt x="115" y="610"/>
                          </a:lnTo>
                          <a:lnTo>
                            <a:pt x="125" y="632"/>
                          </a:lnTo>
                          <a:lnTo>
                            <a:pt x="137" y="649"/>
                          </a:lnTo>
                          <a:lnTo>
                            <a:pt x="152" y="665"/>
                          </a:lnTo>
                          <a:lnTo>
                            <a:pt x="169" y="683"/>
                          </a:lnTo>
                          <a:lnTo>
                            <a:pt x="193" y="699"/>
                          </a:lnTo>
                          <a:lnTo>
                            <a:pt x="212" y="709"/>
                          </a:lnTo>
                          <a:lnTo>
                            <a:pt x="233" y="717"/>
                          </a:lnTo>
                          <a:lnTo>
                            <a:pt x="254" y="721"/>
                          </a:lnTo>
                          <a:lnTo>
                            <a:pt x="275" y="725"/>
                          </a:lnTo>
                          <a:lnTo>
                            <a:pt x="299" y="728"/>
                          </a:lnTo>
                          <a:lnTo>
                            <a:pt x="324" y="730"/>
                          </a:lnTo>
                          <a:lnTo>
                            <a:pt x="352" y="727"/>
                          </a:lnTo>
                          <a:lnTo>
                            <a:pt x="378" y="720"/>
                          </a:lnTo>
                          <a:lnTo>
                            <a:pt x="397" y="710"/>
                          </a:lnTo>
                          <a:lnTo>
                            <a:pt x="420" y="690"/>
                          </a:lnTo>
                          <a:lnTo>
                            <a:pt x="439" y="668"/>
                          </a:lnTo>
                          <a:close/>
                        </a:path>
                      </a:pathLst>
                    </a:custGeom>
                    <a:solidFill>
                      <a:srgbClr val="FF9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46" name="Freeform 19"/>
                    <p:cNvSpPr>
                      <a:spLocks/>
                    </p:cNvSpPr>
                    <p:nvPr/>
                  </p:nvSpPr>
                  <p:spPr bwMode="auto">
                    <a:xfrm>
                      <a:off x="4186" y="1386"/>
                      <a:ext cx="287" cy="262"/>
                    </a:xfrm>
                    <a:custGeom>
                      <a:avLst/>
                      <a:gdLst>
                        <a:gd name="T0" fmla="*/ 185 w 287"/>
                        <a:gd name="T1" fmla="*/ 201 h 262"/>
                        <a:gd name="T2" fmla="*/ 200 w 287"/>
                        <a:gd name="T3" fmla="*/ 180 h 262"/>
                        <a:gd name="T4" fmla="*/ 213 w 287"/>
                        <a:gd name="T5" fmla="*/ 157 h 262"/>
                        <a:gd name="T6" fmla="*/ 245 w 287"/>
                        <a:gd name="T7" fmla="*/ 96 h 262"/>
                        <a:gd name="T8" fmla="*/ 287 w 287"/>
                        <a:gd name="T9" fmla="*/ 0 h 262"/>
                        <a:gd name="T10" fmla="*/ 257 w 287"/>
                        <a:gd name="T11" fmla="*/ 40 h 262"/>
                        <a:gd name="T12" fmla="*/ 228 w 287"/>
                        <a:gd name="T13" fmla="*/ 79 h 262"/>
                        <a:gd name="T14" fmla="*/ 213 w 287"/>
                        <a:gd name="T15" fmla="*/ 107 h 262"/>
                        <a:gd name="T16" fmla="*/ 207 w 287"/>
                        <a:gd name="T17" fmla="*/ 131 h 262"/>
                        <a:gd name="T18" fmla="*/ 192 w 287"/>
                        <a:gd name="T19" fmla="*/ 162 h 262"/>
                        <a:gd name="T20" fmla="*/ 178 w 287"/>
                        <a:gd name="T21" fmla="*/ 188 h 262"/>
                        <a:gd name="T22" fmla="*/ 160 w 287"/>
                        <a:gd name="T23" fmla="*/ 203 h 262"/>
                        <a:gd name="T24" fmla="*/ 145 w 287"/>
                        <a:gd name="T25" fmla="*/ 217 h 262"/>
                        <a:gd name="T26" fmla="*/ 127 w 287"/>
                        <a:gd name="T27" fmla="*/ 227 h 262"/>
                        <a:gd name="T28" fmla="*/ 100 w 287"/>
                        <a:gd name="T29" fmla="*/ 219 h 262"/>
                        <a:gd name="T30" fmla="*/ 94 w 287"/>
                        <a:gd name="T31" fmla="*/ 203 h 262"/>
                        <a:gd name="T32" fmla="*/ 73 w 287"/>
                        <a:gd name="T33" fmla="*/ 185 h 262"/>
                        <a:gd name="T34" fmla="*/ 79 w 287"/>
                        <a:gd name="T35" fmla="*/ 217 h 262"/>
                        <a:gd name="T36" fmla="*/ 64 w 287"/>
                        <a:gd name="T37" fmla="*/ 238 h 262"/>
                        <a:gd name="T38" fmla="*/ 48 w 287"/>
                        <a:gd name="T39" fmla="*/ 248 h 262"/>
                        <a:gd name="T40" fmla="*/ 0 w 287"/>
                        <a:gd name="T41" fmla="*/ 254 h 262"/>
                        <a:gd name="T42" fmla="*/ 21 w 287"/>
                        <a:gd name="T43" fmla="*/ 258 h 262"/>
                        <a:gd name="T44" fmla="*/ 45 w 287"/>
                        <a:gd name="T45" fmla="*/ 261 h 262"/>
                        <a:gd name="T46" fmla="*/ 70 w 287"/>
                        <a:gd name="T47" fmla="*/ 262 h 262"/>
                        <a:gd name="T48" fmla="*/ 98 w 287"/>
                        <a:gd name="T49" fmla="*/ 259 h 262"/>
                        <a:gd name="T50" fmla="*/ 124 w 287"/>
                        <a:gd name="T51" fmla="*/ 252 h 262"/>
                        <a:gd name="T52" fmla="*/ 143 w 287"/>
                        <a:gd name="T53" fmla="*/ 242 h 262"/>
                        <a:gd name="T54" fmla="*/ 166 w 287"/>
                        <a:gd name="T55" fmla="*/ 223 h 262"/>
                        <a:gd name="T56" fmla="*/ 185 w 287"/>
                        <a:gd name="T57" fmla="*/ 201 h 2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7"/>
                        <a:gd name="T88" fmla="*/ 0 h 262"/>
                        <a:gd name="T89" fmla="*/ 287 w 287"/>
                        <a:gd name="T90" fmla="*/ 262 h 2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7" h="262">
                          <a:moveTo>
                            <a:pt x="185" y="201"/>
                          </a:moveTo>
                          <a:lnTo>
                            <a:pt x="200" y="180"/>
                          </a:lnTo>
                          <a:lnTo>
                            <a:pt x="213" y="157"/>
                          </a:lnTo>
                          <a:lnTo>
                            <a:pt x="245" y="96"/>
                          </a:lnTo>
                          <a:lnTo>
                            <a:pt x="287" y="0"/>
                          </a:lnTo>
                          <a:lnTo>
                            <a:pt x="257" y="40"/>
                          </a:lnTo>
                          <a:lnTo>
                            <a:pt x="228" y="79"/>
                          </a:lnTo>
                          <a:lnTo>
                            <a:pt x="213" y="107"/>
                          </a:lnTo>
                          <a:lnTo>
                            <a:pt x="207" y="131"/>
                          </a:lnTo>
                          <a:lnTo>
                            <a:pt x="192" y="162"/>
                          </a:lnTo>
                          <a:lnTo>
                            <a:pt x="178" y="188"/>
                          </a:lnTo>
                          <a:lnTo>
                            <a:pt x="160" y="203"/>
                          </a:lnTo>
                          <a:lnTo>
                            <a:pt x="145" y="217"/>
                          </a:lnTo>
                          <a:lnTo>
                            <a:pt x="127" y="227"/>
                          </a:lnTo>
                          <a:lnTo>
                            <a:pt x="100" y="219"/>
                          </a:lnTo>
                          <a:lnTo>
                            <a:pt x="94" y="203"/>
                          </a:lnTo>
                          <a:lnTo>
                            <a:pt x="73" y="185"/>
                          </a:lnTo>
                          <a:lnTo>
                            <a:pt x="79" y="217"/>
                          </a:lnTo>
                          <a:lnTo>
                            <a:pt x="64" y="238"/>
                          </a:lnTo>
                          <a:lnTo>
                            <a:pt x="48" y="248"/>
                          </a:lnTo>
                          <a:lnTo>
                            <a:pt x="0" y="254"/>
                          </a:lnTo>
                          <a:lnTo>
                            <a:pt x="21" y="258"/>
                          </a:lnTo>
                          <a:lnTo>
                            <a:pt x="45" y="261"/>
                          </a:lnTo>
                          <a:lnTo>
                            <a:pt x="70" y="262"/>
                          </a:lnTo>
                          <a:lnTo>
                            <a:pt x="98" y="259"/>
                          </a:lnTo>
                          <a:lnTo>
                            <a:pt x="124" y="252"/>
                          </a:lnTo>
                          <a:lnTo>
                            <a:pt x="143" y="242"/>
                          </a:lnTo>
                          <a:lnTo>
                            <a:pt x="166" y="223"/>
                          </a:lnTo>
                          <a:lnTo>
                            <a:pt x="185" y="201"/>
                          </a:lnTo>
                          <a:close/>
                        </a:path>
                      </a:pathLst>
                    </a:custGeom>
                    <a:solidFill>
                      <a:srgbClr val="F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sp>
                <p:nvSpPr>
                  <p:cNvPr id="11343" name="Freeform 20"/>
                  <p:cNvSpPr>
                    <a:spLocks/>
                  </p:cNvSpPr>
                  <p:nvPr/>
                </p:nvSpPr>
                <p:spPr bwMode="auto">
                  <a:xfrm>
                    <a:off x="3933" y="1280"/>
                    <a:ext cx="124" cy="249"/>
                  </a:xfrm>
                  <a:custGeom>
                    <a:avLst/>
                    <a:gdLst>
                      <a:gd name="T0" fmla="*/ 115 w 124"/>
                      <a:gd name="T1" fmla="*/ 203 h 249"/>
                      <a:gd name="T2" fmla="*/ 108 w 124"/>
                      <a:gd name="T3" fmla="*/ 187 h 249"/>
                      <a:gd name="T4" fmla="*/ 108 w 124"/>
                      <a:gd name="T5" fmla="*/ 167 h 249"/>
                      <a:gd name="T6" fmla="*/ 111 w 124"/>
                      <a:gd name="T7" fmla="*/ 152 h 249"/>
                      <a:gd name="T8" fmla="*/ 115 w 124"/>
                      <a:gd name="T9" fmla="*/ 134 h 249"/>
                      <a:gd name="T10" fmla="*/ 120 w 124"/>
                      <a:gd name="T11" fmla="*/ 114 h 249"/>
                      <a:gd name="T12" fmla="*/ 120 w 124"/>
                      <a:gd name="T13" fmla="*/ 99 h 249"/>
                      <a:gd name="T14" fmla="*/ 120 w 124"/>
                      <a:gd name="T15" fmla="*/ 83 h 249"/>
                      <a:gd name="T16" fmla="*/ 124 w 124"/>
                      <a:gd name="T17" fmla="*/ 64 h 249"/>
                      <a:gd name="T18" fmla="*/ 117 w 124"/>
                      <a:gd name="T19" fmla="*/ 58 h 249"/>
                      <a:gd name="T20" fmla="*/ 106 w 124"/>
                      <a:gd name="T21" fmla="*/ 47 h 249"/>
                      <a:gd name="T22" fmla="*/ 99 w 124"/>
                      <a:gd name="T23" fmla="*/ 33 h 249"/>
                      <a:gd name="T24" fmla="*/ 94 w 124"/>
                      <a:gd name="T25" fmla="*/ 26 h 249"/>
                      <a:gd name="T26" fmla="*/ 91 w 124"/>
                      <a:gd name="T27" fmla="*/ 15 h 249"/>
                      <a:gd name="T28" fmla="*/ 81 w 124"/>
                      <a:gd name="T29" fmla="*/ 5 h 249"/>
                      <a:gd name="T30" fmla="*/ 71 w 124"/>
                      <a:gd name="T31" fmla="*/ 10 h 249"/>
                      <a:gd name="T32" fmla="*/ 3 w 124"/>
                      <a:gd name="T33" fmla="*/ 0 h 249"/>
                      <a:gd name="T34" fmla="*/ 0 w 124"/>
                      <a:gd name="T35" fmla="*/ 14 h 249"/>
                      <a:gd name="T36" fmla="*/ 12 w 124"/>
                      <a:gd name="T37" fmla="*/ 46 h 249"/>
                      <a:gd name="T38" fmla="*/ 29 w 124"/>
                      <a:gd name="T39" fmla="*/ 61 h 249"/>
                      <a:gd name="T40" fmla="*/ 42 w 124"/>
                      <a:gd name="T41" fmla="*/ 82 h 249"/>
                      <a:gd name="T42" fmla="*/ 63 w 124"/>
                      <a:gd name="T43" fmla="*/ 96 h 249"/>
                      <a:gd name="T44" fmla="*/ 90 w 124"/>
                      <a:gd name="T45" fmla="*/ 96 h 249"/>
                      <a:gd name="T46" fmla="*/ 84 w 124"/>
                      <a:gd name="T47" fmla="*/ 135 h 249"/>
                      <a:gd name="T48" fmla="*/ 93 w 124"/>
                      <a:gd name="T49" fmla="*/ 178 h 249"/>
                      <a:gd name="T50" fmla="*/ 106 w 124"/>
                      <a:gd name="T51" fmla="*/ 219 h 249"/>
                      <a:gd name="T52" fmla="*/ 115 w 124"/>
                      <a:gd name="T53" fmla="*/ 249 h 249"/>
                      <a:gd name="T54" fmla="*/ 115 w 124"/>
                      <a:gd name="T55" fmla="*/ 203 h 2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4"/>
                      <a:gd name="T85" fmla="*/ 0 h 249"/>
                      <a:gd name="T86" fmla="*/ 124 w 124"/>
                      <a:gd name="T87" fmla="*/ 249 h 2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4" h="249">
                        <a:moveTo>
                          <a:pt x="115" y="203"/>
                        </a:moveTo>
                        <a:lnTo>
                          <a:pt x="108" y="187"/>
                        </a:lnTo>
                        <a:lnTo>
                          <a:pt x="108" y="167"/>
                        </a:lnTo>
                        <a:lnTo>
                          <a:pt x="111" y="152"/>
                        </a:lnTo>
                        <a:lnTo>
                          <a:pt x="115" y="134"/>
                        </a:lnTo>
                        <a:lnTo>
                          <a:pt x="120" y="114"/>
                        </a:lnTo>
                        <a:lnTo>
                          <a:pt x="120" y="99"/>
                        </a:lnTo>
                        <a:lnTo>
                          <a:pt x="120" y="83"/>
                        </a:lnTo>
                        <a:lnTo>
                          <a:pt x="124" y="64"/>
                        </a:lnTo>
                        <a:lnTo>
                          <a:pt x="117" y="58"/>
                        </a:lnTo>
                        <a:lnTo>
                          <a:pt x="106" y="47"/>
                        </a:lnTo>
                        <a:lnTo>
                          <a:pt x="99" y="33"/>
                        </a:lnTo>
                        <a:lnTo>
                          <a:pt x="94" y="26"/>
                        </a:lnTo>
                        <a:lnTo>
                          <a:pt x="91" y="15"/>
                        </a:lnTo>
                        <a:lnTo>
                          <a:pt x="81" y="5"/>
                        </a:lnTo>
                        <a:lnTo>
                          <a:pt x="71" y="10"/>
                        </a:lnTo>
                        <a:lnTo>
                          <a:pt x="3" y="0"/>
                        </a:lnTo>
                        <a:lnTo>
                          <a:pt x="0" y="14"/>
                        </a:lnTo>
                        <a:lnTo>
                          <a:pt x="12" y="46"/>
                        </a:lnTo>
                        <a:lnTo>
                          <a:pt x="29" y="61"/>
                        </a:lnTo>
                        <a:lnTo>
                          <a:pt x="42" y="82"/>
                        </a:lnTo>
                        <a:lnTo>
                          <a:pt x="63" y="96"/>
                        </a:lnTo>
                        <a:lnTo>
                          <a:pt x="90" y="96"/>
                        </a:lnTo>
                        <a:lnTo>
                          <a:pt x="84" y="135"/>
                        </a:lnTo>
                        <a:lnTo>
                          <a:pt x="93" y="178"/>
                        </a:lnTo>
                        <a:lnTo>
                          <a:pt x="106" y="219"/>
                        </a:lnTo>
                        <a:lnTo>
                          <a:pt x="115" y="249"/>
                        </a:lnTo>
                        <a:lnTo>
                          <a:pt x="115" y="203"/>
                        </a:lnTo>
                        <a:close/>
                      </a:path>
                    </a:pathLst>
                  </a:custGeom>
                  <a:solidFill>
                    <a:srgbClr val="F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grpSp>
              <p:nvGrpSpPr>
                <p:cNvPr id="11319" name="Group 21"/>
                <p:cNvGrpSpPr>
                  <a:grpSpLocks/>
                </p:cNvGrpSpPr>
                <p:nvPr/>
              </p:nvGrpSpPr>
              <p:grpSpPr bwMode="auto">
                <a:xfrm>
                  <a:off x="4075" y="1158"/>
                  <a:ext cx="366" cy="384"/>
                  <a:chOff x="4075" y="1158"/>
                  <a:chExt cx="366" cy="384"/>
                </a:xfrm>
              </p:grpSpPr>
              <p:grpSp>
                <p:nvGrpSpPr>
                  <p:cNvPr id="11328" name="Group 22"/>
                  <p:cNvGrpSpPr>
                    <a:grpSpLocks/>
                  </p:cNvGrpSpPr>
                  <p:nvPr/>
                </p:nvGrpSpPr>
                <p:grpSpPr bwMode="auto">
                  <a:xfrm>
                    <a:off x="4157" y="1464"/>
                    <a:ext cx="148" cy="78"/>
                    <a:chOff x="4157" y="1464"/>
                    <a:chExt cx="148" cy="78"/>
                  </a:xfrm>
                </p:grpSpPr>
                <p:sp>
                  <p:nvSpPr>
                    <p:cNvPr id="11339" name="Oval 23"/>
                    <p:cNvSpPr>
                      <a:spLocks noChangeArrowheads="1"/>
                    </p:cNvSpPr>
                    <p:nvPr/>
                  </p:nvSpPr>
                  <p:spPr bwMode="auto">
                    <a:xfrm>
                      <a:off x="4174" y="1489"/>
                      <a:ext cx="104" cy="3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340" name="Freeform 24"/>
                    <p:cNvSpPr>
                      <a:spLocks/>
                    </p:cNvSpPr>
                    <p:nvPr/>
                  </p:nvSpPr>
                  <p:spPr bwMode="auto">
                    <a:xfrm>
                      <a:off x="4157" y="1464"/>
                      <a:ext cx="148" cy="49"/>
                    </a:xfrm>
                    <a:custGeom>
                      <a:avLst/>
                      <a:gdLst>
                        <a:gd name="T0" fmla="*/ 0 w 148"/>
                        <a:gd name="T1" fmla="*/ 28 h 49"/>
                        <a:gd name="T2" fmla="*/ 12 w 148"/>
                        <a:gd name="T3" fmla="*/ 18 h 49"/>
                        <a:gd name="T4" fmla="*/ 23 w 148"/>
                        <a:gd name="T5" fmla="*/ 12 h 49"/>
                        <a:gd name="T6" fmla="*/ 32 w 148"/>
                        <a:gd name="T7" fmla="*/ 7 h 49"/>
                        <a:gd name="T8" fmla="*/ 42 w 148"/>
                        <a:gd name="T9" fmla="*/ 1 h 49"/>
                        <a:gd name="T10" fmla="*/ 56 w 148"/>
                        <a:gd name="T11" fmla="*/ 0 h 49"/>
                        <a:gd name="T12" fmla="*/ 69 w 148"/>
                        <a:gd name="T13" fmla="*/ 3 h 49"/>
                        <a:gd name="T14" fmla="*/ 78 w 148"/>
                        <a:gd name="T15" fmla="*/ 10 h 49"/>
                        <a:gd name="T16" fmla="*/ 87 w 148"/>
                        <a:gd name="T17" fmla="*/ 10 h 49"/>
                        <a:gd name="T18" fmla="*/ 96 w 148"/>
                        <a:gd name="T19" fmla="*/ 8 h 49"/>
                        <a:gd name="T20" fmla="*/ 109 w 148"/>
                        <a:gd name="T21" fmla="*/ 10 h 49"/>
                        <a:gd name="T22" fmla="*/ 121 w 148"/>
                        <a:gd name="T23" fmla="*/ 15 h 49"/>
                        <a:gd name="T24" fmla="*/ 129 w 148"/>
                        <a:gd name="T25" fmla="*/ 25 h 49"/>
                        <a:gd name="T26" fmla="*/ 133 w 148"/>
                        <a:gd name="T27" fmla="*/ 33 h 49"/>
                        <a:gd name="T28" fmla="*/ 141 w 148"/>
                        <a:gd name="T29" fmla="*/ 42 h 49"/>
                        <a:gd name="T30" fmla="*/ 148 w 148"/>
                        <a:gd name="T31" fmla="*/ 49 h 49"/>
                        <a:gd name="T32" fmla="*/ 108 w 148"/>
                        <a:gd name="T33" fmla="*/ 43 h 49"/>
                        <a:gd name="T34" fmla="*/ 93 w 148"/>
                        <a:gd name="T35" fmla="*/ 40 h 49"/>
                        <a:gd name="T36" fmla="*/ 81 w 148"/>
                        <a:gd name="T37" fmla="*/ 36 h 49"/>
                        <a:gd name="T38" fmla="*/ 71 w 148"/>
                        <a:gd name="T39" fmla="*/ 32 h 49"/>
                        <a:gd name="T40" fmla="*/ 62 w 148"/>
                        <a:gd name="T41" fmla="*/ 33 h 49"/>
                        <a:gd name="T42" fmla="*/ 51 w 148"/>
                        <a:gd name="T43" fmla="*/ 32 h 49"/>
                        <a:gd name="T44" fmla="*/ 33 w 148"/>
                        <a:gd name="T45" fmla="*/ 33 h 49"/>
                        <a:gd name="T46" fmla="*/ 20 w 148"/>
                        <a:gd name="T47" fmla="*/ 32 h 49"/>
                        <a:gd name="T48" fmla="*/ 0 w 148"/>
                        <a:gd name="T49" fmla="*/ 28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8"/>
                        <a:gd name="T76" fmla="*/ 0 h 49"/>
                        <a:gd name="T77" fmla="*/ 148 w 148"/>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8" h="49">
                          <a:moveTo>
                            <a:pt x="0" y="28"/>
                          </a:moveTo>
                          <a:lnTo>
                            <a:pt x="12" y="18"/>
                          </a:lnTo>
                          <a:lnTo>
                            <a:pt x="23" y="12"/>
                          </a:lnTo>
                          <a:lnTo>
                            <a:pt x="32" y="7"/>
                          </a:lnTo>
                          <a:lnTo>
                            <a:pt x="42" y="1"/>
                          </a:lnTo>
                          <a:lnTo>
                            <a:pt x="56" y="0"/>
                          </a:lnTo>
                          <a:lnTo>
                            <a:pt x="69" y="3"/>
                          </a:lnTo>
                          <a:lnTo>
                            <a:pt x="78" y="10"/>
                          </a:lnTo>
                          <a:lnTo>
                            <a:pt x="87" y="10"/>
                          </a:lnTo>
                          <a:lnTo>
                            <a:pt x="96" y="8"/>
                          </a:lnTo>
                          <a:lnTo>
                            <a:pt x="109" y="10"/>
                          </a:lnTo>
                          <a:lnTo>
                            <a:pt x="121" y="15"/>
                          </a:lnTo>
                          <a:lnTo>
                            <a:pt x="129" y="25"/>
                          </a:lnTo>
                          <a:lnTo>
                            <a:pt x="133" y="33"/>
                          </a:lnTo>
                          <a:lnTo>
                            <a:pt x="141" y="42"/>
                          </a:lnTo>
                          <a:lnTo>
                            <a:pt x="148" y="49"/>
                          </a:lnTo>
                          <a:lnTo>
                            <a:pt x="108" y="43"/>
                          </a:lnTo>
                          <a:lnTo>
                            <a:pt x="93" y="40"/>
                          </a:lnTo>
                          <a:lnTo>
                            <a:pt x="81" y="36"/>
                          </a:lnTo>
                          <a:lnTo>
                            <a:pt x="71" y="32"/>
                          </a:lnTo>
                          <a:lnTo>
                            <a:pt x="62" y="33"/>
                          </a:lnTo>
                          <a:lnTo>
                            <a:pt x="51" y="32"/>
                          </a:lnTo>
                          <a:lnTo>
                            <a:pt x="33" y="33"/>
                          </a:lnTo>
                          <a:lnTo>
                            <a:pt x="20" y="32"/>
                          </a:lnTo>
                          <a:lnTo>
                            <a:pt x="0" y="28"/>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41" name="Freeform 25"/>
                    <p:cNvSpPr>
                      <a:spLocks/>
                    </p:cNvSpPr>
                    <p:nvPr/>
                  </p:nvSpPr>
                  <p:spPr bwMode="auto">
                    <a:xfrm>
                      <a:off x="4157" y="1492"/>
                      <a:ext cx="147" cy="50"/>
                    </a:xfrm>
                    <a:custGeom>
                      <a:avLst/>
                      <a:gdLst>
                        <a:gd name="T0" fmla="*/ 0 w 147"/>
                        <a:gd name="T1" fmla="*/ 0 h 50"/>
                        <a:gd name="T2" fmla="*/ 15 w 147"/>
                        <a:gd name="T3" fmla="*/ 3 h 50"/>
                        <a:gd name="T4" fmla="*/ 29 w 147"/>
                        <a:gd name="T5" fmla="*/ 7 h 50"/>
                        <a:gd name="T6" fmla="*/ 39 w 147"/>
                        <a:gd name="T7" fmla="*/ 7 h 50"/>
                        <a:gd name="T8" fmla="*/ 48 w 147"/>
                        <a:gd name="T9" fmla="*/ 8 h 50"/>
                        <a:gd name="T10" fmla="*/ 59 w 147"/>
                        <a:gd name="T11" fmla="*/ 9 h 50"/>
                        <a:gd name="T12" fmla="*/ 68 w 147"/>
                        <a:gd name="T13" fmla="*/ 14 h 50"/>
                        <a:gd name="T14" fmla="*/ 78 w 147"/>
                        <a:gd name="T15" fmla="*/ 14 h 50"/>
                        <a:gd name="T16" fmla="*/ 89 w 147"/>
                        <a:gd name="T17" fmla="*/ 14 h 50"/>
                        <a:gd name="T18" fmla="*/ 103 w 147"/>
                        <a:gd name="T19" fmla="*/ 15 h 50"/>
                        <a:gd name="T20" fmla="*/ 117 w 147"/>
                        <a:gd name="T21" fmla="*/ 16 h 50"/>
                        <a:gd name="T22" fmla="*/ 132 w 147"/>
                        <a:gd name="T23" fmla="*/ 18 h 50"/>
                        <a:gd name="T24" fmla="*/ 147 w 147"/>
                        <a:gd name="T25" fmla="*/ 21 h 50"/>
                        <a:gd name="T26" fmla="*/ 136 w 147"/>
                        <a:gd name="T27" fmla="*/ 30 h 50"/>
                        <a:gd name="T28" fmla="*/ 118 w 147"/>
                        <a:gd name="T29" fmla="*/ 42 h 50"/>
                        <a:gd name="T30" fmla="*/ 103 w 147"/>
                        <a:gd name="T31" fmla="*/ 49 h 50"/>
                        <a:gd name="T32" fmla="*/ 92 w 147"/>
                        <a:gd name="T33" fmla="*/ 50 h 50"/>
                        <a:gd name="T34" fmla="*/ 78 w 147"/>
                        <a:gd name="T35" fmla="*/ 50 h 50"/>
                        <a:gd name="T36" fmla="*/ 65 w 147"/>
                        <a:gd name="T37" fmla="*/ 50 h 50"/>
                        <a:gd name="T38" fmla="*/ 51 w 147"/>
                        <a:gd name="T39" fmla="*/ 46 h 50"/>
                        <a:gd name="T40" fmla="*/ 38 w 147"/>
                        <a:gd name="T41" fmla="*/ 39 h 50"/>
                        <a:gd name="T42" fmla="*/ 27 w 147"/>
                        <a:gd name="T43" fmla="*/ 30 h 50"/>
                        <a:gd name="T44" fmla="*/ 18 w 147"/>
                        <a:gd name="T45" fmla="*/ 19 h 50"/>
                        <a:gd name="T46" fmla="*/ 11 w 147"/>
                        <a:gd name="T47" fmla="*/ 9 h 50"/>
                        <a:gd name="T48" fmla="*/ 0 w 147"/>
                        <a:gd name="T49" fmla="*/ 0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7"/>
                        <a:gd name="T76" fmla="*/ 0 h 50"/>
                        <a:gd name="T77" fmla="*/ 147 w 14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7" h="50">
                          <a:moveTo>
                            <a:pt x="0" y="0"/>
                          </a:moveTo>
                          <a:lnTo>
                            <a:pt x="15" y="3"/>
                          </a:lnTo>
                          <a:lnTo>
                            <a:pt x="29" y="7"/>
                          </a:lnTo>
                          <a:lnTo>
                            <a:pt x="39" y="7"/>
                          </a:lnTo>
                          <a:lnTo>
                            <a:pt x="48" y="8"/>
                          </a:lnTo>
                          <a:lnTo>
                            <a:pt x="59" y="9"/>
                          </a:lnTo>
                          <a:lnTo>
                            <a:pt x="68" y="14"/>
                          </a:lnTo>
                          <a:lnTo>
                            <a:pt x="78" y="14"/>
                          </a:lnTo>
                          <a:lnTo>
                            <a:pt x="89" y="14"/>
                          </a:lnTo>
                          <a:lnTo>
                            <a:pt x="103" y="15"/>
                          </a:lnTo>
                          <a:lnTo>
                            <a:pt x="117" y="16"/>
                          </a:lnTo>
                          <a:lnTo>
                            <a:pt x="132" y="18"/>
                          </a:lnTo>
                          <a:lnTo>
                            <a:pt x="147" y="21"/>
                          </a:lnTo>
                          <a:lnTo>
                            <a:pt x="136" y="30"/>
                          </a:lnTo>
                          <a:lnTo>
                            <a:pt x="118" y="42"/>
                          </a:lnTo>
                          <a:lnTo>
                            <a:pt x="103" y="49"/>
                          </a:lnTo>
                          <a:lnTo>
                            <a:pt x="92" y="50"/>
                          </a:lnTo>
                          <a:lnTo>
                            <a:pt x="78" y="50"/>
                          </a:lnTo>
                          <a:lnTo>
                            <a:pt x="65" y="50"/>
                          </a:lnTo>
                          <a:lnTo>
                            <a:pt x="51" y="46"/>
                          </a:lnTo>
                          <a:lnTo>
                            <a:pt x="38" y="39"/>
                          </a:lnTo>
                          <a:lnTo>
                            <a:pt x="27" y="30"/>
                          </a:lnTo>
                          <a:lnTo>
                            <a:pt x="18" y="19"/>
                          </a:lnTo>
                          <a:lnTo>
                            <a:pt x="11" y="9"/>
                          </a:lnTo>
                          <a:lnTo>
                            <a:pt x="0" y="0"/>
                          </a:lnTo>
                          <a:close/>
                        </a:path>
                      </a:pathLst>
                    </a:custGeom>
                    <a:solidFill>
                      <a:srgbClr val="FF00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grpSp>
                <p:nvGrpSpPr>
                  <p:cNvPr id="11329" name="Group 26"/>
                  <p:cNvGrpSpPr>
                    <a:grpSpLocks/>
                  </p:cNvGrpSpPr>
                  <p:nvPr/>
                </p:nvGrpSpPr>
                <p:grpSpPr bwMode="auto">
                  <a:xfrm>
                    <a:off x="4075" y="1158"/>
                    <a:ext cx="366" cy="148"/>
                    <a:chOff x="4075" y="1158"/>
                    <a:chExt cx="366" cy="148"/>
                  </a:xfrm>
                </p:grpSpPr>
                <p:grpSp>
                  <p:nvGrpSpPr>
                    <p:cNvPr id="11331" name="Group 27"/>
                    <p:cNvGrpSpPr>
                      <a:grpSpLocks/>
                    </p:cNvGrpSpPr>
                    <p:nvPr/>
                  </p:nvGrpSpPr>
                  <p:grpSpPr bwMode="auto">
                    <a:xfrm>
                      <a:off x="4075" y="1158"/>
                      <a:ext cx="151" cy="98"/>
                      <a:chOff x="4075" y="1158"/>
                      <a:chExt cx="151" cy="98"/>
                    </a:xfrm>
                  </p:grpSpPr>
                  <p:sp>
                    <p:nvSpPr>
                      <p:cNvPr id="11336" name="Freeform 28"/>
                      <p:cNvSpPr>
                        <a:spLocks/>
                      </p:cNvSpPr>
                      <p:nvPr/>
                    </p:nvSpPr>
                    <p:spPr bwMode="auto">
                      <a:xfrm>
                        <a:off x="4087" y="1158"/>
                        <a:ext cx="139" cy="70"/>
                      </a:xfrm>
                      <a:custGeom>
                        <a:avLst/>
                        <a:gdLst>
                          <a:gd name="T0" fmla="*/ 5 w 139"/>
                          <a:gd name="T1" fmla="*/ 16 h 70"/>
                          <a:gd name="T2" fmla="*/ 36 w 139"/>
                          <a:gd name="T3" fmla="*/ 2 h 70"/>
                          <a:gd name="T4" fmla="*/ 52 w 139"/>
                          <a:gd name="T5" fmla="*/ 0 h 70"/>
                          <a:gd name="T6" fmla="*/ 64 w 139"/>
                          <a:gd name="T7" fmla="*/ 0 h 70"/>
                          <a:gd name="T8" fmla="*/ 87 w 139"/>
                          <a:gd name="T9" fmla="*/ 5 h 70"/>
                          <a:gd name="T10" fmla="*/ 103 w 139"/>
                          <a:gd name="T11" fmla="*/ 13 h 70"/>
                          <a:gd name="T12" fmla="*/ 115 w 139"/>
                          <a:gd name="T13" fmla="*/ 24 h 70"/>
                          <a:gd name="T14" fmla="*/ 127 w 139"/>
                          <a:gd name="T15" fmla="*/ 38 h 70"/>
                          <a:gd name="T16" fmla="*/ 135 w 139"/>
                          <a:gd name="T17" fmla="*/ 53 h 70"/>
                          <a:gd name="T18" fmla="*/ 139 w 139"/>
                          <a:gd name="T19" fmla="*/ 70 h 70"/>
                          <a:gd name="T20" fmla="*/ 115 w 139"/>
                          <a:gd name="T21" fmla="*/ 53 h 70"/>
                          <a:gd name="T22" fmla="*/ 100 w 139"/>
                          <a:gd name="T23" fmla="*/ 37 h 70"/>
                          <a:gd name="T24" fmla="*/ 87 w 139"/>
                          <a:gd name="T25" fmla="*/ 23 h 70"/>
                          <a:gd name="T26" fmla="*/ 70 w 139"/>
                          <a:gd name="T27" fmla="*/ 13 h 70"/>
                          <a:gd name="T28" fmla="*/ 48 w 139"/>
                          <a:gd name="T29" fmla="*/ 9 h 70"/>
                          <a:gd name="T30" fmla="*/ 32 w 139"/>
                          <a:gd name="T31" fmla="*/ 12 h 70"/>
                          <a:gd name="T32" fmla="*/ 0 w 139"/>
                          <a:gd name="T33" fmla="*/ 23 h 70"/>
                          <a:gd name="T34" fmla="*/ 5 w 139"/>
                          <a:gd name="T35" fmla="*/ 16 h 7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9"/>
                          <a:gd name="T55" fmla="*/ 0 h 70"/>
                          <a:gd name="T56" fmla="*/ 139 w 139"/>
                          <a:gd name="T57" fmla="*/ 70 h 7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9" h="70">
                            <a:moveTo>
                              <a:pt x="5" y="16"/>
                            </a:moveTo>
                            <a:lnTo>
                              <a:pt x="36" y="2"/>
                            </a:lnTo>
                            <a:lnTo>
                              <a:pt x="52" y="0"/>
                            </a:lnTo>
                            <a:lnTo>
                              <a:pt x="64" y="0"/>
                            </a:lnTo>
                            <a:lnTo>
                              <a:pt x="87" y="5"/>
                            </a:lnTo>
                            <a:lnTo>
                              <a:pt x="103" y="13"/>
                            </a:lnTo>
                            <a:lnTo>
                              <a:pt x="115" y="24"/>
                            </a:lnTo>
                            <a:lnTo>
                              <a:pt x="127" y="38"/>
                            </a:lnTo>
                            <a:lnTo>
                              <a:pt x="135" y="53"/>
                            </a:lnTo>
                            <a:lnTo>
                              <a:pt x="139" y="70"/>
                            </a:lnTo>
                            <a:lnTo>
                              <a:pt x="115" y="53"/>
                            </a:lnTo>
                            <a:lnTo>
                              <a:pt x="100" y="37"/>
                            </a:lnTo>
                            <a:lnTo>
                              <a:pt x="87" y="23"/>
                            </a:lnTo>
                            <a:lnTo>
                              <a:pt x="70" y="13"/>
                            </a:lnTo>
                            <a:lnTo>
                              <a:pt x="48" y="9"/>
                            </a:lnTo>
                            <a:lnTo>
                              <a:pt x="32" y="12"/>
                            </a:lnTo>
                            <a:lnTo>
                              <a:pt x="0" y="23"/>
                            </a:lnTo>
                            <a:lnTo>
                              <a:pt x="5" y="1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37" name="Freeform 29"/>
                      <p:cNvSpPr>
                        <a:spLocks/>
                      </p:cNvSpPr>
                      <p:nvPr/>
                    </p:nvSpPr>
                    <p:spPr bwMode="auto">
                      <a:xfrm>
                        <a:off x="4075" y="1202"/>
                        <a:ext cx="135" cy="51"/>
                      </a:xfrm>
                      <a:custGeom>
                        <a:avLst/>
                        <a:gdLst>
                          <a:gd name="T0" fmla="*/ 0 w 135"/>
                          <a:gd name="T1" fmla="*/ 15 h 51"/>
                          <a:gd name="T2" fmla="*/ 21 w 135"/>
                          <a:gd name="T3" fmla="*/ 15 h 51"/>
                          <a:gd name="T4" fmla="*/ 32 w 135"/>
                          <a:gd name="T5" fmla="*/ 9 h 51"/>
                          <a:gd name="T6" fmla="*/ 44 w 135"/>
                          <a:gd name="T7" fmla="*/ 4 h 51"/>
                          <a:gd name="T8" fmla="*/ 62 w 135"/>
                          <a:gd name="T9" fmla="*/ 0 h 51"/>
                          <a:gd name="T10" fmla="*/ 76 w 135"/>
                          <a:gd name="T11" fmla="*/ 1 h 51"/>
                          <a:gd name="T12" fmla="*/ 93 w 135"/>
                          <a:gd name="T13" fmla="*/ 5 h 51"/>
                          <a:gd name="T14" fmla="*/ 102 w 135"/>
                          <a:gd name="T15" fmla="*/ 11 h 51"/>
                          <a:gd name="T16" fmla="*/ 117 w 135"/>
                          <a:gd name="T17" fmla="*/ 21 h 51"/>
                          <a:gd name="T18" fmla="*/ 126 w 135"/>
                          <a:gd name="T19" fmla="*/ 32 h 51"/>
                          <a:gd name="T20" fmla="*/ 135 w 135"/>
                          <a:gd name="T21" fmla="*/ 44 h 51"/>
                          <a:gd name="T22" fmla="*/ 132 w 135"/>
                          <a:gd name="T23" fmla="*/ 50 h 51"/>
                          <a:gd name="T24" fmla="*/ 121 w 135"/>
                          <a:gd name="T25" fmla="*/ 51 h 51"/>
                          <a:gd name="T26" fmla="*/ 108 w 135"/>
                          <a:gd name="T27" fmla="*/ 33 h 51"/>
                          <a:gd name="T28" fmla="*/ 99 w 135"/>
                          <a:gd name="T29" fmla="*/ 28 h 51"/>
                          <a:gd name="T30" fmla="*/ 91 w 135"/>
                          <a:gd name="T31" fmla="*/ 37 h 51"/>
                          <a:gd name="T32" fmla="*/ 82 w 135"/>
                          <a:gd name="T33" fmla="*/ 40 h 51"/>
                          <a:gd name="T34" fmla="*/ 72 w 135"/>
                          <a:gd name="T35" fmla="*/ 40 h 51"/>
                          <a:gd name="T36" fmla="*/ 62 w 135"/>
                          <a:gd name="T37" fmla="*/ 37 h 51"/>
                          <a:gd name="T38" fmla="*/ 56 w 135"/>
                          <a:gd name="T39" fmla="*/ 32 h 51"/>
                          <a:gd name="T40" fmla="*/ 53 w 135"/>
                          <a:gd name="T41" fmla="*/ 23 h 51"/>
                          <a:gd name="T42" fmla="*/ 39 w 135"/>
                          <a:gd name="T43" fmla="*/ 28 h 51"/>
                          <a:gd name="T44" fmla="*/ 23 w 135"/>
                          <a:gd name="T45" fmla="*/ 26 h 51"/>
                          <a:gd name="T46" fmla="*/ 11 w 135"/>
                          <a:gd name="T47" fmla="*/ 26 h 51"/>
                          <a:gd name="T48" fmla="*/ 0 w 135"/>
                          <a:gd name="T49" fmla="*/ 15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5"/>
                          <a:gd name="T76" fmla="*/ 0 h 51"/>
                          <a:gd name="T77" fmla="*/ 135 w 135"/>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5" h="51">
                            <a:moveTo>
                              <a:pt x="0" y="15"/>
                            </a:moveTo>
                            <a:lnTo>
                              <a:pt x="21" y="15"/>
                            </a:lnTo>
                            <a:lnTo>
                              <a:pt x="32" y="9"/>
                            </a:lnTo>
                            <a:lnTo>
                              <a:pt x="44" y="4"/>
                            </a:lnTo>
                            <a:lnTo>
                              <a:pt x="62" y="0"/>
                            </a:lnTo>
                            <a:lnTo>
                              <a:pt x="76" y="1"/>
                            </a:lnTo>
                            <a:lnTo>
                              <a:pt x="93" y="5"/>
                            </a:lnTo>
                            <a:lnTo>
                              <a:pt x="102" y="11"/>
                            </a:lnTo>
                            <a:lnTo>
                              <a:pt x="117" y="21"/>
                            </a:lnTo>
                            <a:lnTo>
                              <a:pt x="126" y="32"/>
                            </a:lnTo>
                            <a:lnTo>
                              <a:pt x="135" y="44"/>
                            </a:lnTo>
                            <a:lnTo>
                              <a:pt x="132" y="50"/>
                            </a:lnTo>
                            <a:lnTo>
                              <a:pt x="121" y="51"/>
                            </a:lnTo>
                            <a:lnTo>
                              <a:pt x="108" y="33"/>
                            </a:lnTo>
                            <a:lnTo>
                              <a:pt x="99" y="28"/>
                            </a:lnTo>
                            <a:lnTo>
                              <a:pt x="91" y="37"/>
                            </a:lnTo>
                            <a:lnTo>
                              <a:pt x="82" y="40"/>
                            </a:lnTo>
                            <a:lnTo>
                              <a:pt x="72" y="40"/>
                            </a:lnTo>
                            <a:lnTo>
                              <a:pt x="62" y="37"/>
                            </a:lnTo>
                            <a:lnTo>
                              <a:pt x="56" y="32"/>
                            </a:lnTo>
                            <a:lnTo>
                              <a:pt x="53" y="23"/>
                            </a:lnTo>
                            <a:lnTo>
                              <a:pt x="39" y="28"/>
                            </a:lnTo>
                            <a:lnTo>
                              <a:pt x="23" y="26"/>
                            </a:lnTo>
                            <a:lnTo>
                              <a:pt x="11" y="26"/>
                            </a:lnTo>
                            <a:lnTo>
                              <a:pt x="0" y="1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38" name="Freeform 30"/>
                      <p:cNvSpPr>
                        <a:spLocks/>
                      </p:cNvSpPr>
                      <p:nvPr/>
                    </p:nvSpPr>
                    <p:spPr bwMode="auto">
                      <a:xfrm>
                        <a:off x="4104" y="1235"/>
                        <a:ext cx="61" cy="21"/>
                      </a:xfrm>
                      <a:custGeom>
                        <a:avLst/>
                        <a:gdLst>
                          <a:gd name="T0" fmla="*/ 0 w 61"/>
                          <a:gd name="T1" fmla="*/ 0 h 21"/>
                          <a:gd name="T2" fmla="*/ 10 w 61"/>
                          <a:gd name="T3" fmla="*/ 3 h 21"/>
                          <a:gd name="T4" fmla="*/ 18 w 61"/>
                          <a:gd name="T5" fmla="*/ 9 h 21"/>
                          <a:gd name="T6" fmla="*/ 28 w 61"/>
                          <a:gd name="T7" fmla="*/ 14 h 21"/>
                          <a:gd name="T8" fmla="*/ 38 w 61"/>
                          <a:gd name="T9" fmla="*/ 17 h 21"/>
                          <a:gd name="T10" fmla="*/ 49 w 61"/>
                          <a:gd name="T11" fmla="*/ 17 h 21"/>
                          <a:gd name="T12" fmla="*/ 61 w 61"/>
                          <a:gd name="T13" fmla="*/ 14 h 21"/>
                          <a:gd name="T14" fmla="*/ 47 w 61"/>
                          <a:gd name="T15" fmla="*/ 18 h 21"/>
                          <a:gd name="T16" fmla="*/ 40 w 61"/>
                          <a:gd name="T17" fmla="*/ 21 h 21"/>
                          <a:gd name="T18" fmla="*/ 30 w 61"/>
                          <a:gd name="T19" fmla="*/ 20 h 21"/>
                          <a:gd name="T20" fmla="*/ 13 w 61"/>
                          <a:gd name="T21" fmla="*/ 11 h 21"/>
                          <a:gd name="T22" fmla="*/ 0 w 61"/>
                          <a:gd name="T23" fmla="*/ 0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21"/>
                          <a:gd name="T38" fmla="*/ 61 w 61"/>
                          <a:gd name="T39" fmla="*/ 21 h 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21">
                            <a:moveTo>
                              <a:pt x="0" y="0"/>
                            </a:moveTo>
                            <a:lnTo>
                              <a:pt x="10" y="3"/>
                            </a:lnTo>
                            <a:lnTo>
                              <a:pt x="18" y="9"/>
                            </a:lnTo>
                            <a:lnTo>
                              <a:pt x="28" y="14"/>
                            </a:lnTo>
                            <a:lnTo>
                              <a:pt x="38" y="17"/>
                            </a:lnTo>
                            <a:lnTo>
                              <a:pt x="49" y="17"/>
                            </a:lnTo>
                            <a:lnTo>
                              <a:pt x="61" y="14"/>
                            </a:lnTo>
                            <a:lnTo>
                              <a:pt x="47" y="18"/>
                            </a:lnTo>
                            <a:lnTo>
                              <a:pt x="40" y="21"/>
                            </a:lnTo>
                            <a:lnTo>
                              <a:pt x="30" y="20"/>
                            </a:lnTo>
                            <a:lnTo>
                              <a:pt x="13" y="11"/>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grpSp>
                  <p:nvGrpSpPr>
                    <p:cNvPr id="11332" name="Group 31"/>
                    <p:cNvGrpSpPr>
                      <a:grpSpLocks/>
                    </p:cNvGrpSpPr>
                    <p:nvPr/>
                  </p:nvGrpSpPr>
                  <p:grpSpPr bwMode="auto">
                    <a:xfrm>
                      <a:off x="4298" y="1206"/>
                      <a:ext cx="143" cy="100"/>
                      <a:chOff x="4298" y="1206"/>
                      <a:chExt cx="143" cy="100"/>
                    </a:xfrm>
                  </p:grpSpPr>
                  <p:sp>
                    <p:nvSpPr>
                      <p:cNvPr id="11333" name="Freeform 32"/>
                      <p:cNvSpPr>
                        <a:spLocks/>
                      </p:cNvSpPr>
                      <p:nvPr/>
                    </p:nvSpPr>
                    <p:spPr bwMode="auto">
                      <a:xfrm>
                        <a:off x="4298" y="1206"/>
                        <a:ext cx="143" cy="68"/>
                      </a:xfrm>
                      <a:custGeom>
                        <a:avLst/>
                        <a:gdLst>
                          <a:gd name="T0" fmla="*/ 1 w 143"/>
                          <a:gd name="T1" fmla="*/ 68 h 68"/>
                          <a:gd name="T2" fmla="*/ 0 w 143"/>
                          <a:gd name="T3" fmla="*/ 60 h 68"/>
                          <a:gd name="T4" fmla="*/ 7 w 143"/>
                          <a:gd name="T5" fmla="*/ 39 h 68"/>
                          <a:gd name="T6" fmla="*/ 21 w 143"/>
                          <a:gd name="T7" fmla="*/ 22 h 68"/>
                          <a:gd name="T8" fmla="*/ 33 w 143"/>
                          <a:gd name="T9" fmla="*/ 14 h 68"/>
                          <a:gd name="T10" fmla="*/ 51 w 143"/>
                          <a:gd name="T11" fmla="*/ 5 h 68"/>
                          <a:gd name="T12" fmla="*/ 78 w 143"/>
                          <a:gd name="T13" fmla="*/ 0 h 68"/>
                          <a:gd name="T14" fmla="*/ 101 w 143"/>
                          <a:gd name="T15" fmla="*/ 0 h 68"/>
                          <a:gd name="T16" fmla="*/ 122 w 143"/>
                          <a:gd name="T17" fmla="*/ 0 h 68"/>
                          <a:gd name="T18" fmla="*/ 139 w 143"/>
                          <a:gd name="T19" fmla="*/ 10 h 68"/>
                          <a:gd name="T20" fmla="*/ 143 w 143"/>
                          <a:gd name="T21" fmla="*/ 19 h 68"/>
                          <a:gd name="T22" fmla="*/ 134 w 143"/>
                          <a:gd name="T23" fmla="*/ 14 h 68"/>
                          <a:gd name="T24" fmla="*/ 116 w 143"/>
                          <a:gd name="T25" fmla="*/ 10 h 68"/>
                          <a:gd name="T26" fmla="*/ 91 w 143"/>
                          <a:gd name="T27" fmla="*/ 10 h 68"/>
                          <a:gd name="T28" fmla="*/ 72 w 143"/>
                          <a:gd name="T29" fmla="*/ 14 h 68"/>
                          <a:gd name="T30" fmla="*/ 55 w 143"/>
                          <a:gd name="T31" fmla="*/ 21 h 68"/>
                          <a:gd name="T32" fmla="*/ 40 w 143"/>
                          <a:gd name="T33" fmla="*/ 26 h 68"/>
                          <a:gd name="T34" fmla="*/ 30 w 143"/>
                          <a:gd name="T35" fmla="*/ 35 h 68"/>
                          <a:gd name="T36" fmla="*/ 21 w 143"/>
                          <a:gd name="T37" fmla="*/ 46 h 68"/>
                          <a:gd name="T38" fmla="*/ 13 w 143"/>
                          <a:gd name="T39" fmla="*/ 60 h 68"/>
                          <a:gd name="T40" fmla="*/ 1 w 143"/>
                          <a:gd name="T41" fmla="*/ 68 h 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68"/>
                          <a:gd name="T65" fmla="*/ 143 w 143"/>
                          <a:gd name="T66" fmla="*/ 68 h 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68">
                            <a:moveTo>
                              <a:pt x="1" y="68"/>
                            </a:moveTo>
                            <a:lnTo>
                              <a:pt x="0" y="60"/>
                            </a:lnTo>
                            <a:lnTo>
                              <a:pt x="7" y="39"/>
                            </a:lnTo>
                            <a:lnTo>
                              <a:pt x="21" y="22"/>
                            </a:lnTo>
                            <a:lnTo>
                              <a:pt x="33" y="14"/>
                            </a:lnTo>
                            <a:lnTo>
                              <a:pt x="51" y="5"/>
                            </a:lnTo>
                            <a:lnTo>
                              <a:pt x="78" y="0"/>
                            </a:lnTo>
                            <a:lnTo>
                              <a:pt x="101" y="0"/>
                            </a:lnTo>
                            <a:lnTo>
                              <a:pt x="122" y="0"/>
                            </a:lnTo>
                            <a:lnTo>
                              <a:pt x="139" y="10"/>
                            </a:lnTo>
                            <a:lnTo>
                              <a:pt x="143" y="19"/>
                            </a:lnTo>
                            <a:lnTo>
                              <a:pt x="134" y="14"/>
                            </a:lnTo>
                            <a:lnTo>
                              <a:pt x="116" y="10"/>
                            </a:lnTo>
                            <a:lnTo>
                              <a:pt x="91" y="10"/>
                            </a:lnTo>
                            <a:lnTo>
                              <a:pt x="72" y="14"/>
                            </a:lnTo>
                            <a:lnTo>
                              <a:pt x="55" y="21"/>
                            </a:lnTo>
                            <a:lnTo>
                              <a:pt x="40" y="26"/>
                            </a:lnTo>
                            <a:lnTo>
                              <a:pt x="30" y="35"/>
                            </a:lnTo>
                            <a:lnTo>
                              <a:pt x="21" y="46"/>
                            </a:lnTo>
                            <a:lnTo>
                              <a:pt x="13" y="60"/>
                            </a:lnTo>
                            <a:lnTo>
                              <a:pt x="1" y="6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34" name="Freeform 33"/>
                      <p:cNvSpPr>
                        <a:spLocks/>
                      </p:cNvSpPr>
                      <p:nvPr/>
                    </p:nvSpPr>
                    <p:spPr bwMode="auto">
                      <a:xfrm>
                        <a:off x="4328" y="1246"/>
                        <a:ext cx="113" cy="60"/>
                      </a:xfrm>
                      <a:custGeom>
                        <a:avLst/>
                        <a:gdLst>
                          <a:gd name="T0" fmla="*/ 0 w 113"/>
                          <a:gd name="T1" fmla="*/ 30 h 60"/>
                          <a:gd name="T2" fmla="*/ 1 w 113"/>
                          <a:gd name="T3" fmla="*/ 17 h 60"/>
                          <a:gd name="T4" fmla="*/ 18 w 113"/>
                          <a:gd name="T5" fmla="*/ 7 h 60"/>
                          <a:gd name="T6" fmla="*/ 31 w 113"/>
                          <a:gd name="T7" fmla="*/ 3 h 60"/>
                          <a:gd name="T8" fmla="*/ 50 w 113"/>
                          <a:gd name="T9" fmla="*/ 0 h 60"/>
                          <a:gd name="T10" fmla="*/ 68 w 113"/>
                          <a:gd name="T11" fmla="*/ 3 h 60"/>
                          <a:gd name="T12" fmla="*/ 82 w 113"/>
                          <a:gd name="T13" fmla="*/ 7 h 60"/>
                          <a:gd name="T14" fmla="*/ 98 w 113"/>
                          <a:gd name="T15" fmla="*/ 7 h 60"/>
                          <a:gd name="T16" fmla="*/ 91 w 113"/>
                          <a:gd name="T17" fmla="*/ 13 h 60"/>
                          <a:gd name="T18" fmla="*/ 103 w 113"/>
                          <a:gd name="T19" fmla="*/ 24 h 60"/>
                          <a:gd name="T20" fmla="*/ 104 w 113"/>
                          <a:gd name="T21" fmla="*/ 37 h 60"/>
                          <a:gd name="T22" fmla="*/ 109 w 113"/>
                          <a:gd name="T23" fmla="*/ 48 h 60"/>
                          <a:gd name="T24" fmla="*/ 113 w 113"/>
                          <a:gd name="T25" fmla="*/ 51 h 60"/>
                          <a:gd name="T26" fmla="*/ 109 w 113"/>
                          <a:gd name="T27" fmla="*/ 60 h 60"/>
                          <a:gd name="T28" fmla="*/ 94 w 113"/>
                          <a:gd name="T29" fmla="*/ 53 h 60"/>
                          <a:gd name="T30" fmla="*/ 88 w 113"/>
                          <a:gd name="T31" fmla="*/ 42 h 60"/>
                          <a:gd name="T32" fmla="*/ 85 w 113"/>
                          <a:gd name="T33" fmla="*/ 35 h 60"/>
                          <a:gd name="T34" fmla="*/ 74 w 113"/>
                          <a:gd name="T35" fmla="*/ 34 h 60"/>
                          <a:gd name="T36" fmla="*/ 68 w 113"/>
                          <a:gd name="T37" fmla="*/ 38 h 60"/>
                          <a:gd name="T38" fmla="*/ 56 w 113"/>
                          <a:gd name="T39" fmla="*/ 41 h 60"/>
                          <a:gd name="T40" fmla="*/ 43 w 113"/>
                          <a:gd name="T41" fmla="*/ 41 h 60"/>
                          <a:gd name="T42" fmla="*/ 33 w 113"/>
                          <a:gd name="T43" fmla="*/ 35 h 60"/>
                          <a:gd name="T44" fmla="*/ 28 w 113"/>
                          <a:gd name="T45" fmla="*/ 28 h 60"/>
                          <a:gd name="T46" fmla="*/ 27 w 113"/>
                          <a:gd name="T47" fmla="*/ 20 h 60"/>
                          <a:gd name="T48" fmla="*/ 12 w 113"/>
                          <a:gd name="T49" fmla="*/ 24 h 60"/>
                          <a:gd name="T50" fmla="*/ 0 w 113"/>
                          <a:gd name="T51" fmla="*/ 30 h 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60"/>
                          <a:gd name="T80" fmla="*/ 113 w 113"/>
                          <a:gd name="T81" fmla="*/ 60 h 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60">
                            <a:moveTo>
                              <a:pt x="0" y="30"/>
                            </a:moveTo>
                            <a:lnTo>
                              <a:pt x="1" y="17"/>
                            </a:lnTo>
                            <a:lnTo>
                              <a:pt x="18" y="7"/>
                            </a:lnTo>
                            <a:lnTo>
                              <a:pt x="31" y="3"/>
                            </a:lnTo>
                            <a:lnTo>
                              <a:pt x="50" y="0"/>
                            </a:lnTo>
                            <a:lnTo>
                              <a:pt x="68" y="3"/>
                            </a:lnTo>
                            <a:lnTo>
                              <a:pt x="82" y="7"/>
                            </a:lnTo>
                            <a:lnTo>
                              <a:pt x="98" y="7"/>
                            </a:lnTo>
                            <a:lnTo>
                              <a:pt x="91" y="13"/>
                            </a:lnTo>
                            <a:lnTo>
                              <a:pt x="103" y="24"/>
                            </a:lnTo>
                            <a:lnTo>
                              <a:pt x="104" y="37"/>
                            </a:lnTo>
                            <a:lnTo>
                              <a:pt x="109" y="48"/>
                            </a:lnTo>
                            <a:lnTo>
                              <a:pt x="113" y="51"/>
                            </a:lnTo>
                            <a:lnTo>
                              <a:pt x="109" y="60"/>
                            </a:lnTo>
                            <a:lnTo>
                              <a:pt x="94" y="53"/>
                            </a:lnTo>
                            <a:lnTo>
                              <a:pt x="88" y="42"/>
                            </a:lnTo>
                            <a:lnTo>
                              <a:pt x="85" y="35"/>
                            </a:lnTo>
                            <a:lnTo>
                              <a:pt x="74" y="34"/>
                            </a:lnTo>
                            <a:lnTo>
                              <a:pt x="68" y="38"/>
                            </a:lnTo>
                            <a:lnTo>
                              <a:pt x="56" y="41"/>
                            </a:lnTo>
                            <a:lnTo>
                              <a:pt x="43" y="41"/>
                            </a:lnTo>
                            <a:lnTo>
                              <a:pt x="33" y="35"/>
                            </a:lnTo>
                            <a:lnTo>
                              <a:pt x="28" y="28"/>
                            </a:lnTo>
                            <a:lnTo>
                              <a:pt x="27" y="20"/>
                            </a:lnTo>
                            <a:lnTo>
                              <a:pt x="12" y="24"/>
                            </a:lnTo>
                            <a:lnTo>
                              <a:pt x="0" y="3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35" name="Freeform 34"/>
                      <p:cNvSpPr>
                        <a:spLocks/>
                      </p:cNvSpPr>
                      <p:nvPr/>
                    </p:nvSpPr>
                    <p:spPr bwMode="auto">
                      <a:xfrm>
                        <a:off x="4319" y="1278"/>
                        <a:ext cx="9" cy="16"/>
                      </a:xfrm>
                      <a:custGeom>
                        <a:avLst/>
                        <a:gdLst>
                          <a:gd name="T0" fmla="*/ 9 w 9"/>
                          <a:gd name="T1" fmla="*/ 0 h 16"/>
                          <a:gd name="T2" fmla="*/ 1 w 9"/>
                          <a:gd name="T3" fmla="*/ 7 h 16"/>
                          <a:gd name="T4" fmla="*/ 0 w 9"/>
                          <a:gd name="T5" fmla="*/ 13 h 16"/>
                          <a:gd name="T6" fmla="*/ 4 w 9"/>
                          <a:gd name="T7" fmla="*/ 16 h 16"/>
                          <a:gd name="T8" fmla="*/ 6 w 9"/>
                          <a:gd name="T9" fmla="*/ 3 h 16"/>
                          <a:gd name="T10" fmla="*/ 9 w 9"/>
                          <a:gd name="T11" fmla="*/ 0 h 16"/>
                          <a:gd name="T12" fmla="*/ 0 60000 65536"/>
                          <a:gd name="T13" fmla="*/ 0 60000 65536"/>
                          <a:gd name="T14" fmla="*/ 0 60000 65536"/>
                          <a:gd name="T15" fmla="*/ 0 60000 65536"/>
                          <a:gd name="T16" fmla="*/ 0 60000 65536"/>
                          <a:gd name="T17" fmla="*/ 0 60000 65536"/>
                          <a:gd name="T18" fmla="*/ 0 w 9"/>
                          <a:gd name="T19" fmla="*/ 0 h 16"/>
                          <a:gd name="T20" fmla="*/ 9 w 9"/>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9" h="16">
                            <a:moveTo>
                              <a:pt x="9" y="0"/>
                            </a:moveTo>
                            <a:lnTo>
                              <a:pt x="1" y="7"/>
                            </a:lnTo>
                            <a:lnTo>
                              <a:pt x="0" y="13"/>
                            </a:lnTo>
                            <a:lnTo>
                              <a:pt x="4" y="16"/>
                            </a:lnTo>
                            <a:lnTo>
                              <a:pt x="6" y="3"/>
                            </a:lnTo>
                            <a:lnTo>
                              <a:pt x="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grpSp>
              <p:sp>
                <p:nvSpPr>
                  <p:cNvPr id="11330" name="Freeform 35"/>
                  <p:cNvSpPr>
                    <a:spLocks/>
                  </p:cNvSpPr>
                  <p:nvPr/>
                </p:nvSpPr>
                <p:spPr bwMode="auto">
                  <a:xfrm>
                    <a:off x="4193" y="1351"/>
                    <a:ext cx="111" cy="57"/>
                  </a:xfrm>
                  <a:custGeom>
                    <a:avLst/>
                    <a:gdLst>
                      <a:gd name="T0" fmla="*/ 29 w 111"/>
                      <a:gd name="T1" fmla="*/ 0 h 57"/>
                      <a:gd name="T2" fmla="*/ 18 w 111"/>
                      <a:gd name="T3" fmla="*/ 5 h 57"/>
                      <a:gd name="T4" fmla="*/ 9 w 111"/>
                      <a:gd name="T5" fmla="*/ 10 h 57"/>
                      <a:gd name="T6" fmla="*/ 2 w 111"/>
                      <a:gd name="T7" fmla="*/ 18 h 57"/>
                      <a:gd name="T8" fmla="*/ 0 w 111"/>
                      <a:gd name="T9" fmla="*/ 26 h 57"/>
                      <a:gd name="T10" fmla="*/ 5 w 111"/>
                      <a:gd name="T11" fmla="*/ 36 h 57"/>
                      <a:gd name="T12" fmla="*/ 20 w 111"/>
                      <a:gd name="T13" fmla="*/ 38 h 57"/>
                      <a:gd name="T14" fmla="*/ 33 w 111"/>
                      <a:gd name="T15" fmla="*/ 43 h 57"/>
                      <a:gd name="T16" fmla="*/ 42 w 111"/>
                      <a:gd name="T17" fmla="*/ 51 h 57"/>
                      <a:gd name="T18" fmla="*/ 56 w 111"/>
                      <a:gd name="T19" fmla="*/ 57 h 57"/>
                      <a:gd name="T20" fmla="*/ 72 w 111"/>
                      <a:gd name="T21" fmla="*/ 54 h 57"/>
                      <a:gd name="T22" fmla="*/ 82 w 111"/>
                      <a:gd name="T23" fmla="*/ 49 h 57"/>
                      <a:gd name="T24" fmla="*/ 99 w 111"/>
                      <a:gd name="T25" fmla="*/ 43 h 57"/>
                      <a:gd name="T26" fmla="*/ 111 w 111"/>
                      <a:gd name="T27" fmla="*/ 45 h 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1"/>
                      <a:gd name="T43" fmla="*/ 0 h 57"/>
                      <a:gd name="T44" fmla="*/ 111 w 111"/>
                      <a:gd name="T45" fmla="*/ 57 h 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1" h="57">
                        <a:moveTo>
                          <a:pt x="29" y="0"/>
                        </a:moveTo>
                        <a:lnTo>
                          <a:pt x="18" y="5"/>
                        </a:lnTo>
                        <a:lnTo>
                          <a:pt x="9" y="10"/>
                        </a:lnTo>
                        <a:lnTo>
                          <a:pt x="2" y="18"/>
                        </a:lnTo>
                        <a:lnTo>
                          <a:pt x="0" y="26"/>
                        </a:lnTo>
                        <a:lnTo>
                          <a:pt x="5" y="36"/>
                        </a:lnTo>
                        <a:lnTo>
                          <a:pt x="20" y="38"/>
                        </a:lnTo>
                        <a:lnTo>
                          <a:pt x="33" y="43"/>
                        </a:lnTo>
                        <a:lnTo>
                          <a:pt x="42" y="51"/>
                        </a:lnTo>
                        <a:lnTo>
                          <a:pt x="56" y="57"/>
                        </a:lnTo>
                        <a:lnTo>
                          <a:pt x="72" y="54"/>
                        </a:lnTo>
                        <a:lnTo>
                          <a:pt x="82" y="49"/>
                        </a:lnTo>
                        <a:lnTo>
                          <a:pt x="99" y="43"/>
                        </a:lnTo>
                        <a:lnTo>
                          <a:pt x="111" y="45"/>
                        </a:lnTo>
                      </a:path>
                    </a:pathLst>
                  </a:custGeom>
                  <a:noFill/>
                  <a:ln w="19050">
                    <a:solidFill>
                      <a:srgbClr val="FF7F3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1320" name="Group 36"/>
                <p:cNvGrpSpPr>
                  <a:grpSpLocks/>
                </p:cNvGrpSpPr>
                <p:nvPr/>
              </p:nvGrpSpPr>
              <p:grpSpPr bwMode="auto">
                <a:xfrm>
                  <a:off x="3878" y="782"/>
                  <a:ext cx="814" cy="740"/>
                  <a:chOff x="3878" y="782"/>
                  <a:chExt cx="814" cy="740"/>
                </a:xfrm>
              </p:grpSpPr>
              <p:sp>
                <p:nvSpPr>
                  <p:cNvPr id="11322" name="Freeform 37"/>
                  <p:cNvSpPr>
                    <a:spLocks/>
                  </p:cNvSpPr>
                  <p:nvPr/>
                </p:nvSpPr>
                <p:spPr bwMode="auto">
                  <a:xfrm>
                    <a:off x="3878" y="782"/>
                    <a:ext cx="814" cy="740"/>
                  </a:xfrm>
                  <a:custGeom>
                    <a:avLst/>
                    <a:gdLst>
                      <a:gd name="T0" fmla="*/ 124 w 814"/>
                      <a:gd name="T1" fmla="*/ 680 h 740"/>
                      <a:gd name="T2" fmla="*/ 100 w 814"/>
                      <a:gd name="T3" fmla="*/ 648 h 740"/>
                      <a:gd name="T4" fmla="*/ 73 w 814"/>
                      <a:gd name="T5" fmla="*/ 607 h 740"/>
                      <a:gd name="T6" fmla="*/ 57 w 814"/>
                      <a:gd name="T7" fmla="*/ 561 h 740"/>
                      <a:gd name="T8" fmla="*/ 42 w 814"/>
                      <a:gd name="T9" fmla="*/ 526 h 740"/>
                      <a:gd name="T10" fmla="*/ 28 w 814"/>
                      <a:gd name="T11" fmla="*/ 402 h 740"/>
                      <a:gd name="T12" fmla="*/ 0 w 814"/>
                      <a:gd name="T13" fmla="*/ 346 h 740"/>
                      <a:gd name="T14" fmla="*/ 5 w 814"/>
                      <a:gd name="T15" fmla="*/ 277 h 740"/>
                      <a:gd name="T16" fmla="*/ 70 w 814"/>
                      <a:gd name="T17" fmla="*/ 216 h 740"/>
                      <a:gd name="T18" fmla="*/ 106 w 814"/>
                      <a:gd name="T19" fmla="*/ 128 h 740"/>
                      <a:gd name="T20" fmla="*/ 146 w 814"/>
                      <a:gd name="T21" fmla="*/ 78 h 740"/>
                      <a:gd name="T22" fmla="*/ 214 w 814"/>
                      <a:gd name="T23" fmla="*/ 57 h 740"/>
                      <a:gd name="T24" fmla="*/ 312 w 814"/>
                      <a:gd name="T25" fmla="*/ 8 h 740"/>
                      <a:gd name="T26" fmla="*/ 377 w 814"/>
                      <a:gd name="T27" fmla="*/ 4 h 740"/>
                      <a:gd name="T28" fmla="*/ 439 w 814"/>
                      <a:gd name="T29" fmla="*/ 8 h 740"/>
                      <a:gd name="T30" fmla="*/ 529 w 814"/>
                      <a:gd name="T31" fmla="*/ 32 h 740"/>
                      <a:gd name="T32" fmla="*/ 613 w 814"/>
                      <a:gd name="T33" fmla="*/ 61 h 740"/>
                      <a:gd name="T34" fmla="*/ 671 w 814"/>
                      <a:gd name="T35" fmla="*/ 121 h 740"/>
                      <a:gd name="T36" fmla="*/ 699 w 814"/>
                      <a:gd name="T37" fmla="*/ 180 h 740"/>
                      <a:gd name="T38" fmla="*/ 735 w 814"/>
                      <a:gd name="T39" fmla="*/ 229 h 740"/>
                      <a:gd name="T40" fmla="*/ 784 w 814"/>
                      <a:gd name="T41" fmla="*/ 314 h 740"/>
                      <a:gd name="T42" fmla="*/ 814 w 814"/>
                      <a:gd name="T43" fmla="*/ 389 h 740"/>
                      <a:gd name="T44" fmla="*/ 796 w 814"/>
                      <a:gd name="T45" fmla="*/ 455 h 740"/>
                      <a:gd name="T46" fmla="*/ 783 w 814"/>
                      <a:gd name="T47" fmla="*/ 519 h 740"/>
                      <a:gd name="T48" fmla="*/ 731 w 814"/>
                      <a:gd name="T49" fmla="*/ 567 h 740"/>
                      <a:gd name="T50" fmla="*/ 645 w 814"/>
                      <a:gd name="T51" fmla="*/ 648 h 740"/>
                      <a:gd name="T52" fmla="*/ 614 w 814"/>
                      <a:gd name="T53" fmla="*/ 701 h 740"/>
                      <a:gd name="T54" fmla="*/ 532 w 814"/>
                      <a:gd name="T55" fmla="*/ 740 h 740"/>
                      <a:gd name="T56" fmla="*/ 596 w 814"/>
                      <a:gd name="T57" fmla="*/ 598 h 740"/>
                      <a:gd name="T58" fmla="*/ 626 w 814"/>
                      <a:gd name="T59" fmla="*/ 477 h 740"/>
                      <a:gd name="T60" fmla="*/ 617 w 814"/>
                      <a:gd name="T61" fmla="*/ 413 h 740"/>
                      <a:gd name="T62" fmla="*/ 613 w 814"/>
                      <a:gd name="T63" fmla="*/ 326 h 740"/>
                      <a:gd name="T64" fmla="*/ 533 w 814"/>
                      <a:gd name="T65" fmla="*/ 343 h 740"/>
                      <a:gd name="T66" fmla="*/ 451 w 814"/>
                      <a:gd name="T67" fmla="*/ 364 h 740"/>
                      <a:gd name="T68" fmla="*/ 335 w 814"/>
                      <a:gd name="T69" fmla="*/ 361 h 740"/>
                      <a:gd name="T70" fmla="*/ 282 w 814"/>
                      <a:gd name="T71" fmla="*/ 342 h 740"/>
                      <a:gd name="T72" fmla="*/ 220 w 814"/>
                      <a:gd name="T73" fmla="*/ 351 h 740"/>
                      <a:gd name="T74" fmla="*/ 200 w 814"/>
                      <a:gd name="T75" fmla="*/ 397 h 740"/>
                      <a:gd name="T76" fmla="*/ 166 w 814"/>
                      <a:gd name="T77" fmla="*/ 425 h 740"/>
                      <a:gd name="T78" fmla="*/ 143 w 814"/>
                      <a:gd name="T79" fmla="*/ 501 h 740"/>
                      <a:gd name="T80" fmla="*/ 120 w 814"/>
                      <a:gd name="T81" fmla="*/ 517 h 740"/>
                      <a:gd name="T82" fmla="*/ 93 w 814"/>
                      <a:gd name="T83" fmla="*/ 524 h 740"/>
                      <a:gd name="T84" fmla="*/ 84 w 814"/>
                      <a:gd name="T85" fmla="*/ 545 h 740"/>
                      <a:gd name="T86" fmla="*/ 97 w 814"/>
                      <a:gd name="T87" fmla="*/ 579 h 740"/>
                      <a:gd name="T88" fmla="*/ 141 w 814"/>
                      <a:gd name="T89" fmla="*/ 591 h 740"/>
                      <a:gd name="T90" fmla="*/ 155 w 814"/>
                      <a:gd name="T91" fmla="*/ 697 h 7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14"/>
                      <a:gd name="T139" fmla="*/ 0 h 740"/>
                      <a:gd name="T140" fmla="*/ 814 w 814"/>
                      <a:gd name="T141" fmla="*/ 740 h 74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14" h="740">
                        <a:moveTo>
                          <a:pt x="155" y="697"/>
                        </a:moveTo>
                        <a:lnTo>
                          <a:pt x="124" y="680"/>
                        </a:lnTo>
                        <a:lnTo>
                          <a:pt x="106" y="664"/>
                        </a:lnTo>
                        <a:lnTo>
                          <a:pt x="100" y="648"/>
                        </a:lnTo>
                        <a:lnTo>
                          <a:pt x="93" y="615"/>
                        </a:lnTo>
                        <a:lnTo>
                          <a:pt x="73" y="607"/>
                        </a:lnTo>
                        <a:lnTo>
                          <a:pt x="66" y="576"/>
                        </a:lnTo>
                        <a:lnTo>
                          <a:pt x="57" y="561"/>
                        </a:lnTo>
                        <a:lnTo>
                          <a:pt x="51" y="552"/>
                        </a:lnTo>
                        <a:lnTo>
                          <a:pt x="42" y="526"/>
                        </a:lnTo>
                        <a:lnTo>
                          <a:pt x="11" y="480"/>
                        </a:lnTo>
                        <a:lnTo>
                          <a:pt x="28" y="402"/>
                        </a:lnTo>
                        <a:lnTo>
                          <a:pt x="11" y="392"/>
                        </a:lnTo>
                        <a:lnTo>
                          <a:pt x="0" y="346"/>
                        </a:lnTo>
                        <a:lnTo>
                          <a:pt x="2" y="314"/>
                        </a:lnTo>
                        <a:lnTo>
                          <a:pt x="5" y="277"/>
                        </a:lnTo>
                        <a:lnTo>
                          <a:pt x="24" y="238"/>
                        </a:lnTo>
                        <a:lnTo>
                          <a:pt x="70" y="216"/>
                        </a:lnTo>
                        <a:lnTo>
                          <a:pt x="66" y="176"/>
                        </a:lnTo>
                        <a:lnTo>
                          <a:pt x="106" y="128"/>
                        </a:lnTo>
                        <a:lnTo>
                          <a:pt x="126" y="109"/>
                        </a:lnTo>
                        <a:lnTo>
                          <a:pt x="146" y="78"/>
                        </a:lnTo>
                        <a:lnTo>
                          <a:pt x="179" y="57"/>
                        </a:lnTo>
                        <a:lnTo>
                          <a:pt x="214" y="57"/>
                        </a:lnTo>
                        <a:lnTo>
                          <a:pt x="267" y="12"/>
                        </a:lnTo>
                        <a:lnTo>
                          <a:pt x="312" y="8"/>
                        </a:lnTo>
                        <a:lnTo>
                          <a:pt x="345" y="0"/>
                        </a:lnTo>
                        <a:lnTo>
                          <a:pt x="377" y="4"/>
                        </a:lnTo>
                        <a:lnTo>
                          <a:pt x="406" y="8"/>
                        </a:lnTo>
                        <a:lnTo>
                          <a:pt x="439" y="8"/>
                        </a:lnTo>
                        <a:lnTo>
                          <a:pt x="483" y="12"/>
                        </a:lnTo>
                        <a:lnTo>
                          <a:pt x="529" y="32"/>
                        </a:lnTo>
                        <a:lnTo>
                          <a:pt x="556" y="46"/>
                        </a:lnTo>
                        <a:lnTo>
                          <a:pt x="613" y="61"/>
                        </a:lnTo>
                        <a:lnTo>
                          <a:pt x="650" y="96"/>
                        </a:lnTo>
                        <a:lnTo>
                          <a:pt x="671" y="121"/>
                        </a:lnTo>
                        <a:lnTo>
                          <a:pt x="690" y="151"/>
                        </a:lnTo>
                        <a:lnTo>
                          <a:pt x="699" y="180"/>
                        </a:lnTo>
                        <a:lnTo>
                          <a:pt x="716" y="205"/>
                        </a:lnTo>
                        <a:lnTo>
                          <a:pt x="735" y="229"/>
                        </a:lnTo>
                        <a:lnTo>
                          <a:pt x="765" y="259"/>
                        </a:lnTo>
                        <a:lnTo>
                          <a:pt x="784" y="314"/>
                        </a:lnTo>
                        <a:lnTo>
                          <a:pt x="801" y="358"/>
                        </a:lnTo>
                        <a:lnTo>
                          <a:pt x="814" y="389"/>
                        </a:lnTo>
                        <a:lnTo>
                          <a:pt x="810" y="410"/>
                        </a:lnTo>
                        <a:lnTo>
                          <a:pt x="796" y="455"/>
                        </a:lnTo>
                        <a:lnTo>
                          <a:pt x="778" y="480"/>
                        </a:lnTo>
                        <a:lnTo>
                          <a:pt x="783" y="519"/>
                        </a:lnTo>
                        <a:lnTo>
                          <a:pt x="771" y="542"/>
                        </a:lnTo>
                        <a:lnTo>
                          <a:pt x="731" y="567"/>
                        </a:lnTo>
                        <a:lnTo>
                          <a:pt x="717" y="594"/>
                        </a:lnTo>
                        <a:lnTo>
                          <a:pt x="645" y="648"/>
                        </a:lnTo>
                        <a:lnTo>
                          <a:pt x="645" y="672"/>
                        </a:lnTo>
                        <a:lnTo>
                          <a:pt x="614" y="701"/>
                        </a:lnTo>
                        <a:lnTo>
                          <a:pt x="560" y="728"/>
                        </a:lnTo>
                        <a:lnTo>
                          <a:pt x="532" y="740"/>
                        </a:lnTo>
                        <a:lnTo>
                          <a:pt x="565" y="672"/>
                        </a:lnTo>
                        <a:lnTo>
                          <a:pt x="596" y="598"/>
                        </a:lnTo>
                        <a:lnTo>
                          <a:pt x="614" y="540"/>
                        </a:lnTo>
                        <a:lnTo>
                          <a:pt x="626" y="477"/>
                        </a:lnTo>
                        <a:lnTo>
                          <a:pt x="626" y="446"/>
                        </a:lnTo>
                        <a:lnTo>
                          <a:pt x="617" y="413"/>
                        </a:lnTo>
                        <a:lnTo>
                          <a:pt x="621" y="347"/>
                        </a:lnTo>
                        <a:lnTo>
                          <a:pt x="613" y="326"/>
                        </a:lnTo>
                        <a:lnTo>
                          <a:pt x="596" y="312"/>
                        </a:lnTo>
                        <a:lnTo>
                          <a:pt x="533" y="343"/>
                        </a:lnTo>
                        <a:lnTo>
                          <a:pt x="500" y="358"/>
                        </a:lnTo>
                        <a:lnTo>
                          <a:pt x="451" y="364"/>
                        </a:lnTo>
                        <a:lnTo>
                          <a:pt x="385" y="364"/>
                        </a:lnTo>
                        <a:lnTo>
                          <a:pt x="335" y="361"/>
                        </a:lnTo>
                        <a:lnTo>
                          <a:pt x="308" y="354"/>
                        </a:lnTo>
                        <a:lnTo>
                          <a:pt x="282" y="342"/>
                        </a:lnTo>
                        <a:lnTo>
                          <a:pt x="251" y="342"/>
                        </a:lnTo>
                        <a:lnTo>
                          <a:pt x="220" y="351"/>
                        </a:lnTo>
                        <a:lnTo>
                          <a:pt x="206" y="371"/>
                        </a:lnTo>
                        <a:lnTo>
                          <a:pt x="200" y="397"/>
                        </a:lnTo>
                        <a:lnTo>
                          <a:pt x="187" y="421"/>
                        </a:lnTo>
                        <a:lnTo>
                          <a:pt x="166" y="425"/>
                        </a:lnTo>
                        <a:lnTo>
                          <a:pt x="149" y="455"/>
                        </a:lnTo>
                        <a:lnTo>
                          <a:pt x="143" y="501"/>
                        </a:lnTo>
                        <a:lnTo>
                          <a:pt x="133" y="512"/>
                        </a:lnTo>
                        <a:lnTo>
                          <a:pt x="120" y="517"/>
                        </a:lnTo>
                        <a:lnTo>
                          <a:pt x="105" y="519"/>
                        </a:lnTo>
                        <a:lnTo>
                          <a:pt x="93" y="524"/>
                        </a:lnTo>
                        <a:lnTo>
                          <a:pt x="87" y="534"/>
                        </a:lnTo>
                        <a:lnTo>
                          <a:pt x="84" y="545"/>
                        </a:lnTo>
                        <a:lnTo>
                          <a:pt x="87" y="563"/>
                        </a:lnTo>
                        <a:lnTo>
                          <a:pt x="97" y="579"/>
                        </a:lnTo>
                        <a:lnTo>
                          <a:pt x="117" y="591"/>
                        </a:lnTo>
                        <a:lnTo>
                          <a:pt x="141" y="591"/>
                        </a:lnTo>
                        <a:lnTo>
                          <a:pt x="148" y="653"/>
                        </a:lnTo>
                        <a:lnTo>
                          <a:pt x="155" y="697"/>
                        </a:lnTo>
                        <a:close/>
                      </a:path>
                    </a:pathLst>
                  </a:custGeom>
                  <a:solidFill>
                    <a:srgbClr val="7F5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nvGrpSpPr>
                  <p:cNvPr id="11323" name="Group 38"/>
                  <p:cNvGrpSpPr>
                    <a:grpSpLocks/>
                  </p:cNvGrpSpPr>
                  <p:nvPr/>
                </p:nvGrpSpPr>
                <p:grpSpPr bwMode="auto">
                  <a:xfrm>
                    <a:off x="3905" y="810"/>
                    <a:ext cx="763" cy="519"/>
                    <a:chOff x="3905" y="810"/>
                    <a:chExt cx="763" cy="519"/>
                  </a:xfrm>
                </p:grpSpPr>
                <p:sp>
                  <p:nvSpPr>
                    <p:cNvPr id="11324" name="Freeform 39"/>
                    <p:cNvSpPr>
                      <a:spLocks/>
                    </p:cNvSpPr>
                    <p:nvPr/>
                  </p:nvSpPr>
                  <p:spPr bwMode="auto">
                    <a:xfrm>
                      <a:off x="3905" y="1006"/>
                      <a:ext cx="321" cy="207"/>
                    </a:xfrm>
                    <a:custGeom>
                      <a:avLst/>
                      <a:gdLst>
                        <a:gd name="T0" fmla="*/ 10 w 321"/>
                        <a:gd name="T1" fmla="*/ 207 h 207"/>
                        <a:gd name="T2" fmla="*/ 67 w 321"/>
                        <a:gd name="T3" fmla="*/ 207 h 207"/>
                        <a:gd name="T4" fmla="*/ 160 w 321"/>
                        <a:gd name="T5" fmla="*/ 161 h 207"/>
                        <a:gd name="T6" fmla="*/ 91 w 321"/>
                        <a:gd name="T7" fmla="*/ 155 h 207"/>
                        <a:gd name="T8" fmla="*/ 40 w 321"/>
                        <a:gd name="T9" fmla="*/ 148 h 207"/>
                        <a:gd name="T10" fmla="*/ 18 w 321"/>
                        <a:gd name="T11" fmla="*/ 140 h 207"/>
                        <a:gd name="T12" fmla="*/ 0 w 321"/>
                        <a:gd name="T13" fmla="*/ 115 h 207"/>
                        <a:gd name="T14" fmla="*/ 1 w 321"/>
                        <a:gd name="T15" fmla="*/ 67 h 207"/>
                        <a:gd name="T16" fmla="*/ 40 w 321"/>
                        <a:gd name="T17" fmla="*/ 86 h 207"/>
                        <a:gd name="T18" fmla="*/ 69 w 321"/>
                        <a:gd name="T19" fmla="*/ 97 h 207"/>
                        <a:gd name="T20" fmla="*/ 114 w 321"/>
                        <a:gd name="T21" fmla="*/ 102 h 207"/>
                        <a:gd name="T22" fmla="*/ 145 w 321"/>
                        <a:gd name="T23" fmla="*/ 106 h 207"/>
                        <a:gd name="T24" fmla="*/ 191 w 321"/>
                        <a:gd name="T25" fmla="*/ 123 h 207"/>
                        <a:gd name="T26" fmla="*/ 158 w 321"/>
                        <a:gd name="T27" fmla="*/ 88 h 207"/>
                        <a:gd name="T28" fmla="*/ 133 w 321"/>
                        <a:gd name="T29" fmla="*/ 69 h 207"/>
                        <a:gd name="T30" fmla="*/ 96 w 321"/>
                        <a:gd name="T31" fmla="*/ 52 h 207"/>
                        <a:gd name="T32" fmla="*/ 100 w 321"/>
                        <a:gd name="T33" fmla="*/ 13 h 207"/>
                        <a:gd name="T34" fmla="*/ 96 w 321"/>
                        <a:gd name="T35" fmla="*/ 0 h 207"/>
                        <a:gd name="T36" fmla="*/ 145 w 321"/>
                        <a:gd name="T37" fmla="*/ 2 h 207"/>
                        <a:gd name="T38" fmla="*/ 146 w 321"/>
                        <a:gd name="T39" fmla="*/ 34 h 207"/>
                        <a:gd name="T40" fmla="*/ 154 w 321"/>
                        <a:gd name="T41" fmla="*/ 59 h 207"/>
                        <a:gd name="T42" fmla="*/ 169 w 321"/>
                        <a:gd name="T43" fmla="*/ 76 h 207"/>
                        <a:gd name="T44" fmla="*/ 199 w 321"/>
                        <a:gd name="T45" fmla="*/ 90 h 207"/>
                        <a:gd name="T46" fmla="*/ 243 w 321"/>
                        <a:gd name="T47" fmla="*/ 106 h 207"/>
                        <a:gd name="T48" fmla="*/ 297 w 321"/>
                        <a:gd name="T49" fmla="*/ 123 h 207"/>
                        <a:gd name="T50" fmla="*/ 321 w 321"/>
                        <a:gd name="T51" fmla="*/ 127 h 20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1"/>
                        <a:gd name="T79" fmla="*/ 0 h 207"/>
                        <a:gd name="T80" fmla="*/ 321 w 321"/>
                        <a:gd name="T81" fmla="*/ 207 h 20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1" h="207">
                          <a:moveTo>
                            <a:pt x="10" y="207"/>
                          </a:moveTo>
                          <a:lnTo>
                            <a:pt x="67" y="207"/>
                          </a:lnTo>
                          <a:lnTo>
                            <a:pt x="160" y="161"/>
                          </a:lnTo>
                          <a:lnTo>
                            <a:pt x="91" y="155"/>
                          </a:lnTo>
                          <a:lnTo>
                            <a:pt x="40" y="148"/>
                          </a:lnTo>
                          <a:lnTo>
                            <a:pt x="18" y="140"/>
                          </a:lnTo>
                          <a:lnTo>
                            <a:pt x="0" y="115"/>
                          </a:lnTo>
                          <a:lnTo>
                            <a:pt x="1" y="67"/>
                          </a:lnTo>
                          <a:lnTo>
                            <a:pt x="40" y="86"/>
                          </a:lnTo>
                          <a:lnTo>
                            <a:pt x="69" y="97"/>
                          </a:lnTo>
                          <a:lnTo>
                            <a:pt x="114" y="102"/>
                          </a:lnTo>
                          <a:lnTo>
                            <a:pt x="145" y="106"/>
                          </a:lnTo>
                          <a:lnTo>
                            <a:pt x="191" y="123"/>
                          </a:lnTo>
                          <a:lnTo>
                            <a:pt x="158" y="88"/>
                          </a:lnTo>
                          <a:lnTo>
                            <a:pt x="133" y="69"/>
                          </a:lnTo>
                          <a:lnTo>
                            <a:pt x="96" y="52"/>
                          </a:lnTo>
                          <a:lnTo>
                            <a:pt x="100" y="13"/>
                          </a:lnTo>
                          <a:lnTo>
                            <a:pt x="96" y="0"/>
                          </a:lnTo>
                          <a:lnTo>
                            <a:pt x="145" y="2"/>
                          </a:lnTo>
                          <a:lnTo>
                            <a:pt x="146" y="34"/>
                          </a:lnTo>
                          <a:lnTo>
                            <a:pt x="154" y="59"/>
                          </a:lnTo>
                          <a:lnTo>
                            <a:pt x="169" y="76"/>
                          </a:lnTo>
                          <a:lnTo>
                            <a:pt x="199" y="90"/>
                          </a:lnTo>
                          <a:lnTo>
                            <a:pt x="243" y="106"/>
                          </a:lnTo>
                          <a:lnTo>
                            <a:pt x="297" y="123"/>
                          </a:lnTo>
                          <a:lnTo>
                            <a:pt x="321" y="127"/>
                          </a:lnTo>
                        </a:path>
                      </a:pathLst>
                    </a:custGeom>
                    <a:noFill/>
                    <a:ln w="19050">
                      <a:solidFill>
                        <a:srgbClr val="5F3F1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325" name="Freeform 40"/>
                    <p:cNvSpPr>
                      <a:spLocks/>
                    </p:cNvSpPr>
                    <p:nvPr/>
                  </p:nvSpPr>
                  <p:spPr bwMode="auto">
                    <a:xfrm>
                      <a:off x="3956" y="912"/>
                      <a:ext cx="620" cy="171"/>
                    </a:xfrm>
                    <a:custGeom>
                      <a:avLst/>
                      <a:gdLst>
                        <a:gd name="T0" fmla="*/ 0 w 620"/>
                        <a:gd name="T1" fmla="*/ 78 h 171"/>
                        <a:gd name="T2" fmla="*/ 43 w 620"/>
                        <a:gd name="T3" fmla="*/ 67 h 171"/>
                        <a:gd name="T4" fmla="*/ 103 w 620"/>
                        <a:gd name="T5" fmla="*/ 69 h 171"/>
                        <a:gd name="T6" fmla="*/ 145 w 620"/>
                        <a:gd name="T7" fmla="*/ 62 h 171"/>
                        <a:gd name="T8" fmla="*/ 130 w 620"/>
                        <a:gd name="T9" fmla="*/ 100 h 171"/>
                        <a:gd name="T10" fmla="*/ 149 w 620"/>
                        <a:gd name="T11" fmla="*/ 129 h 171"/>
                        <a:gd name="T12" fmla="*/ 189 w 620"/>
                        <a:gd name="T13" fmla="*/ 99 h 171"/>
                        <a:gd name="T14" fmla="*/ 228 w 620"/>
                        <a:gd name="T15" fmla="*/ 62 h 171"/>
                        <a:gd name="T16" fmla="*/ 273 w 620"/>
                        <a:gd name="T17" fmla="*/ 37 h 171"/>
                        <a:gd name="T18" fmla="*/ 331 w 620"/>
                        <a:gd name="T19" fmla="*/ 7 h 171"/>
                        <a:gd name="T20" fmla="*/ 349 w 620"/>
                        <a:gd name="T21" fmla="*/ 0 h 171"/>
                        <a:gd name="T22" fmla="*/ 484 w 620"/>
                        <a:gd name="T23" fmla="*/ 33 h 171"/>
                        <a:gd name="T24" fmla="*/ 530 w 620"/>
                        <a:gd name="T25" fmla="*/ 87 h 171"/>
                        <a:gd name="T26" fmla="*/ 543 w 620"/>
                        <a:gd name="T27" fmla="*/ 103 h 171"/>
                        <a:gd name="T28" fmla="*/ 542 w 620"/>
                        <a:gd name="T29" fmla="*/ 167 h 171"/>
                        <a:gd name="T30" fmla="*/ 570 w 620"/>
                        <a:gd name="T31" fmla="*/ 171 h 171"/>
                        <a:gd name="T32" fmla="*/ 609 w 620"/>
                        <a:gd name="T33" fmla="*/ 128 h 171"/>
                        <a:gd name="T34" fmla="*/ 620 w 620"/>
                        <a:gd name="T35" fmla="*/ 94 h 171"/>
                        <a:gd name="T36" fmla="*/ 618 w 620"/>
                        <a:gd name="T37" fmla="*/ 5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0"/>
                        <a:gd name="T58" fmla="*/ 0 h 171"/>
                        <a:gd name="T59" fmla="*/ 620 w 620"/>
                        <a:gd name="T60" fmla="*/ 171 h 1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0" h="171">
                          <a:moveTo>
                            <a:pt x="0" y="78"/>
                          </a:moveTo>
                          <a:lnTo>
                            <a:pt x="43" y="67"/>
                          </a:lnTo>
                          <a:lnTo>
                            <a:pt x="103" y="69"/>
                          </a:lnTo>
                          <a:lnTo>
                            <a:pt x="145" y="62"/>
                          </a:lnTo>
                          <a:lnTo>
                            <a:pt x="130" y="100"/>
                          </a:lnTo>
                          <a:lnTo>
                            <a:pt x="149" y="129"/>
                          </a:lnTo>
                          <a:lnTo>
                            <a:pt x="189" y="99"/>
                          </a:lnTo>
                          <a:lnTo>
                            <a:pt x="228" y="62"/>
                          </a:lnTo>
                          <a:lnTo>
                            <a:pt x="273" y="37"/>
                          </a:lnTo>
                          <a:lnTo>
                            <a:pt x="331" y="7"/>
                          </a:lnTo>
                          <a:lnTo>
                            <a:pt x="349" y="0"/>
                          </a:lnTo>
                          <a:lnTo>
                            <a:pt x="484" y="33"/>
                          </a:lnTo>
                          <a:lnTo>
                            <a:pt x="530" y="87"/>
                          </a:lnTo>
                          <a:lnTo>
                            <a:pt x="543" y="103"/>
                          </a:lnTo>
                          <a:lnTo>
                            <a:pt x="542" y="167"/>
                          </a:lnTo>
                          <a:lnTo>
                            <a:pt x="570" y="171"/>
                          </a:lnTo>
                          <a:lnTo>
                            <a:pt x="609" y="128"/>
                          </a:lnTo>
                          <a:lnTo>
                            <a:pt x="620" y="94"/>
                          </a:lnTo>
                          <a:lnTo>
                            <a:pt x="618" y="57"/>
                          </a:lnTo>
                        </a:path>
                      </a:pathLst>
                    </a:custGeom>
                    <a:noFill/>
                    <a:ln w="19050">
                      <a:solidFill>
                        <a:srgbClr val="5F3F1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326" name="Freeform 41"/>
                    <p:cNvSpPr>
                      <a:spLocks/>
                    </p:cNvSpPr>
                    <p:nvPr/>
                  </p:nvSpPr>
                  <p:spPr bwMode="auto">
                    <a:xfrm>
                      <a:off x="3992" y="810"/>
                      <a:ext cx="543" cy="210"/>
                    </a:xfrm>
                    <a:custGeom>
                      <a:avLst/>
                      <a:gdLst>
                        <a:gd name="T0" fmla="*/ 189 w 543"/>
                        <a:gd name="T1" fmla="*/ 142 h 210"/>
                        <a:gd name="T2" fmla="*/ 145 w 543"/>
                        <a:gd name="T3" fmla="*/ 125 h 210"/>
                        <a:gd name="T4" fmla="*/ 73 w 543"/>
                        <a:gd name="T5" fmla="*/ 125 h 210"/>
                        <a:gd name="T6" fmla="*/ 0 w 543"/>
                        <a:gd name="T7" fmla="*/ 135 h 210"/>
                        <a:gd name="T8" fmla="*/ 113 w 543"/>
                        <a:gd name="T9" fmla="*/ 96 h 210"/>
                        <a:gd name="T10" fmla="*/ 206 w 543"/>
                        <a:gd name="T11" fmla="*/ 93 h 210"/>
                        <a:gd name="T12" fmla="*/ 171 w 543"/>
                        <a:gd name="T13" fmla="*/ 72 h 210"/>
                        <a:gd name="T14" fmla="*/ 103 w 543"/>
                        <a:gd name="T15" fmla="*/ 54 h 210"/>
                        <a:gd name="T16" fmla="*/ 192 w 543"/>
                        <a:gd name="T17" fmla="*/ 50 h 210"/>
                        <a:gd name="T18" fmla="*/ 225 w 543"/>
                        <a:gd name="T19" fmla="*/ 67 h 210"/>
                        <a:gd name="T20" fmla="*/ 268 w 543"/>
                        <a:gd name="T21" fmla="*/ 85 h 210"/>
                        <a:gd name="T22" fmla="*/ 297 w 543"/>
                        <a:gd name="T23" fmla="*/ 60 h 210"/>
                        <a:gd name="T24" fmla="*/ 243 w 543"/>
                        <a:gd name="T25" fmla="*/ 8 h 210"/>
                        <a:gd name="T26" fmla="*/ 282 w 543"/>
                        <a:gd name="T27" fmla="*/ 0 h 210"/>
                        <a:gd name="T28" fmla="*/ 313 w 543"/>
                        <a:gd name="T29" fmla="*/ 0 h 210"/>
                        <a:gd name="T30" fmla="*/ 340 w 543"/>
                        <a:gd name="T31" fmla="*/ 68 h 210"/>
                        <a:gd name="T32" fmla="*/ 367 w 543"/>
                        <a:gd name="T33" fmla="*/ 43 h 210"/>
                        <a:gd name="T34" fmla="*/ 376 w 543"/>
                        <a:gd name="T35" fmla="*/ 18 h 210"/>
                        <a:gd name="T36" fmla="*/ 403 w 543"/>
                        <a:gd name="T37" fmla="*/ 46 h 210"/>
                        <a:gd name="T38" fmla="*/ 422 w 543"/>
                        <a:gd name="T39" fmla="*/ 75 h 210"/>
                        <a:gd name="T40" fmla="*/ 431 w 543"/>
                        <a:gd name="T41" fmla="*/ 89 h 210"/>
                        <a:gd name="T42" fmla="*/ 440 w 543"/>
                        <a:gd name="T43" fmla="*/ 106 h 210"/>
                        <a:gd name="T44" fmla="*/ 461 w 543"/>
                        <a:gd name="T45" fmla="*/ 113 h 210"/>
                        <a:gd name="T46" fmla="*/ 470 w 543"/>
                        <a:gd name="T47" fmla="*/ 60 h 210"/>
                        <a:gd name="T48" fmla="*/ 503 w 543"/>
                        <a:gd name="T49" fmla="*/ 71 h 210"/>
                        <a:gd name="T50" fmla="*/ 497 w 543"/>
                        <a:gd name="T51" fmla="*/ 114 h 210"/>
                        <a:gd name="T52" fmla="*/ 493 w 543"/>
                        <a:gd name="T53" fmla="*/ 134 h 210"/>
                        <a:gd name="T54" fmla="*/ 516 w 543"/>
                        <a:gd name="T55" fmla="*/ 159 h 210"/>
                        <a:gd name="T56" fmla="*/ 543 w 543"/>
                        <a:gd name="T57" fmla="*/ 21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3"/>
                        <a:gd name="T88" fmla="*/ 0 h 210"/>
                        <a:gd name="T89" fmla="*/ 543 w 543"/>
                        <a:gd name="T90" fmla="*/ 210 h 21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3" h="210">
                          <a:moveTo>
                            <a:pt x="189" y="142"/>
                          </a:moveTo>
                          <a:lnTo>
                            <a:pt x="145" y="125"/>
                          </a:lnTo>
                          <a:lnTo>
                            <a:pt x="73" y="125"/>
                          </a:lnTo>
                          <a:lnTo>
                            <a:pt x="0" y="135"/>
                          </a:lnTo>
                          <a:lnTo>
                            <a:pt x="113" y="96"/>
                          </a:lnTo>
                          <a:lnTo>
                            <a:pt x="206" y="93"/>
                          </a:lnTo>
                          <a:lnTo>
                            <a:pt x="171" y="72"/>
                          </a:lnTo>
                          <a:lnTo>
                            <a:pt x="103" y="54"/>
                          </a:lnTo>
                          <a:lnTo>
                            <a:pt x="192" y="50"/>
                          </a:lnTo>
                          <a:lnTo>
                            <a:pt x="225" y="67"/>
                          </a:lnTo>
                          <a:lnTo>
                            <a:pt x="268" y="85"/>
                          </a:lnTo>
                          <a:lnTo>
                            <a:pt x="297" y="60"/>
                          </a:lnTo>
                          <a:lnTo>
                            <a:pt x="243" y="8"/>
                          </a:lnTo>
                          <a:lnTo>
                            <a:pt x="282" y="0"/>
                          </a:lnTo>
                          <a:lnTo>
                            <a:pt x="313" y="0"/>
                          </a:lnTo>
                          <a:lnTo>
                            <a:pt x="340" y="68"/>
                          </a:lnTo>
                          <a:lnTo>
                            <a:pt x="367" y="43"/>
                          </a:lnTo>
                          <a:lnTo>
                            <a:pt x="376" y="18"/>
                          </a:lnTo>
                          <a:lnTo>
                            <a:pt x="403" y="46"/>
                          </a:lnTo>
                          <a:lnTo>
                            <a:pt x="422" y="75"/>
                          </a:lnTo>
                          <a:lnTo>
                            <a:pt x="431" y="89"/>
                          </a:lnTo>
                          <a:lnTo>
                            <a:pt x="440" y="106"/>
                          </a:lnTo>
                          <a:lnTo>
                            <a:pt x="461" y="113"/>
                          </a:lnTo>
                          <a:lnTo>
                            <a:pt x="470" y="60"/>
                          </a:lnTo>
                          <a:lnTo>
                            <a:pt x="503" y="71"/>
                          </a:lnTo>
                          <a:lnTo>
                            <a:pt x="497" y="114"/>
                          </a:lnTo>
                          <a:lnTo>
                            <a:pt x="493" y="134"/>
                          </a:lnTo>
                          <a:lnTo>
                            <a:pt x="516" y="159"/>
                          </a:lnTo>
                          <a:lnTo>
                            <a:pt x="543" y="210"/>
                          </a:lnTo>
                        </a:path>
                      </a:pathLst>
                    </a:custGeom>
                    <a:noFill/>
                    <a:ln w="19050">
                      <a:solidFill>
                        <a:srgbClr val="5F3F1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327" name="Freeform 42"/>
                    <p:cNvSpPr>
                      <a:spLocks/>
                    </p:cNvSpPr>
                    <p:nvPr/>
                  </p:nvSpPr>
                  <p:spPr bwMode="auto">
                    <a:xfrm>
                      <a:off x="4516" y="1008"/>
                      <a:ext cx="152" cy="321"/>
                    </a:xfrm>
                    <a:custGeom>
                      <a:avLst/>
                      <a:gdLst>
                        <a:gd name="T0" fmla="*/ 81 w 152"/>
                        <a:gd name="T1" fmla="*/ 0 h 321"/>
                        <a:gd name="T2" fmla="*/ 118 w 152"/>
                        <a:gd name="T3" fmla="*/ 75 h 321"/>
                        <a:gd name="T4" fmla="*/ 136 w 152"/>
                        <a:gd name="T5" fmla="*/ 116 h 321"/>
                        <a:gd name="T6" fmla="*/ 149 w 152"/>
                        <a:gd name="T7" fmla="*/ 155 h 321"/>
                        <a:gd name="T8" fmla="*/ 152 w 152"/>
                        <a:gd name="T9" fmla="*/ 184 h 321"/>
                        <a:gd name="T10" fmla="*/ 143 w 152"/>
                        <a:gd name="T11" fmla="*/ 220 h 321"/>
                        <a:gd name="T12" fmla="*/ 131 w 152"/>
                        <a:gd name="T13" fmla="*/ 237 h 321"/>
                        <a:gd name="T14" fmla="*/ 118 w 152"/>
                        <a:gd name="T15" fmla="*/ 187 h 321"/>
                        <a:gd name="T16" fmla="*/ 103 w 152"/>
                        <a:gd name="T17" fmla="*/ 145 h 321"/>
                        <a:gd name="T18" fmla="*/ 73 w 152"/>
                        <a:gd name="T19" fmla="*/ 95 h 321"/>
                        <a:gd name="T20" fmla="*/ 46 w 152"/>
                        <a:gd name="T21" fmla="*/ 57 h 321"/>
                        <a:gd name="T22" fmla="*/ 28 w 152"/>
                        <a:gd name="T23" fmla="*/ 141 h 321"/>
                        <a:gd name="T24" fmla="*/ 67 w 152"/>
                        <a:gd name="T25" fmla="*/ 188 h 321"/>
                        <a:gd name="T26" fmla="*/ 87 w 152"/>
                        <a:gd name="T27" fmla="*/ 213 h 321"/>
                        <a:gd name="T28" fmla="*/ 98 w 152"/>
                        <a:gd name="T29" fmla="*/ 321 h 321"/>
                        <a:gd name="T30" fmla="*/ 33 w 152"/>
                        <a:gd name="T31" fmla="*/ 295 h 321"/>
                        <a:gd name="T32" fmla="*/ 19 w 152"/>
                        <a:gd name="T33" fmla="*/ 254 h 321"/>
                        <a:gd name="T34" fmla="*/ 0 w 152"/>
                        <a:gd name="T35" fmla="*/ 203 h 3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2"/>
                        <a:gd name="T55" fmla="*/ 0 h 321"/>
                        <a:gd name="T56" fmla="*/ 152 w 152"/>
                        <a:gd name="T57" fmla="*/ 321 h 3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2" h="321">
                          <a:moveTo>
                            <a:pt x="81" y="0"/>
                          </a:moveTo>
                          <a:lnTo>
                            <a:pt x="118" y="75"/>
                          </a:lnTo>
                          <a:lnTo>
                            <a:pt x="136" y="116"/>
                          </a:lnTo>
                          <a:lnTo>
                            <a:pt x="149" y="155"/>
                          </a:lnTo>
                          <a:lnTo>
                            <a:pt x="152" y="184"/>
                          </a:lnTo>
                          <a:lnTo>
                            <a:pt x="143" y="220"/>
                          </a:lnTo>
                          <a:lnTo>
                            <a:pt x="131" y="237"/>
                          </a:lnTo>
                          <a:lnTo>
                            <a:pt x="118" y="187"/>
                          </a:lnTo>
                          <a:lnTo>
                            <a:pt x="103" y="145"/>
                          </a:lnTo>
                          <a:lnTo>
                            <a:pt x="73" y="95"/>
                          </a:lnTo>
                          <a:lnTo>
                            <a:pt x="46" y="57"/>
                          </a:lnTo>
                          <a:lnTo>
                            <a:pt x="28" y="141"/>
                          </a:lnTo>
                          <a:lnTo>
                            <a:pt x="67" y="188"/>
                          </a:lnTo>
                          <a:lnTo>
                            <a:pt x="87" y="213"/>
                          </a:lnTo>
                          <a:lnTo>
                            <a:pt x="98" y="321"/>
                          </a:lnTo>
                          <a:lnTo>
                            <a:pt x="33" y="295"/>
                          </a:lnTo>
                          <a:lnTo>
                            <a:pt x="19" y="254"/>
                          </a:lnTo>
                          <a:lnTo>
                            <a:pt x="0" y="203"/>
                          </a:lnTo>
                        </a:path>
                      </a:pathLst>
                    </a:custGeom>
                    <a:noFill/>
                    <a:ln w="19050">
                      <a:solidFill>
                        <a:srgbClr val="5F3F1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sp>
              <p:nvSpPr>
                <p:cNvPr id="11321" name="Oval 43"/>
                <p:cNvSpPr>
                  <a:spLocks noChangeArrowheads="1"/>
                </p:cNvSpPr>
                <p:nvPr/>
              </p:nvSpPr>
              <p:spPr bwMode="auto">
                <a:xfrm>
                  <a:off x="3990" y="1353"/>
                  <a:ext cx="36" cy="35"/>
                </a:xfrm>
                <a:prstGeom prst="ellipse">
                  <a:avLst/>
                </a:prstGeom>
                <a:solidFill>
                  <a:srgbClr val="FF5FBF"/>
                </a:solidFill>
                <a:ln w="19050">
                  <a:solidFill>
                    <a:srgbClr val="FF009F"/>
                  </a:solidFill>
                  <a:round/>
                  <a:headEnd/>
                  <a:tailEnd/>
                </a:ln>
              </p:spPr>
              <p:txBody>
                <a:bodyPr/>
                <a:lstStyle/>
                <a:p>
                  <a:endParaRPr lang="en-US"/>
                </a:p>
              </p:txBody>
            </p:sp>
          </p:grpSp>
          <p:grpSp>
            <p:nvGrpSpPr>
              <p:cNvPr id="11304" name="Group 44"/>
              <p:cNvGrpSpPr>
                <a:grpSpLocks/>
              </p:cNvGrpSpPr>
              <p:nvPr/>
            </p:nvGrpSpPr>
            <p:grpSpPr bwMode="auto">
              <a:xfrm>
                <a:off x="3445" y="1496"/>
                <a:ext cx="1411" cy="1622"/>
                <a:chOff x="3445" y="1496"/>
                <a:chExt cx="1411" cy="1622"/>
              </a:xfrm>
            </p:grpSpPr>
            <p:sp>
              <p:nvSpPr>
                <p:cNvPr id="11305" name="Freeform 45"/>
                <p:cNvSpPr>
                  <a:spLocks/>
                </p:cNvSpPr>
                <p:nvPr/>
              </p:nvSpPr>
              <p:spPr bwMode="auto">
                <a:xfrm>
                  <a:off x="4110" y="1496"/>
                  <a:ext cx="128" cy="506"/>
                </a:xfrm>
                <a:custGeom>
                  <a:avLst/>
                  <a:gdLst>
                    <a:gd name="T0" fmla="*/ 128 w 128"/>
                    <a:gd name="T1" fmla="*/ 7 h 506"/>
                    <a:gd name="T2" fmla="*/ 25 w 128"/>
                    <a:gd name="T3" fmla="*/ 489 h 506"/>
                    <a:gd name="T4" fmla="*/ 0 w 128"/>
                    <a:gd name="T5" fmla="*/ 506 h 506"/>
                    <a:gd name="T6" fmla="*/ 109 w 128"/>
                    <a:gd name="T7" fmla="*/ 4 h 506"/>
                    <a:gd name="T8" fmla="*/ 115 w 128"/>
                    <a:gd name="T9" fmla="*/ 0 h 506"/>
                    <a:gd name="T10" fmla="*/ 124 w 128"/>
                    <a:gd name="T11" fmla="*/ 0 h 506"/>
                    <a:gd name="T12" fmla="*/ 128 w 128"/>
                    <a:gd name="T13" fmla="*/ 7 h 506"/>
                    <a:gd name="T14" fmla="*/ 0 60000 65536"/>
                    <a:gd name="T15" fmla="*/ 0 60000 65536"/>
                    <a:gd name="T16" fmla="*/ 0 60000 65536"/>
                    <a:gd name="T17" fmla="*/ 0 60000 65536"/>
                    <a:gd name="T18" fmla="*/ 0 60000 65536"/>
                    <a:gd name="T19" fmla="*/ 0 60000 65536"/>
                    <a:gd name="T20" fmla="*/ 0 60000 65536"/>
                    <a:gd name="T21" fmla="*/ 0 w 128"/>
                    <a:gd name="T22" fmla="*/ 0 h 506"/>
                    <a:gd name="T23" fmla="*/ 128 w 128"/>
                    <a:gd name="T24" fmla="*/ 506 h 5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506">
                      <a:moveTo>
                        <a:pt x="128" y="7"/>
                      </a:moveTo>
                      <a:lnTo>
                        <a:pt x="25" y="489"/>
                      </a:lnTo>
                      <a:lnTo>
                        <a:pt x="0" y="506"/>
                      </a:lnTo>
                      <a:lnTo>
                        <a:pt x="109" y="4"/>
                      </a:lnTo>
                      <a:lnTo>
                        <a:pt x="115" y="0"/>
                      </a:lnTo>
                      <a:lnTo>
                        <a:pt x="124" y="0"/>
                      </a:lnTo>
                      <a:lnTo>
                        <a:pt x="128" y="7"/>
                      </a:lnTo>
                      <a:close/>
                    </a:path>
                  </a:pathLst>
                </a:custGeom>
                <a:solidFill>
                  <a:srgbClr val="BF7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nvGrpSpPr>
                <p:cNvPr id="11306" name="Group 46"/>
                <p:cNvGrpSpPr>
                  <a:grpSpLocks/>
                </p:cNvGrpSpPr>
                <p:nvPr/>
              </p:nvGrpSpPr>
              <p:grpSpPr bwMode="auto">
                <a:xfrm>
                  <a:off x="3445" y="1686"/>
                  <a:ext cx="1411" cy="1432"/>
                  <a:chOff x="3445" y="1686"/>
                  <a:chExt cx="1411" cy="1432"/>
                </a:xfrm>
              </p:grpSpPr>
              <p:sp>
                <p:nvSpPr>
                  <p:cNvPr id="11310" name="Freeform 47"/>
                  <p:cNvSpPr>
                    <a:spLocks/>
                  </p:cNvSpPr>
                  <p:nvPr/>
                </p:nvSpPr>
                <p:spPr bwMode="auto">
                  <a:xfrm>
                    <a:off x="3445" y="1686"/>
                    <a:ext cx="1411" cy="1432"/>
                  </a:xfrm>
                  <a:custGeom>
                    <a:avLst/>
                    <a:gdLst>
                      <a:gd name="T0" fmla="*/ 488 w 1411"/>
                      <a:gd name="T1" fmla="*/ 14 h 1432"/>
                      <a:gd name="T2" fmla="*/ 420 w 1411"/>
                      <a:gd name="T3" fmla="*/ 29 h 1432"/>
                      <a:gd name="T4" fmla="*/ 345 w 1411"/>
                      <a:gd name="T5" fmla="*/ 44 h 1432"/>
                      <a:gd name="T6" fmla="*/ 291 w 1411"/>
                      <a:gd name="T7" fmla="*/ 60 h 1432"/>
                      <a:gd name="T8" fmla="*/ 246 w 1411"/>
                      <a:gd name="T9" fmla="*/ 82 h 1432"/>
                      <a:gd name="T10" fmla="*/ 209 w 1411"/>
                      <a:gd name="T11" fmla="*/ 110 h 1432"/>
                      <a:gd name="T12" fmla="*/ 172 w 1411"/>
                      <a:gd name="T13" fmla="*/ 145 h 1432"/>
                      <a:gd name="T14" fmla="*/ 119 w 1411"/>
                      <a:gd name="T15" fmla="*/ 217 h 1432"/>
                      <a:gd name="T16" fmla="*/ 0 w 1411"/>
                      <a:gd name="T17" fmla="*/ 410 h 1432"/>
                      <a:gd name="T18" fmla="*/ 33 w 1411"/>
                      <a:gd name="T19" fmla="*/ 442 h 1432"/>
                      <a:gd name="T20" fmla="*/ 345 w 1411"/>
                      <a:gd name="T21" fmla="*/ 580 h 1432"/>
                      <a:gd name="T22" fmla="*/ 335 w 1411"/>
                      <a:gd name="T23" fmla="*/ 882 h 1432"/>
                      <a:gd name="T24" fmla="*/ 306 w 1411"/>
                      <a:gd name="T25" fmla="*/ 1103 h 1432"/>
                      <a:gd name="T26" fmla="*/ 225 w 1411"/>
                      <a:gd name="T27" fmla="*/ 1316 h 1432"/>
                      <a:gd name="T28" fmla="*/ 1329 w 1411"/>
                      <a:gd name="T29" fmla="*/ 1432 h 1432"/>
                      <a:gd name="T30" fmla="*/ 1152 w 1411"/>
                      <a:gd name="T31" fmla="*/ 891 h 1432"/>
                      <a:gd name="T32" fmla="*/ 1210 w 1411"/>
                      <a:gd name="T33" fmla="*/ 836 h 1432"/>
                      <a:gd name="T34" fmla="*/ 1241 w 1411"/>
                      <a:gd name="T35" fmla="*/ 750 h 1432"/>
                      <a:gd name="T36" fmla="*/ 1244 w 1411"/>
                      <a:gd name="T37" fmla="*/ 665 h 1432"/>
                      <a:gd name="T38" fmla="*/ 1250 w 1411"/>
                      <a:gd name="T39" fmla="*/ 589 h 1432"/>
                      <a:gd name="T40" fmla="*/ 1308 w 1411"/>
                      <a:gd name="T41" fmla="*/ 188 h 1432"/>
                      <a:gd name="T42" fmla="*/ 1268 w 1411"/>
                      <a:gd name="T43" fmla="*/ 118 h 1432"/>
                      <a:gd name="T44" fmla="*/ 1199 w 1411"/>
                      <a:gd name="T45" fmla="*/ 78 h 1432"/>
                      <a:gd name="T46" fmla="*/ 993 w 1411"/>
                      <a:gd name="T47" fmla="*/ 18 h 1432"/>
                      <a:gd name="T48" fmla="*/ 954 w 1411"/>
                      <a:gd name="T49" fmla="*/ 7 h 1432"/>
                      <a:gd name="T50" fmla="*/ 919 w 1411"/>
                      <a:gd name="T51" fmla="*/ 0 h 1432"/>
                      <a:gd name="T52" fmla="*/ 929 w 1411"/>
                      <a:gd name="T53" fmla="*/ 39 h 1432"/>
                      <a:gd name="T54" fmla="*/ 954 w 1411"/>
                      <a:gd name="T55" fmla="*/ 78 h 1432"/>
                      <a:gd name="T56" fmla="*/ 981 w 1411"/>
                      <a:gd name="T57" fmla="*/ 122 h 1432"/>
                      <a:gd name="T58" fmla="*/ 995 w 1411"/>
                      <a:gd name="T59" fmla="*/ 159 h 1432"/>
                      <a:gd name="T60" fmla="*/ 998 w 1411"/>
                      <a:gd name="T61" fmla="*/ 206 h 1432"/>
                      <a:gd name="T62" fmla="*/ 983 w 1411"/>
                      <a:gd name="T63" fmla="*/ 252 h 1432"/>
                      <a:gd name="T64" fmla="*/ 950 w 1411"/>
                      <a:gd name="T65" fmla="*/ 287 h 1432"/>
                      <a:gd name="T66" fmla="*/ 896 w 1411"/>
                      <a:gd name="T67" fmla="*/ 315 h 1432"/>
                      <a:gd name="T68" fmla="*/ 838 w 1411"/>
                      <a:gd name="T69" fmla="*/ 333 h 1432"/>
                      <a:gd name="T70" fmla="*/ 772 w 1411"/>
                      <a:gd name="T71" fmla="*/ 333 h 1432"/>
                      <a:gd name="T72" fmla="*/ 711 w 1411"/>
                      <a:gd name="T73" fmla="*/ 315 h 1432"/>
                      <a:gd name="T74" fmla="*/ 636 w 1411"/>
                      <a:gd name="T75" fmla="*/ 277 h 1432"/>
                      <a:gd name="T76" fmla="*/ 587 w 1411"/>
                      <a:gd name="T77" fmla="*/ 235 h 1432"/>
                      <a:gd name="T78" fmla="*/ 562 w 1411"/>
                      <a:gd name="T79" fmla="*/ 181 h 1432"/>
                      <a:gd name="T80" fmla="*/ 539 w 1411"/>
                      <a:gd name="T81" fmla="*/ 118 h 1432"/>
                      <a:gd name="T82" fmla="*/ 517 w 1411"/>
                      <a:gd name="T83" fmla="*/ 48 h 1432"/>
                      <a:gd name="T84" fmla="*/ 512 w 1411"/>
                      <a:gd name="T85" fmla="*/ 7 h 14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11"/>
                      <a:gd name="T130" fmla="*/ 0 h 1432"/>
                      <a:gd name="T131" fmla="*/ 1411 w 1411"/>
                      <a:gd name="T132" fmla="*/ 1432 h 14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11" h="1432">
                        <a:moveTo>
                          <a:pt x="512" y="7"/>
                        </a:moveTo>
                        <a:lnTo>
                          <a:pt x="488" y="14"/>
                        </a:lnTo>
                        <a:lnTo>
                          <a:pt x="453" y="22"/>
                        </a:lnTo>
                        <a:lnTo>
                          <a:pt x="420" y="29"/>
                        </a:lnTo>
                        <a:lnTo>
                          <a:pt x="381" y="37"/>
                        </a:lnTo>
                        <a:lnTo>
                          <a:pt x="345" y="44"/>
                        </a:lnTo>
                        <a:lnTo>
                          <a:pt x="314" y="53"/>
                        </a:lnTo>
                        <a:lnTo>
                          <a:pt x="291" y="60"/>
                        </a:lnTo>
                        <a:lnTo>
                          <a:pt x="270" y="69"/>
                        </a:lnTo>
                        <a:lnTo>
                          <a:pt x="246" y="82"/>
                        </a:lnTo>
                        <a:lnTo>
                          <a:pt x="227" y="96"/>
                        </a:lnTo>
                        <a:lnTo>
                          <a:pt x="209" y="110"/>
                        </a:lnTo>
                        <a:lnTo>
                          <a:pt x="191" y="125"/>
                        </a:lnTo>
                        <a:lnTo>
                          <a:pt x="172" y="145"/>
                        </a:lnTo>
                        <a:lnTo>
                          <a:pt x="152" y="170"/>
                        </a:lnTo>
                        <a:lnTo>
                          <a:pt x="119" y="217"/>
                        </a:lnTo>
                        <a:lnTo>
                          <a:pt x="66" y="304"/>
                        </a:lnTo>
                        <a:lnTo>
                          <a:pt x="0" y="410"/>
                        </a:lnTo>
                        <a:lnTo>
                          <a:pt x="7" y="425"/>
                        </a:lnTo>
                        <a:lnTo>
                          <a:pt x="33" y="442"/>
                        </a:lnTo>
                        <a:lnTo>
                          <a:pt x="335" y="548"/>
                        </a:lnTo>
                        <a:lnTo>
                          <a:pt x="345" y="580"/>
                        </a:lnTo>
                        <a:lnTo>
                          <a:pt x="348" y="708"/>
                        </a:lnTo>
                        <a:lnTo>
                          <a:pt x="335" y="882"/>
                        </a:lnTo>
                        <a:lnTo>
                          <a:pt x="321" y="1016"/>
                        </a:lnTo>
                        <a:lnTo>
                          <a:pt x="306" y="1103"/>
                        </a:lnTo>
                        <a:lnTo>
                          <a:pt x="275" y="1220"/>
                        </a:lnTo>
                        <a:lnTo>
                          <a:pt x="225" y="1316"/>
                        </a:lnTo>
                        <a:lnTo>
                          <a:pt x="160" y="1432"/>
                        </a:lnTo>
                        <a:lnTo>
                          <a:pt x="1329" y="1432"/>
                        </a:lnTo>
                        <a:lnTo>
                          <a:pt x="1205" y="1140"/>
                        </a:lnTo>
                        <a:lnTo>
                          <a:pt x="1152" y="891"/>
                        </a:lnTo>
                        <a:lnTo>
                          <a:pt x="1178" y="868"/>
                        </a:lnTo>
                        <a:lnTo>
                          <a:pt x="1210" y="836"/>
                        </a:lnTo>
                        <a:lnTo>
                          <a:pt x="1229" y="797"/>
                        </a:lnTo>
                        <a:lnTo>
                          <a:pt x="1241" y="750"/>
                        </a:lnTo>
                        <a:lnTo>
                          <a:pt x="1243" y="707"/>
                        </a:lnTo>
                        <a:lnTo>
                          <a:pt x="1244" y="665"/>
                        </a:lnTo>
                        <a:lnTo>
                          <a:pt x="1246" y="633"/>
                        </a:lnTo>
                        <a:lnTo>
                          <a:pt x="1250" y="589"/>
                        </a:lnTo>
                        <a:lnTo>
                          <a:pt x="1411" y="464"/>
                        </a:lnTo>
                        <a:lnTo>
                          <a:pt x="1308" y="188"/>
                        </a:lnTo>
                        <a:lnTo>
                          <a:pt x="1292" y="147"/>
                        </a:lnTo>
                        <a:lnTo>
                          <a:pt x="1268" y="118"/>
                        </a:lnTo>
                        <a:lnTo>
                          <a:pt x="1238" y="94"/>
                        </a:lnTo>
                        <a:lnTo>
                          <a:pt x="1199" y="78"/>
                        </a:lnTo>
                        <a:lnTo>
                          <a:pt x="1023" y="27"/>
                        </a:lnTo>
                        <a:lnTo>
                          <a:pt x="993" y="18"/>
                        </a:lnTo>
                        <a:lnTo>
                          <a:pt x="972" y="11"/>
                        </a:lnTo>
                        <a:lnTo>
                          <a:pt x="954" y="7"/>
                        </a:lnTo>
                        <a:lnTo>
                          <a:pt x="936" y="2"/>
                        </a:lnTo>
                        <a:lnTo>
                          <a:pt x="919" y="0"/>
                        </a:lnTo>
                        <a:lnTo>
                          <a:pt x="919" y="23"/>
                        </a:lnTo>
                        <a:lnTo>
                          <a:pt x="929" y="39"/>
                        </a:lnTo>
                        <a:lnTo>
                          <a:pt x="939" y="57"/>
                        </a:lnTo>
                        <a:lnTo>
                          <a:pt x="954" y="78"/>
                        </a:lnTo>
                        <a:lnTo>
                          <a:pt x="968" y="97"/>
                        </a:lnTo>
                        <a:lnTo>
                          <a:pt x="981" y="122"/>
                        </a:lnTo>
                        <a:lnTo>
                          <a:pt x="989" y="142"/>
                        </a:lnTo>
                        <a:lnTo>
                          <a:pt x="995" y="159"/>
                        </a:lnTo>
                        <a:lnTo>
                          <a:pt x="998" y="181"/>
                        </a:lnTo>
                        <a:lnTo>
                          <a:pt x="998" y="206"/>
                        </a:lnTo>
                        <a:lnTo>
                          <a:pt x="992" y="228"/>
                        </a:lnTo>
                        <a:lnTo>
                          <a:pt x="983" y="252"/>
                        </a:lnTo>
                        <a:lnTo>
                          <a:pt x="969" y="271"/>
                        </a:lnTo>
                        <a:lnTo>
                          <a:pt x="950" y="287"/>
                        </a:lnTo>
                        <a:lnTo>
                          <a:pt x="923" y="304"/>
                        </a:lnTo>
                        <a:lnTo>
                          <a:pt x="896" y="315"/>
                        </a:lnTo>
                        <a:lnTo>
                          <a:pt x="868" y="326"/>
                        </a:lnTo>
                        <a:lnTo>
                          <a:pt x="838" y="333"/>
                        </a:lnTo>
                        <a:lnTo>
                          <a:pt x="810" y="337"/>
                        </a:lnTo>
                        <a:lnTo>
                          <a:pt x="772" y="333"/>
                        </a:lnTo>
                        <a:lnTo>
                          <a:pt x="742" y="324"/>
                        </a:lnTo>
                        <a:lnTo>
                          <a:pt x="711" y="315"/>
                        </a:lnTo>
                        <a:lnTo>
                          <a:pt x="677" y="298"/>
                        </a:lnTo>
                        <a:lnTo>
                          <a:pt x="636" y="277"/>
                        </a:lnTo>
                        <a:lnTo>
                          <a:pt x="614" y="263"/>
                        </a:lnTo>
                        <a:lnTo>
                          <a:pt x="587" y="235"/>
                        </a:lnTo>
                        <a:lnTo>
                          <a:pt x="576" y="209"/>
                        </a:lnTo>
                        <a:lnTo>
                          <a:pt x="562" y="181"/>
                        </a:lnTo>
                        <a:lnTo>
                          <a:pt x="550" y="152"/>
                        </a:lnTo>
                        <a:lnTo>
                          <a:pt x="539" y="118"/>
                        </a:lnTo>
                        <a:lnTo>
                          <a:pt x="530" y="87"/>
                        </a:lnTo>
                        <a:lnTo>
                          <a:pt x="517" y="48"/>
                        </a:lnTo>
                        <a:lnTo>
                          <a:pt x="511" y="20"/>
                        </a:lnTo>
                        <a:lnTo>
                          <a:pt x="512" y="7"/>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nvGrpSpPr>
                  <p:cNvPr id="11311" name="Group 48"/>
                  <p:cNvGrpSpPr>
                    <a:grpSpLocks/>
                  </p:cNvGrpSpPr>
                  <p:nvPr/>
                </p:nvGrpSpPr>
                <p:grpSpPr bwMode="auto">
                  <a:xfrm>
                    <a:off x="3493" y="1918"/>
                    <a:ext cx="763" cy="1050"/>
                    <a:chOff x="3493" y="1918"/>
                    <a:chExt cx="763" cy="1050"/>
                  </a:xfrm>
                </p:grpSpPr>
                <p:sp>
                  <p:nvSpPr>
                    <p:cNvPr id="11313" name="Freeform 49"/>
                    <p:cNvSpPr>
                      <a:spLocks/>
                    </p:cNvSpPr>
                    <p:nvPr/>
                  </p:nvSpPr>
                  <p:spPr bwMode="auto">
                    <a:xfrm>
                      <a:off x="3493" y="1918"/>
                      <a:ext cx="763" cy="1050"/>
                    </a:xfrm>
                    <a:custGeom>
                      <a:avLst/>
                      <a:gdLst>
                        <a:gd name="T0" fmla="*/ 7 w 763"/>
                        <a:gd name="T1" fmla="*/ 246 h 1050"/>
                        <a:gd name="T2" fmla="*/ 0 w 763"/>
                        <a:gd name="T3" fmla="*/ 385 h 1050"/>
                        <a:gd name="T4" fmla="*/ 13 w 763"/>
                        <a:gd name="T5" fmla="*/ 639 h 1050"/>
                        <a:gd name="T6" fmla="*/ 1 w 763"/>
                        <a:gd name="T7" fmla="*/ 773 h 1050"/>
                        <a:gd name="T8" fmla="*/ 18 w 763"/>
                        <a:gd name="T9" fmla="*/ 921 h 1050"/>
                        <a:gd name="T10" fmla="*/ 73 w 763"/>
                        <a:gd name="T11" fmla="*/ 1050 h 1050"/>
                        <a:gd name="T12" fmla="*/ 215 w 763"/>
                        <a:gd name="T13" fmla="*/ 1035 h 1050"/>
                        <a:gd name="T14" fmla="*/ 379 w 763"/>
                        <a:gd name="T15" fmla="*/ 932 h 1050"/>
                        <a:gd name="T16" fmla="*/ 648 w 763"/>
                        <a:gd name="T17" fmla="*/ 553 h 1050"/>
                        <a:gd name="T18" fmla="*/ 703 w 763"/>
                        <a:gd name="T19" fmla="*/ 476 h 1050"/>
                        <a:gd name="T20" fmla="*/ 720 w 763"/>
                        <a:gd name="T21" fmla="*/ 436 h 1050"/>
                        <a:gd name="T22" fmla="*/ 745 w 763"/>
                        <a:gd name="T23" fmla="*/ 355 h 1050"/>
                        <a:gd name="T24" fmla="*/ 745 w 763"/>
                        <a:gd name="T25" fmla="*/ 327 h 1050"/>
                        <a:gd name="T26" fmla="*/ 729 w 763"/>
                        <a:gd name="T27" fmla="*/ 299 h 1050"/>
                        <a:gd name="T28" fmla="*/ 703 w 763"/>
                        <a:gd name="T29" fmla="*/ 268 h 1050"/>
                        <a:gd name="T30" fmla="*/ 688 w 763"/>
                        <a:gd name="T31" fmla="*/ 243 h 1050"/>
                        <a:gd name="T32" fmla="*/ 690 w 763"/>
                        <a:gd name="T33" fmla="*/ 218 h 1050"/>
                        <a:gd name="T34" fmla="*/ 720 w 763"/>
                        <a:gd name="T35" fmla="*/ 226 h 1050"/>
                        <a:gd name="T36" fmla="*/ 736 w 763"/>
                        <a:gd name="T37" fmla="*/ 258 h 1050"/>
                        <a:gd name="T38" fmla="*/ 748 w 763"/>
                        <a:gd name="T39" fmla="*/ 277 h 1050"/>
                        <a:gd name="T40" fmla="*/ 763 w 763"/>
                        <a:gd name="T41" fmla="*/ 271 h 1050"/>
                        <a:gd name="T42" fmla="*/ 760 w 763"/>
                        <a:gd name="T43" fmla="*/ 237 h 1050"/>
                        <a:gd name="T44" fmla="*/ 751 w 763"/>
                        <a:gd name="T45" fmla="*/ 173 h 1050"/>
                        <a:gd name="T46" fmla="*/ 742 w 763"/>
                        <a:gd name="T47" fmla="*/ 141 h 1050"/>
                        <a:gd name="T48" fmla="*/ 721 w 763"/>
                        <a:gd name="T49" fmla="*/ 126 h 1050"/>
                        <a:gd name="T50" fmla="*/ 700 w 763"/>
                        <a:gd name="T51" fmla="*/ 69 h 1050"/>
                        <a:gd name="T52" fmla="*/ 688 w 763"/>
                        <a:gd name="T53" fmla="*/ 30 h 1050"/>
                        <a:gd name="T54" fmla="*/ 679 w 763"/>
                        <a:gd name="T55" fmla="*/ 5 h 1050"/>
                        <a:gd name="T56" fmla="*/ 655 w 763"/>
                        <a:gd name="T57" fmla="*/ 0 h 1050"/>
                        <a:gd name="T58" fmla="*/ 557 w 763"/>
                        <a:gd name="T59" fmla="*/ 136 h 1050"/>
                        <a:gd name="T60" fmla="*/ 530 w 763"/>
                        <a:gd name="T61" fmla="*/ 173 h 1050"/>
                        <a:gd name="T62" fmla="*/ 524 w 763"/>
                        <a:gd name="T63" fmla="*/ 197 h 1050"/>
                        <a:gd name="T64" fmla="*/ 558 w 763"/>
                        <a:gd name="T65" fmla="*/ 310 h 1050"/>
                        <a:gd name="T66" fmla="*/ 593 w 763"/>
                        <a:gd name="T67" fmla="*/ 415 h 1050"/>
                        <a:gd name="T68" fmla="*/ 295 w 763"/>
                        <a:gd name="T69" fmla="*/ 642 h 1050"/>
                        <a:gd name="T70" fmla="*/ 295 w 763"/>
                        <a:gd name="T71" fmla="*/ 318 h 10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63"/>
                        <a:gd name="T109" fmla="*/ 0 h 1050"/>
                        <a:gd name="T110" fmla="*/ 763 w 763"/>
                        <a:gd name="T111" fmla="*/ 1050 h 10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63" h="1050">
                          <a:moveTo>
                            <a:pt x="27" y="180"/>
                          </a:moveTo>
                          <a:lnTo>
                            <a:pt x="7" y="246"/>
                          </a:lnTo>
                          <a:lnTo>
                            <a:pt x="4" y="293"/>
                          </a:lnTo>
                          <a:lnTo>
                            <a:pt x="0" y="385"/>
                          </a:lnTo>
                          <a:lnTo>
                            <a:pt x="13" y="498"/>
                          </a:lnTo>
                          <a:lnTo>
                            <a:pt x="13" y="639"/>
                          </a:lnTo>
                          <a:lnTo>
                            <a:pt x="6" y="710"/>
                          </a:lnTo>
                          <a:lnTo>
                            <a:pt x="1" y="773"/>
                          </a:lnTo>
                          <a:lnTo>
                            <a:pt x="4" y="850"/>
                          </a:lnTo>
                          <a:lnTo>
                            <a:pt x="18" y="921"/>
                          </a:lnTo>
                          <a:lnTo>
                            <a:pt x="36" y="992"/>
                          </a:lnTo>
                          <a:lnTo>
                            <a:pt x="73" y="1050"/>
                          </a:lnTo>
                          <a:lnTo>
                            <a:pt x="148" y="1043"/>
                          </a:lnTo>
                          <a:lnTo>
                            <a:pt x="215" y="1035"/>
                          </a:lnTo>
                          <a:lnTo>
                            <a:pt x="304" y="1009"/>
                          </a:lnTo>
                          <a:lnTo>
                            <a:pt x="379" y="932"/>
                          </a:lnTo>
                          <a:lnTo>
                            <a:pt x="430" y="866"/>
                          </a:lnTo>
                          <a:lnTo>
                            <a:pt x="648" y="553"/>
                          </a:lnTo>
                          <a:lnTo>
                            <a:pt x="694" y="494"/>
                          </a:lnTo>
                          <a:lnTo>
                            <a:pt x="703" y="476"/>
                          </a:lnTo>
                          <a:lnTo>
                            <a:pt x="711" y="455"/>
                          </a:lnTo>
                          <a:lnTo>
                            <a:pt x="720" y="436"/>
                          </a:lnTo>
                          <a:lnTo>
                            <a:pt x="726" y="413"/>
                          </a:lnTo>
                          <a:lnTo>
                            <a:pt x="745" y="355"/>
                          </a:lnTo>
                          <a:lnTo>
                            <a:pt x="748" y="342"/>
                          </a:lnTo>
                          <a:lnTo>
                            <a:pt x="745" y="327"/>
                          </a:lnTo>
                          <a:lnTo>
                            <a:pt x="738" y="313"/>
                          </a:lnTo>
                          <a:lnTo>
                            <a:pt x="729" y="299"/>
                          </a:lnTo>
                          <a:lnTo>
                            <a:pt x="718" y="284"/>
                          </a:lnTo>
                          <a:lnTo>
                            <a:pt x="703" y="268"/>
                          </a:lnTo>
                          <a:lnTo>
                            <a:pt x="699" y="254"/>
                          </a:lnTo>
                          <a:lnTo>
                            <a:pt x="688" y="243"/>
                          </a:lnTo>
                          <a:lnTo>
                            <a:pt x="667" y="228"/>
                          </a:lnTo>
                          <a:lnTo>
                            <a:pt x="690" y="218"/>
                          </a:lnTo>
                          <a:lnTo>
                            <a:pt x="709" y="214"/>
                          </a:lnTo>
                          <a:lnTo>
                            <a:pt x="720" y="226"/>
                          </a:lnTo>
                          <a:lnTo>
                            <a:pt x="732" y="244"/>
                          </a:lnTo>
                          <a:lnTo>
                            <a:pt x="736" y="258"/>
                          </a:lnTo>
                          <a:lnTo>
                            <a:pt x="741" y="268"/>
                          </a:lnTo>
                          <a:lnTo>
                            <a:pt x="748" y="277"/>
                          </a:lnTo>
                          <a:lnTo>
                            <a:pt x="759" y="281"/>
                          </a:lnTo>
                          <a:lnTo>
                            <a:pt x="763" y="271"/>
                          </a:lnTo>
                          <a:lnTo>
                            <a:pt x="762" y="257"/>
                          </a:lnTo>
                          <a:lnTo>
                            <a:pt x="760" y="237"/>
                          </a:lnTo>
                          <a:lnTo>
                            <a:pt x="756" y="205"/>
                          </a:lnTo>
                          <a:lnTo>
                            <a:pt x="751" y="173"/>
                          </a:lnTo>
                          <a:lnTo>
                            <a:pt x="744" y="166"/>
                          </a:lnTo>
                          <a:lnTo>
                            <a:pt x="742" y="141"/>
                          </a:lnTo>
                          <a:lnTo>
                            <a:pt x="739" y="133"/>
                          </a:lnTo>
                          <a:lnTo>
                            <a:pt x="721" y="126"/>
                          </a:lnTo>
                          <a:lnTo>
                            <a:pt x="709" y="92"/>
                          </a:lnTo>
                          <a:lnTo>
                            <a:pt x="700" y="69"/>
                          </a:lnTo>
                          <a:lnTo>
                            <a:pt x="691" y="48"/>
                          </a:lnTo>
                          <a:lnTo>
                            <a:pt x="688" y="30"/>
                          </a:lnTo>
                          <a:lnTo>
                            <a:pt x="687" y="17"/>
                          </a:lnTo>
                          <a:lnTo>
                            <a:pt x="679" y="5"/>
                          </a:lnTo>
                          <a:lnTo>
                            <a:pt x="667" y="0"/>
                          </a:lnTo>
                          <a:lnTo>
                            <a:pt x="655" y="0"/>
                          </a:lnTo>
                          <a:lnTo>
                            <a:pt x="645" y="44"/>
                          </a:lnTo>
                          <a:lnTo>
                            <a:pt x="557" y="136"/>
                          </a:lnTo>
                          <a:lnTo>
                            <a:pt x="539" y="161"/>
                          </a:lnTo>
                          <a:lnTo>
                            <a:pt x="530" y="173"/>
                          </a:lnTo>
                          <a:lnTo>
                            <a:pt x="526" y="186"/>
                          </a:lnTo>
                          <a:lnTo>
                            <a:pt x="524" y="197"/>
                          </a:lnTo>
                          <a:lnTo>
                            <a:pt x="539" y="239"/>
                          </a:lnTo>
                          <a:lnTo>
                            <a:pt x="558" y="310"/>
                          </a:lnTo>
                          <a:lnTo>
                            <a:pt x="578" y="352"/>
                          </a:lnTo>
                          <a:lnTo>
                            <a:pt x="593" y="415"/>
                          </a:lnTo>
                          <a:lnTo>
                            <a:pt x="461" y="511"/>
                          </a:lnTo>
                          <a:lnTo>
                            <a:pt x="295" y="642"/>
                          </a:lnTo>
                          <a:lnTo>
                            <a:pt x="301" y="486"/>
                          </a:lnTo>
                          <a:lnTo>
                            <a:pt x="295" y="318"/>
                          </a:lnTo>
                          <a:lnTo>
                            <a:pt x="27" y="180"/>
                          </a:lnTo>
                          <a:close/>
                        </a:path>
                      </a:pathLst>
                    </a:custGeom>
                    <a:solidFill>
                      <a:srgbClr val="FF9F7F"/>
                    </a:solidFill>
                    <a:ln w="19050">
                      <a:solidFill>
                        <a:srgbClr val="BF3F00"/>
                      </a:solidFill>
                      <a:prstDash val="solid"/>
                      <a:round/>
                      <a:headEnd/>
                      <a:tailEnd/>
                    </a:ln>
                  </p:spPr>
                  <p:txBody>
                    <a:bodyPr/>
                    <a:lstStyle/>
                    <a:p>
                      <a:endParaRPr lang="en-GB"/>
                    </a:p>
                  </p:txBody>
                </p:sp>
                <p:sp>
                  <p:nvSpPr>
                    <p:cNvPr id="11314" name="Freeform 50"/>
                    <p:cNvSpPr>
                      <a:spLocks/>
                    </p:cNvSpPr>
                    <p:nvPr/>
                  </p:nvSpPr>
                  <p:spPr bwMode="auto">
                    <a:xfrm>
                      <a:off x="4105" y="2048"/>
                      <a:ext cx="108" cy="20"/>
                    </a:xfrm>
                    <a:custGeom>
                      <a:avLst/>
                      <a:gdLst>
                        <a:gd name="T0" fmla="*/ 0 w 108"/>
                        <a:gd name="T1" fmla="*/ 20 h 20"/>
                        <a:gd name="T2" fmla="*/ 70 w 108"/>
                        <a:gd name="T3" fmla="*/ 0 h 20"/>
                        <a:gd name="T4" fmla="*/ 108 w 108"/>
                        <a:gd name="T5" fmla="*/ 0 h 20"/>
                        <a:gd name="T6" fmla="*/ 0 60000 65536"/>
                        <a:gd name="T7" fmla="*/ 0 60000 65536"/>
                        <a:gd name="T8" fmla="*/ 0 60000 65536"/>
                        <a:gd name="T9" fmla="*/ 0 w 108"/>
                        <a:gd name="T10" fmla="*/ 0 h 20"/>
                        <a:gd name="T11" fmla="*/ 108 w 108"/>
                        <a:gd name="T12" fmla="*/ 20 h 20"/>
                      </a:gdLst>
                      <a:ahLst/>
                      <a:cxnLst>
                        <a:cxn ang="T6">
                          <a:pos x="T0" y="T1"/>
                        </a:cxn>
                        <a:cxn ang="T7">
                          <a:pos x="T2" y="T3"/>
                        </a:cxn>
                        <a:cxn ang="T8">
                          <a:pos x="T4" y="T5"/>
                        </a:cxn>
                      </a:cxnLst>
                      <a:rect l="T9" t="T10" r="T11" b="T12"/>
                      <a:pathLst>
                        <a:path w="108" h="20">
                          <a:moveTo>
                            <a:pt x="0" y="20"/>
                          </a:moveTo>
                          <a:lnTo>
                            <a:pt x="70" y="0"/>
                          </a:lnTo>
                          <a:lnTo>
                            <a:pt x="108" y="0"/>
                          </a:lnTo>
                        </a:path>
                      </a:pathLst>
                    </a:custGeom>
                    <a:noFill/>
                    <a:ln w="19050">
                      <a:solidFill>
                        <a:srgbClr val="BF3F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315" name="Freeform 51"/>
                    <p:cNvSpPr>
                      <a:spLocks/>
                    </p:cNvSpPr>
                    <p:nvPr/>
                  </p:nvSpPr>
                  <p:spPr bwMode="auto">
                    <a:xfrm>
                      <a:off x="4090" y="2091"/>
                      <a:ext cx="142" cy="28"/>
                    </a:xfrm>
                    <a:custGeom>
                      <a:avLst/>
                      <a:gdLst>
                        <a:gd name="T0" fmla="*/ 0 w 142"/>
                        <a:gd name="T1" fmla="*/ 28 h 28"/>
                        <a:gd name="T2" fmla="*/ 82 w 142"/>
                        <a:gd name="T3" fmla="*/ 6 h 28"/>
                        <a:gd name="T4" fmla="*/ 142 w 142"/>
                        <a:gd name="T5" fmla="*/ 0 h 28"/>
                        <a:gd name="T6" fmla="*/ 0 60000 65536"/>
                        <a:gd name="T7" fmla="*/ 0 60000 65536"/>
                        <a:gd name="T8" fmla="*/ 0 60000 65536"/>
                        <a:gd name="T9" fmla="*/ 0 w 142"/>
                        <a:gd name="T10" fmla="*/ 0 h 28"/>
                        <a:gd name="T11" fmla="*/ 142 w 142"/>
                        <a:gd name="T12" fmla="*/ 28 h 28"/>
                      </a:gdLst>
                      <a:ahLst/>
                      <a:cxnLst>
                        <a:cxn ang="T6">
                          <a:pos x="T0" y="T1"/>
                        </a:cxn>
                        <a:cxn ang="T7">
                          <a:pos x="T2" y="T3"/>
                        </a:cxn>
                        <a:cxn ang="T8">
                          <a:pos x="T4" y="T5"/>
                        </a:cxn>
                      </a:cxnLst>
                      <a:rect l="T9" t="T10" r="T11" b="T12"/>
                      <a:pathLst>
                        <a:path w="142" h="28">
                          <a:moveTo>
                            <a:pt x="0" y="28"/>
                          </a:moveTo>
                          <a:lnTo>
                            <a:pt x="82" y="6"/>
                          </a:lnTo>
                          <a:lnTo>
                            <a:pt x="142" y="0"/>
                          </a:lnTo>
                        </a:path>
                      </a:pathLst>
                    </a:custGeom>
                    <a:noFill/>
                    <a:ln w="19050">
                      <a:solidFill>
                        <a:srgbClr val="BF3F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316" name="Freeform 52"/>
                    <p:cNvSpPr>
                      <a:spLocks/>
                    </p:cNvSpPr>
                    <p:nvPr/>
                  </p:nvSpPr>
                  <p:spPr bwMode="auto">
                    <a:xfrm>
                      <a:off x="4104" y="2027"/>
                      <a:ext cx="61" cy="39"/>
                    </a:xfrm>
                    <a:custGeom>
                      <a:avLst/>
                      <a:gdLst>
                        <a:gd name="T0" fmla="*/ 0 w 61"/>
                        <a:gd name="T1" fmla="*/ 39 h 39"/>
                        <a:gd name="T2" fmla="*/ 50 w 61"/>
                        <a:gd name="T3" fmla="*/ 0 h 39"/>
                        <a:gd name="T4" fmla="*/ 61 w 61"/>
                        <a:gd name="T5" fmla="*/ 21 h 39"/>
                        <a:gd name="T6" fmla="*/ 0 60000 65536"/>
                        <a:gd name="T7" fmla="*/ 0 60000 65536"/>
                        <a:gd name="T8" fmla="*/ 0 60000 65536"/>
                        <a:gd name="T9" fmla="*/ 0 w 61"/>
                        <a:gd name="T10" fmla="*/ 0 h 39"/>
                        <a:gd name="T11" fmla="*/ 61 w 61"/>
                        <a:gd name="T12" fmla="*/ 39 h 39"/>
                      </a:gdLst>
                      <a:ahLst/>
                      <a:cxnLst>
                        <a:cxn ang="T6">
                          <a:pos x="T0" y="T1"/>
                        </a:cxn>
                        <a:cxn ang="T7">
                          <a:pos x="T2" y="T3"/>
                        </a:cxn>
                        <a:cxn ang="T8">
                          <a:pos x="T4" y="T5"/>
                        </a:cxn>
                      </a:cxnLst>
                      <a:rect l="T9" t="T10" r="T11" b="T12"/>
                      <a:pathLst>
                        <a:path w="61" h="39">
                          <a:moveTo>
                            <a:pt x="0" y="39"/>
                          </a:moveTo>
                          <a:lnTo>
                            <a:pt x="50" y="0"/>
                          </a:lnTo>
                          <a:lnTo>
                            <a:pt x="61" y="21"/>
                          </a:lnTo>
                        </a:path>
                      </a:pathLst>
                    </a:custGeom>
                    <a:noFill/>
                    <a:ln w="19050">
                      <a:solidFill>
                        <a:srgbClr val="BF3F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317" name="Line 53"/>
                    <p:cNvSpPr>
                      <a:spLocks noChangeShapeType="1"/>
                    </p:cNvSpPr>
                    <p:nvPr/>
                  </p:nvSpPr>
                  <p:spPr bwMode="auto">
                    <a:xfrm flipH="1" flipV="1">
                      <a:off x="4150" y="1959"/>
                      <a:ext cx="30" cy="12"/>
                    </a:xfrm>
                    <a:prstGeom prst="line">
                      <a:avLst/>
                    </a:prstGeom>
                    <a:noFill/>
                    <a:ln w="19050">
                      <a:solidFill>
                        <a:srgbClr val="BF3F00"/>
                      </a:solidFill>
                      <a:round/>
                      <a:headEnd/>
                      <a:tailEnd/>
                    </a:ln>
                    <a:extLst>
                      <a:ext uri="{909E8E84-426E-40dd-AFC4-6F175D3DCCD1}">
                        <a14:hiddenFill xmlns="" xmlns:a14="http://schemas.microsoft.com/office/drawing/2010/main">
                          <a:noFill/>
                        </a14:hiddenFill>
                      </a:ext>
                    </a:extLst>
                  </p:spPr>
                  <p:txBody>
                    <a:bodyPr/>
                    <a:lstStyle/>
                    <a:p>
                      <a:endParaRPr lang="en-GB"/>
                    </a:p>
                  </p:txBody>
                </p:sp>
              </p:grpSp>
              <p:sp>
                <p:nvSpPr>
                  <p:cNvPr id="11312" name="Freeform 54"/>
                  <p:cNvSpPr>
                    <a:spLocks/>
                  </p:cNvSpPr>
                  <p:nvPr/>
                </p:nvSpPr>
                <p:spPr bwMode="auto">
                  <a:xfrm>
                    <a:off x="3445" y="2040"/>
                    <a:ext cx="360" cy="208"/>
                  </a:xfrm>
                  <a:custGeom>
                    <a:avLst/>
                    <a:gdLst>
                      <a:gd name="T0" fmla="*/ 164 w 360"/>
                      <a:gd name="T1" fmla="*/ 76 h 208"/>
                      <a:gd name="T2" fmla="*/ 30 w 360"/>
                      <a:gd name="T3" fmla="*/ 0 h 208"/>
                      <a:gd name="T4" fmla="*/ 0 w 360"/>
                      <a:gd name="T5" fmla="*/ 56 h 208"/>
                      <a:gd name="T6" fmla="*/ 7 w 360"/>
                      <a:gd name="T7" fmla="*/ 71 h 208"/>
                      <a:gd name="T8" fmla="*/ 33 w 360"/>
                      <a:gd name="T9" fmla="*/ 88 h 208"/>
                      <a:gd name="T10" fmla="*/ 360 w 360"/>
                      <a:gd name="T11" fmla="*/ 208 h 208"/>
                      <a:gd name="T12" fmla="*/ 360 w 360"/>
                      <a:gd name="T13" fmla="*/ 180 h 208"/>
                      <a:gd name="T14" fmla="*/ 164 w 360"/>
                      <a:gd name="T15" fmla="*/ 76 h 208"/>
                      <a:gd name="T16" fmla="*/ 0 60000 65536"/>
                      <a:gd name="T17" fmla="*/ 0 60000 65536"/>
                      <a:gd name="T18" fmla="*/ 0 60000 65536"/>
                      <a:gd name="T19" fmla="*/ 0 60000 65536"/>
                      <a:gd name="T20" fmla="*/ 0 60000 65536"/>
                      <a:gd name="T21" fmla="*/ 0 60000 65536"/>
                      <a:gd name="T22" fmla="*/ 0 60000 65536"/>
                      <a:gd name="T23" fmla="*/ 0 60000 65536"/>
                      <a:gd name="T24" fmla="*/ 0 w 360"/>
                      <a:gd name="T25" fmla="*/ 0 h 208"/>
                      <a:gd name="T26" fmla="*/ 360 w 360"/>
                      <a:gd name="T27" fmla="*/ 208 h 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0" h="208">
                        <a:moveTo>
                          <a:pt x="164" y="76"/>
                        </a:moveTo>
                        <a:lnTo>
                          <a:pt x="30" y="0"/>
                        </a:lnTo>
                        <a:lnTo>
                          <a:pt x="0" y="56"/>
                        </a:lnTo>
                        <a:lnTo>
                          <a:pt x="7" y="71"/>
                        </a:lnTo>
                        <a:lnTo>
                          <a:pt x="33" y="88"/>
                        </a:lnTo>
                        <a:lnTo>
                          <a:pt x="360" y="208"/>
                        </a:lnTo>
                        <a:lnTo>
                          <a:pt x="360" y="180"/>
                        </a:lnTo>
                        <a:lnTo>
                          <a:pt x="164" y="76"/>
                        </a:lnTo>
                        <a:close/>
                      </a:path>
                    </a:pathLst>
                  </a:custGeom>
                  <a:solidFill>
                    <a:srgbClr val="FFFF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grpSp>
              <p:nvGrpSpPr>
                <p:cNvPr id="11307" name="Group 55"/>
                <p:cNvGrpSpPr>
                  <a:grpSpLocks/>
                </p:cNvGrpSpPr>
                <p:nvPr/>
              </p:nvGrpSpPr>
              <p:grpSpPr bwMode="auto">
                <a:xfrm>
                  <a:off x="4038" y="1811"/>
                  <a:ext cx="145" cy="243"/>
                  <a:chOff x="4038" y="1811"/>
                  <a:chExt cx="145" cy="243"/>
                </a:xfrm>
              </p:grpSpPr>
              <p:sp>
                <p:nvSpPr>
                  <p:cNvPr id="11308" name="Freeform 56"/>
                  <p:cNvSpPr>
                    <a:spLocks/>
                  </p:cNvSpPr>
                  <p:nvPr/>
                </p:nvSpPr>
                <p:spPr bwMode="auto">
                  <a:xfrm>
                    <a:off x="4038" y="1815"/>
                    <a:ext cx="137" cy="239"/>
                  </a:xfrm>
                  <a:custGeom>
                    <a:avLst/>
                    <a:gdLst>
                      <a:gd name="T0" fmla="*/ 131 w 137"/>
                      <a:gd name="T1" fmla="*/ 0 h 239"/>
                      <a:gd name="T2" fmla="*/ 87 w 137"/>
                      <a:gd name="T3" fmla="*/ 16 h 239"/>
                      <a:gd name="T4" fmla="*/ 48 w 137"/>
                      <a:gd name="T5" fmla="*/ 35 h 239"/>
                      <a:gd name="T6" fmla="*/ 21 w 137"/>
                      <a:gd name="T7" fmla="*/ 76 h 239"/>
                      <a:gd name="T8" fmla="*/ 0 w 137"/>
                      <a:gd name="T9" fmla="*/ 105 h 239"/>
                      <a:gd name="T10" fmla="*/ 4 w 137"/>
                      <a:gd name="T11" fmla="*/ 137 h 239"/>
                      <a:gd name="T12" fmla="*/ 7 w 137"/>
                      <a:gd name="T13" fmla="*/ 200 h 239"/>
                      <a:gd name="T14" fmla="*/ 16 w 137"/>
                      <a:gd name="T15" fmla="*/ 239 h 239"/>
                      <a:gd name="T16" fmla="*/ 61 w 137"/>
                      <a:gd name="T17" fmla="*/ 194 h 239"/>
                      <a:gd name="T18" fmla="*/ 63 w 137"/>
                      <a:gd name="T19" fmla="*/ 155 h 239"/>
                      <a:gd name="T20" fmla="*/ 60 w 137"/>
                      <a:gd name="T21" fmla="*/ 137 h 239"/>
                      <a:gd name="T22" fmla="*/ 54 w 137"/>
                      <a:gd name="T23" fmla="*/ 124 h 239"/>
                      <a:gd name="T24" fmla="*/ 63 w 137"/>
                      <a:gd name="T25" fmla="*/ 119 h 239"/>
                      <a:gd name="T26" fmla="*/ 70 w 137"/>
                      <a:gd name="T27" fmla="*/ 109 h 239"/>
                      <a:gd name="T28" fmla="*/ 81 w 137"/>
                      <a:gd name="T29" fmla="*/ 94 h 239"/>
                      <a:gd name="T30" fmla="*/ 85 w 137"/>
                      <a:gd name="T31" fmla="*/ 77 h 239"/>
                      <a:gd name="T32" fmla="*/ 90 w 137"/>
                      <a:gd name="T33" fmla="*/ 62 h 239"/>
                      <a:gd name="T34" fmla="*/ 104 w 137"/>
                      <a:gd name="T35" fmla="*/ 59 h 239"/>
                      <a:gd name="T36" fmla="*/ 118 w 137"/>
                      <a:gd name="T37" fmla="*/ 52 h 239"/>
                      <a:gd name="T38" fmla="*/ 128 w 137"/>
                      <a:gd name="T39" fmla="*/ 43 h 239"/>
                      <a:gd name="T40" fmla="*/ 136 w 137"/>
                      <a:gd name="T41" fmla="*/ 31 h 239"/>
                      <a:gd name="T42" fmla="*/ 137 w 137"/>
                      <a:gd name="T43" fmla="*/ 14 h 239"/>
                      <a:gd name="T44" fmla="*/ 131 w 137"/>
                      <a:gd name="T45" fmla="*/ 0 h 23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7"/>
                      <a:gd name="T70" fmla="*/ 0 h 239"/>
                      <a:gd name="T71" fmla="*/ 137 w 137"/>
                      <a:gd name="T72" fmla="*/ 239 h 23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7" h="239">
                        <a:moveTo>
                          <a:pt x="131" y="0"/>
                        </a:moveTo>
                        <a:lnTo>
                          <a:pt x="87" y="16"/>
                        </a:lnTo>
                        <a:lnTo>
                          <a:pt x="48" y="35"/>
                        </a:lnTo>
                        <a:lnTo>
                          <a:pt x="21" y="76"/>
                        </a:lnTo>
                        <a:lnTo>
                          <a:pt x="0" y="105"/>
                        </a:lnTo>
                        <a:lnTo>
                          <a:pt x="4" y="137"/>
                        </a:lnTo>
                        <a:lnTo>
                          <a:pt x="7" y="200"/>
                        </a:lnTo>
                        <a:lnTo>
                          <a:pt x="16" y="239"/>
                        </a:lnTo>
                        <a:lnTo>
                          <a:pt x="61" y="194"/>
                        </a:lnTo>
                        <a:lnTo>
                          <a:pt x="63" y="155"/>
                        </a:lnTo>
                        <a:lnTo>
                          <a:pt x="60" y="137"/>
                        </a:lnTo>
                        <a:lnTo>
                          <a:pt x="54" y="124"/>
                        </a:lnTo>
                        <a:lnTo>
                          <a:pt x="63" y="119"/>
                        </a:lnTo>
                        <a:lnTo>
                          <a:pt x="70" y="109"/>
                        </a:lnTo>
                        <a:lnTo>
                          <a:pt x="81" y="94"/>
                        </a:lnTo>
                        <a:lnTo>
                          <a:pt x="85" y="77"/>
                        </a:lnTo>
                        <a:lnTo>
                          <a:pt x="90" y="62"/>
                        </a:lnTo>
                        <a:lnTo>
                          <a:pt x="104" y="59"/>
                        </a:lnTo>
                        <a:lnTo>
                          <a:pt x="118" y="52"/>
                        </a:lnTo>
                        <a:lnTo>
                          <a:pt x="128" y="43"/>
                        </a:lnTo>
                        <a:lnTo>
                          <a:pt x="136" y="31"/>
                        </a:lnTo>
                        <a:lnTo>
                          <a:pt x="137" y="14"/>
                        </a:lnTo>
                        <a:lnTo>
                          <a:pt x="131" y="0"/>
                        </a:lnTo>
                        <a:close/>
                      </a:path>
                    </a:pathLst>
                  </a:custGeom>
                  <a:solidFill>
                    <a:srgbClr val="FF9F7F"/>
                  </a:solidFill>
                  <a:ln w="19050">
                    <a:solidFill>
                      <a:srgbClr val="BF3F00"/>
                    </a:solidFill>
                    <a:prstDash val="solid"/>
                    <a:round/>
                    <a:headEnd/>
                    <a:tailEnd/>
                  </a:ln>
                </p:spPr>
                <p:txBody>
                  <a:bodyPr/>
                  <a:lstStyle/>
                  <a:p>
                    <a:endParaRPr lang="en-GB"/>
                  </a:p>
                </p:txBody>
              </p:sp>
              <p:sp>
                <p:nvSpPr>
                  <p:cNvPr id="11309" name="Freeform 57"/>
                  <p:cNvSpPr>
                    <a:spLocks/>
                  </p:cNvSpPr>
                  <p:nvPr/>
                </p:nvSpPr>
                <p:spPr bwMode="auto">
                  <a:xfrm>
                    <a:off x="4125" y="1811"/>
                    <a:ext cx="58" cy="25"/>
                  </a:xfrm>
                  <a:custGeom>
                    <a:avLst/>
                    <a:gdLst>
                      <a:gd name="T0" fmla="*/ 0 w 58"/>
                      <a:gd name="T1" fmla="*/ 20 h 25"/>
                      <a:gd name="T2" fmla="*/ 56 w 58"/>
                      <a:gd name="T3" fmla="*/ 0 h 25"/>
                      <a:gd name="T4" fmla="*/ 58 w 58"/>
                      <a:gd name="T5" fmla="*/ 7 h 25"/>
                      <a:gd name="T6" fmla="*/ 52 w 58"/>
                      <a:gd name="T7" fmla="*/ 15 h 25"/>
                      <a:gd name="T8" fmla="*/ 22 w 58"/>
                      <a:gd name="T9" fmla="*/ 24 h 25"/>
                      <a:gd name="T10" fmla="*/ 14 w 58"/>
                      <a:gd name="T11" fmla="*/ 25 h 25"/>
                      <a:gd name="T12" fmla="*/ 6 w 58"/>
                      <a:gd name="T13" fmla="*/ 24 h 25"/>
                      <a:gd name="T14" fmla="*/ 0 w 58"/>
                      <a:gd name="T15" fmla="*/ 20 h 25"/>
                      <a:gd name="T16" fmla="*/ 0 60000 65536"/>
                      <a:gd name="T17" fmla="*/ 0 60000 65536"/>
                      <a:gd name="T18" fmla="*/ 0 60000 65536"/>
                      <a:gd name="T19" fmla="*/ 0 60000 65536"/>
                      <a:gd name="T20" fmla="*/ 0 60000 65536"/>
                      <a:gd name="T21" fmla="*/ 0 60000 65536"/>
                      <a:gd name="T22" fmla="*/ 0 60000 65536"/>
                      <a:gd name="T23" fmla="*/ 0 60000 65536"/>
                      <a:gd name="T24" fmla="*/ 0 w 58"/>
                      <a:gd name="T25" fmla="*/ 0 h 25"/>
                      <a:gd name="T26" fmla="*/ 58 w 58"/>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 h="25">
                        <a:moveTo>
                          <a:pt x="0" y="20"/>
                        </a:moveTo>
                        <a:lnTo>
                          <a:pt x="56" y="0"/>
                        </a:lnTo>
                        <a:lnTo>
                          <a:pt x="58" y="7"/>
                        </a:lnTo>
                        <a:lnTo>
                          <a:pt x="52" y="15"/>
                        </a:lnTo>
                        <a:lnTo>
                          <a:pt x="22" y="24"/>
                        </a:lnTo>
                        <a:lnTo>
                          <a:pt x="14" y="25"/>
                        </a:lnTo>
                        <a:lnTo>
                          <a:pt x="6" y="24"/>
                        </a:lnTo>
                        <a:lnTo>
                          <a:pt x="0" y="20"/>
                        </a:lnTo>
                        <a:close/>
                      </a:path>
                    </a:pathLst>
                  </a:custGeom>
                  <a:solidFill>
                    <a:srgbClr val="FF001F"/>
                  </a:solidFill>
                  <a:ln w="19050">
                    <a:solidFill>
                      <a:srgbClr val="FF001F"/>
                    </a:solidFill>
                    <a:prstDash val="solid"/>
                    <a:round/>
                    <a:headEnd/>
                    <a:tailEnd/>
                  </a:ln>
                </p:spPr>
                <p:txBody>
                  <a:bodyPr/>
                  <a:lstStyle/>
                  <a:p>
                    <a:endParaRPr lang="en-GB"/>
                  </a:p>
                </p:txBody>
              </p:sp>
            </p:grpSp>
          </p:grpSp>
        </p:grpSp>
        <p:sp>
          <p:nvSpPr>
            <p:cNvPr id="11300" name="Freeform 58"/>
            <p:cNvSpPr>
              <a:spLocks/>
            </p:cNvSpPr>
            <p:nvPr/>
          </p:nvSpPr>
          <p:spPr bwMode="auto">
            <a:xfrm>
              <a:off x="4162" y="1686"/>
              <a:ext cx="925" cy="1033"/>
            </a:xfrm>
            <a:custGeom>
              <a:avLst/>
              <a:gdLst>
                <a:gd name="T0" fmla="*/ 358 w 925"/>
                <a:gd name="T1" fmla="*/ 0 h 1033"/>
                <a:gd name="T2" fmla="*/ 896 w 925"/>
                <a:gd name="T3" fmla="*/ 100 h 1033"/>
                <a:gd name="T4" fmla="*/ 856 w 925"/>
                <a:gd name="T5" fmla="*/ 113 h 1033"/>
                <a:gd name="T6" fmla="*/ 925 w 925"/>
                <a:gd name="T7" fmla="*/ 142 h 1033"/>
                <a:gd name="T8" fmla="*/ 618 w 925"/>
                <a:gd name="T9" fmla="*/ 1033 h 1033"/>
                <a:gd name="T10" fmla="*/ 228 w 925"/>
                <a:gd name="T11" fmla="*/ 991 h 1033"/>
                <a:gd name="T12" fmla="*/ 0 w 925"/>
                <a:gd name="T13" fmla="*/ 874 h 1033"/>
                <a:gd name="T14" fmla="*/ 358 w 925"/>
                <a:gd name="T15" fmla="*/ 0 h 1033"/>
                <a:gd name="T16" fmla="*/ 0 60000 65536"/>
                <a:gd name="T17" fmla="*/ 0 60000 65536"/>
                <a:gd name="T18" fmla="*/ 0 60000 65536"/>
                <a:gd name="T19" fmla="*/ 0 60000 65536"/>
                <a:gd name="T20" fmla="*/ 0 60000 65536"/>
                <a:gd name="T21" fmla="*/ 0 60000 65536"/>
                <a:gd name="T22" fmla="*/ 0 60000 65536"/>
                <a:gd name="T23" fmla="*/ 0 60000 65536"/>
                <a:gd name="T24" fmla="*/ 0 w 925"/>
                <a:gd name="T25" fmla="*/ 0 h 1033"/>
                <a:gd name="T26" fmla="*/ 925 w 925"/>
                <a:gd name="T27" fmla="*/ 1033 h 10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5" h="1033">
                  <a:moveTo>
                    <a:pt x="358" y="0"/>
                  </a:moveTo>
                  <a:lnTo>
                    <a:pt x="896" y="100"/>
                  </a:lnTo>
                  <a:lnTo>
                    <a:pt x="856" y="113"/>
                  </a:lnTo>
                  <a:lnTo>
                    <a:pt x="925" y="142"/>
                  </a:lnTo>
                  <a:lnTo>
                    <a:pt x="618" y="1033"/>
                  </a:lnTo>
                  <a:lnTo>
                    <a:pt x="228" y="991"/>
                  </a:lnTo>
                  <a:lnTo>
                    <a:pt x="0" y="874"/>
                  </a:lnTo>
                  <a:lnTo>
                    <a:pt x="358" y="0"/>
                  </a:lnTo>
                  <a:close/>
                </a:path>
              </a:pathLst>
            </a:custGeom>
            <a:solidFill>
              <a:srgbClr val="9FB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301" name="Freeform 59"/>
            <p:cNvSpPr>
              <a:spLocks/>
            </p:cNvSpPr>
            <p:nvPr/>
          </p:nvSpPr>
          <p:spPr bwMode="auto">
            <a:xfrm>
              <a:off x="4021" y="2330"/>
              <a:ext cx="964" cy="503"/>
            </a:xfrm>
            <a:custGeom>
              <a:avLst/>
              <a:gdLst>
                <a:gd name="T0" fmla="*/ 888 w 964"/>
                <a:gd name="T1" fmla="*/ 35 h 503"/>
                <a:gd name="T2" fmla="*/ 919 w 964"/>
                <a:gd name="T3" fmla="*/ 202 h 503"/>
                <a:gd name="T4" fmla="*/ 949 w 964"/>
                <a:gd name="T5" fmla="*/ 344 h 503"/>
                <a:gd name="T6" fmla="*/ 964 w 964"/>
                <a:gd name="T7" fmla="*/ 422 h 503"/>
                <a:gd name="T8" fmla="*/ 946 w 964"/>
                <a:gd name="T9" fmla="*/ 468 h 503"/>
                <a:gd name="T10" fmla="*/ 803 w 964"/>
                <a:gd name="T11" fmla="*/ 498 h 503"/>
                <a:gd name="T12" fmla="*/ 511 w 964"/>
                <a:gd name="T13" fmla="*/ 482 h 503"/>
                <a:gd name="T14" fmla="*/ 362 w 964"/>
                <a:gd name="T15" fmla="*/ 503 h 503"/>
                <a:gd name="T16" fmla="*/ 247 w 964"/>
                <a:gd name="T17" fmla="*/ 489 h 503"/>
                <a:gd name="T18" fmla="*/ 98 w 964"/>
                <a:gd name="T19" fmla="*/ 477 h 503"/>
                <a:gd name="T20" fmla="*/ 57 w 964"/>
                <a:gd name="T21" fmla="*/ 418 h 503"/>
                <a:gd name="T22" fmla="*/ 27 w 964"/>
                <a:gd name="T23" fmla="*/ 368 h 503"/>
                <a:gd name="T24" fmla="*/ 8 w 964"/>
                <a:gd name="T25" fmla="*/ 302 h 503"/>
                <a:gd name="T26" fmla="*/ 3 w 964"/>
                <a:gd name="T27" fmla="*/ 263 h 503"/>
                <a:gd name="T28" fmla="*/ 26 w 964"/>
                <a:gd name="T29" fmla="*/ 251 h 503"/>
                <a:gd name="T30" fmla="*/ 50 w 964"/>
                <a:gd name="T31" fmla="*/ 272 h 503"/>
                <a:gd name="T32" fmla="*/ 107 w 964"/>
                <a:gd name="T33" fmla="*/ 297 h 503"/>
                <a:gd name="T34" fmla="*/ 77 w 964"/>
                <a:gd name="T35" fmla="*/ 261 h 503"/>
                <a:gd name="T36" fmla="*/ 120 w 964"/>
                <a:gd name="T37" fmla="*/ 238 h 503"/>
                <a:gd name="T38" fmla="*/ 207 w 964"/>
                <a:gd name="T39" fmla="*/ 230 h 503"/>
                <a:gd name="T40" fmla="*/ 283 w 964"/>
                <a:gd name="T41" fmla="*/ 230 h 503"/>
                <a:gd name="T42" fmla="*/ 211 w 964"/>
                <a:gd name="T43" fmla="*/ 222 h 503"/>
                <a:gd name="T44" fmla="*/ 165 w 964"/>
                <a:gd name="T45" fmla="*/ 222 h 503"/>
                <a:gd name="T46" fmla="*/ 129 w 964"/>
                <a:gd name="T47" fmla="*/ 202 h 503"/>
                <a:gd name="T48" fmla="*/ 175 w 964"/>
                <a:gd name="T49" fmla="*/ 177 h 503"/>
                <a:gd name="T50" fmla="*/ 296 w 964"/>
                <a:gd name="T51" fmla="*/ 167 h 503"/>
                <a:gd name="T52" fmla="*/ 368 w 964"/>
                <a:gd name="T53" fmla="*/ 189 h 503"/>
                <a:gd name="T54" fmla="*/ 411 w 964"/>
                <a:gd name="T55" fmla="*/ 248 h 503"/>
                <a:gd name="T56" fmla="*/ 493 w 964"/>
                <a:gd name="T57" fmla="*/ 288 h 503"/>
                <a:gd name="T58" fmla="*/ 614 w 964"/>
                <a:gd name="T59" fmla="*/ 294 h 503"/>
                <a:gd name="T60" fmla="*/ 758 w 964"/>
                <a:gd name="T61" fmla="*/ 263 h 503"/>
                <a:gd name="T62" fmla="*/ 822 w 964"/>
                <a:gd name="T63" fmla="*/ 117 h 5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4"/>
                <a:gd name="T97" fmla="*/ 0 h 503"/>
                <a:gd name="T98" fmla="*/ 964 w 964"/>
                <a:gd name="T99" fmla="*/ 503 h 5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4" h="503">
                  <a:moveTo>
                    <a:pt x="876" y="0"/>
                  </a:moveTo>
                  <a:lnTo>
                    <a:pt x="888" y="35"/>
                  </a:lnTo>
                  <a:lnTo>
                    <a:pt x="909" y="134"/>
                  </a:lnTo>
                  <a:lnTo>
                    <a:pt x="919" y="202"/>
                  </a:lnTo>
                  <a:lnTo>
                    <a:pt x="936" y="302"/>
                  </a:lnTo>
                  <a:lnTo>
                    <a:pt x="949" y="344"/>
                  </a:lnTo>
                  <a:lnTo>
                    <a:pt x="959" y="386"/>
                  </a:lnTo>
                  <a:lnTo>
                    <a:pt x="964" y="422"/>
                  </a:lnTo>
                  <a:lnTo>
                    <a:pt x="959" y="443"/>
                  </a:lnTo>
                  <a:lnTo>
                    <a:pt x="946" y="468"/>
                  </a:lnTo>
                  <a:lnTo>
                    <a:pt x="918" y="485"/>
                  </a:lnTo>
                  <a:lnTo>
                    <a:pt x="803" y="498"/>
                  </a:lnTo>
                  <a:lnTo>
                    <a:pt x="662" y="498"/>
                  </a:lnTo>
                  <a:lnTo>
                    <a:pt x="511" y="482"/>
                  </a:lnTo>
                  <a:lnTo>
                    <a:pt x="420" y="499"/>
                  </a:lnTo>
                  <a:lnTo>
                    <a:pt x="362" y="503"/>
                  </a:lnTo>
                  <a:lnTo>
                    <a:pt x="304" y="498"/>
                  </a:lnTo>
                  <a:lnTo>
                    <a:pt x="247" y="489"/>
                  </a:lnTo>
                  <a:lnTo>
                    <a:pt x="202" y="486"/>
                  </a:lnTo>
                  <a:lnTo>
                    <a:pt x="98" y="477"/>
                  </a:lnTo>
                  <a:lnTo>
                    <a:pt x="60" y="449"/>
                  </a:lnTo>
                  <a:lnTo>
                    <a:pt x="57" y="418"/>
                  </a:lnTo>
                  <a:lnTo>
                    <a:pt x="35" y="390"/>
                  </a:lnTo>
                  <a:lnTo>
                    <a:pt x="27" y="368"/>
                  </a:lnTo>
                  <a:lnTo>
                    <a:pt x="27" y="332"/>
                  </a:lnTo>
                  <a:lnTo>
                    <a:pt x="8" y="302"/>
                  </a:lnTo>
                  <a:lnTo>
                    <a:pt x="0" y="276"/>
                  </a:lnTo>
                  <a:lnTo>
                    <a:pt x="3" y="263"/>
                  </a:lnTo>
                  <a:lnTo>
                    <a:pt x="12" y="252"/>
                  </a:lnTo>
                  <a:lnTo>
                    <a:pt x="26" y="251"/>
                  </a:lnTo>
                  <a:lnTo>
                    <a:pt x="36" y="256"/>
                  </a:lnTo>
                  <a:lnTo>
                    <a:pt x="50" y="272"/>
                  </a:lnTo>
                  <a:lnTo>
                    <a:pt x="68" y="284"/>
                  </a:lnTo>
                  <a:lnTo>
                    <a:pt x="107" y="297"/>
                  </a:lnTo>
                  <a:lnTo>
                    <a:pt x="84" y="280"/>
                  </a:lnTo>
                  <a:lnTo>
                    <a:pt x="77" y="261"/>
                  </a:lnTo>
                  <a:lnTo>
                    <a:pt x="90" y="248"/>
                  </a:lnTo>
                  <a:lnTo>
                    <a:pt x="120" y="238"/>
                  </a:lnTo>
                  <a:lnTo>
                    <a:pt x="156" y="238"/>
                  </a:lnTo>
                  <a:lnTo>
                    <a:pt x="207" y="230"/>
                  </a:lnTo>
                  <a:lnTo>
                    <a:pt x="265" y="230"/>
                  </a:lnTo>
                  <a:lnTo>
                    <a:pt x="283" y="230"/>
                  </a:lnTo>
                  <a:lnTo>
                    <a:pt x="254" y="219"/>
                  </a:lnTo>
                  <a:lnTo>
                    <a:pt x="211" y="222"/>
                  </a:lnTo>
                  <a:lnTo>
                    <a:pt x="192" y="222"/>
                  </a:lnTo>
                  <a:lnTo>
                    <a:pt x="165" y="222"/>
                  </a:lnTo>
                  <a:lnTo>
                    <a:pt x="138" y="213"/>
                  </a:lnTo>
                  <a:lnTo>
                    <a:pt x="129" y="202"/>
                  </a:lnTo>
                  <a:lnTo>
                    <a:pt x="124" y="185"/>
                  </a:lnTo>
                  <a:lnTo>
                    <a:pt x="175" y="177"/>
                  </a:lnTo>
                  <a:lnTo>
                    <a:pt x="245" y="171"/>
                  </a:lnTo>
                  <a:lnTo>
                    <a:pt x="296" y="167"/>
                  </a:lnTo>
                  <a:lnTo>
                    <a:pt x="337" y="177"/>
                  </a:lnTo>
                  <a:lnTo>
                    <a:pt x="368" y="189"/>
                  </a:lnTo>
                  <a:lnTo>
                    <a:pt x="393" y="223"/>
                  </a:lnTo>
                  <a:lnTo>
                    <a:pt x="411" y="248"/>
                  </a:lnTo>
                  <a:lnTo>
                    <a:pt x="449" y="270"/>
                  </a:lnTo>
                  <a:lnTo>
                    <a:pt x="493" y="288"/>
                  </a:lnTo>
                  <a:lnTo>
                    <a:pt x="552" y="297"/>
                  </a:lnTo>
                  <a:lnTo>
                    <a:pt x="614" y="294"/>
                  </a:lnTo>
                  <a:lnTo>
                    <a:pt x="738" y="263"/>
                  </a:lnTo>
                  <a:lnTo>
                    <a:pt x="758" y="263"/>
                  </a:lnTo>
                  <a:lnTo>
                    <a:pt x="806" y="194"/>
                  </a:lnTo>
                  <a:lnTo>
                    <a:pt x="822" y="117"/>
                  </a:lnTo>
                  <a:lnTo>
                    <a:pt x="876" y="0"/>
                  </a:lnTo>
                  <a:close/>
                </a:path>
              </a:pathLst>
            </a:custGeom>
            <a:solidFill>
              <a:srgbClr val="FF9F7F"/>
            </a:solidFill>
            <a:ln w="19050">
              <a:solidFill>
                <a:srgbClr val="BF3F00"/>
              </a:solidFill>
              <a:prstDash val="solid"/>
              <a:round/>
              <a:headEnd/>
              <a:tailEnd/>
            </a:ln>
          </p:spPr>
          <p:txBody>
            <a:bodyPr/>
            <a:lstStyle/>
            <a:p>
              <a:endParaRPr lang="en-GB"/>
            </a:p>
          </p:txBody>
        </p:sp>
      </p:grpSp>
      <p:grpSp>
        <p:nvGrpSpPr>
          <p:cNvPr id="11269" name="Group 60"/>
          <p:cNvGrpSpPr>
            <a:grpSpLocks/>
          </p:cNvGrpSpPr>
          <p:nvPr/>
        </p:nvGrpSpPr>
        <p:grpSpPr bwMode="auto">
          <a:xfrm>
            <a:off x="1865313" y="3851275"/>
            <a:ext cx="1552575" cy="1793875"/>
            <a:chOff x="1273" y="2426"/>
            <a:chExt cx="1059" cy="1130"/>
          </a:xfrm>
        </p:grpSpPr>
        <p:sp>
          <p:nvSpPr>
            <p:cNvPr id="11291" name="Freeform 61"/>
            <p:cNvSpPr>
              <a:spLocks/>
            </p:cNvSpPr>
            <p:nvPr/>
          </p:nvSpPr>
          <p:spPr bwMode="auto">
            <a:xfrm>
              <a:off x="1399" y="2572"/>
              <a:ext cx="821" cy="897"/>
            </a:xfrm>
            <a:custGeom>
              <a:avLst/>
              <a:gdLst>
                <a:gd name="T0" fmla="*/ 0 w 821"/>
                <a:gd name="T1" fmla="*/ 663 h 897"/>
                <a:gd name="T2" fmla="*/ 17 w 821"/>
                <a:gd name="T3" fmla="*/ 617 h 897"/>
                <a:gd name="T4" fmla="*/ 0 w 821"/>
                <a:gd name="T5" fmla="*/ 508 h 897"/>
                <a:gd name="T6" fmla="*/ 0 w 821"/>
                <a:gd name="T7" fmla="*/ 436 h 897"/>
                <a:gd name="T8" fmla="*/ 13 w 821"/>
                <a:gd name="T9" fmla="*/ 318 h 897"/>
                <a:gd name="T10" fmla="*/ 44 w 821"/>
                <a:gd name="T11" fmla="*/ 235 h 897"/>
                <a:gd name="T12" fmla="*/ 80 w 821"/>
                <a:gd name="T13" fmla="*/ 168 h 897"/>
                <a:gd name="T14" fmla="*/ 129 w 821"/>
                <a:gd name="T15" fmla="*/ 101 h 897"/>
                <a:gd name="T16" fmla="*/ 210 w 821"/>
                <a:gd name="T17" fmla="*/ 51 h 897"/>
                <a:gd name="T18" fmla="*/ 304 w 821"/>
                <a:gd name="T19" fmla="*/ 13 h 897"/>
                <a:gd name="T20" fmla="*/ 425 w 821"/>
                <a:gd name="T21" fmla="*/ 0 h 897"/>
                <a:gd name="T22" fmla="*/ 570 w 821"/>
                <a:gd name="T23" fmla="*/ 34 h 897"/>
                <a:gd name="T24" fmla="*/ 705 w 821"/>
                <a:gd name="T25" fmla="*/ 105 h 897"/>
                <a:gd name="T26" fmla="*/ 776 w 821"/>
                <a:gd name="T27" fmla="*/ 172 h 897"/>
                <a:gd name="T28" fmla="*/ 821 w 821"/>
                <a:gd name="T29" fmla="*/ 256 h 897"/>
                <a:gd name="T30" fmla="*/ 817 w 821"/>
                <a:gd name="T31" fmla="*/ 348 h 897"/>
                <a:gd name="T32" fmla="*/ 799 w 821"/>
                <a:gd name="T33" fmla="*/ 436 h 897"/>
                <a:gd name="T34" fmla="*/ 745 w 821"/>
                <a:gd name="T35" fmla="*/ 536 h 897"/>
                <a:gd name="T36" fmla="*/ 740 w 821"/>
                <a:gd name="T37" fmla="*/ 604 h 897"/>
                <a:gd name="T38" fmla="*/ 734 w 821"/>
                <a:gd name="T39" fmla="*/ 634 h 897"/>
                <a:gd name="T40" fmla="*/ 727 w 821"/>
                <a:gd name="T41" fmla="*/ 663 h 897"/>
                <a:gd name="T42" fmla="*/ 660 w 821"/>
                <a:gd name="T43" fmla="*/ 755 h 897"/>
                <a:gd name="T44" fmla="*/ 624 w 821"/>
                <a:gd name="T45" fmla="*/ 792 h 897"/>
                <a:gd name="T46" fmla="*/ 593 w 821"/>
                <a:gd name="T47" fmla="*/ 833 h 897"/>
                <a:gd name="T48" fmla="*/ 578 w 821"/>
                <a:gd name="T49" fmla="*/ 850 h 897"/>
                <a:gd name="T50" fmla="*/ 564 w 821"/>
                <a:gd name="T51" fmla="*/ 859 h 897"/>
                <a:gd name="T52" fmla="*/ 551 w 821"/>
                <a:gd name="T53" fmla="*/ 865 h 897"/>
                <a:gd name="T54" fmla="*/ 531 w 821"/>
                <a:gd name="T55" fmla="*/ 865 h 897"/>
                <a:gd name="T56" fmla="*/ 500 w 821"/>
                <a:gd name="T57" fmla="*/ 857 h 897"/>
                <a:gd name="T58" fmla="*/ 481 w 821"/>
                <a:gd name="T59" fmla="*/ 854 h 897"/>
                <a:gd name="T60" fmla="*/ 461 w 821"/>
                <a:gd name="T61" fmla="*/ 855 h 897"/>
                <a:gd name="T62" fmla="*/ 404 w 821"/>
                <a:gd name="T63" fmla="*/ 897 h 897"/>
                <a:gd name="T64" fmla="*/ 0 w 821"/>
                <a:gd name="T65" fmla="*/ 663 h 8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1"/>
                <a:gd name="T100" fmla="*/ 0 h 897"/>
                <a:gd name="T101" fmla="*/ 821 w 821"/>
                <a:gd name="T102" fmla="*/ 897 h 8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1" h="897">
                  <a:moveTo>
                    <a:pt x="0" y="663"/>
                  </a:moveTo>
                  <a:lnTo>
                    <a:pt x="17" y="617"/>
                  </a:lnTo>
                  <a:lnTo>
                    <a:pt x="0" y="508"/>
                  </a:lnTo>
                  <a:lnTo>
                    <a:pt x="0" y="436"/>
                  </a:lnTo>
                  <a:lnTo>
                    <a:pt x="13" y="318"/>
                  </a:lnTo>
                  <a:lnTo>
                    <a:pt x="44" y="235"/>
                  </a:lnTo>
                  <a:lnTo>
                    <a:pt x="80" y="168"/>
                  </a:lnTo>
                  <a:lnTo>
                    <a:pt x="129" y="101"/>
                  </a:lnTo>
                  <a:lnTo>
                    <a:pt x="210" y="51"/>
                  </a:lnTo>
                  <a:lnTo>
                    <a:pt x="304" y="13"/>
                  </a:lnTo>
                  <a:lnTo>
                    <a:pt x="425" y="0"/>
                  </a:lnTo>
                  <a:lnTo>
                    <a:pt x="570" y="34"/>
                  </a:lnTo>
                  <a:lnTo>
                    <a:pt x="705" y="105"/>
                  </a:lnTo>
                  <a:lnTo>
                    <a:pt x="776" y="172"/>
                  </a:lnTo>
                  <a:lnTo>
                    <a:pt x="821" y="256"/>
                  </a:lnTo>
                  <a:lnTo>
                    <a:pt x="817" y="348"/>
                  </a:lnTo>
                  <a:lnTo>
                    <a:pt x="799" y="436"/>
                  </a:lnTo>
                  <a:lnTo>
                    <a:pt x="745" y="536"/>
                  </a:lnTo>
                  <a:lnTo>
                    <a:pt x="740" y="604"/>
                  </a:lnTo>
                  <a:lnTo>
                    <a:pt x="734" y="634"/>
                  </a:lnTo>
                  <a:lnTo>
                    <a:pt x="727" y="663"/>
                  </a:lnTo>
                  <a:lnTo>
                    <a:pt x="660" y="755"/>
                  </a:lnTo>
                  <a:lnTo>
                    <a:pt x="624" y="792"/>
                  </a:lnTo>
                  <a:lnTo>
                    <a:pt x="593" y="833"/>
                  </a:lnTo>
                  <a:lnTo>
                    <a:pt x="578" y="850"/>
                  </a:lnTo>
                  <a:lnTo>
                    <a:pt x="564" y="859"/>
                  </a:lnTo>
                  <a:lnTo>
                    <a:pt x="551" y="865"/>
                  </a:lnTo>
                  <a:lnTo>
                    <a:pt x="531" y="865"/>
                  </a:lnTo>
                  <a:lnTo>
                    <a:pt x="500" y="857"/>
                  </a:lnTo>
                  <a:lnTo>
                    <a:pt x="481" y="854"/>
                  </a:lnTo>
                  <a:lnTo>
                    <a:pt x="461" y="855"/>
                  </a:lnTo>
                  <a:lnTo>
                    <a:pt x="404" y="897"/>
                  </a:lnTo>
                  <a:lnTo>
                    <a:pt x="0" y="663"/>
                  </a:lnTo>
                  <a:close/>
                </a:path>
              </a:pathLst>
            </a:custGeom>
            <a:solidFill>
              <a:srgbClr val="FFB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292" name="Oval 62"/>
            <p:cNvSpPr>
              <a:spLocks noChangeArrowheads="1"/>
            </p:cNvSpPr>
            <p:nvPr/>
          </p:nvSpPr>
          <p:spPr bwMode="auto">
            <a:xfrm>
              <a:off x="1863" y="3276"/>
              <a:ext cx="105" cy="113"/>
            </a:xfrm>
            <a:prstGeom prst="ellipse">
              <a:avLst/>
            </a:prstGeom>
            <a:noFill/>
            <a:ln w="381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293" name="Freeform 63"/>
            <p:cNvSpPr>
              <a:spLocks/>
            </p:cNvSpPr>
            <p:nvPr/>
          </p:nvSpPr>
          <p:spPr bwMode="auto">
            <a:xfrm>
              <a:off x="1848" y="3157"/>
              <a:ext cx="97" cy="173"/>
            </a:xfrm>
            <a:custGeom>
              <a:avLst/>
              <a:gdLst>
                <a:gd name="T0" fmla="*/ 6 w 97"/>
                <a:gd name="T1" fmla="*/ 0 h 173"/>
                <a:gd name="T2" fmla="*/ 0 w 97"/>
                <a:gd name="T3" fmla="*/ 26 h 173"/>
                <a:gd name="T4" fmla="*/ 0 w 97"/>
                <a:gd name="T5" fmla="*/ 54 h 173"/>
                <a:gd name="T6" fmla="*/ 18 w 97"/>
                <a:gd name="T7" fmla="*/ 113 h 173"/>
                <a:gd name="T8" fmla="*/ 43 w 97"/>
                <a:gd name="T9" fmla="*/ 164 h 173"/>
                <a:gd name="T10" fmla="*/ 75 w 97"/>
                <a:gd name="T11" fmla="*/ 173 h 173"/>
                <a:gd name="T12" fmla="*/ 97 w 97"/>
                <a:gd name="T13" fmla="*/ 164 h 173"/>
                <a:gd name="T14" fmla="*/ 0 60000 65536"/>
                <a:gd name="T15" fmla="*/ 0 60000 65536"/>
                <a:gd name="T16" fmla="*/ 0 60000 65536"/>
                <a:gd name="T17" fmla="*/ 0 60000 65536"/>
                <a:gd name="T18" fmla="*/ 0 60000 65536"/>
                <a:gd name="T19" fmla="*/ 0 60000 65536"/>
                <a:gd name="T20" fmla="*/ 0 60000 65536"/>
                <a:gd name="T21" fmla="*/ 0 w 97"/>
                <a:gd name="T22" fmla="*/ 0 h 173"/>
                <a:gd name="T23" fmla="*/ 97 w 97"/>
                <a:gd name="T24" fmla="*/ 173 h 1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73">
                  <a:moveTo>
                    <a:pt x="6" y="0"/>
                  </a:moveTo>
                  <a:lnTo>
                    <a:pt x="0" y="26"/>
                  </a:lnTo>
                  <a:lnTo>
                    <a:pt x="0" y="54"/>
                  </a:lnTo>
                  <a:lnTo>
                    <a:pt x="18" y="113"/>
                  </a:lnTo>
                  <a:lnTo>
                    <a:pt x="43" y="164"/>
                  </a:lnTo>
                  <a:lnTo>
                    <a:pt x="75" y="173"/>
                  </a:lnTo>
                  <a:lnTo>
                    <a:pt x="97" y="164"/>
                  </a:lnTo>
                </a:path>
              </a:pathLst>
            </a:custGeom>
            <a:noFill/>
            <a:ln w="19050">
              <a:solidFill>
                <a:srgbClr val="FF7F3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294" name="Freeform 64"/>
            <p:cNvSpPr>
              <a:spLocks/>
            </p:cNvSpPr>
            <p:nvPr/>
          </p:nvSpPr>
          <p:spPr bwMode="auto">
            <a:xfrm>
              <a:off x="1337" y="3183"/>
              <a:ext cx="529" cy="373"/>
            </a:xfrm>
            <a:custGeom>
              <a:avLst/>
              <a:gdLst>
                <a:gd name="T0" fmla="*/ 90 w 529"/>
                <a:gd name="T1" fmla="*/ 0 h 373"/>
                <a:gd name="T2" fmla="*/ 324 w 529"/>
                <a:gd name="T3" fmla="*/ 101 h 373"/>
                <a:gd name="T4" fmla="*/ 408 w 529"/>
                <a:gd name="T5" fmla="*/ 148 h 373"/>
                <a:gd name="T6" fmla="*/ 454 w 529"/>
                <a:gd name="T7" fmla="*/ 181 h 373"/>
                <a:gd name="T8" fmla="*/ 484 w 529"/>
                <a:gd name="T9" fmla="*/ 209 h 373"/>
                <a:gd name="T10" fmla="*/ 504 w 529"/>
                <a:gd name="T11" fmla="*/ 234 h 373"/>
                <a:gd name="T12" fmla="*/ 520 w 529"/>
                <a:gd name="T13" fmla="*/ 261 h 373"/>
                <a:gd name="T14" fmla="*/ 529 w 529"/>
                <a:gd name="T15" fmla="*/ 285 h 373"/>
                <a:gd name="T16" fmla="*/ 462 w 529"/>
                <a:gd name="T17" fmla="*/ 373 h 373"/>
                <a:gd name="T18" fmla="*/ 0 w 529"/>
                <a:gd name="T19" fmla="*/ 59 h 373"/>
                <a:gd name="T20" fmla="*/ 90 w 529"/>
                <a:gd name="T21" fmla="*/ 0 h 3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9"/>
                <a:gd name="T34" fmla="*/ 0 h 373"/>
                <a:gd name="T35" fmla="*/ 529 w 529"/>
                <a:gd name="T36" fmla="*/ 373 h 3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9" h="373">
                  <a:moveTo>
                    <a:pt x="90" y="0"/>
                  </a:moveTo>
                  <a:lnTo>
                    <a:pt x="324" y="101"/>
                  </a:lnTo>
                  <a:lnTo>
                    <a:pt x="408" y="148"/>
                  </a:lnTo>
                  <a:lnTo>
                    <a:pt x="454" y="181"/>
                  </a:lnTo>
                  <a:lnTo>
                    <a:pt x="484" y="209"/>
                  </a:lnTo>
                  <a:lnTo>
                    <a:pt x="504" y="234"/>
                  </a:lnTo>
                  <a:lnTo>
                    <a:pt x="520" y="261"/>
                  </a:lnTo>
                  <a:lnTo>
                    <a:pt x="529" y="285"/>
                  </a:lnTo>
                  <a:lnTo>
                    <a:pt x="462" y="373"/>
                  </a:lnTo>
                  <a:lnTo>
                    <a:pt x="0" y="59"/>
                  </a:lnTo>
                  <a:lnTo>
                    <a:pt x="90" y="0"/>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nvGrpSpPr>
            <p:cNvPr id="11295" name="Group 65"/>
            <p:cNvGrpSpPr>
              <a:grpSpLocks/>
            </p:cNvGrpSpPr>
            <p:nvPr/>
          </p:nvGrpSpPr>
          <p:grpSpPr bwMode="auto">
            <a:xfrm>
              <a:off x="1273" y="2426"/>
              <a:ext cx="1059" cy="828"/>
              <a:chOff x="1273" y="2426"/>
              <a:chExt cx="1059" cy="828"/>
            </a:xfrm>
          </p:grpSpPr>
          <p:sp>
            <p:nvSpPr>
              <p:cNvPr id="11296" name="Freeform 66"/>
              <p:cNvSpPr>
                <a:spLocks/>
              </p:cNvSpPr>
              <p:nvPr/>
            </p:nvSpPr>
            <p:spPr bwMode="auto">
              <a:xfrm>
                <a:off x="1273" y="2426"/>
                <a:ext cx="1059" cy="828"/>
              </a:xfrm>
              <a:custGeom>
                <a:avLst/>
                <a:gdLst>
                  <a:gd name="T0" fmla="*/ 494 w 1059"/>
                  <a:gd name="T1" fmla="*/ 27 h 828"/>
                  <a:gd name="T2" fmla="*/ 539 w 1059"/>
                  <a:gd name="T3" fmla="*/ 0 h 828"/>
                  <a:gd name="T4" fmla="*/ 630 w 1059"/>
                  <a:gd name="T5" fmla="*/ 40 h 828"/>
                  <a:gd name="T6" fmla="*/ 754 w 1059"/>
                  <a:gd name="T7" fmla="*/ 102 h 828"/>
                  <a:gd name="T8" fmla="*/ 1002 w 1059"/>
                  <a:gd name="T9" fmla="*/ 363 h 828"/>
                  <a:gd name="T10" fmla="*/ 1041 w 1059"/>
                  <a:gd name="T11" fmla="*/ 406 h 828"/>
                  <a:gd name="T12" fmla="*/ 1053 w 1059"/>
                  <a:gd name="T13" fmla="*/ 449 h 828"/>
                  <a:gd name="T14" fmla="*/ 1059 w 1059"/>
                  <a:gd name="T15" fmla="*/ 494 h 828"/>
                  <a:gd name="T16" fmla="*/ 1055 w 1059"/>
                  <a:gd name="T17" fmla="*/ 531 h 828"/>
                  <a:gd name="T18" fmla="*/ 1044 w 1059"/>
                  <a:gd name="T19" fmla="*/ 566 h 828"/>
                  <a:gd name="T20" fmla="*/ 1026 w 1059"/>
                  <a:gd name="T21" fmla="*/ 598 h 828"/>
                  <a:gd name="T22" fmla="*/ 1001 w 1059"/>
                  <a:gd name="T23" fmla="*/ 622 h 828"/>
                  <a:gd name="T24" fmla="*/ 875 w 1059"/>
                  <a:gd name="T25" fmla="*/ 692 h 828"/>
                  <a:gd name="T26" fmla="*/ 843 w 1059"/>
                  <a:gd name="T27" fmla="*/ 704 h 828"/>
                  <a:gd name="T28" fmla="*/ 811 w 1059"/>
                  <a:gd name="T29" fmla="*/ 706 h 828"/>
                  <a:gd name="T30" fmla="*/ 757 w 1059"/>
                  <a:gd name="T31" fmla="*/ 739 h 828"/>
                  <a:gd name="T32" fmla="*/ 675 w 1059"/>
                  <a:gd name="T33" fmla="*/ 742 h 828"/>
                  <a:gd name="T34" fmla="*/ 648 w 1059"/>
                  <a:gd name="T35" fmla="*/ 749 h 828"/>
                  <a:gd name="T36" fmla="*/ 633 w 1059"/>
                  <a:gd name="T37" fmla="*/ 720 h 828"/>
                  <a:gd name="T38" fmla="*/ 605 w 1059"/>
                  <a:gd name="T39" fmla="*/ 715 h 828"/>
                  <a:gd name="T40" fmla="*/ 578 w 1059"/>
                  <a:gd name="T41" fmla="*/ 721 h 828"/>
                  <a:gd name="T42" fmla="*/ 565 w 1059"/>
                  <a:gd name="T43" fmla="*/ 739 h 828"/>
                  <a:gd name="T44" fmla="*/ 557 w 1059"/>
                  <a:gd name="T45" fmla="*/ 757 h 828"/>
                  <a:gd name="T46" fmla="*/ 560 w 1059"/>
                  <a:gd name="T47" fmla="*/ 770 h 828"/>
                  <a:gd name="T48" fmla="*/ 520 w 1059"/>
                  <a:gd name="T49" fmla="*/ 781 h 828"/>
                  <a:gd name="T50" fmla="*/ 472 w 1059"/>
                  <a:gd name="T51" fmla="*/ 805 h 828"/>
                  <a:gd name="T52" fmla="*/ 409 w 1059"/>
                  <a:gd name="T53" fmla="*/ 807 h 828"/>
                  <a:gd name="T54" fmla="*/ 339 w 1059"/>
                  <a:gd name="T55" fmla="*/ 820 h 828"/>
                  <a:gd name="T56" fmla="*/ 258 w 1059"/>
                  <a:gd name="T57" fmla="*/ 828 h 828"/>
                  <a:gd name="T58" fmla="*/ 151 w 1059"/>
                  <a:gd name="T59" fmla="*/ 805 h 828"/>
                  <a:gd name="T60" fmla="*/ 66 w 1059"/>
                  <a:gd name="T61" fmla="*/ 770 h 828"/>
                  <a:gd name="T62" fmla="*/ 52 w 1059"/>
                  <a:gd name="T63" fmla="*/ 742 h 828"/>
                  <a:gd name="T64" fmla="*/ 37 w 1059"/>
                  <a:gd name="T65" fmla="*/ 717 h 828"/>
                  <a:gd name="T66" fmla="*/ 28 w 1059"/>
                  <a:gd name="T67" fmla="*/ 667 h 828"/>
                  <a:gd name="T68" fmla="*/ 9 w 1059"/>
                  <a:gd name="T69" fmla="*/ 577 h 828"/>
                  <a:gd name="T70" fmla="*/ 5 w 1059"/>
                  <a:gd name="T71" fmla="*/ 533 h 828"/>
                  <a:gd name="T72" fmla="*/ 0 w 1059"/>
                  <a:gd name="T73" fmla="*/ 491 h 828"/>
                  <a:gd name="T74" fmla="*/ 6 w 1059"/>
                  <a:gd name="T75" fmla="*/ 455 h 828"/>
                  <a:gd name="T76" fmla="*/ 28 w 1059"/>
                  <a:gd name="T77" fmla="*/ 410 h 828"/>
                  <a:gd name="T78" fmla="*/ 52 w 1059"/>
                  <a:gd name="T79" fmla="*/ 356 h 828"/>
                  <a:gd name="T80" fmla="*/ 99 w 1059"/>
                  <a:gd name="T81" fmla="*/ 282 h 828"/>
                  <a:gd name="T82" fmla="*/ 187 w 1059"/>
                  <a:gd name="T83" fmla="*/ 174 h 828"/>
                  <a:gd name="T84" fmla="*/ 261 w 1059"/>
                  <a:gd name="T85" fmla="*/ 114 h 828"/>
                  <a:gd name="T86" fmla="*/ 372 w 1059"/>
                  <a:gd name="T87" fmla="*/ 54 h 828"/>
                  <a:gd name="T88" fmla="*/ 442 w 1059"/>
                  <a:gd name="T89" fmla="*/ 40 h 828"/>
                  <a:gd name="T90" fmla="*/ 494 w 1059"/>
                  <a:gd name="T91" fmla="*/ 27 h 8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59"/>
                  <a:gd name="T139" fmla="*/ 0 h 828"/>
                  <a:gd name="T140" fmla="*/ 1059 w 1059"/>
                  <a:gd name="T141" fmla="*/ 828 h 8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59" h="828">
                    <a:moveTo>
                      <a:pt x="494" y="27"/>
                    </a:moveTo>
                    <a:lnTo>
                      <a:pt x="539" y="0"/>
                    </a:lnTo>
                    <a:lnTo>
                      <a:pt x="630" y="40"/>
                    </a:lnTo>
                    <a:lnTo>
                      <a:pt x="754" y="102"/>
                    </a:lnTo>
                    <a:lnTo>
                      <a:pt x="1002" y="363"/>
                    </a:lnTo>
                    <a:lnTo>
                      <a:pt x="1041" y="406"/>
                    </a:lnTo>
                    <a:lnTo>
                      <a:pt x="1053" y="449"/>
                    </a:lnTo>
                    <a:lnTo>
                      <a:pt x="1059" y="494"/>
                    </a:lnTo>
                    <a:lnTo>
                      <a:pt x="1055" y="531"/>
                    </a:lnTo>
                    <a:lnTo>
                      <a:pt x="1044" y="566"/>
                    </a:lnTo>
                    <a:lnTo>
                      <a:pt x="1026" y="598"/>
                    </a:lnTo>
                    <a:lnTo>
                      <a:pt x="1001" y="622"/>
                    </a:lnTo>
                    <a:lnTo>
                      <a:pt x="875" y="692"/>
                    </a:lnTo>
                    <a:lnTo>
                      <a:pt x="843" y="704"/>
                    </a:lnTo>
                    <a:lnTo>
                      <a:pt x="811" y="706"/>
                    </a:lnTo>
                    <a:lnTo>
                      <a:pt x="757" y="739"/>
                    </a:lnTo>
                    <a:lnTo>
                      <a:pt x="675" y="742"/>
                    </a:lnTo>
                    <a:lnTo>
                      <a:pt x="648" y="749"/>
                    </a:lnTo>
                    <a:lnTo>
                      <a:pt x="633" y="720"/>
                    </a:lnTo>
                    <a:lnTo>
                      <a:pt x="605" y="715"/>
                    </a:lnTo>
                    <a:lnTo>
                      <a:pt x="578" y="721"/>
                    </a:lnTo>
                    <a:lnTo>
                      <a:pt x="565" y="739"/>
                    </a:lnTo>
                    <a:lnTo>
                      <a:pt x="557" y="757"/>
                    </a:lnTo>
                    <a:lnTo>
                      <a:pt x="560" y="770"/>
                    </a:lnTo>
                    <a:lnTo>
                      <a:pt x="520" y="781"/>
                    </a:lnTo>
                    <a:lnTo>
                      <a:pt x="472" y="805"/>
                    </a:lnTo>
                    <a:lnTo>
                      <a:pt x="409" y="807"/>
                    </a:lnTo>
                    <a:lnTo>
                      <a:pt x="339" y="820"/>
                    </a:lnTo>
                    <a:lnTo>
                      <a:pt x="258" y="828"/>
                    </a:lnTo>
                    <a:lnTo>
                      <a:pt x="151" y="805"/>
                    </a:lnTo>
                    <a:lnTo>
                      <a:pt x="66" y="770"/>
                    </a:lnTo>
                    <a:lnTo>
                      <a:pt x="52" y="742"/>
                    </a:lnTo>
                    <a:lnTo>
                      <a:pt x="37" y="717"/>
                    </a:lnTo>
                    <a:lnTo>
                      <a:pt x="28" y="667"/>
                    </a:lnTo>
                    <a:lnTo>
                      <a:pt x="9" y="577"/>
                    </a:lnTo>
                    <a:lnTo>
                      <a:pt x="5" y="533"/>
                    </a:lnTo>
                    <a:lnTo>
                      <a:pt x="0" y="491"/>
                    </a:lnTo>
                    <a:lnTo>
                      <a:pt x="6" y="455"/>
                    </a:lnTo>
                    <a:lnTo>
                      <a:pt x="28" y="410"/>
                    </a:lnTo>
                    <a:lnTo>
                      <a:pt x="52" y="356"/>
                    </a:lnTo>
                    <a:lnTo>
                      <a:pt x="99" y="282"/>
                    </a:lnTo>
                    <a:lnTo>
                      <a:pt x="187" y="174"/>
                    </a:lnTo>
                    <a:lnTo>
                      <a:pt x="261" y="114"/>
                    </a:lnTo>
                    <a:lnTo>
                      <a:pt x="372" y="54"/>
                    </a:lnTo>
                    <a:lnTo>
                      <a:pt x="442" y="40"/>
                    </a:lnTo>
                    <a:lnTo>
                      <a:pt x="494" y="27"/>
                    </a:lnTo>
                    <a:close/>
                  </a:path>
                </a:pathLst>
              </a:custGeom>
              <a:solidFill>
                <a:srgbClr val="9F7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297" name="Freeform 67"/>
              <p:cNvSpPr>
                <a:spLocks/>
              </p:cNvSpPr>
              <p:nvPr/>
            </p:nvSpPr>
            <p:spPr bwMode="auto">
              <a:xfrm>
                <a:off x="2089" y="3079"/>
                <a:ext cx="153" cy="150"/>
              </a:xfrm>
              <a:custGeom>
                <a:avLst/>
                <a:gdLst>
                  <a:gd name="T0" fmla="*/ 28 w 153"/>
                  <a:gd name="T1" fmla="*/ 18 h 150"/>
                  <a:gd name="T2" fmla="*/ 121 w 153"/>
                  <a:gd name="T3" fmla="*/ 18 h 150"/>
                  <a:gd name="T4" fmla="*/ 110 w 153"/>
                  <a:gd name="T5" fmla="*/ 1 h 150"/>
                  <a:gd name="T6" fmla="*/ 128 w 153"/>
                  <a:gd name="T7" fmla="*/ 0 h 150"/>
                  <a:gd name="T8" fmla="*/ 153 w 153"/>
                  <a:gd name="T9" fmla="*/ 21 h 150"/>
                  <a:gd name="T10" fmla="*/ 153 w 153"/>
                  <a:gd name="T11" fmla="*/ 37 h 150"/>
                  <a:gd name="T12" fmla="*/ 137 w 153"/>
                  <a:gd name="T13" fmla="*/ 39 h 150"/>
                  <a:gd name="T14" fmla="*/ 133 w 153"/>
                  <a:gd name="T15" fmla="*/ 62 h 150"/>
                  <a:gd name="T16" fmla="*/ 127 w 153"/>
                  <a:gd name="T17" fmla="*/ 86 h 150"/>
                  <a:gd name="T18" fmla="*/ 118 w 153"/>
                  <a:gd name="T19" fmla="*/ 107 h 150"/>
                  <a:gd name="T20" fmla="*/ 110 w 153"/>
                  <a:gd name="T21" fmla="*/ 120 h 150"/>
                  <a:gd name="T22" fmla="*/ 103 w 153"/>
                  <a:gd name="T23" fmla="*/ 128 h 150"/>
                  <a:gd name="T24" fmla="*/ 91 w 153"/>
                  <a:gd name="T25" fmla="*/ 136 h 150"/>
                  <a:gd name="T26" fmla="*/ 77 w 153"/>
                  <a:gd name="T27" fmla="*/ 143 h 150"/>
                  <a:gd name="T28" fmla="*/ 64 w 153"/>
                  <a:gd name="T29" fmla="*/ 147 h 150"/>
                  <a:gd name="T30" fmla="*/ 49 w 153"/>
                  <a:gd name="T31" fmla="*/ 149 h 150"/>
                  <a:gd name="T32" fmla="*/ 38 w 153"/>
                  <a:gd name="T33" fmla="*/ 150 h 150"/>
                  <a:gd name="T34" fmla="*/ 50 w 153"/>
                  <a:gd name="T35" fmla="*/ 135 h 150"/>
                  <a:gd name="T36" fmla="*/ 64 w 153"/>
                  <a:gd name="T37" fmla="*/ 132 h 150"/>
                  <a:gd name="T38" fmla="*/ 80 w 153"/>
                  <a:gd name="T39" fmla="*/ 125 h 150"/>
                  <a:gd name="T40" fmla="*/ 94 w 153"/>
                  <a:gd name="T41" fmla="*/ 117 h 150"/>
                  <a:gd name="T42" fmla="*/ 101 w 153"/>
                  <a:gd name="T43" fmla="*/ 107 h 150"/>
                  <a:gd name="T44" fmla="*/ 107 w 153"/>
                  <a:gd name="T45" fmla="*/ 96 h 150"/>
                  <a:gd name="T46" fmla="*/ 113 w 153"/>
                  <a:gd name="T47" fmla="*/ 78 h 150"/>
                  <a:gd name="T48" fmla="*/ 118 w 153"/>
                  <a:gd name="T49" fmla="*/ 58 h 150"/>
                  <a:gd name="T50" fmla="*/ 121 w 153"/>
                  <a:gd name="T51" fmla="*/ 39 h 150"/>
                  <a:gd name="T52" fmla="*/ 0 w 153"/>
                  <a:gd name="T53" fmla="*/ 50 h 150"/>
                  <a:gd name="T54" fmla="*/ 28 w 153"/>
                  <a:gd name="T55" fmla="*/ 18 h 15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3"/>
                  <a:gd name="T85" fmla="*/ 0 h 150"/>
                  <a:gd name="T86" fmla="*/ 153 w 153"/>
                  <a:gd name="T87" fmla="*/ 150 h 15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3" h="150">
                    <a:moveTo>
                      <a:pt x="28" y="18"/>
                    </a:moveTo>
                    <a:lnTo>
                      <a:pt x="121" y="18"/>
                    </a:lnTo>
                    <a:lnTo>
                      <a:pt x="110" y="1"/>
                    </a:lnTo>
                    <a:lnTo>
                      <a:pt x="128" y="0"/>
                    </a:lnTo>
                    <a:lnTo>
                      <a:pt x="153" y="21"/>
                    </a:lnTo>
                    <a:lnTo>
                      <a:pt x="153" y="37"/>
                    </a:lnTo>
                    <a:lnTo>
                      <a:pt x="137" y="39"/>
                    </a:lnTo>
                    <a:lnTo>
                      <a:pt x="133" y="62"/>
                    </a:lnTo>
                    <a:lnTo>
                      <a:pt x="127" y="86"/>
                    </a:lnTo>
                    <a:lnTo>
                      <a:pt x="118" y="107"/>
                    </a:lnTo>
                    <a:lnTo>
                      <a:pt x="110" y="120"/>
                    </a:lnTo>
                    <a:lnTo>
                      <a:pt x="103" y="128"/>
                    </a:lnTo>
                    <a:lnTo>
                      <a:pt x="91" y="136"/>
                    </a:lnTo>
                    <a:lnTo>
                      <a:pt x="77" y="143"/>
                    </a:lnTo>
                    <a:lnTo>
                      <a:pt x="64" y="147"/>
                    </a:lnTo>
                    <a:lnTo>
                      <a:pt x="49" y="149"/>
                    </a:lnTo>
                    <a:lnTo>
                      <a:pt x="38" y="150"/>
                    </a:lnTo>
                    <a:lnTo>
                      <a:pt x="50" y="135"/>
                    </a:lnTo>
                    <a:lnTo>
                      <a:pt x="64" y="132"/>
                    </a:lnTo>
                    <a:lnTo>
                      <a:pt x="80" y="125"/>
                    </a:lnTo>
                    <a:lnTo>
                      <a:pt x="94" y="117"/>
                    </a:lnTo>
                    <a:lnTo>
                      <a:pt x="101" y="107"/>
                    </a:lnTo>
                    <a:lnTo>
                      <a:pt x="107" y="96"/>
                    </a:lnTo>
                    <a:lnTo>
                      <a:pt x="113" y="78"/>
                    </a:lnTo>
                    <a:lnTo>
                      <a:pt x="118" y="58"/>
                    </a:lnTo>
                    <a:lnTo>
                      <a:pt x="121" y="39"/>
                    </a:lnTo>
                    <a:lnTo>
                      <a:pt x="0" y="50"/>
                    </a:lnTo>
                    <a:lnTo>
                      <a:pt x="28" y="18"/>
                    </a:lnTo>
                    <a:close/>
                  </a:path>
                </a:pathLst>
              </a:custGeom>
              <a:solidFill>
                <a:srgbClr val="9F7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grpSp>
      <p:grpSp>
        <p:nvGrpSpPr>
          <p:cNvPr id="11270" name="Group 68"/>
          <p:cNvGrpSpPr>
            <a:grpSpLocks/>
          </p:cNvGrpSpPr>
          <p:nvPr/>
        </p:nvGrpSpPr>
        <p:grpSpPr bwMode="auto">
          <a:xfrm>
            <a:off x="3592513" y="4152900"/>
            <a:ext cx="1512887" cy="1754188"/>
            <a:chOff x="2452" y="2616"/>
            <a:chExt cx="1032" cy="1105"/>
          </a:xfrm>
        </p:grpSpPr>
        <p:grpSp>
          <p:nvGrpSpPr>
            <p:cNvPr id="11287" name="Group 69"/>
            <p:cNvGrpSpPr>
              <a:grpSpLocks/>
            </p:cNvGrpSpPr>
            <p:nvPr/>
          </p:nvGrpSpPr>
          <p:grpSpPr bwMode="auto">
            <a:xfrm>
              <a:off x="2452" y="2616"/>
              <a:ext cx="981" cy="1105"/>
              <a:chOff x="2452" y="2616"/>
              <a:chExt cx="981" cy="1105"/>
            </a:xfrm>
          </p:grpSpPr>
          <p:sp>
            <p:nvSpPr>
              <p:cNvPr id="11289" name="Freeform 70"/>
              <p:cNvSpPr>
                <a:spLocks/>
              </p:cNvSpPr>
              <p:nvPr/>
            </p:nvSpPr>
            <p:spPr bwMode="auto">
              <a:xfrm>
                <a:off x="2523" y="2666"/>
                <a:ext cx="910" cy="1055"/>
              </a:xfrm>
              <a:custGeom>
                <a:avLst/>
                <a:gdLst>
                  <a:gd name="T0" fmla="*/ 785 w 910"/>
                  <a:gd name="T1" fmla="*/ 150 h 1055"/>
                  <a:gd name="T2" fmla="*/ 847 w 910"/>
                  <a:gd name="T3" fmla="*/ 301 h 1055"/>
                  <a:gd name="T4" fmla="*/ 852 w 910"/>
                  <a:gd name="T5" fmla="*/ 351 h 1055"/>
                  <a:gd name="T6" fmla="*/ 838 w 910"/>
                  <a:gd name="T7" fmla="*/ 403 h 1055"/>
                  <a:gd name="T8" fmla="*/ 847 w 910"/>
                  <a:gd name="T9" fmla="*/ 478 h 1055"/>
                  <a:gd name="T10" fmla="*/ 910 w 910"/>
                  <a:gd name="T11" fmla="*/ 595 h 1055"/>
                  <a:gd name="T12" fmla="*/ 865 w 910"/>
                  <a:gd name="T13" fmla="*/ 650 h 1055"/>
                  <a:gd name="T14" fmla="*/ 883 w 910"/>
                  <a:gd name="T15" fmla="*/ 679 h 1055"/>
                  <a:gd name="T16" fmla="*/ 870 w 910"/>
                  <a:gd name="T17" fmla="*/ 746 h 1055"/>
                  <a:gd name="T18" fmla="*/ 856 w 910"/>
                  <a:gd name="T19" fmla="*/ 800 h 1055"/>
                  <a:gd name="T20" fmla="*/ 852 w 910"/>
                  <a:gd name="T21" fmla="*/ 838 h 1055"/>
                  <a:gd name="T22" fmla="*/ 856 w 910"/>
                  <a:gd name="T23" fmla="*/ 888 h 1055"/>
                  <a:gd name="T24" fmla="*/ 838 w 910"/>
                  <a:gd name="T25" fmla="*/ 934 h 1055"/>
                  <a:gd name="T26" fmla="*/ 798 w 910"/>
                  <a:gd name="T27" fmla="*/ 951 h 1055"/>
                  <a:gd name="T28" fmla="*/ 735 w 910"/>
                  <a:gd name="T29" fmla="*/ 963 h 1055"/>
                  <a:gd name="T30" fmla="*/ 560 w 910"/>
                  <a:gd name="T31" fmla="*/ 1055 h 1055"/>
                  <a:gd name="T32" fmla="*/ 63 w 910"/>
                  <a:gd name="T33" fmla="*/ 763 h 1055"/>
                  <a:gd name="T34" fmla="*/ 54 w 910"/>
                  <a:gd name="T35" fmla="*/ 650 h 1055"/>
                  <a:gd name="T36" fmla="*/ 23 w 910"/>
                  <a:gd name="T37" fmla="*/ 566 h 1055"/>
                  <a:gd name="T38" fmla="*/ 14 w 910"/>
                  <a:gd name="T39" fmla="*/ 512 h 1055"/>
                  <a:gd name="T40" fmla="*/ 0 w 910"/>
                  <a:gd name="T41" fmla="*/ 436 h 1055"/>
                  <a:gd name="T42" fmla="*/ 14 w 910"/>
                  <a:gd name="T43" fmla="*/ 339 h 1055"/>
                  <a:gd name="T44" fmla="*/ 41 w 910"/>
                  <a:gd name="T45" fmla="*/ 238 h 1055"/>
                  <a:gd name="T46" fmla="*/ 72 w 910"/>
                  <a:gd name="T47" fmla="*/ 167 h 1055"/>
                  <a:gd name="T48" fmla="*/ 126 w 910"/>
                  <a:gd name="T49" fmla="*/ 113 h 1055"/>
                  <a:gd name="T50" fmla="*/ 193 w 910"/>
                  <a:gd name="T51" fmla="*/ 54 h 1055"/>
                  <a:gd name="T52" fmla="*/ 274 w 910"/>
                  <a:gd name="T53" fmla="*/ 21 h 1055"/>
                  <a:gd name="T54" fmla="*/ 372 w 910"/>
                  <a:gd name="T55" fmla="*/ 4 h 1055"/>
                  <a:gd name="T56" fmla="*/ 448 w 910"/>
                  <a:gd name="T57" fmla="*/ 0 h 1055"/>
                  <a:gd name="T58" fmla="*/ 538 w 910"/>
                  <a:gd name="T59" fmla="*/ 4 h 1055"/>
                  <a:gd name="T60" fmla="*/ 641 w 910"/>
                  <a:gd name="T61" fmla="*/ 25 h 1055"/>
                  <a:gd name="T62" fmla="*/ 717 w 910"/>
                  <a:gd name="T63" fmla="*/ 67 h 1055"/>
                  <a:gd name="T64" fmla="*/ 785 w 910"/>
                  <a:gd name="T65" fmla="*/ 150 h 10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0"/>
                  <a:gd name="T100" fmla="*/ 0 h 1055"/>
                  <a:gd name="T101" fmla="*/ 910 w 910"/>
                  <a:gd name="T102" fmla="*/ 1055 h 10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0" h="1055">
                    <a:moveTo>
                      <a:pt x="785" y="150"/>
                    </a:moveTo>
                    <a:lnTo>
                      <a:pt x="847" y="301"/>
                    </a:lnTo>
                    <a:lnTo>
                      <a:pt x="852" y="351"/>
                    </a:lnTo>
                    <a:lnTo>
                      <a:pt x="838" y="403"/>
                    </a:lnTo>
                    <a:lnTo>
                      <a:pt x="847" y="478"/>
                    </a:lnTo>
                    <a:lnTo>
                      <a:pt x="910" y="595"/>
                    </a:lnTo>
                    <a:lnTo>
                      <a:pt x="865" y="650"/>
                    </a:lnTo>
                    <a:lnTo>
                      <a:pt x="883" y="679"/>
                    </a:lnTo>
                    <a:lnTo>
                      <a:pt x="870" y="746"/>
                    </a:lnTo>
                    <a:lnTo>
                      <a:pt x="856" y="800"/>
                    </a:lnTo>
                    <a:lnTo>
                      <a:pt x="852" y="838"/>
                    </a:lnTo>
                    <a:lnTo>
                      <a:pt x="856" y="888"/>
                    </a:lnTo>
                    <a:lnTo>
                      <a:pt x="838" y="934"/>
                    </a:lnTo>
                    <a:lnTo>
                      <a:pt x="798" y="951"/>
                    </a:lnTo>
                    <a:lnTo>
                      <a:pt x="735" y="963"/>
                    </a:lnTo>
                    <a:lnTo>
                      <a:pt x="560" y="1055"/>
                    </a:lnTo>
                    <a:lnTo>
                      <a:pt x="63" y="763"/>
                    </a:lnTo>
                    <a:lnTo>
                      <a:pt x="54" y="650"/>
                    </a:lnTo>
                    <a:lnTo>
                      <a:pt x="23" y="566"/>
                    </a:lnTo>
                    <a:lnTo>
                      <a:pt x="14" y="512"/>
                    </a:lnTo>
                    <a:lnTo>
                      <a:pt x="0" y="436"/>
                    </a:lnTo>
                    <a:lnTo>
                      <a:pt x="14" y="339"/>
                    </a:lnTo>
                    <a:lnTo>
                      <a:pt x="41" y="238"/>
                    </a:lnTo>
                    <a:lnTo>
                      <a:pt x="72" y="167"/>
                    </a:lnTo>
                    <a:lnTo>
                      <a:pt x="126" y="113"/>
                    </a:lnTo>
                    <a:lnTo>
                      <a:pt x="193" y="54"/>
                    </a:lnTo>
                    <a:lnTo>
                      <a:pt x="274" y="21"/>
                    </a:lnTo>
                    <a:lnTo>
                      <a:pt x="372" y="4"/>
                    </a:lnTo>
                    <a:lnTo>
                      <a:pt x="448" y="0"/>
                    </a:lnTo>
                    <a:lnTo>
                      <a:pt x="538" y="4"/>
                    </a:lnTo>
                    <a:lnTo>
                      <a:pt x="641" y="25"/>
                    </a:lnTo>
                    <a:lnTo>
                      <a:pt x="717" y="67"/>
                    </a:lnTo>
                    <a:lnTo>
                      <a:pt x="785" y="150"/>
                    </a:lnTo>
                    <a:close/>
                  </a:path>
                </a:pathLst>
              </a:custGeom>
              <a:solidFill>
                <a:srgbClr val="BF7F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290" name="Freeform 71"/>
              <p:cNvSpPr>
                <a:spLocks/>
              </p:cNvSpPr>
              <p:nvPr/>
            </p:nvSpPr>
            <p:spPr bwMode="auto">
              <a:xfrm>
                <a:off x="2452" y="2616"/>
                <a:ext cx="932" cy="892"/>
              </a:xfrm>
              <a:custGeom>
                <a:avLst/>
                <a:gdLst>
                  <a:gd name="T0" fmla="*/ 76 w 932"/>
                  <a:gd name="T1" fmla="*/ 788 h 892"/>
                  <a:gd name="T2" fmla="*/ 58 w 932"/>
                  <a:gd name="T3" fmla="*/ 679 h 892"/>
                  <a:gd name="T4" fmla="*/ 40 w 932"/>
                  <a:gd name="T5" fmla="*/ 633 h 892"/>
                  <a:gd name="T6" fmla="*/ 9 w 932"/>
                  <a:gd name="T7" fmla="*/ 562 h 892"/>
                  <a:gd name="T8" fmla="*/ 0 w 932"/>
                  <a:gd name="T9" fmla="*/ 503 h 892"/>
                  <a:gd name="T10" fmla="*/ 0 w 932"/>
                  <a:gd name="T11" fmla="*/ 431 h 892"/>
                  <a:gd name="T12" fmla="*/ 13 w 932"/>
                  <a:gd name="T13" fmla="*/ 339 h 892"/>
                  <a:gd name="T14" fmla="*/ 49 w 932"/>
                  <a:gd name="T15" fmla="*/ 246 h 892"/>
                  <a:gd name="T16" fmla="*/ 94 w 932"/>
                  <a:gd name="T17" fmla="*/ 163 h 892"/>
                  <a:gd name="T18" fmla="*/ 152 w 932"/>
                  <a:gd name="T19" fmla="*/ 96 h 892"/>
                  <a:gd name="T20" fmla="*/ 206 w 932"/>
                  <a:gd name="T21" fmla="*/ 54 h 892"/>
                  <a:gd name="T22" fmla="*/ 277 w 932"/>
                  <a:gd name="T23" fmla="*/ 16 h 892"/>
                  <a:gd name="T24" fmla="*/ 354 w 932"/>
                  <a:gd name="T25" fmla="*/ 0 h 892"/>
                  <a:gd name="T26" fmla="*/ 470 w 932"/>
                  <a:gd name="T27" fmla="*/ 0 h 892"/>
                  <a:gd name="T28" fmla="*/ 596 w 932"/>
                  <a:gd name="T29" fmla="*/ 16 h 892"/>
                  <a:gd name="T30" fmla="*/ 690 w 932"/>
                  <a:gd name="T31" fmla="*/ 16 h 892"/>
                  <a:gd name="T32" fmla="*/ 775 w 932"/>
                  <a:gd name="T33" fmla="*/ 25 h 892"/>
                  <a:gd name="T34" fmla="*/ 811 w 932"/>
                  <a:gd name="T35" fmla="*/ 33 h 892"/>
                  <a:gd name="T36" fmla="*/ 847 w 932"/>
                  <a:gd name="T37" fmla="*/ 58 h 892"/>
                  <a:gd name="T38" fmla="*/ 878 w 932"/>
                  <a:gd name="T39" fmla="*/ 113 h 892"/>
                  <a:gd name="T40" fmla="*/ 900 w 932"/>
                  <a:gd name="T41" fmla="*/ 150 h 892"/>
                  <a:gd name="T42" fmla="*/ 932 w 932"/>
                  <a:gd name="T43" fmla="*/ 192 h 892"/>
                  <a:gd name="T44" fmla="*/ 909 w 932"/>
                  <a:gd name="T45" fmla="*/ 255 h 892"/>
                  <a:gd name="T46" fmla="*/ 882 w 932"/>
                  <a:gd name="T47" fmla="*/ 313 h 892"/>
                  <a:gd name="T48" fmla="*/ 882 w 932"/>
                  <a:gd name="T49" fmla="*/ 343 h 892"/>
                  <a:gd name="T50" fmla="*/ 869 w 932"/>
                  <a:gd name="T51" fmla="*/ 380 h 892"/>
                  <a:gd name="T52" fmla="*/ 864 w 932"/>
                  <a:gd name="T53" fmla="*/ 426 h 892"/>
                  <a:gd name="T54" fmla="*/ 838 w 932"/>
                  <a:gd name="T55" fmla="*/ 447 h 892"/>
                  <a:gd name="T56" fmla="*/ 820 w 932"/>
                  <a:gd name="T57" fmla="*/ 587 h 892"/>
                  <a:gd name="T58" fmla="*/ 793 w 932"/>
                  <a:gd name="T59" fmla="*/ 612 h 892"/>
                  <a:gd name="T60" fmla="*/ 766 w 932"/>
                  <a:gd name="T61" fmla="*/ 608 h 892"/>
                  <a:gd name="T62" fmla="*/ 748 w 932"/>
                  <a:gd name="T63" fmla="*/ 574 h 892"/>
                  <a:gd name="T64" fmla="*/ 721 w 932"/>
                  <a:gd name="T65" fmla="*/ 537 h 892"/>
                  <a:gd name="T66" fmla="*/ 685 w 932"/>
                  <a:gd name="T67" fmla="*/ 537 h 892"/>
                  <a:gd name="T68" fmla="*/ 667 w 932"/>
                  <a:gd name="T69" fmla="*/ 587 h 892"/>
                  <a:gd name="T70" fmla="*/ 658 w 932"/>
                  <a:gd name="T71" fmla="*/ 658 h 892"/>
                  <a:gd name="T72" fmla="*/ 667 w 932"/>
                  <a:gd name="T73" fmla="*/ 716 h 892"/>
                  <a:gd name="T74" fmla="*/ 681 w 932"/>
                  <a:gd name="T75" fmla="*/ 750 h 892"/>
                  <a:gd name="T76" fmla="*/ 708 w 932"/>
                  <a:gd name="T77" fmla="*/ 775 h 892"/>
                  <a:gd name="T78" fmla="*/ 757 w 932"/>
                  <a:gd name="T79" fmla="*/ 804 h 892"/>
                  <a:gd name="T80" fmla="*/ 685 w 932"/>
                  <a:gd name="T81" fmla="*/ 792 h 892"/>
                  <a:gd name="T82" fmla="*/ 649 w 932"/>
                  <a:gd name="T83" fmla="*/ 792 h 892"/>
                  <a:gd name="T84" fmla="*/ 640 w 932"/>
                  <a:gd name="T85" fmla="*/ 804 h 892"/>
                  <a:gd name="T86" fmla="*/ 587 w 932"/>
                  <a:gd name="T87" fmla="*/ 859 h 892"/>
                  <a:gd name="T88" fmla="*/ 551 w 932"/>
                  <a:gd name="T89" fmla="*/ 867 h 892"/>
                  <a:gd name="T90" fmla="*/ 506 w 932"/>
                  <a:gd name="T91" fmla="*/ 884 h 892"/>
                  <a:gd name="T92" fmla="*/ 470 w 932"/>
                  <a:gd name="T93" fmla="*/ 892 h 892"/>
                  <a:gd name="T94" fmla="*/ 327 w 932"/>
                  <a:gd name="T95" fmla="*/ 875 h 892"/>
                  <a:gd name="T96" fmla="*/ 264 w 932"/>
                  <a:gd name="T97" fmla="*/ 871 h 892"/>
                  <a:gd name="T98" fmla="*/ 255 w 932"/>
                  <a:gd name="T99" fmla="*/ 854 h 892"/>
                  <a:gd name="T100" fmla="*/ 179 w 932"/>
                  <a:gd name="T101" fmla="*/ 829 h 892"/>
                  <a:gd name="T102" fmla="*/ 125 w 932"/>
                  <a:gd name="T103" fmla="*/ 821 h 892"/>
                  <a:gd name="T104" fmla="*/ 76 w 932"/>
                  <a:gd name="T105" fmla="*/ 788 h 89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32"/>
                  <a:gd name="T160" fmla="*/ 0 h 892"/>
                  <a:gd name="T161" fmla="*/ 932 w 932"/>
                  <a:gd name="T162" fmla="*/ 892 h 89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32" h="892">
                    <a:moveTo>
                      <a:pt x="76" y="788"/>
                    </a:moveTo>
                    <a:lnTo>
                      <a:pt x="58" y="679"/>
                    </a:lnTo>
                    <a:lnTo>
                      <a:pt x="40" y="633"/>
                    </a:lnTo>
                    <a:lnTo>
                      <a:pt x="9" y="562"/>
                    </a:lnTo>
                    <a:lnTo>
                      <a:pt x="0" y="503"/>
                    </a:lnTo>
                    <a:lnTo>
                      <a:pt x="0" y="431"/>
                    </a:lnTo>
                    <a:lnTo>
                      <a:pt x="13" y="339"/>
                    </a:lnTo>
                    <a:lnTo>
                      <a:pt x="49" y="246"/>
                    </a:lnTo>
                    <a:lnTo>
                      <a:pt x="94" y="163"/>
                    </a:lnTo>
                    <a:lnTo>
                      <a:pt x="152" y="96"/>
                    </a:lnTo>
                    <a:lnTo>
                      <a:pt x="206" y="54"/>
                    </a:lnTo>
                    <a:lnTo>
                      <a:pt x="277" y="16"/>
                    </a:lnTo>
                    <a:lnTo>
                      <a:pt x="354" y="0"/>
                    </a:lnTo>
                    <a:lnTo>
                      <a:pt x="470" y="0"/>
                    </a:lnTo>
                    <a:lnTo>
                      <a:pt x="596" y="16"/>
                    </a:lnTo>
                    <a:lnTo>
                      <a:pt x="690" y="16"/>
                    </a:lnTo>
                    <a:lnTo>
                      <a:pt x="775" y="25"/>
                    </a:lnTo>
                    <a:lnTo>
                      <a:pt x="811" y="33"/>
                    </a:lnTo>
                    <a:lnTo>
                      <a:pt x="847" y="58"/>
                    </a:lnTo>
                    <a:lnTo>
                      <a:pt x="878" y="113"/>
                    </a:lnTo>
                    <a:lnTo>
                      <a:pt x="900" y="150"/>
                    </a:lnTo>
                    <a:lnTo>
                      <a:pt x="932" y="192"/>
                    </a:lnTo>
                    <a:lnTo>
                      <a:pt x="909" y="255"/>
                    </a:lnTo>
                    <a:lnTo>
                      <a:pt x="882" y="313"/>
                    </a:lnTo>
                    <a:lnTo>
                      <a:pt x="882" y="343"/>
                    </a:lnTo>
                    <a:lnTo>
                      <a:pt x="869" y="380"/>
                    </a:lnTo>
                    <a:lnTo>
                      <a:pt x="864" y="426"/>
                    </a:lnTo>
                    <a:lnTo>
                      <a:pt x="838" y="447"/>
                    </a:lnTo>
                    <a:lnTo>
                      <a:pt x="820" y="587"/>
                    </a:lnTo>
                    <a:lnTo>
                      <a:pt x="793" y="612"/>
                    </a:lnTo>
                    <a:lnTo>
                      <a:pt x="766" y="608"/>
                    </a:lnTo>
                    <a:lnTo>
                      <a:pt x="748" y="574"/>
                    </a:lnTo>
                    <a:lnTo>
                      <a:pt x="721" y="537"/>
                    </a:lnTo>
                    <a:lnTo>
                      <a:pt x="685" y="537"/>
                    </a:lnTo>
                    <a:lnTo>
                      <a:pt x="667" y="587"/>
                    </a:lnTo>
                    <a:lnTo>
                      <a:pt x="658" y="658"/>
                    </a:lnTo>
                    <a:lnTo>
                      <a:pt x="667" y="716"/>
                    </a:lnTo>
                    <a:lnTo>
                      <a:pt x="681" y="750"/>
                    </a:lnTo>
                    <a:lnTo>
                      <a:pt x="708" y="775"/>
                    </a:lnTo>
                    <a:lnTo>
                      <a:pt x="757" y="804"/>
                    </a:lnTo>
                    <a:lnTo>
                      <a:pt x="685" y="792"/>
                    </a:lnTo>
                    <a:lnTo>
                      <a:pt x="649" y="792"/>
                    </a:lnTo>
                    <a:lnTo>
                      <a:pt x="640" y="804"/>
                    </a:lnTo>
                    <a:lnTo>
                      <a:pt x="587" y="859"/>
                    </a:lnTo>
                    <a:lnTo>
                      <a:pt x="551" y="867"/>
                    </a:lnTo>
                    <a:lnTo>
                      <a:pt x="506" y="884"/>
                    </a:lnTo>
                    <a:lnTo>
                      <a:pt x="470" y="892"/>
                    </a:lnTo>
                    <a:lnTo>
                      <a:pt x="327" y="875"/>
                    </a:lnTo>
                    <a:lnTo>
                      <a:pt x="264" y="871"/>
                    </a:lnTo>
                    <a:lnTo>
                      <a:pt x="255" y="854"/>
                    </a:lnTo>
                    <a:lnTo>
                      <a:pt x="179" y="829"/>
                    </a:lnTo>
                    <a:lnTo>
                      <a:pt x="125" y="821"/>
                    </a:lnTo>
                    <a:lnTo>
                      <a:pt x="76" y="788"/>
                    </a:lnTo>
                    <a:close/>
                  </a:path>
                </a:pathLst>
              </a:custGeom>
              <a:solidFill>
                <a:srgbClr val="5F5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sp>
          <p:nvSpPr>
            <p:cNvPr id="11288" name="Freeform 72"/>
            <p:cNvSpPr>
              <a:spLocks/>
            </p:cNvSpPr>
            <p:nvPr/>
          </p:nvSpPr>
          <p:spPr bwMode="auto">
            <a:xfrm>
              <a:off x="3243" y="2989"/>
              <a:ext cx="241" cy="268"/>
            </a:xfrm>
            <a:custGeom>
              <a:avLst/>
              <a:gdLst>
                <a:gd name="T0" fmla="*/ 26 w 241"/>
                <a:gd name="T1" fmla="*/ 84 h 268"/>
                <a:gd name="T2" fmla="*/ 175 w 241"/>
                <a:gd name="T3" fmla="*/ 21 h 268"/>
                <a:gd name="T4" fmla="*/ 124 w 241"/>
                <a:gd name="T5" fmla="*/ 21 h 268"/>
                <a:gd name="T6" fmla="*/ 129 w 241"/>
                <a:gd name="T7" fmla="*/ 0 h 268"/>
                <a:gd name="T8" fmla="*/ 236 w 241"/>
                <a:gd name="T9" fmla="*/ 3 h 268"/>
                <a:gd name="T10" fmla="*/ 241 w 241"/>
                <a:gd name="T11" fmla="*/ 21 h 268"/>
                <a:gd name="T12" fmla="*/ 220 w 241"/>
                <a:gd name="T13" fmla="*/ 49 h 268"/>
                <a:gd name="T14" fmla="*/ 224 w 241"/>
                <a:gd name="T15" fmla="*/ 98 h 268"/>
                <a:gd name="T16" fmla="*/ 224 w 241"/>
                <a:gd name="T17" fmla="*/ 151 h 268"/>
                <a:gd name="T18" fmla="*/ 223 w 241"/>
                <a:gd name="T19" fmla="*/ 186 h 268"/>
                <a:gd name="T20" fmla="*/ 211 w 241"/>
                <a:gd name="T21" fmla="*/ 219 h 268"/>
                <a:gd name="T22" fmla="*/ 196 w 241"/>
                <a:gd name="T23" fmla="*/ 239 h 268"/>
                <a:gd name="T24" fmla="*/ 178 w 241"/>
                <a:gd name="T25" fmla="*/ 257 h 268"/>
                <a:gd name="T26" fmla="*/ 156 w 241"/>
                <a:gd name="T27" fmla="*/ 264 h 268"/>
                <a:gd name="T28" fmla="*/ 133 w 241"/>
                <a:gd name="T29" fmla="*/ 268 h 268"/>
                <a:gd name="T30" fmla="*/ 133 w 241"/>
                <a:gd name="T31" fmla="*/ 256 h 268"/>
                <a:gd name="T32" fmla="*/ 165 w 241"/>
                <a:gd name="T33" fmla="*/ 239 h 268"/>
                <a:gd name="T34" fmla="*/ 187 w 241"/>
                <a:gd name="T35" fmla="*/ 214 h 268"/>
                <a:gd name="T36" fmla="*/ 205 w 241"/>
                <a:gd name="T37" fmla="*/ 157 h 268"/>
                <a:gd name="T38" fmla="*/ 206 w 241"/>
                <a:gd name="T39" fmla="*/ 113 h 268"/>
                <a:gd name="T40" fmla="*/ 197 w 241"/>
                <a:gd name="T41" fmla="*/ 71 h 268"/>
                <a:gd name="T42" fmla="*/ 0 w 241"/>
                <a:gd name="T43" fmla="*/ 173 h 268"/>
                <a:gd name="T44" fmla="*/ 26 w 241"/>
                <a:gd name="T45" fmla="*/ 84 h 2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1"/>
                <a:gd name="T70" fmla="*/ 0 h 268"/>
                <a:gd name="T71" fmla="*/ 241 w 241"/>
                <a:gd name="T72" fmla="*/ 268 h 2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1" h="268">
                  <a:moveTo>
                    <a:pt x="26" y="84"/>
                  </a:moveTo>
                  <a:lnTo>
                    <a:pt x="175" y="21"/>
                  </a:lnTo>
                  <a:lnTo>
                    <a:pt x="124" y="21"/>
                  </a:lnTo>
                  <a:lnTo>
                    <a:pt x="129" y="0"/>
                  </a:lnTo>
                  <a:lnTo>
                    <a:pt x="236" y="3"/>
                  </a:lnTo>
                  <a:lnTo>
                    <a:pt x="241" y="21"/>
                  </a:lnTo>
                  <a:lnTo>
                    <a:pt x="220" y="49"/>
                  </a:lnTo>
                  <a:lnTo>
                    <a:pt x="224" y="98"/>
                  </a:lnTo>
                  <a:lnTo>
                    <a:pt x="224" y="151"/>
                  </a:lnTo>
                  <a:lnTo>
                    <a:pt x="223" y="186"/>
                  </a:lnTo>
                  <a:lnTo>
                    <a:pt x="211" y="219"/>
                  </a:lnTo>
                  <a:lnTo>
                    <a:pt x="196" y="239"/>
                  </a:lnTo>
                  <a:lnTo>
                    <a:pt x="178" y="257"/>
                  </a:lnTo>
                  <a:lnTo>
                    <a:pt x="156" y="264"/>
                  </a:lnTo>
                  <a:lnTo>
                    <a:pt x="133" y="268"/>
                  </a:lnTo>
                  <a:lnTo>
                    <a:pt x="133" y="256"/>
                  </a:lnTo>
                  <a:lnTo>
                    <a:pt x="165" y="239"/>
                  </a:lnTo>
                  <a:lnTo>
                    <a:pt x="187" y="214"/>
                  </a:lnTo>
                  <a:lnTo>
                    <a:pt x="205" y="157"/>
                  </a:lnTo>
                  <a:lnTo>
                    <a:pt x="206" y="113"/>
                  </a:lnTo>
                  <a:lnTo>
                    <a:pt x="197" y="71"/>
                  </a:lnTo>
                  <a:lnTo>
                    <a:pt x="0" y="173"/>
                  </a:lnTo>
                  <a:lnTo>
                    <a:pt x="26" y="84"/>
                  </a:lnTo>
                  <a:close/>
                </a:path>
              </a:pathLst>
            </a:custGeom>
            <a:solidFill>
              <a:srgbClr val="9F9F9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sp>
        <p:nvSpPr>
          <p:cNvPr id="11271" name="Rectangle 73"/>
          <p:cNvSpPr>
            <a:spLocks noChangeArrowheads="1"/>
          </p:cNvSpPr>
          <p:nvPr/>
        </p:nvSpPr>
        <p:spPr bwMode="auto">
          <a:xfrm>
            <a:off x="6205538" y="3738563"/>
            <a:ext cx="63500" cy="52387"/>
          </a:xfrm>
          <a:prstGeom prst="rect">
            <a:avLst/>
          </a:prstGeom>
          <a:solidFill>
            <a:srgbClr val="FADB3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1272" name="Freeform 74"/>
          <p:cNvSpPr>
            <a:spLocks/>
          </p:cNvSpPr>
          <p:nvPr/>
        </p:nvSpPr>
        <p:spPr bwMode="auto">
          <a:xfrm>
            <a:off x="6029325" y="2949575"/>
            <a:ext cx="71438" cy="200025"/>
          </a:xfrm>
          <a:custGeom>
            <a:avLst/>
            <a:gdLst>
              <a:gd name="T0" fmla="*/ 0 w 49"/>
              <a:gd name="T1" fmla="*/ 2147483647 h 126"/>
              <a:gd name="T2" fmla="*/ 2147483647 w 49"/>
              <a:gd name="T3" fmla="*/ 2147483647 h 126"/>
              <a:gd name="T4" fmla="*/ 2147483647 w 49"/>
              <a:gd name="T5" fmla="*/ 2147483647 h 126"/>
              <a:gd name="T6" fmla="*/ 2147483647 w 49"/>
              <a:gd name="T7" fmla="*/ 0 h 126"/>
              <a:gd name="T8" fmla="*/ 2147483647 w 49"/>
              <a:gd name="T9" fmla="*/ 2147483647 h 126"/>
              <a:gd name="T10" fmla="*/ 0 w 49"/>
              <a:gd name="T11" fmla="*/ 2147483647 h 126"/>
              <a:gd name="T12" fmla="*/ 0 60000 65536"/>
              <a:gd name="T13" fmla="*/ 0 60000 65536"/>
              <a:gd name="T14" fmla="*/ 0 60000 65536"/>
              <a:gd name="T15" fmla="*/ 0 60000 65536"/>
              <a:gd name="T16" fmla="*/ 0 60000 65536"/>
              <a:gd name="T17" fmla="*/ 0 60000 65536"/>
              <a:gd name="T18" fmla="*/ 0 w 49"/>
              <a:gd name="T19" fmla="*/ 0 h 126"/>
              <a:gd name="T20" fmla="*/ 49 w 4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49" h="126">
                <a:moveTo>
                  <a:pt x="0" y="126"/>
                </a:moveTo>
                <a:lnTo>
                  <a:pt x="24" y="17"/>
                </a:lnTo>
                <a:lnTo>
                  <a:pt x="33" y="9"/>
                </a:lnTo>
                <a:lnTo>
                  <a:pt x="49" y="0"/>
                </a:lnTo>
                <a:lnTo>
                  <a:pt x="28" y="108"/>
                </a:lnTo>
                <a:lnTo>
                  <a:pt x="0" y="126"/>
                </a:lnTo>
                <a:close/>
              </a:path>
            </a:pathLst>
          </a:custGeom>
          <a:solidFill>
            <a:srgbClr val="E56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273" name="Freeform 75"/>
          <p:cNvSpPr>
            <a:spLocks/>
          </p:cNvSpPr>
          <p:nvPr/>
        </p:nvSpPr>
        <p:spPr bwMode="auto">
          <a:xfrm>
            <a:off x="3173413" y="4865688"/>
            <a:ext cx="60325" cy="50800"/>
          </a:xfrm>
          <a:custGeom>
            <a:avLst/>
            <a:gdLst>
              <a:gd name="T0" fmla="*/ 0 w 41"/>
              <a:gd name="T1" fmla="*/ 2147483647 h 32"/>
              <a:gd name="T2" fmla="*/ 2147483647 w 41"/>
              <a:gd name="T3" fmla="*/ 0 h 32"/>
              <a:gd name="T4" fmla="*/ 2147483647 w 41"/>
              <a:gd name="T5" fmla="*/ 2147483647 h 32"/>
              <a:gd name="T6" fmla="*/ 0 w 41"/>
              <a:gd name="T7" fmla="*/ 2147483647 h 32"/>
              <a:gd name="T8" fmla="*/ 0 60000 65536"/>
              <a:gd name="T9" fmla="*/ 0 60000 65536"/>
              <a:gd name="T10" fmla="*/ 0 60000 65536"/>
              <a:gd name="T11" fmla="*/ 0 60000 65536"/>
              <a:gd name="T12" fmla="*/ 0 w 41"/>
              <a:gd name="T13" fmla="*/ 0 h 32"/>
              <a:gd name="T14" fmla="*/ 41 w 41"/>
              <a:gd name="T15" fmla="*/ 32 h 32"/>
            </a:gdLst>
            <a:ahLst/>
            <a:cxnLst>
              <a:cxn ang="T8">
                <a:pos x="T0" y="T1"/>
              </a:cxn>
              <a:cxn ang="T9">
                <a:pos x="T2" y="T3"/>
              </a:cxn>
              <a:cxn ang="T10">
                <a:pos x="T4" y="T5"/>
              </a:cxn>
              <a:cxn ang="T11">
                <a:pos x="T6" y="T7"/>
              </a:cxn>
            </a:cxnLst>
            <a:rect l="T12" t="T13" r="T14" b="T15"/>
            <a:pathLst>
              <a:path w="41" h="32">
                <a:moveTo>
                  <a:pt x="0" y="32"/>
                </a:moveTo>
                <a:lnTo>
                  <a:pt x="36" y="0"/>
                </a:lnTo>
                <a:lnTo>
                  <a:pt x="41" y="30"/>
                </a:lnTo>
                <a:lnTo>
                  <a:pt x="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274" name="Freeform 76"/>
          <p:cNvSpPr>
            <a:spLocks/>
          </p:cNvSpPr>
          <p:nvPr/>
        </p:nvSpPr>
        <p:spPr bwMode="auto">
          <a:xfrm>
            <a:off x="6661150" y="4152900"/>
            <a:ext cx="174625" cy="355600"/>
          </a:xfrm>
          <a:custGeom>
            <a:avLst/>
            <a:gdLst>
              <a:gd name="T0" fmla="*/ 2147483647 w 119"/>
              <a:gd name="T1" fmla="*/ 2147483647 h 224"/>
              <a:gd name="T2" fmla="*/ 2147483647 w 119"/>
              <a:gd name="T3" fmla="*/ 2147483647 h 224"/>
              <a:gd name="T4" fmla="*/ 2147483647 w 119"/>
              <a:gd name="T5" fmla="*/ 2147483647 h 224"/>
              <a:gd name="T6" fmla="*/ 2147483647 w 119"/>
              <a:gd name="T7" fmla="*/ 2147483647 h 224"/>
              <a:gd name="T8" fmla="*/ 2147483647 w 119"/>
              <a:gd name="T9" fmla="*/ 2147483647 h 224"/>
              <a:gd name="T10" fmla="*/ 2147483647 w 119"/>
              <a:gd name="T11" fmla="*/ 2147483647 h 224"/>
              <a:gd name="T12" fmla="*/ 2147483647 w 119"/>
              <a:gd name="T13" fmla="*/ 2147483647 h 224"/>
              <a:gd name="T14" fmla="*/ 2147483647 w 119"/>
              <a:gd name="T15" fmla="*/ 2147483647 h 224"/>
              <a:gd name="T16" fmla="*/ 0 w 119"/>
              <a:gd name="T17" fmla="*/ 2147483647 h 224"/>
              <a:gd name="T18" fmla="*/ 2147483647 w 119"/>
              <a:gd name="T19" fmla="*/ 2147483647 h 224"/>
              <a:gd name="T20" fmla="*/ 2147483647 w 119"/>
              <a:gd name="T21" fmla="*/ 2147483647 h 224"/>
              <a:gd name="T22" fmla="*/ 2147483647 w 119"/>
              <a:gd name="T23" fmla="*/ 2147483647 h 224"/>
              <a:gd name="T24" fmla="*/ 2147483647 w 119"/>
              <a:gd name="T25" fmla="*/ 2147483647 h 224"/>
              <a:gd name="T26" fmla="*/ 2147483647 w 119"/>
              <a:gd name="T27" fmla="*/ 2147483647 h 224"/>
              <a:gd name="T28" fmla="*/ 2147483647 w 119"/>
              <a:gd name="T29" fmla="*/ 2147483647 h 224"/>
              <a:gd name="T30" fmla="*/ 2147483647 w 119"/>
              <a:gd name="T31" fmla="*/ 2147483647 h 224"/>
              <a:gd name="T32" fmla="*/ 2147483647 w 119"/>
              <a:gd name="T33" fmla="*/ 2147483647 h 224"/>
              <a:gd name="T34" fmla="*/ 2147483647 w 119"/>
              <a:gd name="T35" fmla="*/ 2147483647 h 224"/>
              <a:gd name="T36" fmla="*/ 2147483647 w 119"/>
              <a:gd name="T37" fmla="*/ 2147483647 h 224"/>
              <a:gd name="T38" fmla="*/ 2147483647 w 119"/>
              <a:gd name="T39" fmla="*/ 2147483647 h 224"/>
              <a:gd name="T40" fmla="*/ 2147483647 w 119"/>
              <a:gd name="T41" fmla="*/ 2147483647 h 224"/>
              <a:gd name="T42" fmla="*/ 2147483647 w 119"/>
              <a:gd name="T43" fmla="*/ 2147483647 h 224"/>
              <a:gd name="T44" fmla="*/ 2147483647 w 119"/>
              <a:gd name="T45" fmla="*/ 2147483647 h 224"/>
              <a:gd name="T46" fmla="*/ 2147483647 w 119"/>
              <a:gd name="T47" fmla="*/ 2147483647 h 224"/>
              <a:gd name="T48" fmla="*/ 2147483647 w 119"/>
              <a:gd name="T49" fmla="*/ 2147483647 h 224"/>
              <a:gd name="T50" fmla="*/ 2147483647 w 119"/>
              <a:gd name="T51" fmla="*/ 2147483647 h 224"/>
              <a:gd name="T52" fmla="*/ 2147483647 w 119"/>
              <a:gd name="T53" fmla="*/ 2147483647 h 224"/>
              <a:gd name="T54" fmla="*/ 2147483647 w 119"/>
              <a:gd name="T55" fmla="*/ 2147483647 h 224"/>
              <a:gd name="T56" fmla="*/ 2147483647 w 119"/>
              <a:gd name="T57" fmla="*/ 0 h 224"/>
              <a:gd name="T58" fmla="*/ 2147483647 w 119"/>
              <a:gd name="T59" fmla="*/ 0 h 224"/>
              <a:gd name="T60" fmla="*/ 2147483647 w 119"/>
              <a:gd name="T61" fmla="*/ 2147483647 h 224"/>
              <a:gd name="T62" fmla="*/ 2147483647 w 119"/>
              <a:gd name="T63" fmla="*/ 2147483647 h 2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9"/>
              <a:gd name="T97" fmla="*/ 0 h 224"/>
              <a:gd name="T98" fmla="*/ 119 w 119"/>
              <a:gd name="T99" fmla="*/ 224 h 2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9" h="224">
                <a:moveTo>
                  <a:pt x="36" y="12"/>
                </a:moveTo>
                <a:lnTo>
                  <a:pt x="45" y="33"/>
                </a:lnTo>
                <a:lnTo>
                  <a:pt x="52" y="60"/>
                </a:lnTo>
                <a:lnTo>
                  <a:pt x="55" y="83"/>
                </a:lnTo>
                <a:lnTo>
                  <a:pt x="54" y="107"/>
                </a:lnTo>
                <a:lnTo>
                  <a:pt x="48" y="141"/>
                </a:lnTo>
                <a:lnTo>
                  <a:pt x="36" y="159"/>
                </a:lnTo>
                <a:lnTo>
                  <a:pt x="19" y="182"/>
                </a:lnTo>
                <a:lnTo>
                  <a:pt x="0" y="200"/>
                </a:lnTo>
                <a:lnTo>
                  <a:pt x="12" y="213"/>
                </a:lnTo>
                <a:lnTo>
                  <a:pt x="21" y="217"/>
                </a:lnTo>
                <a:lnTo>
                  <a:pt x="30" y="217"/>
                </a:lnTo>
                <a:lnTo>
                  <a:pt x="39" y="217"/>
                </a:lnTo>
                <a:lnTo>
                  <a:pt x="48" y="213"/>
                </a:lnTo>
                <a:lnTo>
                  <a:pt x="57" y="212"/>
                </a:lnTo>
                <a:lnTo>
                  <a:pt x="70" y="212"/>
                </a:lnTo>
                <a:lnTo>
                  <a:pt x="74" y="214"/>
                </a:lnTo>
                <a:lnTo>
                  <a:pt x="79" y="220"/>
                </a:lnTo>
                <a:lnTo>
                  <a:pt x="91" y="224"/>
                </a:lnTo>
                <a:lnTo>
                  <a:pt x="103" y="219"/>
                </a:lnTo>
                <a:lnTo>
                  <a:pt x="110" y="200"/>
                </a:lnTo>
                <a:lnTo>
                  <a:pt x="116" y="166"/>
                </a:lnTo>
                <a:lnTo>
                  <a:pt x="119" y="129"/>
                </a:lnTo>
                <a:lnTo>
                  <a:pt x="118" y="89"/>
                </a:lnTo>
                <a:lnTo>
                  <a:pt x="113" y="61"/>
                </a:lnTo>
                <a:lnTo>
                  <a:pt x="101" y="25"/>
                </a:lnTo>
                <a:lnTo>
                  <a:pt x="95" y="12"/>
                </a:lnTo>
                <a:lnTo>
                  <a:pt x="88" y="4"/>
                </a:lnTo>
                <a:lnTo>
                  <a:pt x="74" y="0"/>
                </a:lnTo>
                <a:lnTo>
                  <a:pt x="61" y="0"/>
                </a:lnTo>
                <a:lnTo>
                  <a:pt x="46" y="4"/>
                </a:lnTo>
                <a:lnTo>
                  <a:pt x="36" y="12"/>
                </a:lnTo>
                <a:close/>
              </a:path>
            </a:pathLst>
          </a:custGeom>
          <a:solidFill>
            <a:srgbClr val="7F5F3F"/>
          </a:solidFill>
          <a:ln w="19050">
            <a:solidFill>
              <a:srgbClr val="3F1F00"/>
            </a:solidFill>
            <a:prstDash val="solid"/>
            <a:round/>
            <a:headEnd/>
            <a:tailEnd/>
          </a:ln>
        </p:spPr>
        <p:txBody>
          <a:bodyPr/>
          <a:lstStyle/>
          <a:p>
            <a:endParaRPr lang="en-GB"/>
          </a:p>
        </p:txBody>
      </p:sp>
      <p:grpSp>
        <p:nvGrpSpPr>
          <p:cNvPr id="11275" name="Group 77"/>
          <p:cNvGrpSpPr>
            <a:grpSpLocks/>
          </p:cNvGrpSpPr>
          <p:nvPr/>
        </p:nvGrpSpPr>
        <p:grpSpPr bwMode="auto">
          <a:xfrm>
            <a:off x="5522913" y="3962400"/>
            <a:ext cx="1322387" cy="1820863"/>
            <a:chOff x="3769" y="2496"/>
            <a:chExt cx="902" cy="1147"/>
          </a:xfrm>
        </p:grpSpPr>
        <p:sp>
          <p:nvSpPr>
            <p:cNvPr id="11285" name="Freeform 78"/>
            <p:cNvSpPr>
              <a:spLocks/>
            </p:cNvSpPr>
            <p:nvPr/>
          </p:nvSpPr>
          <p:spPr bwMode="auto">
            <a:xfrm>
              <a:off x="3769" y="2538"/>
              <a:ext cx="862" cy="1105"/>
            </a:xfrm>
            <a:custGeom>
              <a:avLst/>
              <a:gdLst>
                <a:gd name="T0" fmla="*/ 85 w 862"/>
                <a:gd name="T1" fmla="*/ 280 h 1105"/>
                <a:gd name="T2" fmla="*/ 45 w 862"/>
                <a:gd name="T3" fmla="*/ 422 h 1105"/>
                <a:gd name="T4" fmla="*/ 27 w 862"/>
                <a:gd name="T5" fmla="*/ 506 h 1105"/>
                <a:gd name="T6" fmla="*/ 5 w 862"/>
                <a:gd name="T7" fmla="*/ 591 h 1105"/>
                <a:gd name="T8" fmla="*/ 0 w 862"/>
                <a:gd name="T9" fmla="*/ 683 h 1105"/>
                <a:gd name="T10" fmla="*/ 9 w 862"/>
                <a:gd name="T11" fmla="*/ 750 h 1105"/>
                <a:gd name="T12" fmla="*/ 22 w 862"/>
                <a:gd name="T13" fmla="*/ 792 h 1105"/>
                <a:gd name="T14" fmla="*/ 27 w 862"/>
                <a:gd name="T15" fmla="*/ 859 h 1105"/>
                <a:gd name="T16" fmla="*/ 67 w 862"/>
                <a:gd name="T17" fmla="*/ 900 h 1105"/>
                <a:gd name="T18" fmla="*/ 99 w 862"/>
                <a:gd name="T19" fmla="*/ 963 h 1105"/>
                <a:gd name="T20" fmla="*/ 170 w 862"/>
                <a:gd name="T21" fmla="*/ 1105 h 1105"/>
                <a:gd name="T22" fmla="*/ 781 w 862"/>
                <a:gd name="T23" fmla="*/ 984 h 1105"/>
                <a:gd name="T24" fmla="*/ 754 w 862"/>
                <a:gd name="T25" fmla="*/ 875 h 1105"/>
                <a:gd name="T26" fmla="*/ 795 w 862"/>
                <a:gd name="T27" fmla="*/ 787 h 1105"/>
                <a:gd name="T28" fmla="*/ 831 w 862"/>
                <a:gd name="T29" fmla="*/ 670 h 1105"/>
                <a:gd name="T30" fmla="*/ 857 w 862"/>
                <a:gd name="T31" fmla="*/ 536 h 1105"/>
                <a:gd name="T32" fmla="*/ 862 w 862"/>
                <a:gd name="T33" fmla="*/ 414 h 1105"/>
                <a:gd name="T34" fmla="*/ 844 w 862"/>
                <a:gd name="T35" fmla="*/ 292 h 1105"/>
                <a:gd name="T36" fmla="*/ 808 w 862"/>
                <a:gd name="T37" fmla="*/ 196 h 1105"/>
                <a:gd name="T38" fmla="*/ 732 w 862"/>
                <a:gd name="T39" fmla="*/ 100 h 1105"/>
                <a:gd name="T40" fmla="*/ 656 w 862"/>
                <a:gd name="T41" fmla="*/ 41 h 1105"/>
                <a:gd name="T42" fmla="*/ 584 w 862"/>
                <a:gd name="T43" fmla="*/ 16 h 1105"/>
                <a:gd name="T44" fmla="*/ 490 w 862"/>
                <a:gd name="T45" fmla="*/ 4 h 1105"/>
                <a:gd name="T46" fmla="*/ 378 w 862"/>
                <a:gd name="T47" fmla="*/ 0 h 1105"/>
                <a:gd name="T48" fmla="*/ 293 w 862"/>
                <a:gd name="T49" fmla="*/ 16 h 1105"/>
                <a:gd name="T50" fmla="*/ 229 w 862"/>
                <a:gd name="T51" fmla="*/ 54 h 1105"/>
                <a:gd name="T52" fmla="*/ 161 w 862"/>
                <a:gd name="T53" fmla="*/ 104 h 1105"/>
                <a:gd name="T54" fmla="*/ 126 w 862"/>
                <a:gd name="T55" fmla="*/ 159 h 1105"/>
                <a:gd name="T56" fmla="*/ 94 w 862"/>
                <a:gd name="T57" fmla="*/ 225 h 1105"/>
                <a:gd name="T58" fmla="*/ 85 w 862"/>
                <a:gd name="T59" fmla="*/ 280 h 11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62"/>
                <a:gd name="T91" fmla="*/ 0 h 1105"/>
                <a:gd name="T92" fmla="*/ 862 w 862"/>
                <a:gd name="T93" fmla="*/ 1105 h 110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62" h="1105">
                  <a:moveTo>
                    <a:pt x="85" y="280"/>
                  </a:moveTo>
                  <a:lnTo>
                    <a:pt x="45" y="422"/>
                  </a:lnTo>
                  <a:lnTo>
                    <a:pt x="27" y="506"/>
                  </a:lnTo>
                  <a:lnTo>
                    <a:pt x="5" y="591"/>
                  </a:lnTo>
                  <a:lnTo>
                    <a:pt x="0" y="683"/>
                  </a:lnTo>
                  <a:lnTo>
                    <a:pt x="9" y="750"/>
                  </a:lnTo>
                  <a:lnTo>
                    <a:pt x="22" y="792"/>
                  </a:lnTo>
                  <a:lnTo>
                    <a:pt x="27" y="859"/>
                  </a:lnTo>
                  <a:lnTo>
                    <a:pt x="67" y="900"/>
                  </a:lnTo>
                  <a:lnTo>
                    <a:pt x="99" y="963"/>
                  </a:lnTo>
                  <a:lnTo>
                    <a:pt x="170" y="1105"/>
                  </a:lnTo>
                  <a:lnTo>
                    <a:pt x="781" y="984"/>
                  </a:lnTo>
                  <a:lnTo>
                    <a:pt x="754" y="875"/>
                  </a:lnTo>
                  <a:lnTo>
                    <a:pt x="795" y="787"/>
                  </a:lnTo>
                  <a:lnTo>
                    <a:pt x="831" y="670"/>
                  </a:lnTo>
                  <a:lnTo>
                    <a:pt x="857" y="536"/>
                  </a:lnTo>
                  <a:lnTo>
                    <a:pt x="862" y="414"/>
                  </a:lnTo>
                  <a:lnTo>
                    <a:pt x="844" y="292"/>
                  </a:lnTo>
                  <a:lnTo>
                    <a:pt x="808" y="196"/>
                  </a:lnTo>
                  <a:lnTo>
                    <a:pt x="732" y="100"/>
                  </a:lnTo>
                  <a:lnTo>
                    <a:pt x="656" y="41"/>
                  </a:lnTo>
                  <a:lnTo>
                    <a:pt x="584" y="16"/>
                  </a:lnTo>
                  <a:lnTo>
                    <a:pt x="490" y="4"/>
                  </a:lnTo>
                  <a:lnTo>
                    <a:pt x="378" y="0"/>
                  </a:lnTo>
                  <a:lnTo>
                    <a:pt x="293" y="16"/>
                  </a:lnTo>
                  <a:lnTo>
                    <a:pt x="229" y="54"/>
                  </a:lnTo>
                  <a:lnTo>
                    <a:pt x="161" y="104"/>
                  </a:lnTo>
                  <a:lnTo>
                    <a:pt x="126" y="159"/>
                  </a:lnTo>
                  <a:lnTo>
                    <a:pt x="94" y="225"/>
                  </a:lnTo>
                  <a:lnTo>
                    <a:pt x="85" y="280"/>
                  </a:lnTo>
                  <a:close/>
                </a:path>
              </a:pathLst>
            </a:custGeom>
            <a:solidFill>
              <a:srgbClr val="FFB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286" name="Freeform 79"/>
            <p:cNvSpPr>
              <a:spLocks/>
            </p:cNvSpPr>
            <p:nvPr/>
          </p:nvSpPr>
          <p:spPr bwMode="auto">
            <a:xfrm>
              <a:off x="3769" y="2496"/>
              <a:ext cx="902" cy="1001"/>
            </a:xfrm>
            <a:custGeom>
              <a:avLst/>
              <a:gdLst>
                <a:gd name="T0" fmla="*/ 130 w 902"/>
                <a:gd name="T1" fmla="*/ 129 h 1001"/>
                <a:gd name="T2" fmla="*/ 211 w 902"/>
                <a:gd name="T3" fmla="*/ 37 h 1001"/>
                <a:gd name="T4" fmla="*/ 351 w 902"/>
                <a:gd name="T5" fmla="*/ 0 h 1001"/>
                <a:gd name="T6" fmla="*/ 503 w 902"/>
                <a:gd name="T7" fmla="*/ 0 h 1001"/>
                <a:gd name="T8" fmla="*/ 615 w 902"/>
                <a:gd name="T9" fmla="*/ 33 h 1001"/>
                <a:gd name="T10" fmla="*/ 701 w 902"/>
                <a:gd name="T11" fmla="*/ 88 h 1001"/>
                <a:gd name="T12" fmla="*/ 781 w 902"/>
                <a:gd name="T13" fmla="*/ 155 h 1001"/>
                <a:gd name="T14" fmla="*/ 853 w 902"/>
                <a:gd name="T15" fmla="*/ 251 h 1001"/>
                <a:gd name="T16" fmla="*/ 893 w 902"/>
                <a:gd name="T17" fmla="*/ 401 h 1001"/>
                <a:gd name="T18" fmla="*/ 898 w 902"/>
                <a:gd name="T19" fmla="*/ 539 h 1001"/>
                <a:gd name="T20" fmla="*/ 871 w 902"/>
                <a:gd name="T21" fmla="*/ 691 h 1001"/>
                <a:gd name="T22" fmla="*/ 831 w 902"/>
                <a:gd name="T23" fmla="*/ 855 h 1001"/>
                <a:gd name="T24" fmla="*/ 754 w 902"/>
                <a:gd name="T25" fmla="*/ 938 h 1001"/>
                <a:gd name="T26" fmla="*/ 651 w 902"/>
                <a:gd name="T27" fmla="*/ 976 h 1001"/>
                <a:gd name="T28" fmla="*/ 566 w 902"/>
                <a:gd name="T29" fmla="*/ 1001 h 1001"/>
                <a:gd name="T30" fmla="*/ 454 w 902"/>
                <a:gd name="T31" fmla="*/ 980 h 1001"/>
                <a:gd name="T32" fmla="*/ 376 w 902"/>
                <a:gd name="T33" fmla="*/ 972 h 1001"/>
                <a:gd name="T34" fmla="*/ 229 w 902"/>
                <a:gd name="T35" fmla="*/ 963 h 1001"/>
                <a:gd name="T36" fmla="*/ 244 w 902"/>
                <a:gd name="T37" fmla="*/ 889 h 1001"/>
                <a:gd name="T38" fmla="*/ 236 w 902"/>
                <a:gd name="T39" fmla="*/ 841 h 1001"/>
                <a:gd name="T40" fmla="*/ 214 w 902"/>
                <a:gd name="T41" fmla="*/ 809 h 1001"/>
                <a:gd name="T42" fmla="*/ 248 w 902"/>
                <a:gd name="T43" fmla="*/ 765 h 1001"/>
                <a:gd name="T44" fmla="*/ 242 w 902"/>
                <a:gd name="T45" fmla="*/ 696 h 1001"/>
                <a:gd name="T46" fmla="*/ 206 w 902"/>
                <a:gd name="T47" fmla="*/ 595 h 1001"/>
                <a:gd name="T48" fmla="*/ 117 w 902"/>
                <a:gd name="T49" fmla="*/ 548 h 1001"/>
                <a:gd name="T50" fmla="*/ 54 w 902"/>
                <a:gd name="T51" fmla="*/ 583 h 1001"/>
                <a:gd name="T52" fmla="*/ 75 w 902"/>
                <a:gd name="T53" fmla="*/ 672 h 1001"/>
                <a:gd name="T54" fmla="*/ 63 w 902"/>
                <a:gd name="T55" fmla="*/ 726 h 1001"/>
                <a:gd name="T56" fmla="*/ 27 w 902"/>
                <a:gd name="T57" fmla="*/ 587 h 1001"/>
                <a:gd name="T58" fmla="*/ 18 w 902"/>
                <a:gd name="T59" fmla="*/ 435 h 1001"/>
                <a:gd name="T60" fmla="*/ 45 w 902"/>
                <a:gd name="T61" fmla="*/ 280 h 1001"/>
                <a:gd name="T62" fmla="*/ 112 w 902"/>
                <a:gd name="T63" fmla="*/ 192 h 10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2"/>
                <a:gd name="T97" fmla="*/ 0 h 1001"/>
                <a:gd name="T98" fmla="*/ 902 w 902"/>
                <a:gd name="T99" fmla="*/ 1001 h 10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2" h="1001">
                  <a:moveTo>
                    <a:pt x="112" y="192"/>
                  </a:moveTo>
                  <a:lnTo>
                    <a:pt x="130" y="129"/>
                  </a:lnTo>
                  <a:lnTo>
                    <a:pt x="166" y="67"/>
                  </a:lnTo>
                  <a:lnTo>
                    <a:pt x="211" y="37"/>
                  </a:lnTo>
                  <a:lnTo>
                    <a:pt x="261" y="16"/>
                  </a:lnTo>
                  <a:lnTo>
                    <a:pt x="351" y="0"/>
                  </a:lnTo>
                  <a:lnTo>
                    <a:pt x="418" y="0"/>
                  </a:lnTo>
                  <a:lnTo>
                    <a:pt x="503" y="0"/>
                  </a:lnTo>
                  <a:lnTo>
                    <a:pt x="571" y="12"/>
                  </a:lnTo>
                  <a:lnTo>
                    <a:pt x="615" y="33"/>
                  </a:lnTo>
                  <a:lnTo>
                    <a:pt x="651" y="50"/>
                  </a:lnTo>
                  <a:lnTo>
                    <a:pt x="701" y="88"/>
                  </a:lnTo>
                  <a:lnTo>
                    <a:pt x="745" y="125"/>
                  </a:lnTo>
                  <a:lnTo>
                    <a:pt x="781" y="155"/>
                  </a:lnTo>
                  <a:lnTo>
                    <a:pt x="817" y="192"/>
                  </a:lnTo>
                  <a:lnTo>
                    <a:pt x="853" y="251"/>
                  </a:lnTo>
                  <a:lnTo>
                    <a:pt x="871" y="313"/>
                  </a:lnTo>
                  <a:lnTo>
                    <a:pt x="893" y="401"/>
                  </a:lnTo>
                  <a:lnTo>
                    <a:pt x="902" y="468"/>
                  </a:lnTo>
                  <a:lnTo>
                    <a:pt x="898" y="539"/>
                  </a:lnTo>
                  <a:lnTo>
                    <a:pt x="893" y="612"/>
                  </a:lnTo>
                  <a:lnTo>
                    <a:pt x="871" y="691"/>
                  </a:lnTo>
                  <a:lnTo>
                    <a:pt x="848" y="775"/>
                  </a:lnTo>
                  <a:lnTo>
                    <a:pt x="831" y="855"/>
                  </a:lnTo>
                  <a:lnTo>
                    <a:pt x="795" y="913"/>
                  </a:lnTo>
                  <a:lnTo>
                    <a:pt x="754" y="938"/>
                  </a:lnTo>
                  <a:lnTo>
                    <a:pt x="705" y="959"/>
                  </a:lnTo>
                  <a:lnTo>
                    <a:pt x="651" y="976"/>
                  </a:lnTo>
                  <a:lnTo>
                    <a:pt x="615" y="993"/>
                  </a:lnTo>
                  <a:lnTo>
                    <a:pt x="566" y="1001"/>
                  </a:lnTo>
                  <a:lnTo>
                    <a:pt x="521" y="997"/>
                  </a:lnTo>
                  <a:lnTo>
                    <a:pt x="454" y="980"/>
                  </a:lnTo>
                  <a:lnTo>
                    <a:pt x="402" y="977"/>
                  </a:lnTo>
                  <a:lnTo>
                    <a:pt x="376" y="972"/>
                  </a:lnTo>
                  <a:lnTo>
                    <a:pt x="381" y="988"/>
                  </a:lnTo>
                  <a:lnTo>
                    <a:pt x="229" y="963"/>
                  </a:lnTo>
                  <a:lnTo>
                    <a:pt x="247" y="913"/>
                  </a:lnTo>
                  <a:lnTo>
                    <a:pt x="244" y="889"/>
                  </a:lnTo>
                  <a:lnTo>
                    <a:pt x="242" y="867"/>
                  </a:lnTo>
                  <a:lnTo>
                    <a:pt x="236" y="841"/>
                  </a:lnTo>
                  <a:lnTo>
                    <a:pt x="229" y="827"/>
                  </a:lnTo>
                  <a:lnTo>
                    <a:pt x="214" y="809"/>
                  </a:lnTo>
                  <a:lnTo>
                    <a:pt x="232" y="789"/>
                  </a:lnTo>
                  <a:lnTo>
                    <a:pt x="248" y="765"/>
                  </a:lnTo>
                  <a:lnTo>
                    <a:pt x="254" y="744"/>
                  </a:lnTo>
                  <a:lnTo>
                    <a:pt x="242" y="696"/>
                  </a:lnTo>
                  <a:lnTo>
                    <a:pt x="238" y="633"/>
                  </a:lnTo>
                  <a:lnTo>
                    <a:pt x="206" y="595"/>
                  </a:lnTo>
                  <a:lnTo>
                    <a:pt x="161" y="583"/>
                  </a:lnTo>
                  <a:lnTo>
                    <a:pt x="117" y="548"/>
                  </a:lnTo>
                  <a:lnTo>
                    <a:pt x="85" y="548"/>
                  </a:lnTo>
                  <a:lnTo>
                    <a:pt x="54" y="583"/>
                  </a:lnTo>
                  <a:lnTo>
                    <a:pt x="54" y="633"/>
                  </a:lnTo>
                  <a:lnTo>
                    <a:pt x="75" y="672"/>
                  </a:lnTo>
                  <a:lnTo>
                    <a:pt x="79" y="730"/>
                  </a:lnTo>
                  <a:lnTo>
                    <a:pt x="63" y="726"/>
                  </a:lnTo>
                  <a:lnTo>
                    <a:pt x="46" y="715"/>
                  </a:lnTo>
                  <a:lnTo>
                    <a:pt x="27" y="587"/>
                  </a:lnTo>
                  <a:lnTo>
                    <a:pt x="0" y="502"/>
                  </a:lnTo>
                  <a:lnTo>
                    <a:pt x="18" y="435"/>
                  </a:lnTo>
                  <a:lnTo>
                    <a:pt x="31" y="360"/>
                  </a:lnTo>
                  <a:lnTo>
                    <a:pt x="45" y="280"/>
                  </a:lnTo>
                  <a:lnTo>
                    <a:pt x="45" y="242"/>
                  </a:lnTo>
                  <a:lnTo>
                    <a:pt x="112" y="192"/>
                  </a:lnTo>
                  <a:close/>
                </a:path>
              </a:pathLst>
            </a:custGeom>
            <a:solidFill>
              <a:srgbClr val="5F3F1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grpSp>
      <p:sp>
        <p:nvSpPr>
          <p:cNvPr id="11276" name="Freeform 80"/>
          <p:cNvSpPr>
            <a:spLocks/>
          </p:cNvSpPr>
          <p:nvPr/>
        </p:nvSpPr>
        <p:spPr bwMode="auto">
          <a:xfrm>
            <a:off x="3695700" y="5326063"/>
            <a:ext cx="925513" cy="411162"/>
          </a:xfrm>
          <a:custGeom>
            <a:avLst/>
            <a:gdLst>
              <a:gd name="T0" fmla="*/ 0 w 632"/>
              <a:gd name="T1" fmla="*/ 2147483647 h 259"/>
              <a:gd name="T2" fmla="*/ 2147483647 w 632"/>
              <a:gd name="T3" fmla="*/ 0 h 259"/>
              <a:gd name="T4" fmla="*/ 2147483647 w 632"/>
              <a:gd name="T5" fmla="*/ 2147483647 h 259"/>
              <a:gd name="T6" fmla="*/ 2147483647 w 632"/>
              <a:gd name="T7" fmla="*/ 2147483647 h 259"/>
              <a:gd name="T8" fmla="*/ 2147483647 w 632"/>
              <a:gd name="T9" fmla="*/ 2147483647 h 259"/>
              <a:gd name="T10" fmla="*/ 2147483647 w 632"/>
              <a:gd name="T11" fmla="*/ 2147483647 h 259"/>
              <a:gd name="T12" fmla="*/ 2147483647 w 632"/>
              <a:gd name="T13" fmla="*/ 2147483647 h 259"/>
              <a:gd name="T14" fmla="*/ 2147483647 w 632"/>
              <a:gd name="T15" fmla="*/ 2147483647 h 259"/>
              <a:gd name="T16" fmla="*/ 2147483647 w 632"/>
              <a:gd name="T17" fmla="*/ 2147483647 h 259"/>
              <a:gd name="T18" fmla="*/ 2147483647 w 632"/>
              <a:gd name="T19" fmla="*/ 2147483647 h 259"/>
              <a:gd name="T20" fmla="*/ 2147483647 w 632"/>
              <a:gd name="T21" fmla="*/ 2147483647 h 259"/>
              <a:gd name="T22" fmla="*/ 0 w 632"/>
              <a:gd name="T23" fmla="*/ 2147483647 h 2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2"/>
              <a:gd name="T37" fmla="*/ 0 h 259"/>
              <a:gd name="T38" fmla="*/ 632 w 632"/>
              <a:gd name="T39" fmla="*/ 259 h 2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2" h="259">
                <a:moveTo>
                  <a:pt x="0" y="30"/>
                </a:moveTo>
                <a:lnTo>
                  <a:pt x="13" y="0"/>
                </a:lnTo>
                <a:lnTo>
                  <a:pt x="91" y="4"/>
                </a:lnTo>
                <a:lnTo>
                  <a:pt x="176" y="18"/>
                </a:lnTo>
                <a:lnTo>
                  <a:pt x="305" y="58"/>
                </a:lnTo>
                <a:lnTo>
                  <a:pt x="372" y="85"/>
                </a:lnTo>
                <a:lnTo>
                  <a:pt x="448" y="117"/>
                </a:lnTo>
                <a:lnTo>
                  <a:pt x="530" y="152"/>
                </a:lnTo>
                <a:lnTo>
                  <a:pt x="600" y="188"/>
                </a:lnTo>
                <a:lnTo>
                  <a:pt x="624" y="213"/>
                </a:lnTo>
                <a:lnTo>
                  <a:pt x="632" y="259"/>
                </a:lnTo>
                <a:lnTo>
                  <a:pt x="0" y="3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277" name="Freeform 81"/>
          <p:cNvSpPr>
            <a:spLocks/>
          </p:cNvSpPr>
          <p:nvPr/>
        </p:nvSpPr>
        <p:spPr bwMode="auto">
          <a:xfrm>
            <a:off x="1195388" y="5078413"/>
            <a:ext cx="6157912" cy="1011237"/>
          </a:xfrm>
          <a:custGeom>
            <a:avLst/>
            <a:gdLst>
              <a:gd name="T0" fmla="*/ 2147483647 w 4202"/>
              <a:gd name="T1" fmla="*/ 2147483647 h 637"/>
              <a:gd name="T2" fmla="*/ 2147483647 w 4202"/>
              <a:gd name="T3" fmla="*/ 2147483647 h 637"/>
              <a:gd name="T4" fmla="*/ 2147483647 w 4202"/>
              <a:gd name="T5" fmla="*/ 2147483647 h 637"/>
              <a:gd name="T6" fmla="*/ 2147483647 w 4202"/>
              <a:gd name="T7" fmla="*/ 2147483647 h 637"/>
              <a:gd name="T8" fmla="*/ 2147483647 w 4202"/>
              <a:gd name="T9" fmla="*/ 2147483647 h 637"/>
              <a:gd name="T10" fmla="*/ 2147483647 w 4202"/>
              <a:gd name="T11" fmla="*/ 0 h 637"/>
              <a:gd name="T12" fmla="*/ 2147483647 w 4202"/>
              <a:gd name="T13" fmla="*/ 2147483647 h 637"/>
              <a:gd name="T14" fmla="*/ 2147483647 w 4202"/>
              <a:gd name="T15" fmla="*/ 2147483647 h 637"/>
              <a:gd name="T16" fmla="*/ 2147483647 w 4202"/>
              <a:gd name="T17" fmla="*/ 2147483647 h 637"/>
              <a:gd name="T18" fmla="*/ 2147483647 w 4202"/>
              <a:gd name="T19" fmla="*/ 2147483647 h 637"/>
              <a:gd name="T20" fmla="*/ 2147483647 w 4202"/>
              <a:gd name="T21" fmla="*/ 2147483647 h 637"/>
              <a:gd name="T22" fmla="*/ 2147483647 w 4202"/>
              <a:gd name="T23" fmla="*/ 2147483647 h 637"/>
              <a:gd name="T24" fmla="*/ 2147483647 w 4202"/>
              <a:gd name="T25" fmla="*/ 2147483647 h 637"/>
              <a:gd name="T26" fmla="*/ 2147483647 w 4202"/>
              <a:gd name="T27" fmla="*/ 2147483647 h 637"/>
              <a:gd name="T28" fmla="*/ 2147483647 w 4202"/>
              <a:gd name="T29" fmla="*/ 2147483647 h 637"/>
              <a:gd name="T30" fmla="*/ 2147483647 w 4202"/>
              <a:gd name="T31" fmla="*/ 2147483647 h 637"/>
              <a:gd name="T32" fmla="*/ 2147483647 w 4202"/>
              <a:gd name="T33" fmla="*/ 2147483647 h 637"/>
              <a:gd name="T34" fmla="*/ 2147483647 w 4202"/>
              <a:gd name="T35" fmla="*/ 2147483647 h 637"/>
              <a:gd name="T36" fmla="*/ 2147483647 w 4202"/>
              <a:gd name="T37" fmla="*/ 2147483647 h 637"/>
              <a:gd name="T38" fmla="*/ 2147483647 w 4202"/>
              <a:gd name="T39" fmla="*/ 2147483647 h 637"/>
              <a:gd name="T40" fmla="*/ 2147483647 w 4202"/>
              <a:gd name="T41" fmla="*/ 2147483647 h 637"/>
              <a:gd name="T42" fmla="*/ 2147483647 w 4202"/>
              <a:gd name="T43" fmla="*/ 2147483647 h 637"/>
              <a:gd name="T44" fmla="*/ 2147483647 w 4202"/>
              <a:gd name="T45" fmla="*/ 2147483647 h 637"/>
              <a:gd name="T46" fmla="*/ 2147483647 w 4202"/>
              <a:gd name="T47" fmla="*/ 2147483647 h 637"/>
              <a:gd name="T48" fmla="*/ 2147483647 w 4202"/>
              <a:gd name="T49" fmla="*/ 2147483647 h 637"/>
              <a:gd name="T50" fmla="*/ 2147483647 w 4202"/>
              <a:gd name="T51" fmla="*/ 2147483647 h 637"/>
              <a:gd name="T52" fmla="*/ 2147483647 w 4202"/>
              <a:gd name="T53" fmla="*/ 2147483647 h 637"/>
              <a:gd name="T54" fmla="*/ 2147483647 w 4202"/>
              <a:gd name="T55" fmla="*/ 2147483647 h 637"/>
              <a:gd name="T56" fmla="*/ 0 w 4202"/>
              <a:gd name="T57" fmla="*/ 2147483647 h 637"/>
              <a:gd name="T58" fmla="*/ 2147483647 w 4202"/>
              <a:gd name="T59" fmla="*/ 2147483647 h 6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202"/>
              <a:gd name="T91" fmla="*/ 0 h 637"/>
              <a:gd name="T92" fmla="*/ 4202 w 4202"/>
              <a:gd name="T93" fmla="*/ 637 h 6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202" h="637">
                <a:moveTo>
                  <a:pt x="18" y="460"/>
                </a:moveTo>
                <a:lnTo>
                  <a:pt x="179" y="274"/>
                </a:lnTo>
                <a:lnTo>
                  <a:pt x="269" y="193"/>
                </a:lnTo>
                <a:lnTo>
                  <a:pt x="348" y="132"/>
                </a:lnTo>
                <a:lnTo>
                  <a:pt x="474" y="36"/>
                </a:lnTo>
                <a:lnTo>
                  <a:pt x="527" y="0"/>
                </a:lnTo>
                <a:lnTo>
                  <a:pt x="893" y="167"/>
                </a:lnTo>
                <a:lnTo>
                  <a:pt x="974" y="256"/>
                </a:lnTo>
                <a:lnTo>
                  <a:pt x="1037" y="327"/>
                </a:lnTo>
                <a:lnTo>
                  <a:pt x="1110" y="407"/>
                </a:lnTo>
                <a:lnTo>
                  <a:pt x="1146" y="460"/>
                </a:lnTo>
                <a:lnTo>
                  <a:pt x="1368" y="345"/>
                </a:lnTo>
                <a:lnTo>
                  <a:pt x="1467" y="292"/>
                </a:lnTo>
                <a:lnTo>
                  <a:pt x="1600" y="248"/>
                </a:lnTo>
                <a:lnTo>
                  <a:pt x="1707" y="167"/>
                </a:lnTo>
                <a:lnTo>
                  <a:pt x="1878" y="212"/>
                </a:lnTo>
                <a:lnTo>
                  <a:pt x="2019" y="264"/>
                </a:lnTo>
                <a:lnTo>
                  <a:pt x="2163" y="319"/>
                </a:lnTo>
                <a:lnTo>
                  <a:pt x="2181" y="327"/>
                </a:lnTo>
                <a:lnTo>
                  <a:pt x="2288" y="345"/>
                </a:lnTo>
                <a:lnTo>
                  <a:pt x="2405" y="460"/>
                </a:lnTo>
                <a:lnTo>
                  <a:pt x="2468" y="529"/>
                </a:lnTo>
                <a:lnTo>
                  <a:pt x="2618" y="602"/>
                </a:lnTo>
                <a:lnTo>
                  <a:pt x="3049" y="390"/>
                </a:lnTo>
                <a:lnTo>
                  <a:pt x="3675" y="256"/>
                </a:lnTo>
                <a:lnTo>
                  <a:pt x="3908" y="327"/>
                </a:lnTo>
                <a:lnTo>
                  <a:pt x="4139" y="468"/>
                </a:lnTo>
                <a:lnTo>
                  <a:pt x="4202" y="637"/>
                </a:lnTo>
                <a:lnTo>
                  <a:pt x="0" y="637"/>
                </a:lnTo>
                <a:lnTo>
                  <a:pt x="18" y="460"/>
                </a:lnTo>
                <a:close/>
              </a:path>
            </a:pathLst>
          </a:custGeom>
          <a:solidFill>
            <a:srgbClr val="5F5F5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278" name="Freeform 82"/>
          <p:cNvSpPr>
            <a:spLocks/>
          </p:cNvSpPr>
          <p:nvPr/>
        </p:nvSpPr>
        <p:spPr bwMode="auto">
          <a:xfrm>
            <a:off x="1868488" y="5360988"/>
            <a:ext cx="776287" cy="561975"/>
          </a:xfrm>
          <a:custGeom>
            <a:avLst/>
            <a:gdLst>
              <a:gd name="T0" fmla="*/ 0 w 530"/>
              <a:gd name="T1" fmla="*/ 0 h 354"/>
              <a:gd name="T2" fmla="*/ 2147483647 w 530"/>
              <a:gd name="T3" fmla="*/ 2147483647 h 354"/>
              <a:gd name="T4" fmla="*/ 2147483647 w 530"/>
              <a:gd name="T5" fmla="*/ 2147483647 h 354"/>
              <a:gd name="T6" fmla="*/ 2147483647 w 530"/>
              <a:gd name="T7" fmla="*/ 2147483647 h 354"/>
              <a:gd name="T8" fmla="*/ 2147483647 w 530"/>
              <a:gd name="T9" fmla="*/ 2147483647 h 354"/>
              <a:gd name="T10" fmla="*/ 2147483647 w 530"/>
              <a:gd name="T11" fmla="*/ 2147483647 h 354"/>
              <a:gd name="T12" fmla="*/ 2147483647 w 530"/>
              <a:gd name="T13" fmla="*/ 2147483647 h 354"/>
              <a:gd name="T14" fmla="*/ 2147483647 w 530"/>
              <a:gd name="T15" fmla="*/ 2147483647 h 354"/>
              <a:gd name="T16" fmla="*/ 2147483647 w 530"/>
              <a:gd name="T17" fmla="*/ 2147483647 h 354"/>
              <a:gd name="T18" fmla="*/ 2147483647 w 530"/>
              <a:gd name="T19" fmla="*/ 2147483647 h 354"/>
              <a:gd name="T20" fmla="*/ 2147483647 w 530"/>
              <a:gd name="T21" fmla="*/ 2147483647 h 354"/>
              <a:gd name="T22" fmla="*/ 2147483647 w 530"/>
              <a:gd name="T23" fmla="*/ 2147483647 h 354"/>
              <a:gd name="T24" fmla="*/ 2147483647 w 530"/>
              <a:gd name="T25" fmla="*/ 2147483647 h 354"/>
              <a:gd name="T26" fmla="*/ 2147483647 w 530"/>
              <a:gd name="T27" fmla="*/ 2147483647 h 354"/>
              <a:gd name="T28" fmla="*/ 2147483647 w 530"/>
              <a:gd name="T29" fmla="*/ 2147483647 h 354"/>
              <a:gd name="T30" fmla="*/ 2147483647 w 530"/>
              <a:gd name="T31" fmla="*/ 2147483647 h 354"/>
              <a:gd name="T32" fmla="*/ 2147483647 w 530"/>
              <a:gd name="T33" fmla="*/ 2147483647 h 354"/>
              <a:gd name="T34" fmla="*/ 0 w 530"/>
              <a:gd name="T35" fmla="*/ 0 h 3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0"/>
              <a:gd name="T55" fmla="*/ 0 h 354"/>
              <a:gd name="T56" fmla="*/ 530 w 530"/>
              <a:gd name="T57" fmla="*/ 354 h 3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0" h="354">
                <a:moveTo>
                  <a:pt x="0" y="0"/>
                </a:moveTo>
                <a:lnTo>
                  <a:pt x="256" y="57"/>
                </a:lnTo>
                <a:lnTo>
                  <a:pt x="345" y="88"/>
                </a:lnTo>
                <a:lnTo>
                  <a:pt x="391" y="113"/>
                </a:lnTo>
                <a:lnTo>
                  <a:pt x="439" y="149"/>
                </a:lnTo>
                <a:lnTo>
                  <a:pt x="481" y="197"/>
                </a:lnTo>
                <a:lnTo>
                  <a:pt x="507" y="245"/>
                </a:lnTo>
                <a:lnTo>
                  <a:pt x="530" y="297"/>
                </a:lnTo>
                <a:lnTo>
                  <a:pt x="490" y="354"/>
                </a:lnTo>
                <a:lnTo>
                  <a:pt x="470" y="293"/>
                </a:lnTo>
                <a:lnTo>
                  <a:pt x="436" y="238"/>
                </a:lnTo>
                <a:lnTo>
                  <a:pt x="404" y="201"/>
                </a:lnTo>
                <a:lnTo>
                  <a:pt x="376" y="174"/>
                </a:lnTo>
                <a:lnTo>
                  <a:pt x="324" y="145"/>
                </a:lnTo>
                <a:lnTo>
                  <a:pt x="264" y="117"/>
                </a:lnTo>
                <a:lnTo>
                  <a:pt x="180" y="84"/>
                </a:lnTo>
                <a:lnTo>
                  <a:pt x="100" y="49"/>
                </a:lnTo>
                <a:lnTo>
                  <a:pt x="0"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11279" name="Oval 83"/>
          <p:cNvSpPr>
            <a:spLocks noChangeArrowheads="1"/>
          </p:cNvSpPr>
          <p:nvPr/>
        </p:nvSpPr>
        <p:spPr bwMode="auto">
          <a:xfrm>
            <a:off x="7034213" y="2971800"/>
            <a:ext cx="1570037" cy="711200"/>
          </a:xfrm>
          <a:prstGeom prst="ellipse">
            <a:avLst/>
          </a:prstGeom>
          <a:solidFill>
            <a:srgbClr val="CDFF9B"/>
          </a:solidFill>
          <a:ln w="50800">
            <a:solidFill>
              <a:schemeClr val="bg2"/>
            </a:solidFill>
            <a:round/>
            <a:headEnd/>
            <a:tailEnd/>
          </a:ln>
        </p:spPr>
        <p:txBody>
          <a:bodyPr wrap="none" anchor="ctr"/>
          <a:lstStyle/>
          <a:p>
            <a:endParaRPr lang="en-US"/>
          </a:p>
        </p:txBody>
      </p:sp>
      <p:sp>
        <p:nvSpPr>
          <p:cNvPr id="11280" name="Rectangle 84"/>
          <p:cNvSpPr>
            <a:spLocks noChangeArrowheads="1"/>
          </p:cNvSpPr>
          <p:nvPr/>
        </p:nvSpPr>
        <p:spPr bwMode="auto">
          <a:xfrm>
            <a:off x="7315200" y="2971800"/>
            <a:ext cx="1027113"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39775">
              <a:spcBef>
                <a:spcPct val="0"/>
              </a:spcBef>
            </a:pPr>
            <a:r>
              <a:rPr lang="en-US" sz="4000" b="1" i="1"/>
              <a:t>???</a:t>
            </a:r>
          </a:p>
        </p:txBody>
      </p:sp>
      <p:sp>
        <p:nvSpPr>
          <p:cNvPr id="11281" name="Oval 85"/>
          <p:cNvSpPr>
            <a:spLocks noChangeArrowheads="1"/>
          </p:cNvSpPr>
          <p:nvPr/>
        </p:nvSpPr>
        <p:spPr bwMode="auto">
          <a:xfrm>
            <a:off x="6681788" y="3657600"/>
            <a:ext cx="585787" cy="330200"/>
          </a:xfrm>
          <a:prstGeom prst="ellipse">
            <a:avLst/>
          </a:prstGeom>
          <a:solidFill>
            <a:srgbClr val="CDFF9B"/>
          </a:solidFill>
          <a:ln w="50800">
            <a:solidFill>
              <a:schemeClr val="bg2"/>
            </a:solidFill>
            <a:round/>
            <a:headEnd/>
            <a:tailEnd/>
          </a:ln>
        </p:spPr>
        <p:txBody>
          <a:bodyPr wrap="none" anchor="ctr"/>
          <a:lstStyle/>
          <a:p>
            <a:endParaRPr lang="en-US"/>
          </a:p>
        </p:txBody>
      </p:sp>
      <p:sp>
        <p:nvSpPr>
          <p:cNvPr id="11282" name="Oval 86"/>
          <p:cNvSpPr>
            <a:spLocks noChangeArrowheads="1"/>
          </p:cNvSpPr>
          <p:nvPr/>
        </p:nvSpPr>
        <p:spPr bwMode="auto">
          <a:xfrm>
            <a:off x="6400800" y="4114800"/>
            <a:ext cx="304800" cy="177800"/>
          </a:xfrm>
          <a:prstGeom prst="ellipse">
            <a:avLst/>
          </a:prstGeom>
          <a:solidFill>
            <a:srgbClr val="CDFF9B"/>
          </a:solidFill>
          <a:ln w="50800">
            <a:solidFill>
              <a:schemeClr val="bg2"/>
            </a:solidFill>
            <a:round/>
            <a:headEnd/>
            <a:tailEnd/>
          </a:ln>
        </p:spPr>
        <p:txBody>
          <a:bodyPr wrap="none" anchor="ctr"/>
          <a:lstStyle/>
          <a:p>
            <a:endParaRPr lang="en-US"/>
          </a:p>
        </p:txBody>
      </p:sp>
      <p:sp>
        <p:nvSpPr>
          <p:cNvPr id="11283" name="Rectangle 87"/>
          <p:cNvSpPr>
            <a:spLocks noChangeArrowheads="1"/>
          </p:cNvSpPr>
          <p:nvPr/>
        </p:nvSpPr>
        <p:spPr bwMode="auto">
          <a:xfrm>
            <a:off x="1884363" y="1493838"/>
            <a:ext cx="2968625" cy="143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defTabSz="739775">
              <a:spcBef>
                <a:spcPct val="0"/>
              </a:spcBef>
            </a:pPr>
            <a:r>
              <a:rPr lang="en-US" sz="4400" b="1" i="1" dirty="0" smtClean="0">
                <a:latin typeface="Symbol" pitchFamily="18" charset="2"/>
              </a:rPr>
              <a:t>It</a:t>
            </a:r>
            <a:r>
              <a:rPr lang="en-US" sz="4400" b="1" i="1" dirty="0" smtClean="0">
                <a:latin typeface="Times New Roman" pitchFamily="18" charset="0"/>
              </a:rPr>
              <a:t>'</a:t>
            </a:r>
            <a:r>
              <a:rPr lang="en-US" sz="4400" b="1" i="1" dirty="0" smtClean="0">
                <a:latin typeface="Symbol" pitchFamily="18" charset="2"/>
              </a:rPr>
              <a:t>s all </a:t>
            </a:r>
            <a:r>
              <a:rPr lang="en-US" sz="4400" b="1" i="1" dirty="0">
                <a:latin typeface="Symbol" pitchFamily="18" charset="2"/>
              </a:rPr>
              <a:t>Greek to me.</a:t>
            </a:r>
          </a:p>
        </p:txBody>
      </p:sp>
      <p:sp>
        <p:nvSpPr>
          <p:cNvPr id="11284" name="Rectangle 88"/>
          <p:cNvSpPr>
            <a:spLocks noGrp="1" noChangeArrowheads="1"/>
          </p:cNvSpPr>
          <p:nvPr>
            <p:ph type="title"/>
          </p:nvPr>
        </p:nvSpPr>
        <p:spPr/>
        <p:txBody>
          <a:bodyPr/>
          <a:lstStyle/>
          <a:p>
            <a:pPr eaLnBrk="1" hangingPunct="1"/>
            <a:r>
              <a:rPr lang="en-GB" dirty="0" smtClean="0"/>
              <a:t>Please ask questions</a:t>
            </a:r>
          </a:p>
        </p:txBody>
      </p:sp>
    </p:spTree>
    <p:extLst>
      <p:ext uri="{BB962C8B-B14F-4D97-AF65-F5344CB8AC3E}">
        <p14:creationId xmlns:p14="http://schemas.microsoft.com/office/powerpoint/2010/main" val="148633058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ormAutofit/>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3448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a:buFont typeface="Arial" charset="0"/>
              <a:buChar char="•"/>
            </a:pPr>
            <a:r>
              <a:rPr lang="en-US" dirty="0" smtClean="0"/>
              <a:t>Prerequisites</a:t>
            </a:r>
          </a:p>
          <a:p>
            <a:pPr>
              <a:buFont typeface="Arial" charset="0"/>
              <a:buChar char="•"/>
            </a:pPr>
            <a:r>
              <a:rPr lang="en-US" dirty="0" smtClean="0"/>
              <a:t>Introductions</a:t>
            </a:r>
            <a:endParaRPr lang="en-US" dirty="0"/>
          </a:p>
          <a:p>
            <a:pPr>
              <a:buFont typeface="Arial" charset="0"/>
              <a:buChar char="•"/>
            </a:pPr>
            <a:r>
              <a:rPr lang="en-US" dirty="0"/>
              <a:t>Course Aims</a:t>
            </a:r>
          </a:p>
          <a:p>
            <a:pPr>
              <a:buFont typeface="Arial" charset="0"/>
              <a:buChar char="•"/>
            </a:pPr>
            <a:r>
              <a:rPr lang="en-US" dirty="0"/>
              <a:t>Course Structure</a:t>
            </a:r>
          </a:p>
          <a:p>
            <a:pPr>
              <a:buFont typeface="Arial" charset="0"/>
              <a:buChar char="•"/>
            </a:pPr>
            <a:r>
              <a:rPr lang="en-US" dirty="0"/>
              <a:t>Approximate Schedule</a:t>
            </a:r>
          </a:p>
          <a:p>
            <a:pPr>
              <a:buFont typeface="Arial" charset="0"/>
              <a:buChar char="•"/>
            </a:pPr>
            <a:r>
              <a:rPr lang="en-US" dirty="0"/>
              <a:t>Approximate Day &amp; Lesson Structure</a:t>
            </a:r>
          </a:p>
          <a:p>
            <a:pPr>
              <a:buFont typeface="Arial" charset="0"/>
              <a:buChar char="•"/>
            </a:pPr>
            <a:r>
              <a:rPr lang="en-US" dirty="0"/>
              <a:t>Course delivery</a:t>
            </a:r>
          </a:p>
          <a:p>
            <a:pPr>
              <a:buFont typeface="Arial" charset="0"/>
              <a:buChar char="•"/>
            </a:pPr>
            <a:r>
              <a:rPr lang="en-US" dirty="0"/>
              <a:t>Course Materials</a:t>
            </a:r>
          </a:p>
          <a:p>
            <a:pPr>
              <a:buFont typeface="Arial" charset="0"/>
              <a:buChar char="•"/>
            </a:pPr>
            <a:r>
              <a:rPr lang="en-US" dirty="0" smtClean="0"/>
              <a:t>Advice</a:t>
            </a:r>
          </a:p>
          <a:p>
            <a:pPr>
              <a:buFont typeface="Arial" charset="0"/>
              <a:buChar char="•"/>
            </a:pPr>
            <a:r>
              <a:rPr lang="en-US" dirty="0" smtClean="0"/>
              <a:t>Questions</a:t>
            </a:r>
            <a:endParaRPr lang="en-US" dirty="0"/>
          </a:p>
          <a:p>
            <a:pPr>
              <a:buFont typeface="Arial" charset="0"/>
              <a:buChar char="•"/>
            </a:pPr>
            <a:endParaRPr lang="en-US" dirty="0"/>
          </a:p>
        </p:txBody>
      </p:sp>
      <p:sp>
        <p:nvSpPr>
          <p:cNvPr id="3" name="Title 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17000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a:buFont typeface="Arial" charset="0"/>
              <a:buChar char="•"/>
            </a:pPr>
            <a:r>
              <a:rPr lang="en-US" dirty="0"/>
              <a:t>Essential</a:t>
            </a:r>
          </a:p>
          <a:p>
            <a:pPr lvl="1">
              <a:buFont typeface="Arial" charset="0"/>
              <a:buChar char="•"/>
            </a:pPr>
            <a:r>
              <a:rPr lang="en-US" dirty="0"/>
              <a:t>Recent experience of </a:t>
            </a:r>
            <a:r>
              <a:rPr lang="en-US" dirty="0" smtClean="0"/>
              <a:t>java or similar</a:t>
            </a:r>
            <a:endParaRPr lang="en-US" dirty="0"/>
          </a:p>
          <a:p>
            <a:pPr lvl="1">
              <a:buFont typeface="Arial" charset="0"/>
              <a:buChar char="•"/>
            </a:pPr>
            <a:r>
              <a:rPr lang="en-US" dirty="0"/>
              <a:t>A practical appreciation of OO principles </a:t>
            </a:r>
            <a:r>
              <a:rPr lang="en-US" dirty="0" smtClean="0"/>
              <a:t/>
            </a:r>
            <a:br>
              <a:rPr lang="en-US" dirty="0" smtClean="0"/>
            </a:br>
            <a:endParaRPr lang="en-US" dirty="0" smtClean="0"/>
          </a:p>
          <a:p>
            <a:pPr>
              <a:buFont typeface="Arial" charset="0"/>
              <a:buChar char="•"/>
            </a:pPr>
            <a:r>
              <a:rPr lang="en-US" dirty="0" smtClean="0"/>
              <a:t>Beneficial</a:t>
            </a:r>
            <a:endParaRPr lang="en-US" dirty="0"/>
          </a:p>
          <a:p>
            <a:pPr lvl="1">
              <a:buFont typeface="Arial" charset="0"/>
              <a:buChar char="•"/>
            </a:pPr>
            <a:r>
              <a:rPr lang="en-US" dirty="0" smtClean="0"/>
              <a:t>Prior experience with functional programming language</a:t>
            </a:r>
          </a:p>
          <a:p>
            <a:pPr lvl="1">
              <a:buFont typeface="Arial" charset="0"/>
              <a:buChar char="•"/>
            </a:pPr>
            <a:r>
              <a:rPr lang="en-US" dirty="0" smtClean="0"/>
              <a:t>Prior experience with larger programming projects</a:t>
            </a:r>
          </a:p>
        </p:txBody>
      </p:sp>
      <p:sp>
        <p:nvSpPr>
          <p:cNvPr id="3" name="Title 2"/>
          <p:cNvSpPr>
            <a:spLocks noGrp="1"/>
          </p:cNvSpPr>
          <p:nvPr>
            <p:ph type="title"/>
          </p:nvPr>
        </p:nvSpPr>
        <p:spPr/>
        <p:txBody>
          <a:bodyPr/>
          <a:lstStyle/>
          <a:p>
            <a:r>
              <a:rPr lang="en-US" dirty="0" smtClean="0"/>
              <a:t>Prerequisites</a:t>
            </a:r>
            <a:endParaRPr lang="en-US" dirty="0"/>
          </a:p>
        </p:txBody>
      </p:sp>
    </p:spTree>
    <p:extLst>
      <p:ext uri="{BB962C8B-B14F-4D97-AF65-F5344CB8AC3E}">
        <p14:creationId xmlns:p14="http://schemas.microsoft.com/office/powerpoint/2010/main" val="1928066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a:bodyPr>
          <a:lstStyle/>
          <a:p>
            <a:pPr>
              <a:buFont typeface="Arial" charset="0"/>
              <a:buChar char="•"/>
            </a:pPr>
            <a:r>
              <a:rPr lang="en-US" dirty="0" smtClean="0"/>
              <a:t>Name </a:t>
            </a:r>
          </a:p>
          <a:p>
            <a:pPr lvl="1">
              <a:buFont typeface="Arial" charset="0"/>
              <a:buChar char="•"/>
            </a:pPr>
            <a:r>
              <a:rPr lang="en-US" dirty="0" smtClean="0"/>
              <a:t>What's your first name or a short/nick name?</a:t>
            </a:r>
          </a:p>
          <a:p>
            <a:pPr>
              <a:buFont typeface="Arial" charset="0"/>
              <a:buChar char="•"/>
            </a:pPr>
            <a:r>
              <a:rPr lang="en-US" dirty="0" smtClean="0"/>
              <a:t>Organization &amp; role</a:t>
            </a:r>
          </a:p>
          <a:p>
            <a:pPr lvl="1">
              <a:buFont typeface="Arial" charset="0"/>
              <a:buChar char="•"/>
            </a:pPr>
            <a:r>
              <a:rPr lang="en-US" dirty="0" smtClean="0"/>
              <a:t>What do you/your team do?</a:t>
            </a:r>
          </a:p>
          <a:p>
            <a:pPr>
              <a:buFont typeface="Arial" charset="0"/>
              <a:buChar char="•"/>
            </a:pPr>
            <a:r>
              <a:rPr lang="en-US" dirty="0" smtClean="0"/>
              <a:t>Experience</a:t>
            </a:r>
          </a:p>
          <a:p>
            <a:pPr lvl="1">
              <a:buFont typeface="Arial" charset="0"/>
              <a:buChar char="•"/>
            </a:pPr>
            <a:r>
              <a:rPr lang="en-US" dirty="0" smtClean="0"/>
              <a:t>What programming languages have you used?</a:t>
            </a:r>
          </a:p>
          <a:p>
            <a:pPr lvl="1">
              <a:buFont typeface="Arial" charset="0"/>
              <a:buChar char="•"/>
            </a:pPr>
            <a:r>
              <a:rPr lang="en-US" dirty="0" smtClean="0"/>
              <a:t>Have you used </a:t>
            </a:r>
            <a:r>
              <a:rPr lang="en-US" dirty="0" err="1" smtClean="0"/>
              <a:t>scala</a:t>
            </a:r>
            <a:r>
              <a:rPr lang="en-US" dirty="0" smtClean="0"/>
              <a:t> before?</a:t>
            </a:r>
          </a:p>
          <a:p>
            <a:pPr>
              <a:buFont typeface="Arial" charset="0"/>
              <a:buChar char="•"/>
            </a:pPr>
            <a:r>
              <a:rPr lang="en-US" dirty="0" smtClean="0"/>
              <a:t>Expectations</a:t>
            </a:r>
          </a:p>
          <a:p>
            <a:pPr lvl="1">
              <a:buFont typeface="Arial" charset="0"/>
              <a:buChar char="•"/>
            </a:pPr>
            <a:r>
              <a:rPr lang="en-US" dirty="0" smtClean="0"/>
              <a:t>Why did you chose this course? </a:t>
            </a:r>
          </a:p>
          <a:p>
            <a:pPr lvl="1">
              <a:buFont typeface="Arial" charset="0"/>
              <a:buChar char="•"/>
            </a:pPr>
            <a:r>
              <a:rPr lang="en-US" dirty="0" smtClean="0"/>
              <a:t>What would you like from this week?</a:t>
            </a:r>
          </a:p>
          <a:p>
            <a:pPr>
              <a:buFont typeface="Arial" charset="0"/>
              <a:buChar char="•"/>
            </a:pPr>
            <a:r>
              <a:rPr lang="en-US" dirty="0" smtClean="0"/>
              <a:t>Applications</a:t>
            </a:r>
          </a:p>
          <a:p>
            <a:pPr lvl="1">
              <a:buFont typeface="Arial" charset="0"/>
              <a:buChar char="•"/>
            </a:pPr>
            <a:r>
              <a:rPr lang="en-US" dirty="0" smtClean="0"/>
              <a:t>What will you use </a:t>
            </a:r>
            <a:r>
              <a:rPr lang="en-US" dirty="0" err="1" smtClean="0"/>
              <a:t>scala</a:t>
            </a:r>
            <a:r>
              <a:rPr lang="en-US" dirty="0" smtClean="0"/>
              <a:t> for?</a:t>
            </a:r>
          </a:p>
          <a:p>
            <a:pPr>
              <a:buFont typeface="Arial" charset="0"/>
              <a:buChar char="•"/>
            </a:pPr>
            <a:endParaRPr lang="en-US" dirty="0" smtClean="0"/>
          </a:p>
        </p:txBody>
      </p:sp>
      <p:sp>
        <p:nvSpPr>
          <p:cNvPr id="3" name="Title 2"/>
          <p:cNvSpPr>
            <a:spLocks noGrp="1"/>
          </p:cNvSpPr>
          <p:nvPr>
            <p:ph type="title"/>
          </p:nvPr>
        </p:nvSpPr>
        <p:spPr/>
        <p:txBody>
          <a:bodyPr/>
          <a:lstStyle/>
          <a:p>
            <a:r>
              <a:rPr lang="en-US" dirty="0" smtClean="0"/>
              <a:t>Introductions</a:t>
            </a:r>
            <a:endParaRPr lang="en-US" dirty="0"/>
          </a:p>
        </p:txBody>
      </p:sp>
    </p:spTree>
    <p:extLst>
      <p:ext uri="{BB962C8B-B14F-4D97-AF65-F5344CB8AC3E}">
        <p14:creationId xmlns:p14="http://schemas.microsoft.com/office/powerpoint/2010/main" val="14607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a:buFont typeface="Arial" charset="0"/>
              <a:buChar char="•"/>
            </a:pPr>
            <a:r>
              <a:rPr lang="en-US" dirty="0" smtClean="0"/>
              <a:t>A programming language takes five years to master:</a:t>
            </a:r>
          </a:p>
          <a:p>
            <a:pPr lvl="1">
              <a:buFont typeface="Arial" charset="0"/>
              <a:buChar char="•"/>
            </a:pPr>
            <a:r>
              <a:rPr lang="en-US" dirty="0" smtClean="0"/>
              <a:t>Six months for reading, writing existing projects</a:t>
            </a:r>
          </a:p>
          <a:p>
            <a:pPr lvl="1">
              <a:buFont typeface="Arial" charset="0"/>
              <a:buChar char="•"/>
            </a:pPr>
            <a:r>
              <a:rPr lang="en-US" dirty="0" smtClean="0"/>
              <a:t>Six months for small projects</a:t>
            </a:r>
          </a:p>
          <a:p>
            <a:pPr lvl="1">
              <a:buFont typeface="Arial" charset="0"/>
              <a:buChar char="•"/>
            </a:pPr>
            <a:r>
              <a:rPr lang="en-US" dirty="0" smtClean="0"/>
              <a:t>Two years for libraries and team work</a:t>
            </a:r>
          </a:p>
          <a:p>
            <a:pPr lvl="1">
              <a:buFont typeface="Arial" charset="0"/>
              <a:buChar char="•"/>
            </a:pPr>
            <a:r>
              <a:rPr lang="en-US" dirty="0" smtClean="0"/>
              <a:t>Two years for large projects</a:t>
            </a:r>
            <a:br>
              <a:rPr lang="en-US" dirty="0" smtClean="0"/>
            </a:br>
            <a:endParaRPr lang="en-US" dirty="0" smtClean="0"/>
          </a:p>
          <a:p>
            <a:pPr>
              <a:buFont typeface="Arial" charset="0"/>
              <a:buChar char="•"/>
            </a:pPr>
            <a:r>
              <a:rPr lang="en-US" dirty="0" smtClean="0"/>
              <a:t>The aim of this course is to accelerate each:</a:t>
            </a:r>
          </a:p>
          <a:p>
            <a:pPr lvl="1">
              <a:buFont typeface="Arial" charset="0"/>
              <a:buChar char="•"/>
            </a:pPr>
            <a:r>
              <a:rPr lang="en-US" dirty="0" smtClean="0"/>
              <a:t>Read, Write and Extend </a:t>
            </a:r>
            <a:r>
              <a:rPr lang="en-US" dirty="0" err="1" smtClean="0"/>
              <a:t>scala</a:t>
            </a:r>
            <a:r>
              <a:rPr lang="en-US" dirty="0" smtClean="0"/>
              <a:t> code </a:t>
            </a:r>
          </a:p>
          <a:p>
            <a:pPr lvl="1">
              <a:buFont typeface="Arial" charset="0"/>
              <a:buChar char="•"/>
            </a:pPr>
            <a:r>
              <a:rPr lang="en-US" dirty="0" smtClean="0"/>
              <a:t>Build small projects</a:t>
            </a:r>
          </a:p>
          <a:p>
            <a:pPr lvl="1">
              <a:buFont typeface="Arial" charset="0"/>
              <a:buChar char="•"/>
            </a:pPr>
            <a:r>
              <a:rPr lang="en-US" dirty="0" smtClean="0"/>
              <a:t>Use libraries </a:t>
            </a:r>
          </a:p>
          <a:p>
            <a:pPr lvl="1">
              <a:buFont typeface="Arial" charset="0"/>
              <a:buChar char="•"/>
            </a:pPr>
            <a:r>
              <a:rPr lang="en-US" dirty="0" smtClean="0"/>
              <a:t>Use tools for working with large projects</a:t>
            </a:r>
          </a:p>
          <a:p>
            <a:pPr lvl="1">
              <a:buFont typeface="Arial" charset="0"/>
              <a:buChar char="•"/>
            </a:pPr>
            <a:endParaRPr lang="en-US" dirty="0"/>
          </a:p>
        </p:txBody>
      </p:sp>
      <p:sp>
        <p:nvSpPr>
          <p:cNvPr id="3" name="Title 2"/>
          <p:cNvSpPr>
            <a:spLocks noGrp="1"/>
          </p:cNvSpPr>
          <p:nvPr>
            <p:ph type="title"/>
          </p:nvPr>
        </p:nvSpPr>
        <p:spPr/>
        <p:txBody>
          <a:bodyPr/>
          <a:lstStyle/>
          <a:p>
            <a:r>
              <a:rPr lang="en-US" dirty="0" smtClean="0"/>
              <a:t>Course Aims</a:t>
            </a:r>
            <a:endParaRPr lang="en-US" dirty="0"/>
          </a:p>
        </p:txBody>
      </p:sp>
    </p:spTree>
    <p:extLst>
      <p:ext uri="{BB962C8B-B14F-4D97-AF65-F5344CB8AC3E}">
        <p14:creationId xmlns:p14="http://schemas.microsoft.com/office/powerpoint/2010/main" val="1828700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fontScale="85000" lnSpcReduction="20000"/>
          </a:bodyPr>
          <a:lstStyle/>
          <a:p>
            <a:pPr>
              <a:buFont typeface="Arial" charset="0"/>
              <a:buChar char="•"/>
            </a:pPr>
            <a:r>
              <a:rPr lang="en-US" dirty="0" smtClean="0"/>
              <a:t>Procedural Programming</a:t>
            </a:r>
          </a:p>
          <a:p>
            <a:pPr lvl="1">
              <a:buFont typeface="Arial" charset="0"/>
              <a:buChar char="•"/>
            </a:pPr>
            <a:r>
              <a:rPr lang="en-US" dirty="0" smtClean="0"/>
              <a:t>01.Introduction</a:t>
            </a:r>
            <a:endParaRPr lang="en-US" dirty="0"/>
          </a:p>
          <a:p>
            <a:pPr lvl="1">
              <a:buFont typeface="Arial" charset="0"/>
              <a:buChar char="•"/>
            </a:pPr>
            <a:r>
              <a:rPr lang="en-US" dirty="0"/>
              <a:t>02.Fundamentals</a:t>
            </a:r>
          </a:p>
          <a:p>
            <a:pPr lvl="1">
              <a:buFont typeface="Arial" charset="0"/>
              <a:buChar char="•"/>
            </a:pPr>
            <a:r>
              <a:rPr lang="en-US" dirty="0"/>
              <a:t>03.Flow</a:t>
            </a:r>
          </a:p>
          <a:p>
            <a:pPr lvl="1">
              <a:buFont typeface="Arial" charset="0"/>
              <a:buChar char="•"/>
            </a:pPr>
            <a:r>
              <a:rPr lang="en-US" dirty="0" smtClean="0"/>
              <a:t>04.Methods</a:t>
            </a:r>
          </a:p>
          <a:p>
            <a:pPr>
              <a:buFont typeface="Arial" charset="0"/>
              <a:buChar char="•"/>
            </a:pPr>
            <a:r>
              <a:rPr lang="en-US" dirty="0" smtClean="0"/>
              <a:t>Functional Programming</a:t>
            </a:r>
            <a:endParaRPr lang="en-US" dirty="0"/>
          </a:p>
          <a:p>
            <a:pPr lvl="1">
              <a:buFont typeface="Arial" charset="0"/>
              <a:buChar char="•"/>
            </a:pPr>
            <a:r>
              <a:rPr lang="en-US" dirty="0"/>
              <a:t>05.Functions</a:t>
            </a:r>
          </a:p>
          <a:p>
            <a:pPr lvl="1">
              <a:buFont typeface="Arial" charset="0"/>
              <a:buChar char="•"/>
            </a:pPr>
            <a:r>
              <a:rPr lang="en-US" dirty="0"/>
              <a:t>06.Collections</a:t>
            </a:r>
          </a:p>
          <a:p>
            <a:pPr lvl="1">
              <a:buFont typeface="Arial" charset="0"/>
              <a:buChar char="•"/>
            </a:pPr>
            <a:r>
              <a:rPr lang="en-US" dirty="0" smtClean="0"/>
              <a:t>07.Transformation</a:t>
            </a:r>
          </a:p>
          <a:p>
            <a:pPr>
              <a:buFont typeface="Arial" charset="0"/>
              <a:buChar char="•"/>
            </a:pPr>
            <a:r>
              <a:rPr lang="en-US" dirty="0" smtClean="0"/>
              <a:t>Object-Oriented Programming</a:t>
            </a:r>
            <a:endParaRPr lang="en-US" dirty="0"/>
          </a:p>
          <a:p>
            <a:pPr lvl="1">
              <a:buFont typeface="Arial" charset="0"/>
              <a:buChar char="•"/>
            </a:pPr>
            <a:r>
              <a:rPr lang="en-US" dirty="0"/>
              <a:t>08.OO</a:t>
            </a:r>
          </a:p>
          <a:p>
            <a:pPr lvl="1">
              <a:buFont typeface="Arial" charset="0"/>
              <a:buChar char="•"/>
            </a:pPr>
            <a:r>
              <a:rPr lang="en-US" dirty="0" smtClean="0"/>
              <a:t>09.Inheritance</a:t>
            </a:r>
          </a:p>
          <a:p>
            <a:pPr>
              <a:buFont typeface="Arial" charset="0"/>
              <a:buChar char="•"/>
            </a:pPr>
            <a:r>
              <a:rPr lang="en-US" dirty="0" smtClean="0"/>
              <a:t>Errors, Testing and Tools</a:t>
            </a:r>
            <a:endParaRPr lang="en-US" dirty="0"/>
          </a:p>
          <a:p>
            <a:pPr lvl="1">
              <a:buFont typeface="Arial" charset="0"/>
              <a:buChar char="•"/>
            </a:pPr>
            <a:r>
              <a:rPr lang="en-US" dirty="0" smtClean="0"/>
              <a:t>10.Design</a:t>
            </a:r>
            <a:endParaRPr lang="en-US" dirty="0"/>
          </a:p>
          <a:p>
            <a:pPr lvl="1">
              <a:buFont typeface="Arial" charset="0"/>
              <a:buChar char="•"/>
            </a:pPr>
            <a:r>
              <a:rPr lang="en-US" dirty="0" smtClean="0"/>
              <a:t>11.SBTest</a:t>
            </a:r>
          </a:p>
          <a:p>
            <a:pPr>
              <a:buFont typeface="Arial" charset="0"/>
              <a:buChar char="•"/>
            </a:pPr>
            <a:r>
              <a:rPr lang="en-US" dirty="0" smtClean="0"/>
              <a:t>Advanced Functional Programming</a:t>
            </a:r>
            <a:endParaRPr lang="en-US" dirty="0"/>
          </a:p>
          <a:p>
            <a:pPr lvl="1">
              <a:buFont typeface="Arial" charset="0"/>
              <a:buChar char="•"/>
            </a:pPr>
            <a:r>
              <a:rPr lang="en-US" dirty="0"/>
              <a:t>12.Implicits</a:t>
            </a:r>
          </a:p>
          <a:p>
            <a:pPr lvl="1">
              <a:buFont typeface="Arial" charset="0"/>
              <a:buChar char="•"/>
            </a:pPr>
            <a:r>
              <a:rPr lang="en-US" dirty="0"/>
              <a:t>13.HigherKinds</a:t>
            </a:r>
          </a:p>
          <a:p>
            <a:pPr lvl="1">
              <a:buFont typeface="Arial" charset="0"/>
              <a:buChar char="•"/>
            </a:pPr>
            <a:r>
              <a:rPr lang="en-US" dirty="0" smtClean="0"/>
              <a:t>14.Monads</a:t>
            </a:r>
            <a:endParaRPr lang="en-US" dirty="0"/>
          </a:p>
        </p:txBody>
      </p:sp>
      <p:sp>
        <p:nvSpPr>
          <p:cNvPr id="3" name="Title 2"/>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2013555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numCol="3">
            <a:noAutofit/>
          </a:bodyPr>
          <a:lstStyle/>
          <a:p>
            <a:pPr>
              <a:buFont typeface="Arial" charset="0"/>
              <a:buChar char="•"/>
            </a:pPr>
            <a:r>
              <a:rPr lang="en-US" dirty="0" smtClean="0"/>
              <a:t>Mon</a:t>
            </a:r>
          </a:p>
          <a:p>
            <a:pPr lvl="1">
              <a:buFont typeface="Arial" charset="0"/>
              <a:buChar char="•"/>
            </a:pPr>
            <a:r>
              <a:rPr lang="en-US" dirty="0" smtClean="0"/>
              <a:t>01.Introduction</a:t>
            </a:r>
            <a:endParaRPr lang="en-US" dirty="0"/>
          </a:p>
          <a:p>
            <a:pPr lvl="1">
              <a:buFont typeface="Arial" charset="0"/>
              <a:buChar char="•"/>
            </a:pPr>
            <a:r>
              <a:rPr lang="en-US" dirty="0"/>
              <a:t>02.Fundamentals</a:t>
            </a:r>
          </a:p>
          <a:p>
            <a:pPr lvl="1">
              <a:buFont typeface="Arial" charset="0"/>
              <a:buChar char="•"/>
            </a:pPr>
            <a:r>
              <a:rPr lang="en-US" dirty="0" smtClean="0"/>
              <a:t>03.Flow</a:t>
            </a:r>
          </a:p>
          <a:p>
            <a:pPr>
              <a:buFont typeface="Arial" charset="0"/>
              <a:buChar char="•"/>
            </a:pPr>
            <a:endParaRPr lang="en-US" dirty="0"/>
          </a:p>
          <a:p>
            <a:pPr>
              <a:buFont typeface="Arial" charset="0"/>
              <a:buChar char="•"/>
            </a:pPr>
            <a:r>
              <a:rPr lang="en-US" dirty="0" smtClean="0"/>
              <a:t>Tue</a:t>
            </a:r>
            <a:endParaRPr lang="en-US" dirty="0"/>
          </a:p>
          <a:p>
            <a:pPr lvl="1">
              <a:buFont typeface="Arial" charset="0"/>
              <a:buChar char="•"/>
            </a:pPr>
            <a:r>
              <a:rPr lang="en-US" dirty="0" smtClean="0"/>
              <a:t>04.Methods</a:t>
            </a:r>
            <a:endParaRPr lang="en-US" dirty="0"/>
          </a:p>
          <a:p>
            <a:pPr lvl="1">
              <a:buFont typeface="Arial" charset="0"/>
              <a:buChar char="•"/>
            </a:pPr>
            <a:r>
              <a:rPr lang="en-US" dirty="0"/>
              <a:t>05.Functions</a:t>
            </a:r>
          </a:p>
          <a:p>
            <a:pPr lvl="1">
              <a:buFont typeface="Arial" charset="0"/>
              <a:buChar char="•"/>
            </a:pPr>
            <a:r>
              <a:rPr lang="en-US" dirty="0" smtClean="0"/>
              <a:t>06.Collections</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a:p>
            <a:pPr>
              <a:buFont typeface="Arial" charset="0"/>
              <a:buChar char="•"/>
            </a:pPr>
            <a:endParaRPr lang="en-US" dirty="0" smtClean="0"/>
          </a:p>
          <a:p>
            <a:pPr>
              <a:buFont typeface="Arial" charset="0"/>
              <a:buChar char="•"/>
            </a:pPr>
            <a:endParaRPr lang="en-US" dirty="0"/>
          </a:p>
          <a:p>
            <a:pPr>
              <a:buFont typeface="Arial" charset="0"/>
              <a:buChar char="•"/>
            </a:pPr>
            <a:r>
              <a:rPr lang="en-US" dirty="0" smtClean="0"/>
              <a:t>Wed</a:t>
            </a:r>
          </a:p>
          <a:p>
            <a:pPr lvl="1">
              <a:buFont typeface="Arial" charset="0"/>
              <a:buChar char="•"/>
            </a:pPr>
            <a:r>
              <a:rPr lang="en-US" dirty="0" smtClean="0"/>
              <a:t>07.Transformation</a:t>
            </a:r>
            <a:endParaRPr lang="en-US" dirty="0"/>
          </a:p>
          <a:p>
            <a:pPr lvl="1">
              <a:buFont typeface="Arial" charset="0"/>
              <a:buChar char="•"/>
            </a:pPr>
            <a:r>
              <a:rPr lang="en-US" dirty="0"/>
              <a:t>08.OO</a:t>
            </a:r>
          </a:p>
          <a:p>
            <a:pPr lvl="1">
              <a:buFont typeface="Arial" charset="0"/>
              <a:buChar char="•"/>
            </a:pPr>
            <a:r>
              <a:rPr lang="en-US" dirty="0" smtClean="0"/>
              <a:t>09.Inheritance</a:t>
            </a:r>
          </a:p>
          <a:p>
            <a:pPr>
              <a:buFont typeface="Arial" charset="0"/>
              <a:buChar char="•"/>
            </a:pPr>
            <a:endParaRPr lang="en-US" dirty="0" smtClean="0"/>
          </a:p>
          <a:p>
            <a:pPr>
              <a:buFont typeface="Arial" charset="0"/>
              <a:buChar char="•"/>
            </a:pPr>
            <a:r>
              <a:rPr lang="en-US" dirty="0" smtClean="0"/>
              <a:t>Thu</a:t>
            </a:r>
            <a:endParaRPr lang="en-US" dirty="0"/>
          </a:p>
          <a:p>
            <a:pPr lvl="1">
              <a:buFont typeface="Arial" charset="0"/>
              <a:buChar char="•"/>
            </a:pPr>
            <a:r>
              <a:rPr lang="en-US" dirty="0" smtClean="0"/>
              <a:t>10.Design</a:t>
            </a:r>
            <a:endParaRPr lang="en-US" dirty="0"/>
          </a:p>
          <a:p>
            <a:pPr lvl="1">
              <a:buFont typeface="Arial" charset="0"/>
              <a:buChar char="•"/>
            </a:pPr>
            <a:r>
              <a:rPr lang="en-US" dirty="0"/>
              <a:t>11.SBTest</a:t>
            </a:r>
          </a:p>
          <a:p>
            <a:pPr lvl="1">
              <a:buFont typeface="Arial" charset="0"/>
              <a:buChar char="•"/>
            </a:pPr>
            <a:r>
              <a:rPr lang="en-US" dirty="0" smtClean="0"/>
              <a:t>12.Implicits</a:t>
            </a:r>
          </a:p>
          <a:p>
            <a:pPr>
              <a:buFont typeface="Arial" charset="0"/>
              <a:buChar char="•"/>
            </a:pPr>
            <a:endParaRPr lang="en-US" dirty="0"/>
          </a:p>
          <a:p>
            <a:pPr>
              <a:buFont typeface="Arial" charset="0"/>
              <a:buChar char="•"/>
            </a:pPr>
            <a:endParaRPr lang="en-US" dirty="0" smtClean="0"/>
          </a:p>
          <a:p>
            <a:pPr>
              <a:buFont typeface="Arial" charset="0"/>
              <a:buChar char="•"/>
            </a:pPr>
            <a:endParaRPr lang="en-US" dirty="0"/>
          </a:p>
          <a:p>
            <a:pPr>
              <a:buFont typeface="Arial" charset="0"/>
              <a:buChar char="•"/>
            </a:pPr>
            <a:endParaRPr lang="en-US" dirty="0" smtClean="0"/>
          </a:p>
          <a:p>
            <a:pPr>
              <a:buFont typeface="Arial" charset="0"/>
              <a:buChar char="•"/>
            </a:pPr>
            <a:endParaRPr lang="en-US" dirty="0"/>
          </a:p>
          <a:p>
            <a:pPr>
              <a:buFont typeface="Arial" charset="0"/>
              <a:buChar char="•"/>
            </a:pPr>
            <a:r>
              <a:rPr lang="en-US" dirty="0" smtClean="0"/>
              <a:t>Fri</a:t>
            </a:r>
          </a:p>
          <a:p>
            <a:pPr lvl="1">
              <a:buFont typeface="Arial" charset="0"/>
              <a:buChar char="•"/>
            </a:pPr>
            <a:r>
              <a:rPr lang="en-US" dirty="0" smtClean="0"/>
              <a:t>13.HigherKinds</a:t>
            </a:r>
            <a:endParaRPr lang="en-US" dirty="0"/>
          </a:p>
          <a:p>
            <a:pPr lvl="1">
              <a:buFont typeface="Arial" charset="0"/>
              <a:buChar char="•"/>
            </a:pPr>
            <a:r>
              <a:rPr lang="en-US" dirty="0" smtClean="0"/>
              <a:t>14.Monads</a:t>
            </a:r>
          </a:p>
          <a:p>
            <a:pPr lvl="1">
              <a:buFont typeface="Arial" charset="0"/>
              <a:buChar char="•"/>
            </a:pPr>
            <a:r>
              <a:rPr lang="en-US" dirty="0" smtClean="0"/>
              <a:t>15.Appendix</a:t>
            </a:r>
            <a:endParaRPr lang="en-US" dirty="0"/>
          </a:p>
        </p:txBody>
      </p:sp>
      <p:sp>
        <p:nvSpPr>
          <p:cNvPr id="3" name="Title 2"/>
          <p:cNvSpPr>
            <a:spLocks noGrp="1"/>
          </p:cNvSpPr>
          <p:nvPr>
            <p:ph type="title"/>
          </p:nvPr>
        </p:nvSpPr>
        <p:spPr/>
        <p:txBody>
          <a:bodyPr/>
          <a:lstStyle/>
          <a:p>
            <a:r>
              <a:rPr lang="en-US" dirty="0" smtClean="0"/>
              <a:t>Approximate Schedule</a:t>
            </a:r>
            <a:endParaRPr lang="en-US" dirty="0"/>
          </a:p>
        </p:txBody>
      </p:sp>
    </p:spTree>
    <p:extLst>
      <p:ext uri="{BB962C8B-B14F-4D97-AF65-F5344CB8AC3E}">
        <p14:creationId xmlns:p14="http://schemas.microsoft.com/office/powerpoint/2010/main" val="1484526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fontScale="92500" lnSpcReduction="20000"/>
          </a:bodyPr>
          <a:lstStyle/>
          <a:p>
            <a:pPr>
              <a:buFont typeface="Arial" charset="0"/>
              <a:buChar char="•"/>
            </a:pPr>
            <a:r>
              <a:rPr lang="en-US" dirty="0" smtClean="0"/>
              <a:t>Day</a:t>
            </a:r>
          </a:p>
          <a:p>
            <a:pPr lvl="1">
              <a:buFont typeface="Arial" charset="0"/>
              <a:buChar char="•"/>
            </a:pPr>
            <a:r>
              <a:rPr lang="en-US" dirty="0" smtClean="0"/>
              <a:t>Morning Module: 			9.30am </a:t>
            </a:r>
            <a:r>
              <a:rPr lang="mr-IN" dirty="0" smtClean="0"/>
              <a:t>–</a:t>
            </a:r>
            <a:r>
              <a:rPr lang="en-US" dirty="0" smtClean="0"/>
              <a:t> 10.45am</a:t>
            </a:r>
          </a:p>
          <a:p>
            <a:pPr lvl="1">
              <a:buFont typeface="Arial" charset="0"/>
              <a:buChar char="•"/>
            </a:pPr>
            <a:r>
              <a:rPr lang="en-US" dirty="0" smtClean="0"/>
              <a:t>Morning Break: 			10.45am </a:t>
            </a:r>
            <a:r>
              <a:rPr lang="mr-IN" dirty="0" smtClean="0"/>
              <a:t>–</a:t>
            </a:r>
            <a:r>
              <a:rPr lang="en-US" dirty="0" smtClean="0"/>
              <a:t> 11.00am</a:t>
            </a:r>
          </a:p>
          <a:p>
            <a:pPr lvl="1">
              <a:buFont typeface="Arial" charset="0"/>
              <a:buChar char="•"/>
            </a:pPr>
            <a:r>
              <a:rPr lang="en-US" dirty="0" smtClean="0"/>
              <a:t>Noon Module: 			11.00am </a:t>
            </a:r>
            <a:r>
              <a:rPr lang="mr-IN" dirty="0" smtClean="0"/>
              <a:t>–</a:t>
            </a:r>
            <a:r>
              <a:rPr lang="en-US" dirty="0" smtClean="0"/>
              <a:t> 12.30pm</a:t>
            </a:r>
          </a:p>
          <a:p>
            <a:pPr lvl="1">
              <a:buFont typeface="Arial" charset="0"/>
              <a:buChar char="•"/>
            </a:pPr>
            <a:r>
              <a:rPr lang="en-US" dirty="0" smtClean="0"/>
              <a:t>Noon Break: 			1.30pm </a:t>
            </a:r>
            <a:r>
              <a:rPr lang="mr-IN" dirty="0" smtClean="0"/>
              <a:t>–</a:t>
            </a:r>
            <a:r>
              <a:rPr lang="en-US" dirty="0" smtClean="0"/>
              <a:t> 2.45pm</a:t>
            </a:r>
          </a:p>
          <a:p>
            <a:pPr lvl="1">
              <a:buFont typeface="Arial" charset="0"/>
              <a:buChar char="•"/>
            </a:pPr>
            <a:r>
              <a:rPr lang="en-US" dirty="0" smtClean="0"/>
              <a:t>Afternoon Module: 		3.00pm </a:t>
            </a:r>
            <a:r>
              <a:rPr lang="mr-IN" dirty="0" smtClean="0"/>
              <a:t>–</a:t>
            </a:r>
            <a:r>
              <a:rPr lang="en-US" dirty="0" smtClean="0"/>
              <a:t> 4.30pm </a:t>
            </a:r>
            <a:endParaRPr lang="en-US" dirty="0"/>
          </a:p>
          <a:p>
            <a:pPr lvl="1">
              <a:buFont typeface="Arial" charset="0"/>
              <a:buChar char="•"/>
            </a:pPr>
            <a:endParaRPr lang="en-US" dirty="0" smtClean="0"/>
          </a:p>
          <a:p>
            <a:pPr lvl="1">
              <a:buFont typeface="Arial" charset="0"/>
              <a:buChar char="•"/>
            </a:pPr>
            <a:endParaRPr lang="en-US" dirty="0"/>
          </a:p>
          <a:p>
            <a:pPr lvl="1">
              <a:buFont typeface="Arial" charset="0"/>
              <a:buChar char="•"/>
            </a:pPr>
            <a:r>
              <a:rPr lang="en-US" dirty="0" smtClean="0"/>
              <a:t>10.30am to 12.30pm </a:t>
            </a:r>
            <a:r>
              <a:rPr lang="mr-IN" dirty="0" smtClean="0"/>
              <a:t>–</a:t>
            </a:r>
            <a:r>
              <a:rPr lang="en-US" dirty="0" smtClean="0"/>
              <a:t> 1 module</a:t>
            </a:r>
          </a:p>
          <a:p>
            <a:pPr lvl="1">
              <a:buFont typeface="Arial" charset="0"/>
              <a:buChar char="•"/>
            </a:pPr>
            <a:r>
              <a:rPr lang="en-US" dirty="0" smtClean="0"/>
              <a:t>&lt;1hr lunch</a:t>
            </a:r>
          </a:p>
          <a:p>
            <a:pPr lvl="1">
              <a:buFont typeface="Arial" charset="0"/>
              <a:buChar char="•"/>
            </a:pPr>
            <a:r>
              <a:rPr lang="en-US" dirty="0" smtClean="0"/>
              <a:t>13.30pm to 3pm	  -- 1 module</a:t>
            </a:r>
          </a:p>
          <a:p>
            <a:pPr lvl="1">
              <a:buFont typeface="Arial" charset="0"/>
              <a:buChar char="•"/>
            </a:pPr>
            <a:r>
              <a:rPr lang="en-US" dirty="0" smtClean="0"/>
              <a:t>15 minutes break</a:t>
            </a:r>
          </a:p>
          <a:p>
            <a:pPr lvl="1">
              <a:buFont typeface="Arial" charset="0"/>
              <a:buChar char="•"/>
            </a:pPr>
            <a:r>
              <a:rPr lang="en-US" dirty="0" smtClean="0"/>
              <a:t>3pm to 4.30pm    -- 1 module </a:t>
            </a:r>
            <a:endParaRPr lang="en-US" dirty="0" smtClean="0"/>
          </a:p>
          <a:p>
            <a:pPr lvl="1">
              <a:buFont typeface="Arial" charset="0"/>
              <a:buChar char="•"/>
            </a:pPr>
            <a:endParaRPr lang="en-US" dirty="0" smtClean="0"/>
          </a:p>
          <a:p>
            <a:pPr>
              <a:buFont typeface="Arial" charset="0"/>
              <a:buChar char="•"/>
            </a:pPr>
            <a:r>
              <a:rPr lang="en-US" dirty="0" smtClean="0"/>
              <a:t>Lesson</a:t>
            </a:r>
          </a:p>
          <a:p>
            <a:pPr lvl="1">
              <a:buFont typeface="Arial" charset="0"/>
              <a:buChar char="•"/>
            </a:pPr>
            <a:r>
              <a:rPr lang="en-US" dirty="0" smtClean="0"/>
              <a:t>Demonstrations with Questions &amp; Answers:	1 hour</a:t>
            </a:r>
          </a:p>
          <a:p>
            <a:pPr lvl="1">
              <a:buFont typeface="Arial" charset="0"/>
              <a:buChar char="•"/>
            </a:pPr>
            <a:r>
              <a:rPr lang="en-US" dirty="0" smtClean="0"/>
              <a:t>Exercise:						½ hour</a:t>
            </a:r>
            <a:endParaRPr lang="en-US" dirty="0"/>
          </a:p>
        </p:txBody>
      </p:sp>
      <p:sp>
        <p:nvSpPr>
          <p:cNvPr id="3" name="Title 2"/>
          <p:cNvSpPr>
            <a:spLocks noGrp="1"/>
          </p:cNvSpPr>
          <p:nvPr>
            <p:ph type="title"/>
          </p:nvPr>
        </p:nvSpPr>
        <p:spPr/>
        <p:txBody>
          <a:bodyPr/>
          <a:lstStyle/>
          <a:p>
            <a:r>
              <a:rPr lang="en-US" dirty="0" smtClean="0"/>
              <a:t>Approximate Day &amp; Lesson Structure</a:t>
            </a:r>
            <a:endParaRPr lang="en-US" dirty="0"/>
          </a:p>
        </p:txBody>
      </p:sp>
    </p:spTree>
    <p:extLst>
      <p:ext uri="{BB962C8B-B14F-4D97-AF65-F5344CB8AC3E}">
        <p14:creationId xmlns:p14="http://schemas.microsoft.com/office/powerpoint/2010/main" val="57313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3328988" y="3738563"/>
            <a:ext cx="2362200" cy="2019300"/>
            <a:chOff x="2272" y="2355"/>
            <a:chExt cx="1612" cy="1272"/>
          </a:xfrm>
        </p:grpSpPr>
        <p:grpSp>
          <p:nvGrpSpPr>
            <p:cNvPr id="7395" name="Group 3"/>
            <p:cNvGrpSpPr>
              <a:grpSpLocks/>
            </p:cNvGrpSpPr>
            <p:nvPr/>
          </p:nvGrpSpPr>
          <p:grpSpPr bwMode="auto">
            <a:xfrm>
              <a:off x="2272" y="2355"/>
              <a:ext cx="1211" cy="1067"/>
              <a:chOff x="2272" y="2355"/>
              <a:chExt cx="1211" cy="1067"/>
            </a:xfrm>
          </p:grpSpPr>
          <p:sp>
            <p:nvSpPr>
              <p:cNvPr id="7420" name="Freeform 4"/>
              <p:cNvSpPr>
                <a:spLocks/>
              </p:cNvSpPr>
              <p:nvPr/>
            </p:nvSpPr>
            <p:spPr bwMode="auto">
              <a:xfrm>
                <a:off x="2272" y="2355"/>
                <a:ext cx="1211" cy="973"/>
              </a:xfrm>
              <a:custGeom>
                <a:avLst/>
                <a:gdLst>
                  <a:gd name="T0" fmla="*/ 0 w 1211"/>
                  <a:gd name="T1" fmla="*/ 377 h 973"/>
                  <a:gd name="T2" fmla="*/ 482 w 1211"/>
                  <a:gd name="T3" fmla="*/ 972 h 973"/>
                  <a:gd name="T4" fmla="*/ 1210 w 1211"/>
                  <a:gd name="T5" fmla="*/ 525 h 973"/>
                  <a:gd name="T6" fmla="*/ 658 w 1211"/>
                  <a:gd name="T7" fmla="*/ 0 h 973"/>
                  <a:gd name="T8" fmla="*/ 0 w 1211"/>
                  <a:gd name="T9" fmla="*/ 377 h 973"/>
                  <a:gd name="T10" fmla="*/ 0 60000 65536"/>
                  <a:gd name="T11" fmla="*/ 0 60000 65536"/>
                  <a:gd name="T12" fmla="*/ 0 60000 65536"/>
                  <a:gd name="T13" fmla="*/ 0 60000 65536"/>
                  <a:gd name="T14" fmla="*/ 0 60000 65536"/>
                  <a:gd name="T15" fmla="*/ 0 w 1211"/>
                  <a:gd name="T16" fmla="*/ 0 h 973"/>
                  <a:gd name="T17" fmla="*/ 1211 w 1211"/>
                  <a:gd name="T18" fmla="*/ 973 h 973"/>
                </a:gdLst>
                <a:ahLst/>
                <a:cxnLst>
                  <a:cxn ang="T10">
                    <a:pos x="T0" y="T1"/>
                  </a:cxn>
                  <a:cxn ang="T11">
                    <a:pos x="T2" y="T3"/>
                  </a:cxn>
                  <a:cxn ang="T12">
                    <a:pos x="T4" y="T5"/>
                  </a:cxn>
                  <a:cxn ang="T13">
                    <a:pos x="T6" y="T7"/>
                  </a:cxn>
                  <a:cxn ang="T14">
                    <a:pos x="T8" y="T9"/>
                  </a:cxn>
                </a:cxnLst>
                <a:rect l="T15" t="T16" r="T17" b="T18"/>
                <a:pathLst>
                  <a:path w="1211" h="973">
                    <a:moveTo>
                      <a:pt x="0" y="377"/>
                    </a:moveTo>
                    <a:lnTo>
                      <a:pt x="482" y="972"/>
                    </a:lnTo>
                    <a:lnTo>
                      <a:pt x="1210" y="525"/>
                    </a:lnTo>
                    <a:lnTo>
                      <a:pt x="658" y="0"/>
                    </a:lnTo>
                    <a:lnTo>
                      <a:pt x="0" y="377"/>
                    </a:lnTo>
                  </a:path>
                </a:pathLst>
              </a:custGeom>
              <a:solidFill>
                <a:srgbClr val="C0C0C0"/>
              </a:solidFill>
              <a:ln w="12700" cap="rnd" cmpd="sng">
                <a:solidFill>
                  <a:srgbClr val="000000"/>
                </a:solidFill>
                <a:prstDash val="solid"/>
                <a:round/>
                <a:headEnd type="none" w="med" len="med"/>
                <a:tailEnd type="none" w="med" len="med"/>
              </a:ln>
            </p:spPr>
            <p:txBody>
              <a:bodyPr/>
              <a:lstStyle/>
              <a:p>
                <a:endParaRPr lang="en-GB"/>
              </a:p>
            </p:txBody>
          </p:sp>
          <p:sp>
            <p:nvSpPr>
              <p:cNvPr id="7421" name="Line 5"/>
              <p:cNvSpPr>
                <a:spLocks noChangeShapeType="1"/>
              </p:cNvSpPr>
              <p:nvPr/>
            </p:nvSpPr>
            <p:spPr bwMode="auto">
              <a:xfrm flipV="1">
                <a:off x="2331" y="2408"/>
                <a:ext cx="657" cy="39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422" name="Freeform 6"/>
              <p:cNvSpPr>
                <a:spLocks/>
              </p:cNvSpPr>
              <p:nvPr/>
            </p:nvSpPr>
            <p:spPr bwMode="auto">
              <a:xfrm>
                <a:off x="2272" y="2733"/>
                <a:ext cx="484" cy="689"/>
              </a:xfrm>
              <a:custGeom>
                <a:avLst/>
                <a:gdLst>
                  <a:gd name="T0" fmla="*/ 0 w 484"/>
                  <a:gd name="T1" fmla="*/ 0 h 689"/>
                  <a:gd name="T2" fmla="*/ 0 w 484"/>
                  <a:gd name="T3" fmla="*/ 92 h 689"/>
                  <a:gd name="T4" fmla="*/ 483 w 484"/>
                  <a:gd name="T5" fmla="*/ 688 h 689"/>
                  <a:gd name="T6" fmla="*/ 483 w 484"/>
                  <a:gd name="T7" fmla="*/ 592 h 689"/>
                  <a:gd name="T8" fmla="*/ 0 w 484"/>
                  <a:gd name="T9" fmla="*/ 0 h 689"/>
                  <a:gd name="T10" fmla="*/ 0 60000 65536"/>
                  <a:gd name="T11" fmla="*/ 0 60000 65536"/>
                  <a:gd name="T12" fmla="*/ 0 60000 65536"/>
                  <a:gd name="T13" fmla="*/ 0 60000 65536"/>
                  <a:gd name="T14" fmla="*/ 0 60000 65536"/>
                  <a:gd name="T15" fmla="*/ 0 w 484"/>
                  <a:gd name="T16" fmla="*/ 0 h 689"/>
                  <a:gd name="T17" fmla="*/ 484 w 484"/>
                  <a:gd name="T18" fmla="*/ 689 h 689"/>
                </a:gdLst>
                <a:ahLst/>
                <a:cxnLst>
                  <a:cxn ang="T10">
                    <a:pos x="T0" y="T1"/>
                  </a:cxn>
                  <a:cxn ang="T11">
                    <a:pos x="T2" y="T3"/>
                  </a:cxn>
                  <a:cxn ang="T12">
                    <a:pos x="T4" y="T5"/>
                  </a:cxn>
                  <a:cxn ang="T13">
                    <a:pos x="T6" y="T7"/>
                  </a:cxn>
                  <a:cxn ang="T14">
                    <a:pos x="T8" y="T9"/>
                  </a:cxn>
                </a:cxnLst>
                <a:rect l="T15" t="T16" r="T17" b="T18"/>
                <a:pathLst>
                  <a:path w="484" h="689">
                    <a:moveTo>
                      <a:pt x="0" y="0"/>
                    </a:moveTo>
                    <a:lnTo>
                      <a:pt x="0" y="92"/>
                    </a:lnTo>
                    <a:lnTo>
                      <a:pt x="483" y="688"/>
                    </a:lnTo>
                    <a:lnTo>
                      <a:pt x="483" y="592"/>
                    </a:lnTo>
                    <a:lnTo>
                      <a:pt x="0" y="0"/>
                    </a:lnTo>
                  </a:path>
                </a:pathLst>
              </a:custGeom>
              <a:solidFill>
                <a:srgbClr val="000000"/>
              </a:solidFill>
              <a:ln w="12700" cap="rnd" cmpd="sng">
                <a:solidFill>
                  <a:srgbClr val="000000"/>
                </a:solidFill>
                <a:prstDash val="solid"/>
                <a:round/>
                <a:headEnd type="none" w="med" len="med"/>
                <a:tailEnd type="none" w="med" len="med"/>
              </a:ln>
            </p:spPr>
            <p:txBody>
              <a:bodyPr/>
              <a:lstStyle/>
              <a:p>
                <a:endParaRPr lang="en-GB"/>
              </a:p>
            </p:txBody>
          </p:sp>
          <p:sp>
            <p:nvSpPr>
              <p:cNvPr id="7423" name="Freeform 7"/>
              <p:cNvSpPr>
                <a:spLocks/>
              </p:cNvSpPr>
              <p:nvPr/>
            </p:nvSpPr>
            <p:spPr bwMode="auto">
              <a:xfrm>
                <a:off x="2759" y="2882"/>
                <a:ext cx="724" cy="538"/>
              </a:xfrm>
              <a:custGeom>
                <a:avLst/>
                <a:gdLst>
                  <a:gd name="T0" fmla="*/ 723 w 724"/>
                  <a:gd name="T1" fmla="*/ 0 h 538"/>
                  <a:gd name="T2" fmla="*/ 723 w 724"/>
                  <a:gd name="T3" fmla="*/ 88 h 538"/>
                  <a:gd name="T4" fmla="*/ 0 w 724"/>
                  <a:gd name="T5" fmla="*/ 537 h 538"/>
                  <a:gd name="T6" fmla="*/ 0 w 724"/>
                  <a:gd name="T7" fmla="*/ 445 h 538"/>
                  <a:gd name="T8" fmla="*/ 723 w 724"/>
                  <a:gd name="T9" fmla="*/ 0 h 538"/>
                  <a:gd name="T10" fmla="*/ 0 60000 65536"/>
                  <a:gd name="T11" fmla="*/ 0 60000 65536"/>
                  <a:gd name="T12" fmla="*/ 0 60000 65536"/>
                  <a:gd name="T13" fmla="*/ 0 60000 65536"/>
                  <a:gd name="T14" fmla="*/ 0 60000 65536"/>
                  <a:gd name="T15" fmla="*/ 0 w 724"/>
                  <a:gd name="T16" fmla="*/ 0 h 538"/>
                  <a:gd name="T17" fmla="*/ 724 w 724"/>
                  <a:gd name="T18" fmla="*/ 538 h 538"/>
                </a:gdLst>
                <a:ahLst/>
                <a:cxnLst>
                  <a:cxn ang="T10">
                    <a:pos x="T0" y="T1"/>
                  </a:cxn>
                  <a:cxn ang="T11">
                    <a:pos x="T2" y="T3"/>
                  </a:cxn>
                  <a:cxn ang="T12">
                    <a:pos x="T4" y="T5"/>
                  </a:cxn>
                  <a:cxn ang="T13">
                    <a:pos x="T6" y="T7"/>
                  </a:cxn>
                  <a:cxn ang="T14">
                    <a:pos x="T8" y="T9"/>
                  </a:cxn>
                </a:cxnLst>
                <a:rect l="T15" t="T16" r="T17" b="T18"/>
                <a:pathLst>
                  <a:path w="724" h="538">
                    <a:moveTo>
                      <a:pt x="723" y="0"/>
                    </a:moveTo>
                    <a:lnTo>
                      <a:pt x="723" y="88"/>
                    </a:lnTo>
                    <a:lnTo>
                      <a:pt x="0" y="537"/>
                    </a:lnTo>
                    <a:lnTo>
                      <a:pt x="0" y="445"/>
                    </a:lnTo>
                    <a:lnTo>
                      <a:pt x="723" y="0"/>
                    </a:lnTo>
                  </a:path>
                </a:pathLst>
              </a:custGeom>
              <a:solidFill>
                <a:srgbClr val="5F5F7F"/>
              </a:solidFill>
              <a:ln w="12700" cap="rnd" cmpd="sng">
                <a:solidFill>
                  <a:srgbClr val="000000"/>
                </a:solidFill>
                <a:prstDash val="solid"/>
                <a:round/>
                <a:headEnd type="none" w="med" len="med"/>
                <a:tailEnd type="none" w="med" len="med"/>
              </a:ln>
            </p:spPr>
            <p:txBody>
              <a:bodyPr/>
              <a:lstStyle/>
              <a:p>
                <a:endParaRPr lang="en-GB"/>
              </a:p>
            </p:txBody>
          </p:sp>
        </p:grpSp>
        <p:grpSp>
          <p:nvGrpSpPr>
            <p:cNvPr id="7396" name="Group 8"/>
            <p:cNvGrpSpPr>
              <a:grpSpLocks/>
            </p:cNvGrpSpPr>
            <p:nvPr/>
          </p:nvGrpSpPr>
          <p:grpSpPr bwMode="auto">
            <a:xfrm>
              <a:off x="3057" y="2618"/>
              <a:ext cx="827" cy="1009"/>
              <a:chOff x="3057" y="2618"/>
              <a:chExt cx="827" cy="1009"/>
            </a:xfrm>
          </p:grpSpPr>
          <p:grpSp>
            <p:nvGrpSpPr>
              <p:cNvPr id="7397" name="Group 9"/>
              <p:cNvGrpSpPr>
                <a:grpSpLocks/>
              </p:cNvGrpSpPr>
              <p:nvPr/>
            </p:nvGrpSpPr>
            <p:grpSpPr bwMode="auto">
              <a:xfrm>
                <a:off x="3146" y="2618"/>
                <a:ext cx="738" cy="1009"/>
                <a:chOff x="3146" y="2618"/>
                <a:chExt cx="738" cy="1009"/>
              </a:xfrm>
            </p:grpSpPr>
            <p:sp>
              <p:nvSpPr>
                <p:cNvPr id="7411" name="Freeform 10"/>
                <p:cNvSpPr>
                  <a:spLocks/>
                </p:cNvSpPr>
                <p:nvPr/>
              </p:nvSpPr>
              <p:spPr bwMode="auto">
                <a:xfrm>
                  <a:off x="3201" y="2709"/>
                  <a:ext cx="339" cy="171"/>
                </a:xfrm>
                <a:custGeom>
                  <a:avLst/>
                  <a:gdLst>
                    <a:gd name="T0" fmla="*/ 16 w 339"/>
                    <a:gd name="T1" fmla="*/ 83 h 171"/>
                    <a:gd name="T2" fmla="*/ 0 w 339"/>
                    <a:gd name="T3" fmla="*/ 124 h 171"/>
                    <a:gd name="T4" fmla="*/ 9 w 339"/>
                    <a:gd name="T5" fmla="*/ 156 h 171"/>
                    <a:gd name="T6" fmla="*/ 36 w 339"/>
                    <a:gd name="T7" fmla="*/ 170 h 171"/>
                    <a:gd name="T8" fmla="*/ 69 w 339"/>
                    <a:gd name="T9" fmla="*/ 170 h 171"/>
                    <a:gd name="T10" fmla="*/ 87 w 339"/>
                    <a:gd name="T11" fmla="*/ 166 h 171"/>
                    <a:gd name="T12" fmla="*/ 103 w 339"/>
                    <a:gd name="T13" fmla="*/ 163 h 171"/>
                    <a:gd name="T14" fmla="*/ 122 w 339"/>
                    <a:gd name="T15" fmla="*/ 156 h 171"/>
                    <a:gd name="T16" fmla="*/ 143 w 339"/>
                    <a:gd name="T17" fmla="*/ 158 h 171"/>
                    <a:gd name="T18" fmla="*/ 163 w 339"/>
                    <a:gd name="T19" fmla="*/ 161 h 171"/>
                    <a:gd name="T20" fmla="*/ 187 w 339"/>
                    <a:gd name="T21" fmla="*/ 164 h 171"/>
                    <a:gd name="T22" fmla="*/ 208 w 339"/>
                    <a:gd name="T23" fmla="*/ 159 h 171"/>
                    <a:gd name="T24" fmla="*/ 225 w 339"/>
                    <a:gd name="T25" fmla="*/ 153 h 171"/>
                    <a:gd name="T26" fmla="*/ 240 w 339"/>
                    <a:gd name="T27" fmla="*/ 146 h 171"/>
                    <a:gd name="T28" fmla="*/ 254 w 339"/>
                    <a:gd name="T29" fmla="*/ 147 h 171"/>
                    <a:gd name="T30" fmla="*/ 269 w 339"/>
                    <a:gd name="T31" fmla="*/ 152 h 171"/>
                    <a:gd name="T32" fmla="*/ 284 w 339"/>
                    <a:gd name="T33" fmla="*/ 156 h 171"/>
                    <a:gd name="T34" fmla="*/ 295 w 339"/>
                    <a:gd name="T35" fmla="*/ 159 h 171"/>
                    <a:gd name="T36" fmla="*/ 310 w 339"/>
                    <a:gd name="T37" fmla="*/ 161 h 171"/>
                    <a:gd name="T38" fmla="*/ 338 w 339"/>
                    <a:gd name="T39" fmla="*/ 156 h 171"/>
                    <a:gd name="T40" fmla="*/ 326 w 339"/>
                    <a:gd name="T41" fmla="*/ 0 h 171"/>
                    <a:gd name="T42" fmla="*/ 16 w 339"/>
                    <a:gd name="T43" fmla="*/ 83 h 1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39"/>
                    <a:gd name="T67" fmla="*/ 0 h 171"/>
                    <a:gd name="T68" fmla="*/ 339 w 339"/>
                    <a:gd name="T69" fmla="*/ 171 h 1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39" h="171">
                      <a:moveTo>
                        <a:pt x="16" y="83"/>
                      </a:moveTo>
                      <a:lnTo>
                        <a:pt x="0" y="124"/>
                      </a:lnTo>
                      <a:lnTo>
                        <a:pt x="9" y="156"/>
                      </a:lnTo>
                      <a:lnTo>
                        <a:pt x="36" y="170"/>
                      </a:lnTo>
                      <a:lnTo>
                        <a:pt x="69" y="170"/>
                      </a:lnTo>
                      <a:lnTo>
                        <a:pt x="87" y="166"/>
                      </a:lnTo>
                      <a:lnTo>
                        <a:pt x="103" y="163"/>
                      </a:lnTo>
                      <a:lnTo>
                        <a:pt x="122" y="156"/>
                      </a:lnTo>
                      <a:lnTo>
                        <a:pt x="143" y="158"/>
                      </a:lnTo>
                      <a:lnTo>
                        <a:pt x="163" y="161"/>
                      </a:lnTo>
                      <a:lnTo>
                        <a:pt x="187" y="164"/>
                      </a:lnTo>
                      <a:lnTo>
                        <a:pt x="208" y="159"/>
                      </a:lnTo>
                      <a:lnTo>
                        <a:pt x="225" y="153"/>
                      </a:lnTo>
                      <a:lnTo>
                        <a:pt x="240" y="146"/>
                      </a:lnTo>
                      <a:lnTo>
                        <a:pt x="254" y="147"/>
                      </a:lnTo>
                      <a:lnTo>
                        <a:pt x="269" y="152"/>
                      </a:lnTo>
                      <a:lnTo>
                        <a:pt x="284" y="156"/>
                      </a:lnTo>
                      <a:lnTo>
                        <a:pt x="295" y="159"/>
                      </a:lnTo>
                      <a:lnTo>
                        <a:pt x="310" y="161"/>
                      </a:lnTo>
                      <a:lnTo>
                        <a:pt x="338" y="156"/>
                      </a:lnTo>
                      <a:lnTo>
                        <a:pt x="326" y="0"/>
                      </a:lnTo>
                      <a:lnTo>
                        <a:pt x="16" y="83"/>
                      </a:lnTo>
                    </a:path>
                  </a:pathLst>
                </a:custGeom>
                <a:solidFill>
                  <a:srgbClr val="FFBFBF"/>
                </a:solidFill>
                <a:ln w="12700" cap="rnd" cmpd="sng">
                  <a:solidFill>
                    <a:srgbClr val="000000"/>
                  </a:solidFill>
                  <a:prstDash val="solid"/>
                  <a:round/>
                  <a:headEnd type="none" w="med" len="med"/>
                  <a:tailEnd type="none" w="med" len="med"/>
                </a:ln>
              </p:spPr>
              <p:txBody>
                <a:bodyPr/>
                <a:lstStyle/>
                <a:p>
                  <a:endParaRPr lang="en-GB"/>
                </a:p>
              </p:txBody>
            </p:sp>
            <p:grpSp>
              <p:nvGrpSpPr>
                <p:cNvPr id="7412" name="Group 11"/>
                <p:cNvGrpSpPr>
                  <a:grpSpLocks/>
                </p:cNvGrpSpPr>
                <p:nvPr/>
              </p:nvGrpSpPr>
              <p:grpSpPr bwMode="auto">
                <a:xfrm>
                  <a:off x="3146" y="2618"/>
                  <a:ext cx="738" cy="1009"/>
                  <a:chOff x="3146" y="2618"/>
                  <a:chExt cx="738" cy="1009"/>
                </a:xfrm>
              </p:grpSpPr>
              <p:sp>
                <p:nvSpPr>
                  <p:cNvPr id="7413" name="Freeform 12"/>
                  <p:cNvSpPr>
                    <a:spLocks/>
                  </p:cNvSpPr>
                  <p:nvPr/>
                </p:nvSpPr>
                <p:spPr bwMode="auto">
                  <a:xfrm>
                    <a:off x="3146" y="2618"/>
                    <a:ext cx="738" cy="1009"/>
                  </a:xfrm>
                  <a:custGeom>
                    <a:avLst/>
                    <a:gdLst>
                      <a:gd name="T0" fmla="*/ 144 w 738"/>
                      <a:gd name="T1" fmla="*/ 313 h 1009"/>
                      <a:gd name="T2" fmla="*/ 112 w 738"/>
                      <a:gd name="T3" fmla="*/ 201 h 1009"/>
                      <a:gd name="T4" fmla="*/ 57 w 738"/>
                      <a:gd name="T5" fmla="*/ 155 h 1009"/>
                      <a:gd name="T6" fmla="*/ 29 w 738"/>
                      <a:gd name="T7" fmla="*/ 154 h 1009"/>
                      <a:gd name="T8" fmla="*/ 4 w 738"/>
                      <a:gd name="T9" fmla="*/ 168 h 1009"/>
                      <a:gd name="T10" fmla="*/ 1 w 738"/>
                      <a:gd name="T11" fmla="*/ 193 h 1009"/>
                      <a:gd name="T12" fmla="*/ 22 w 738"/>
                      <a:gd name="T13" fmla="*/ 313 h 1009"/>
                      <a:gd name="T14" fmla="*/ 22 w 738"/>
                      <a:gd name="T15" fmla="*/ 364 h 1009"/>
                      <a:gd name="T16" fmla="*/ 63 w 738"/>
                      <a:gd name="T17" fmla="*/ 423 h 1009"/>
                      <a:gd name="T18" fmla="*/ 107 w 738"/>
                      <a:gd name="T19" fmla="*/ 534 h 1009"/>
                      <a:gd name="T20" fmla="*/ 141 w 738"/>
                      <a:gd name="T21" fmla="*/ 653 h 1009"/>
                      <a:gd name="T22" fmla="*/ 206 w 738"/>
                      <a:gd name="T23" fmla="*/ 750 h 1009"/>
                      <a:gd name="T24" fmla="*/ 300 w 738"/>
                      <a:gd name="T25" fmla="*/ 842 h 1009"/>
                      <a:gd name="T26" fmla="*/ 343 w 738"/>
                      <a:gd name="T27" fmla="*/ 895 h 1009"/>
                      <a:gd name="T28" fmla="*/ 361 w 738"/>
                      <a:gd name="T29" fmla="*/ 948 h 1009"/>
                      <a:gd name="T30" fmla="*/ 393 w 738"/>
                      <a:gd name="T31" fmla="*/ 995 h 1009"/>
                      <a:gd name="T32" fmla="*/ 422 w 738"/>
                      <a:gd name="T33" fmla="*/ 989 h 1009"/>
                      <a:gd name="T34" fmla="*/ 475 w 738"/>
                      <a:gd name="T35" fmla="*/ 942 h 1009"/>
                      <a:gd name="T36" fmla="*/ 555 w 738"/>
                      <a:gd name="T37" fmla="*/ 886 h 1009"/>
                      <a:gd name="T38" fmla="*/ 638 w 738"/>
                      <a:gd name="T39" fmla="*/ 843 h 1009"/>
                      <a:gd name="T40" fmla="*/ 710 w 738"/>
                      <a:gd name="T41" fmla="*/ 836 h 1009"/>
                      <a:gd name="T42" fmla="*/ 696 w 738"/>
                      <a:gd name="T43" fmla="*/ 791 h 1009"/>
                      <a:gd name="T44" fmla="*/ 659 w 738"/>
                      <a:gd name="T45" fmla="*/ 750 h 1009"/>
                      <a:gd name="T46" fmla="*/ 642 w 738"/>
                      <a:gd name="T47" fmla="*/ 717 h 1009"/>
                      <a:gd name="T48" fmla="*/ 654 w 738"/>
                      <a:gd name="T49" fmla="*/ 565 h 1009"/>
                      <a:gd name="T50" fmla="*/ 642 w 738"/>
                      <a:gd name="T51" fmla="*/ 353 h 1009"/>
                      <a:gd name="T52" fmla="*/ 654 w 738"/>
                      <a:gd name="T53" fmla="*/ 255 h 1009"/>
                      <a:gd name="T54" fmla="*/ 646 w 738"/>
                      <a:gd name="T55" fmla="*/ 224 h 1009"/>
                      <a:gd name="T56" fmla="*/ 627 w 738"/>
                      <a:gd name="T57" fmla="*/ 208 h 1009"/>
                      <a:gd name="T58" fmla="*/ 594 w 738"/>
                      <a:gd name="T59" fmla="*/ 188 h 1009"/>
                      <a:gd name="T60" fmla="*/ 552 w 738"/>
                      <a:gd name="T61" fmla="*/ 137 h 1009"/>
                      <a:gd name="T62" fmla="*/ 460 w 738"/>
                      <a:gd name="T63" fmla="*/ 87 h 1009"/>
                      <a:gd name="T64" fmla="*/ 375 w 738"/>
                      <a:gd name="T65" fmla="*/ 23 h 1009"/>
                      <a:gd name="T66" fmla="*/ 336 w 738"/>
                      <a:gd name="T67" fmla="*/ 0 h 1009"/>
                      <a:gd name="T68" fmla="*/ 283 w 738"/>
                      <a:gd name="T69" fmla="*/ 18 h 1009"/>
                      <a:gd name="T70" fmla="*/ 244 w 738"/>
                      <a:gd name="T71" fmla="*/ 36 h 1009"/>
                      <a:gd name="T72" fmla="*/ 205 w 738"/>
                      <a:gd name="T73" fmla="*/ 39 h 1009"/>
                      <a:gd name="T74" fmla="*/ 155 w 738"/>
                      <a:gd name="T75" fmla="*/ 57 h 1009"/>
                      <a:gd name="T76" fmla="*/ 71 w 738"/>
                      <a:gd name="T77" fmla="*/ 87 h 1009"/>
                      <a:gd name="T78" fmla="*/ 43 w 738"/>
                      <a:gd name="T79" fmla="*/ 95 h 1009"/>
                      <a:gd name="T80" fmla="*/ 37 w 738"/>
                      <a:gd name="T81" fmla="*/ 120 h 1009"/>
                      <a:gd name="T82" fmla="*/ 47 w 738"/>
                      <a:gd name="T83" fmla="*/ 146 h 1009"/>
                      <a:gd name="T84" fmla="*/ 79 w 738"/>
                      <a:gd name="T85" fmla="*/ 170 h 1009"/>
                      <a:gd name="T86" fmla="*/ 193 w 738"/>
                      <a:gd name="T87" fmla="*/ 171 h 1009"/>
                      <a:gd name="T88" fmla="*/ 247 w 738"/>
                      <a:gd name="T89" fmla="*/ 172 h 1009"/>
                      <a:gd name="T90" fmla="*/ 300 w 738"/>
                      <a:gd name="T91" fmla="*/ 152 h 1009"/>
                      <a:gd name="T92" fmla="*/ 321 w 738"/>
                      <a:gd name="T93" fmla="*/ 165 h 1009"/>
                      <a:gd name="T94" fmla="*/ 328 w 738"/>
                      <a:gd name="T95" fmla="*/ 199 h 1009"/>
                      <a:gd name="T96" fmla="*/ 300 w 738"/>
                      <a:gd name="T97" fmla="*/ 322 h 1009"/>
                      <a:gd name="T98" fmla="*/ 194 w 738"/>
                      <a:gd name="T99" fmla="*/ 359 h 10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38"/>
                      <a:gd name="T151" fmla="*/ 0 h 1009"/>
                      <a:gd name="T152" fmla="*/ 738 w 738"/>
                      <a:gd name="T153" fmla="*/ 1009 h 10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38" h="1009">
                        <a:moveTo>
                          <a:pt x="194" y="359"/>
                        </a:moveTo>
                        <a:lnTo>
                          <a:pt x="144" y="313"/>
                        </a:lnTo>
                        <a:lnTo>
                          <a:pt x="141" y="253"/>
                        </a:lnTo>
                        <a:lnTo>
                          <a:pt x="112" y="201"/>
                        </a:lnTo>
                        <a:lnTo>
                          <a:pt x="79" y="170"/>
                        </a:lnTo>
                        <a:lnTo>
                          <a:pt x="57" y="155"/>
                        </a:lnTo>
                        <a:lnTo>
                          <a:pt x="42" y="152"/>
                        </a:lnTo>
                        <a:lnTo>
                          <a:pt x="29" y="154"/>
                        </a:lnTo>
                        <a:lnTo>
                          <a:pt x="15" y="159"/>
                        </a:lnTo>
                        <a:lnTo>
                          <a:pt x="4" y="168"/>
                        </a:lnTo>
                        <a:lnTo>
                          <a:pt x="0" y="179"/>
                        </a:lnTo>
                        <a:lnTo>
                          <a:pt x="1" y="193"/>
                        </a:lnTo>
                        <a:lnTo>
                          <a:pt x="14" y="248"/>
                        </a:lnTo>
                        <a:lnTo>
                          <a:pt x="22" y="313"/>
                        </a:lnTo>
                        <a:lnTo>
                          <a:pt x="22" y="337"/>
                        </a:lnTo>
                        <a:lnTo>
                          <a:pt x="22" y="364"/>
                        </a:lnTo>
                        <a:lnTo>
                          <a:pt x="34" y="387"/>
                        </a:lnTo>
                        <a:lnTo>
                          <a:pt x="63" y="423"/>
                        </a:lnTo>
                        <a:lnTo>
                          <a:pt x="91" y="473"/>
                        </a:lnTo>
                        <a:lnTo>
                          <a:pt x="107" y="534"/>
                        </a:lnTo>
                        <a:lnTo>
                          <a:pt x="120" y="617"/>
                        </a:lnTo>
                        <a:lnTo>
                          <a:pt x="141" y="653"/>
                        </a:lnTo>
                        <a:lnTo>
                          <a:pt x="173" y="694"/>
                        </a:lnTo>
                        <a:lnTo>
                          <a:pt x="206" y="750"/>
                        </a:lnTo>
                        <a:lnTo>
                          <a:pt x="271" y="819"/>
                        </a:lnTo>
                        <a:lnTo>
                          <a:pt x="300" y="842"/>
                        </a:lnTo>
                        <a:lnTo>
                          <a:pt x="329" y="856"/>
                        </a:lnTo>
                        <a:lnTo>
                          <a:pt x="343" y="895"/>
                        </a:lnTo>
                        <a:lnTo>
                          <a:pt x="353" y="922"/>
                        </a:lnTo>
                        <a:lnTo>
                          <a:pt x="361" y="948"/>
                        </a:lnTo>
                        <a:lnTo>
                          <a:pt x="375" y="971"/>
                        </a:lnTo>
                        <a:lnTo>
                          <a:pt x="393" y="995"/>
                        </a:lnTo>
                        <a:lnTo>
                          <a:pt x="405" y="1008"/>
                        </a:lnTo>
                        <a:lnTo>
                          <a:pt x="422" y="989"/>
                        </a:lnTo>
                        <a:lnTo>
                          <a:pt x="439" y="971"/>
                        </a:lnTo>
                        <a:lnTo>
                          <a:pt x="475" y="942"/>
                        </a:lnTo>
                        <a:lnTo>
                          <a:pt x="524" y="906"/>
                        </a:lnTo>
                        <a:lnTo>
                          <a:pt x="555" y="886"/>
                        </a:lnTo>
                        <a:lnTo>
                          <a:pt x="594" y="860"/>
                        </a:lnTo>
                        <a:lnTo>
                          <a:pt x="638" y="843"/>
                        </a:lnTo>
                        <a:lnTo>
                          <a:pt x="675" y="833"/>
                        </a:lnTo>
                        <a:lnTo>
                          <a:pt x="710" y="836"/>
                        </a:lnTo>
                        <a:lnTo>
                          <a:pt x="737" y="842"/>
                        </a:lnTo>
                        <a:lnTo>
                          <a:pt x="696" y="791"/>
                        </a:lnTo>
                        <a:lnTo>
                          <a:pt x="684" y="773"/>
                        </a:lnTo>
                        <a:lnTo>
                          <a:pt x="659" y="750"/>
                        </a:lnTo>
                        <a:lnTo>
                          <a:pt x="648" y="733"/>
                        </a:lnTo>
                        <a:lnTo>
                          <a:pt x="642" y="717"/>
                        </a:lnTo>
                        <a:lnTo>
                          <a:pt x="647" y="681"/>
                        </a:lnTo>
                        <a:lnTo>
                          <a:pt x="654" y="565"/>
                        </a:lnTo>
                        <a:lnTo>
                          <a:pt x="642" y="436"/>
                        </a:lnTo>
                        <a:lnTo>
                          <a:pt x="642" y="353"/>
                        </a:lnTo>
                        <a:lnTo>
                          <a:pt x="651" y="286"/>
                        </a:lnTo>
                        <a:lnTo>
                          <a:pt x="654" y="255"/>
                        </a:lnTo>
                        <a:lnTo>
                          <a:pt x="651" y="237"/>
                        </a:lnTo>
                        <a:lnTo>
                          <a:pt x="646" y="224"/>
                        </a:lnTo>
                        <a:lnTo>
                          <a:pt x="637" y="214"/>
                        </a:lnTo>
                        <a:lnTo>
                          <a:pt x="627" y="208"/>
                        </a:lnTo>
                        <a:lnTo>
                          <a:pt x="613" y="200"/>
                        </a:lnTo>
                        <a:lnTo>
                          <a:pt x="594" y="188"/>
                        </a:lnTo>
                        <a:lnTo>
                          <a:pt x="582" y="170"/>
                        </a:lnTo>
                        <a:lnTo>
                          <a:pt x="552" y="137"/>
                        </a:lnTo>
                        <a:lnTo>
                          <a:pt x="512" y="115"/>
                        </a:lnTo>
                        <a:lnTo>
                          <a:pt x="460" y="87"/>
                        </a:lnTo>
                        <a:lnTo>
                          <a:pt x="390" y="38"/>
                        </a:lnTo>
                        <a:lnTo>
                          <a:pt x="375" y="23"/>
                        </a:lnTo>
                        <a:lnTo>
                          <a:pt x="357" y="6"/>
                        </a:lnTo>
                        <a:lnTo>
                          <a:pt x="336" y="0"/>
                        </a:lnTo>
                        <a:lnTo>
                          <a:pt x="303" y="4"/>
                        </a:lnTo>
                        <a:lnTo>
                          <a:pt x="283" y="18"/>
                        </a:lnTo>
                        <a:lnTo>
                          <a:pt x="263" y="30"/>
                        </a:lnTo>
                        <a:lnTo>
                          <a:pt x="244" y="36"/>
                        </a:lnTo>
                        <a:lnTo>
                          <a:pt x="222" y="36"/>
                        </a:lnTo>
                        <a:lnTo>
                          <a:pt x="205" y="39"/>
                        </a:lnTo>
                        <a:lnTo>
                          <a:pt x="176" y="46"/>
                        </a:lnTo>
                        <a:lnTo>
                          <a:pt x="155" y="57"/>
                        </a:lnTo>
                        <a:lnTo>
                          <a:pt x="128" y="73"/>
                        </a:lnTo>
                        <a:lnTo>
                          <a:pt x="71" y="87"/>
                        </a:lnTo>
                        <a:lnTo>
                          <a:pt x="51" y="92"/>
                        </a:lnTo>
                        <a:lnTo>
                          <a:pt x="43" y="95"/>
                        </a:lnTo>
                        <a:lnTo>
                          <a:pt x="38" y="104"/>
                        </a:lnTo>
                        <a:lnTo>
                          <a:pt x="37" y="120"/>
                        </a:lnTo>
                        <a:lnTo>
                          <a:pt x="38" y="137"/>
                        </a:lnTo>
                        <a:lnTo>
                          <a:pt x="47" y="146"/>
                        </a:lnTo>
                        <a:lnTo>
                          <a:pt x="57" y="155"/>
                        </a:lnTo>
                        <a:lnTo>
                          <a:pt x="79" y="170"/>
                        </a:lnTo>
                        <a:lnTo>
                          <a:pt x="141" y="179"/>
                        </a:lnTo>
                        <a:lnTo>
                          <a:pt x="193" y="171"/>
                        </a:lnTo>
                        <a:lnTo>
                          <a:pt x="211" y="175"/>
                        </a:lnTo>
                        <a:lnTo>
                          <a:pt x="247" y="172"/>
                        </a:lnTo>
                        <a:lnTo>
                          <a:pt x="271" y="165"/>
                        </a:lnTo>
                        <a:lnTo>
                          <a:pt x="300" y="152"/>
                        </a:lnTo>
                        <a:lnTo>
                          <a:pt x="318" y="145"/>
                        </a:lnTo>
                        <a:lnTo>
                          <a:pt x="321" y="165"/>
                        </a:lnTo>
                        <a:lnTo>
                          <a:pt x="322" y="179"/>
                        </a:lnTo>
                        <a:lnTo>
                          <a:pt x="328" y="199"/>
                        </a:lnTo>
                        <a:lnTo>
                          <a:pt x="320" y="258"/>
                        </a:lnTo>
                        <a:lnTo>
                          <a:pt x="300" y="322"/>
                        </a:lnTo>
                        <a:lnTo>
                          <a:pt x="271" y="345"/>
                        </a:lnTo>
                        <a:lnTo>
                          <a:pt x="194" y="359"/>
                        </a:lnTo>
                      </a:path>
                    </a:pathLst>
                  </a:custGeom>
                  <a:solidFill>
                    <a:srgbClr val="FFBFBF"/>
                  </a:solidFill>
                  <a:ln w="12700" cap="rnd" cmpd="sng">
                    <a:solidFill>
                      <a:srgbClr val="000000"/>
                    </a:solidFill>
                    <a:prstDash val="solid"/>
                    <a:round/>
                    <a:headEnd type="none" w="med" len="med"/>
                    <a:tailEnd type="none" w="med" len="med"/>
                  </a:ln>
                </p:spPr>
                <p:txBody>
                  <a:bodyPr/>
                  <a:lstStyle/>
                  <a:p>
                    <a:endParaRPr lang="en-GB"/>
                  </a:p>
                </p:txBody>
              </p:sp>
              <p:sp>
                <p:nvSpPr>
                  <p:cNvPr id="7414" name="Freeform 13"/>
                  <p:cNvSpPr>
                    <a:spLocks/>
                  </p:cNvSpPr>
                  <p:nvPr/>
                </p:nvSpPr>
                <p:spPr bwMode="auto">
                  <a:xfrm>
                    <a:off x="3305" y="2845"/>
                    <a:ext cx="26" cy="18"/>
                  </a:xfrm>
                  <a:custGeom>
                    <a:avLst/>
                    <a:gdLst>
                      <a:gd name="T0" fmla="*/ 25 w 26"/>
                      <a:gd name="T1" fmla="*/ 17 h 18"/>
                      <a:gd name="T2" fmla="*/ 11 w 26"/>
                      <a:gd name="T3" fmla="*/ 11 h 18"/>
                      <a:gd name="T4" fmla="*/ 3 w 26"/>
                      <a:gd name="T5" fmla="*/ 4 h 18"/>
                      <a:gd name="T6" fmla="*/ 0 w 26"/>
                      <a:gd name="T7" fmla="*/ 0 h 18"/>
                      <a:gd name="T8" fmla="*/ 0 60000 65536"/>
                      <a:gd name="T9" fmla="*/ 0 60000 65536"/>
                      <a:gd name="T10" fmla="*/ 0 60000 65536"/>
                      <a:gd name="T11" fmla="*/ 0 60000 65536"/>
                      <a:gd name="T12" fmla="*/ 0 w 26"/>
                      <a:gd name="T13" fmla="*/ 0 h 18"/>
                      <a:gd name="T14" fmla="*/ 26 w 26"/>
                      <a:gd name="T15" fmla="*/ 18 h 18"/>
                    </a:gdLst>
                    <a:ahLst/>
                    <a:cxnLst>
                      <a:cxn ang="T8">
                        <a:pos x="T0" y="T1"/>
                      </a:cxn>
                      <a:cxn ang="T9">
                        <a:pos x="T2" y="T3"/>
                      </a:cxn>
                      <a:cxn ang="T10">
                        <a:pos x="T4" y="T5"/>
                      </a:cxn>
                      <a:cxn ang="T11">
                        <a:pos x="T6" y="T7"/>
                      </a:cxn>
                    </a:cxnLst>
                    <a:rect l="T12" t="T13" r="T14" b="T15"/>
                    <a:pathLst>
                      <a:path w="26" h="18">
                        <a:moveTo>
                          <a:pt x="25" y="17"/>
                        </a:moveTo>
                        <a:lnTo>
                          <a:pt x="11" y="11"/>
                        </a:lnTo>
                        <a:lnTo>
                          <a:pt x="3" y="4"/>
                        </a:lnTo>
                        <a:lnTo>
                          <a:pt x="0" y="0"/>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415" name="Freeform 14"/>
                  <p:cNvSpPr>
                    <a:spLocks/>
                  </p:cNvSpPr>
                  <p:nvPr/>
                </p:nvSpPr>
                <p:spPr bwMode="auto">
                  <a:xfrm>
                    <a:off x="3736" y="2804"/>
                    <a:ext cx="17" cy="166"/>
                  </a:xfrm>
                  <a:custGeom>
                    <a:avLst/>
                    <a:gdLst>
                      <a:gd name="T0" fmla="*/ 8 w 17"/>
                      <a:gd name="T1" fmla="*/ 0 h 166"/>
                      <a:gd name="T2" fmla="*/ 16 w 17"/>
                      <a:gd name="T3" fmla="*/ 25 h 166"/>
                      <a:gd name="T4" fmla="*/ 2 w 17"/>
                      <a:gd name="T5" fmla="*/ 118 h 166"/>
                      <a:gd name="T6" fmla="*/ 0 w 17"/>
                      <a:gd name="T7" fmla="*/ 165 h 166"/>
                      <a:gd name="T8" fmla="*/ 0 60000 65536"/>
                      <a:gd name="T9" fmla="*/ 0 60000 65536"/>
                      <a:gd name="T10" fmla="*/ 0 60000 65536"/>
                      <a:gd name="T11" fmla="*/ 0 60000 65536"/>
                      <a:gd name="T12" fmla="*/ 0 w 17"/>
                      <a:gd name="T13" fmla="*/ 0 h 166"/>
                      <a:gd name="T14" fmla="*/ 17 w 17"/>
                      <a:gd name="T15" fmla="*/ 166 h 166"/>
                    </a:gdLst>
                    <a:ahLst/>
                    <a:cxnLst>
                      <a:cxn ang="T8">
                        <a:pos x="T0" y="T1"/>
                      </a:cxn>
                      <a:cxn ang="T9">
                        <a:pos x="T2" y="T3"/>
                      </a:cxn>
                      <a:cxn ang="T10">
                        <a:pos x="T4" y="T5"/>
                      </a:cxn>
                      <a:cxn ang="T11">
                        <a:pos x="T6" y="T7"/>
                      </a:cxn>
                    </a:cxnLst>
                    <a:rect l="T12" t="T13" r="T14" b="T15"/>
                    <a:pathLst>
                      <a:path w="17" h="166">
                        <a:moveTo>
                          <a:pt x="8" y="0"/>
                        </a:moveTo>
                        <a:lnTo>
                          <a:pt x="16" y="25"/>
                        </a:lnTo>
                        <a:lnTo>
                          <a:pt x="2" y="118"/>
                        </a:lnTo>
                        <a:lnTo>
                          <a:pt x="0" y="165"/>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416" name="Freeform 15"/>
                  <p:cNvSpPr>
                    <a:spLocks/>
                  </p:cNvSpPr>
                  <p:nvPr/>
                </p:nvSpPr>
                <p:spPr bwMode="auto">
                  <a:xfrm>
                    <a:off x="3173" y="2786"/>
                    <a:ext cx="33" cy="83"/>
                  </a:xfrm>
                  <a:custGeom>
                    <a:avLst/>
                    <a:gdLst>
                      <a:gd name="T0" fmla="*/ 11 w 33"/>
                      <a:gd name="T1" fmla="*/ 0 h 83"/>
                      <a:gd name="T2" fmla="*/ 25 w 33"/>
                      <a:gd name="T3" fmla="*/ 25 h 83"/>
                      <a:gd name="T4" fmla="*/ 31 w 33"/>
                      <a:gd name="T5" fmla="*/ 40 h 83"/>
                      <a:gd name="T6" fmla="*/ 32 w 33"/>
                      <a:gd name="T7" fmla="*/ 55 h 83"/>
                      <a:gd name="T8" fmla="*/ 27 w 33"/>
                      <a:gd name="T9" fmla="*/ 68 h 83"/>
                      <a:gd name="T10" fmla="*/ 12 w 33"/>
                      <a:gd name="T11" fmla="*/ 77 h 83"/>
                      <a:gd name="T12" fmla="*/ 0 w 33"/>
                      <a:gd name="T13" fmla="*/ 82 h 83"/>
                      <a:gd name="T14" fmla="*/ 0 60000 65536"/>
                      <a:gd name="T15" fmla="*/ 0 60000 65536"/>
                      <a:gd name="T16" fmla="*/ 0 60000 65536"/>
                      <a:gd name="T17" fmla="*/ 0 60000 65536"/>
                      <a:gd name="T18" fmla="*/ 0 60000 65536"/>
                      <a:gd name="T19" fmla="*/ 0 60000 65536"/>
                      <a:gd name="T20" fmla="*/ 0 60000 65536"/>
                      <a:gd name="T21" fmla="*/ 0 w 33"/>
                      <a:gd name="T22" fmla="*/ 0 h 83"/>
                      <a:gd name="T23" fmla="*/ 33 w 33"/>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83">
                        <a:moveTo>
                          <a:pt x="11" y="0"/>
                        </a:moveTo>
                        <a:lnTo>
                          <a:pt x="25" y="25"/>
                        </a:lnTo>
                        <a:lnTo>
                          <a:pt x="31" y="40"/>
                        </a:lnTo>
                        <a:lnTo>
                          <a:pt x="32" y="55"/>
                        </a:lnTo>
                        <a:lnTo>
                          <a:pt x="27" y="68"/>
                        </a:lnTo>
                        <a:lnTo>
                          <a:pt x="12" y="77"/>
                        </a:lnTo>
                        <a:lnTo>
                          <a:pt x="0" y="82"/>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417" name="Freeform 16"/>
                  <p:cNvSpPr>
                    <a:spLocks/>
                  </p:cNvSpPr>
                  <p:nvPr/>
                </p:nvSpPr>
                <p:spPr bwMode="auto">
                  <a:xfrm>
                    <a:off x="3440" y="2713"/>
                    <a:ext cx="24" cy="47"/>
                  </a:xfrm>
                  <a:custGeom>
                    <a:avLst/>
                    <a:gdLst>
                      <a:gd name="T0" fmla="*/ 0 w 24"/>
                      <a:gd name="T1" fmla="*/ 0 h 47"/>
                      <a:gd name="T2" fmla="*/ 0 w 24"/>
                      <a:gd name="T3" fmla="*/ 16 h 47"/>
                      <a:gd name="T4" fmla="*/ 3 w 24"/>
                      <a:gd name="T5" fmla="*/ 28 h 47"/>
                      <a:gd name="T6" fmla="*/ 12 w 24"/>
                      <a:gd name="T7" fmla="*/ 40 h 47"/>
                      <a:gd name="T8" fmla="*/ 23 w 24"/>
                      <a:gd name="T9" fmla="*/ 46 h 47"/>
                      <a:gd name="T10" fmla="*/ 0 60000 65536"/>
                      <a:gd name="T11" fmla="*/ 0 60000 65536"/>
                      <a:gd name="T12" fmla="*/ 0 60000 65536"/>
                      <a:gd name="T13" fmla="*/ 0 60000 65536"/>
                      <a:gd name="T14" fmla="*/ 0 60000 65536"/>
                      <a:gd name="T15" fmla="*/ 0 w 24"/>
                      <a:gd name="T16" fmla="*/ 0 h 47"/>
                      <a:gd name="T17" fmla="*/ 24 w 24"/>
                      <a:gd name="T18" fmla="*/ 47 h 47"/>
                    </a:gdLst>
                    <a:ahLst/>
                    <a:cxnLst>
                      <a:cxn ang="T10">
                        <a:pos x="T0" y="T1"/>
                      </a:cxn>
                      <a:cxn ang="T11">
                        <a:pos x="T2" y="T3"/>
                      </a:cxn>
                      <a:cxn ang="T12">
                        <a:pos x="T4" y="T5"/>
                      </a:cxn>
                      <a:cxn ang="T13">
                        <a:pos x="T6" y="T7"/>
                      </a:cxn>
                      <a:cxn ang="T14">
                        <a:pos x="T8" y="T9"/>
                      </a:cxn>
                    </a:cxnLst>
                    <a:rect l="T15" t="T16" r="T17" b="T18"/>
                    <a:pathLst>
                      <a:path w="24" h="47">
                        <a:moveTo>
                          <a:pt x="0" y="0"/>
                        </a:moveTo>
                        <a:lnTo>
                          <a:pt x="0" y="16"/>
                        </a:lnTo>
                        <a:lnTo>
                          <a:pt x="3" y="28"/>
                        </a:lnTo>
                        <a:lnTo>
                          <a:pt x="12" y="40"/>
                        </a:lnTo>
                        <a:lnTo>
                          <a:pt x="23" y="4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418" name="Freeform 17"/>
                  <p:cNvSpPr>
                    <a:spLocks/>
                  </p:cNvSpPr>
                  <p:nvPr/>
                </p:nvSpPr>
                <p:spPr bwMode="auto">
                  <a:xfrm>
                    <a:off x="3298" y="2750"/>
                    <a:ext cx="49" cy="42"/>
                  </a:xfrm>
                  <a:custGeom>
                    <a:avLst/>
                    <a:gdLst>
                      <a:gd name="T0" fmla="*/ 0 w 49"/>
                      <a:gd name="T1" fmla="*/ 0 h 42"/>
                      <a:gd name="T2" fmla="*/ 0 w 49"/>
                      <a:gd name="T3" fmla="*/ 11 h 42"/>
                      <a:gd name="T4" fmla="*/ 4 w 49"/>
                      <a:gd name="T5" fmla="*/ 22 h 42"/>
                      <a:gd name="T6" fmla="*/ 15 w 49"/>
                      <a:gd name="T7" fmla="*/ 33 h 42"/>
                      <a:gd name="T8" fmla="*/ 25 w 49"/>
                      <a:gd name="T9" fmla="*/ 39 h 42"/>
                      <a:gd name="T10" fmla="*/ 37 w 49"/>
                      <a:gd name="T11" fmla="*/ 41 h 42"/>
                      <a:gd name="T12" fmla="*/ 48 w 49"/>
                      <a:gd name="T13" fmla="*/ 41 h 42"/>
                      <a:gd name="T14" fmla="*/ 0 60000 65536"/>
                      <a:gd name="T15" fmla="*/ 0 60000 65536"/>
                      <a:gd name="T16" fmla="*/ 0 60000 65536"/>
                      <a:gd name="T17" fmla="*/ 0 60000 65536"/>
                      <a:gd name="T18" fmla="*/ 0 60000 65536"/>
                      <a:gd name="T19" fmla="*/ 0 60000 65536"/>
                      <a:gd name="T20" fmla="*/ 0 60000 65536"/>
                      <a:gd name="T21" fmla="*/ 0 w 49"/>
                      <a:gd name="T22" fmla="*/ 0 h 42"/>
                      <a:gd name="T23" fmla="*/ 49 w 4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42">
                        <a:moveTo>
                          <a:pt x="0" y="0"/>
                        </a:moveTo>
                        <a:lnTo>
                          <a:pt x="0" y="11"/>
                        </a:lnTo>
                        <a:lnTo>
                          <a:pt x="4" y="22"/>
                        </a:lnTo>
                        <a:lnTo>
                          <a:pt x="15" y="33"/>
                        </a:lnTo>
                        <a:lnTo>
                          <a:pt x="25" y="39"/>
                        </a:lnTo>
                        <a:lnTo>
                          <a:pt x="37" y="41"/>
                        </a:lnTo>
                        <a:lnTo>
                          <a:pt x="48" y="4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419" name="Line 18"/>
                  <p:cNvSpPr>
                    <a:spLocks noChangeShapeType="1"/>
                  </p:cNvSpPr>
                  <p:nvPr/>
                </p:nvSpPr>
                <p:spPr bwMode="auto">
                  <a:xfrm>
                    <a:off x="3343" y="2980"/>
                    <a:ext cx="6" cy="1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grpSp>
          </p:grpSp>
          <p:grpSp>
            <p:nvGrpSpPr>
              <p:cNvPr id="7398" name="Group 19"/>
              <p:cNvGrpSpPr>
                <a:grpSpLocks/>
              </p:cNvGrpSpPr>
              <p:nvPr/>
            </p:nvGrpSpPr>
            <p:grpSpPr bwMode="auto">
              <a:xfrm>
                <a:off x="3057" y="2734"/>
                <a:ext cx="757" cy="109"/>
                <a:chOff x="3057" y="2734"/>
                <a:chExt cx="757" cy="109"/>
              </a:xfrm>
            </p:grpSpPr>
            <p:grpSp>
              <p:nvGrpSpPr>
                <p:cNvPr id="7399" name="Group 20"/>
                <p:cNvGrpSpPr>
                  <a:grpSpLocks/>
                </p:cNvGrpSpPr>
                <p:nvPr/>
              </p:nvGrpSpPr>
              <p:grpSpPr bwMode="auto">
                <a:xfrm>
                  <a:off x="3057" y="2793"/>
                  <a:ext cx="102" cy="50"/>
                  <a:chOff x="3057" y="2793"/>
                  <a:chExt cx="102" cy="50"/>
                </a:xfrm>
              </p:grpSpPr>
              <p:sp>
                <p:nvSpPr>
                  <p:cNvPr id="7408" name="Line 21"/>
                  <p:cNvSpPr>
                    <a:spLocks noChangeShapeType="1"/>
                  </p:cNvSpPr>
                  <p:nvPr/>
                </p:nvSpPr>
                <p:spPr bwMode="auto">
                  <a:xfrm flipH="1">
                    <a:off x="3057" y="2824"/>
                    <a:ext cx="35" cy="2"/>
                  </a:xfrm>
                  <a:prstGeom prst="line">
                    <a:avLst/>
                  </a:prstGeom>
                  <a:noFill/>
                  <a:ln w="254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409" name="Freeform 22"/>
                  <p:cNvSpPr>
                    <a:spLocks/>
                  </p:cNvSpPr>
                  <p:nvPr/>
                </p:nvSpPr>
                <p:spPr bwMode="auto">
                  <a:xfrm>
                    <a:off x="3071" y="2796"/>
                    <a:ext cx="88" cy="47"/>
                  </a:xfrm>
                  <a:custGeom>
                    <a:avLst/>
                    <a:gdLst>
                      <a:gd name="T0" fmla="*/ 75 w 88"/>
                      <a:gd name="T1" fmla="*/ 0 h 47"/>
                      <a:gd name="T2" fmla="*/ 66 w 88"/>
                      <a:gd name="T3" fmla="*/ 0 h 47"/>
                      <a:gd name="T4" fmla="*/ 52 w 88"/>
                      <a:gd name="T5" fmla="*/ 3 h 47"/>
                      <a:gd name="T6" fmla="*/ 43 w 88"/>
                      <a:gd name="T7" fmla="*/ 4 h 47"/>
                      <a:gd name="T8" fmla="*/ 29 w 88"/>
                      <a:gd name="T9" fmla="*/ 9 h 47"/>
                      <a:gd name="T10" fmla="*/ 18 w 88"/>
                      <a:gd name="T11" fmla="*/ 13 h 47"/>
                      <a:gd name="T12" fmla="*/ 13 w 88"/>
                      <a:gd name="T13" fmla="*/ 16 h 47"/>
                      <a:gd name="T14" fmla="*/ 8 w 88"/>
                      <a:gd name="T15" fmla="*/ 21 h 47"/>
                      <a:gd name="T16" fmla="*/ 0 w 88"/>
                      <a:gd name="T17" fmla="*/ 27 h 47"/>
                      <a:gd name="T18" fmla="*/ 4 w 88"/>
                      <a:gd name="T19" fmla="*/ 32 h 47"/>
                      <a:gd name="T20" fmla="*/ 11 w 88"/>
                      <a:gd name="T21" fmla="*/ 38 h 47"/>
                      <a:gd name="T22" fmla="*/ 23 w 88"/>
                      <a:gd name="T23" fmla="*/ 42 h 47"/>
                      <a:gd name="T24" fmla="*/ 33 w 88"/>
                      <a:gd name="T25" fmla="*/ 43 h 47"/>
                      <a:gd name="T26" fmla="*/ 43 w 88"/>
                      <a:gd name="T27" fmla="*/ 44 h 47"/>
                      <a:gd name="T28" fmla="*/ 57 w 88"/>
                      <a:gd name="T29" fmla="*/ 46 h 47"/>
                      <a:gd name="T30" fmla="*/ 73 w 88"/>
                      <a:gd name="T31" fmla="*/ 46 h 47"/>
                      <a:gd name="T32" fmla="*/ 87 w 88"/>
                      <a:gd name="T33" fmla="*/ 43 h 47"/>
                      <a:gd name="T34" fmla="*/ 78 w 88"/>
                      <a:gd name="T35" fmla="*/ 25 h 47"/>
                      <a:gd name="T36" fmla="*/ 75 w 88"/>
                      <a:gd name="T37" fmla="*/ 0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7"/>
                      <a:gd name="T59" fmla="*/ 88 w 88"/>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7">
                        <a:moveTo>
                          <a:pt x="75" y="0"/>
                        </a:moveTo>
                        <a:lnTo>
                          <a:pt x="66" y="0"/>
                        </a:lnTo>
                        <a:lnTo>
                          <a:pt x="52" y="3"/>
                        </a:lnTo>
                        <a:lnTo>
                          <a:pt x="43" y="4"/>
                        </a:lnTo>
                        <a:lnTo>
                          <a:pt x="29" y="9"/>
                        </a:lnTo>
                        <a:lnTo>
                          <a:pt x="18" y="13"/>
                        </a:lnTo>
                        <a:lnTo>
                          <a:pt x="13" y="16"/>
                        </a:lnTo>
                        <a:lnTo>
                          <a:pt x="8" y="21"/>
                        </a:lnTo>
                        <a:lnTo>
                          <a:pt x="0" y="27"/>
                        </a:lnTo>
                        <a:lnTo>
                          <a:pt x="4" y="32"/>
                        </a:lnTo>
                        <a:lnTo>
                          <a:pt x="11" y="38"/>
                        </a:lnTo>
                        <a:lnTo>
                          <a:pt x="23" y="42"/>
                        </a:lnTo>
                        <a:lnTo>
                          <a:pt x="33" y="43"/>
                        </a:lnTo>
                        <a:lnTo>
                          <a:pt x="43" y="44"/>
                        </a:lnTo>
                        <a:lnTo>
                          <a:pt x="57" y="46"/>
                        </a:lnTo>
                        <a:lnTo>
                          <a:pt x="73" y="46"/>
                        </a:lnTo>
                        <a:lnTo>
                          <a:pt x="87" y="43"/>
                        </a:lnTo>
                        <a:lnTo>
                          <a:pt x="78" y="25"/>
                        </a:lnTo>
                        <a:lnTo>
                          <a:pt x="75" y="0"/>
                        </a:lnTo>
                      </a:path>
                    </a:pathLst>
                  </a:custGeom>
                  <a:solidFill>
                    <a:srgbClr val="BFBFBF"/>
                  </a:solidFill>
                  <a:ln w="12700" cap="rnd" cmpd="sng">
                    <a:solidFill>
                      <a:srgbClr val="000000"/>
                    </a:solidFill>
                    <a:prstDash val="solid"/>
                    <a:round/>
                    <a:headEnd type="none" w="med" len="med"/>
                    <a:tailEnd type="none" w="med" len="med"/>
                  </a:ln>
                </p:spPr>
                <p:txBody>
                  <a:bodyPr/>
                  <a:lstStyle/>
                  <a:p>
                    <a:endParaRPr lang="en-GB"/>
                  </a:p>
                </p:txBody>
              </p:sp>
              <p:sp>
                <p:nvSpPr>
                  <p:cNvPr id="7410" name="Freeform 23"/>
                  <p:cNvSpPr>
                    <a:spLocks/>
                  </p:cNvSpPr>
                  <p:nvPr/>
                </p:nvSpPr>
                <p:spPr bwMode="auto">
                  <a:xfrm>
                    <a:off x="3122" y="2793"/>
                    <a:ext cx="31" cy="50"/>
                  </a:xfrm>
                  <a:custGeom>
                    <a:avLst/>
                    <a:gdLst>
                      <a:gd name="T0" fmla="*/ 0 w 31"/>
                      <a:gd name="T1" fmla="*/ 6 h 50"/>
                      <a:gd name="T2" fmla="*/ 25 w 31"/>
                      <a:gd name="T3" fmla="*/ 0 h 50"/>
                      <a:gd name="T4" fmla="*/ 23 w 31"/>
                      <a:gd name="T5" fmla="*/ 12 h 50"/>
                      <a:gd name="T6" fmla="*/ 27 w 31"/>
                      <a:gd name="T7" fmla="*/ 26 h 50"/>
                      <a:gd name="T8" fmla="*/ 30 w 31"/>
                      <a:gd name="T9" fmla="*/ 44 h 50"/>
                      <a:gd name="T10" fmla="*/ 30 w 31"/>
                      <a:gd name="T11" fmla="*/ 49 h 50"/>
                      <a:gd name="T12" fmla="*/ 19 w 31"/>
                      <a:gd name="T13" fmla="*/ 49 h 50"/>
                      <a:gd name="T14" fmla="*/ 0 w 31"/>
                      <a:gd name="T15" fmla="*/ 49 h 50"/>
                      <a:gd name="T16" fmla="*/ 5 w 31"/>
                      <a:gd name="T17" fmla="*/ 37 h 50"/>
                      <a:gd name="T18" fmla="*/ 6 w 31"/>
                      <a:gd name="T19" fmla="*/ 26 h 50"/>
                      <a:gd name="T20" fmla="*/ 4 w 31"/>
                      <a:gd name="T21" fmla="*/ 14 h 50"/>
                      <a:gd name="T22" fmla="*/ 0 w 31"/>
                      <a:gd name="T23" fmla="*/ 6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
                      <a:gd name="T37" fmla="*/ 0 h 50"/>
                      <a:gd name="T38" fmla="*/ 31 w 31"/>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 h="50">
                        <a:moveTo>
                          <a:pt x="0" y="6"/>
                        </a:moveTo>
                        <a:lnTo>
                          <a:pt x="25" y="0"/>
                        </a:lnTo>
                        <a:lnTo>
                          <a:pt x="23" y="12"/>
                        </a:lnTo>
                        <a:lnTo>
                          <a:pt x="27" y="26"/>
                        </a:lnTo>
                        <a:lnTo>
                          <a:pt x="30" y="44"/>
                        </a:lnTo>
                        <a:lnTo>
                          <a:pt x="30" y="49"/>
                        </a:lnTo>
                        <a:lnTo>
                          <a:pt x="19" y="49"/>
                        </a:lnTo>
                        <a:lnTo>
                          <a:pt x="0" y="49"/>
                        </a:lnTo>
                        <a:lnTo>
                          <a:pt x="5" y="37"/>
                        </a:lnTo>
                        <a:lnTo>
                          <a:pt x="6" y="26"/>
                        </a:lnTo>
                        <a:lnTo>
                          <a:pt x="4" y="14"/>
                        </a:lnTo>
                        <a:lnTo>
                          <a:pt x="0" y="6"/>
                        </a:lnTo>
                      </a:path>
                    </a:pathLst>
                  </a:custGeom>
                  <a:solidFill>
                    <a:srgbClr val="00007F"/>
                  </a:solidFill>
                  <a:ln w="12700" cap="rnd" cmpd="sng">
                    <a:solidFill>
                      <a:srgbClr val="000000"/>
                    </a:solidFill>
                    <a:prstDash val="solid"/>
                    <a:round/>
                    <a:headEnd type="none" w="med" len="med"/>
                    <a:tailEnd type="none" w="med" len="med"/>
                  </a:ln>
                </p:spPr>
                <p:txBody>
                  <a:bodyPr/>
                  <a:lstStyle/>
                  <a:p>
                    <a:endParaRPr lang="en-GB"/>
                  </a:p>
                </p:txBody>
              </p:sp>
            </p:grpSp>
            <p:grpSp>
              <p:nvGrpSpPr>
                <p:cNvPr id="7400" name="Group 24"/>
                <p:cNvGrpSpPr>
                  <a:grpSpLocks/>
                </p:cNvGrpSpPr>
                <p:nvPr/>
              </p:nvGrpSpPr>
              <p:grpSpPr bwMode="auto">
                <a:xfrm>
                  <a:off x="3122" y="2734"/>
                  <a:ext cx="692" cy="109"/>
                  <a:chOff x="3122" y="2734"/>
                  <a:chExt cx="692" cy="109"/>
                </a:xfrm>
              </p:grpSpPr>
              <p:grpSp>
                <p:nvGrpSpPr>
                  <p:cNvPr id="7401" name="Group 25"/>
                  <p:cNvGrpSpPr>
                    <a:grpSpLocks/>
                  </p:cNvGrpSpPr>
                  <p:nvPr/>
                </p:nvGrpSpPr>
                <p:grpSpPr bwMode="auto">
                  <a:xfrm>
                    <a:off x="3221" y="2734"/>
                    <a:ext cx="593" cy="105"/>
                    <a:chOff x="3221" y="2734"/>
                    <a:chExt cx="593" cy="105"/>
                  </a:xfrm>
                </p:grpSpPr>
                <p:sp>
                  <p:nvSpPr>
                    <p:cNvPr id="7403" name="Freeform 26"/>
                    <p:cNvSpPr>
                      <a:spLocks/>
                    </p:cNvSpPr>
                    <p:nvPr/>
                  </p:nvSpPr>
                  <p:spPr bwMode="auto">
                    <a:xfrm>
                      <a:off x="3482" y="2734"/>
                      <a:ext cx="250" cy="27"/>
                    </a:xfrm>
                    <a:custGeom>
                      <a:avLst/>
                      <a:gdLst>
                        <a:gd name="T0" fmla="*/ 249 w 250"/>
                        <a:gd name="T1" fmla="*/ 19 h 27"/>
                        <a:gd name="T2" fmla="*/ 249 w 250"/>
                        <a:gd name="T3" fmla="*/ 9 h 27"/>
                        <a:gd name="T4" fmla="*/ 244 w 250"/>
                        <a:gd name="T5" fmla="*/ 2 h 27"/>
                        <a:gd name="T6" fmla="*/ 235 w 250"/>
                        <a:gd name="T7" fmla="*/ 0 h 27"/>
                        <a:gd name="T8" fmla="*/ 224 w 250"/>
                        <a:gd name="T9" fmla="*/ 1 h 27"/>
                        <a:gd name="T10" fmla="*/ 197 w 250"/>
                        <a:gd name="T11" fmla="*/ 0 h 27"/>
                        <a:gd name="T12" fmla="*/ 158 w 250"/>
                        <a:gd name="T13" fmla="*/ 2 h 27"/>
                        <a:gd name="T14" fmla="*/ 119 w 250"/>
                        <a:gd name="T15" fmla="*/ 4 h 27"/>
                        <a:gd name="T16" fmla="*/ 92 w 250"/>
                        <a:gd name="T17" fmla="*/ 5 h 27"/>
                        <a:gd name="T18" fmla="*/ 58 w 250"/>
                        <a:gd name="T19" fmla="*/ 6 h 27"/>
                        <a:gd name="T20" fmla="*/ 32 w 250"/>
                        <a:gd name="T21" fmla="*/ 8 h 27"/>
                        <a:gd name="T22" fmla="*/ 6 w 250"/>
                        <a:gd name="T23" fmla="*/ 12 h 27"/>
                        <a:gd name="T24" fmla="*/ 17 w 250"/>
                        <a:gd name="T25" fmla="*/ 9 h 27"/>
                        <a:gd name="T26" fmla="*/ 2 w 250"/>
                        <a:gd name="T27" fmla="*/ 15 h 27"/>
                        <a:gd name="T28" fmla="*/ 0 w 250"/>
                        <a:gd name="T29" fmla="*/ 26 h 27"/>
                        <a:gd name="T30" fmla="*/ 249 w 250"/>
                        <a:gd name="T31" fmla="*/ 19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0"/>
                        <a:gd name="T49" fmla="*/ 0 h 27"/>
                        <a:gd name="T50" fmla="*/ 250 w 250"/>
                        <a:gd name="T51" fmla="*/ 27 h 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0" h="27">
                          <a:moveTo>
                            <a:pt x="249" y="19"/>
                          </a:moveTo>
                          <a:lnTo>
                            <a:pt x="249" y="9"/>
                          </a:lnTo>
                          <a:lnTo>
                            <a:pt x="244" y="2"/>
                          </a:lnTo>
                          <a:lnTo>
                            <a:pt x="235" y="0"/>
                          </a:lnTo>
                          <a:lnTo>
                            <a:pt x="224" y="1"/>
                          </a:lnTo>
                          <a:lnTo>
                            <a:pt x="197" y="0"/>
                          </a:lnTo>
                          <a:lnTo>
                            <a:pt x="158" y="2"/>
                          </a:lnTo>
                          <a:lnTo>
                            <a:pt x="119" y="4"/>
                          </a:lnTo>
                          <a:lnTo>
                            <a:pt x="92" y="5"/>
                          </a:lnTo>
                          <a:lnTo>
                            <a:pt x="58" y="6"/>
                          </a:lnTo>
                          <a:lnTo>
                            <a:pt x="32" y="8"/>
                          </a:lnTo>
                          <a:lnTo>
                            <a:pt x="6" y="12"/>
                          </a:lnTo>
                          <a:lnTo>
                            <a:pt x="17" y="9"/>
                          </a:lnTo>
                          <a:lnTo>
                            <a:pt x="2" y="15"/>
                          </a:lnTo>
                          <a:lnTo>
                            <a:pt x="0" y="26"/>
                          </a:lnTo>
                          <a:lnTo>
                            <a:pt x="249" y="19"/>
                          </a:lnTo>
                        </a:path>
                      </a:pathLst>
                    </a:custGeom>
                    <a:solidFill>
                      <a:srgbClr val="000000"/>
                    </a:solidFill>
                    <a:ln w="12700" cap="rnd" cmpd="sng">
                      <a:solidFill>
                        <a:srgbClr val="BFBFBF"/>
                      </a:solidFill>
                      <a:prstDash val="solid"/>
                      <a:round/>
                      <a:headEnd type="none" w="med" len="med"/>
                      <a:tailEnd type="none" w="med" len="med"/>
                    </a:ln>
                  </p:spPr>
                  <p:txBody>
                    <a:bodyPr/>
                    <a:lstStyle/>
                    <a:p>
                      <a:endParaRPr lang="en-GB"/>
                    </a:p>
                  </p:txBody>
                </p:sp>
                <p:sp>
                  <p:nvSpPr>
                    <p:cNvPr id="7404" name="Freeform 27"/>
                    <p:cNvSpPr>
                      <a:spLocks/>
                    </p:cNvSpPr>
                    <p:nvPr/>
                  </p:nvSpPr>
                  <p:spPr bwMode="auto">
                    <a:xfrm>
                      <a:off x="3795" y="2746"/>
                      <a:ext cx="19" cy="20"/>
                    </a:xfrm>
                    <a:custGeom>
                      <a:avLst/>
                      <a:gdLst>
                        <a:gd name="T0" fmla="*/ 0 w 19"/>
                        <a:gd name="T1" fmla="*/ 2 h 20"/>
                        <a:gd name="T2" fmla="*/ 17 w 19"/>
                        <a:gd name="T3" fmla="*/ 0 h 20"/>
                        <a:gd name="T4" fmla="*/ 18 w 19"/>
                        <a:gd name="T5" fmla="*/ 13 h 20"/>
                        <a:gd name="T6" fmla="*/ 1 w 19"/>
                        <a:gd name="T7" fmla="*/ 19 h 20"/>
                        <a:gd name="T8" fmla="*/ 0 w 19"/>
                        <a:gd name="T9" fmla="*/ 2 h 20"/>
                        <a:gd name="T10" fmla="*/ 0 60000 65536"/>
                        <a:gd name="T11" fmla="*/ 0 60000 65536"/>
                        <a:gd name="T12" fmla="*/ 0 60000 65536"/>
                        <a:gd name="T13" fmla="*/ 0 60000 65536"/>
                        <a:gd name="T14" fmla="*/ 0 60000 65536"/>
                        <a:gd name="T15" fmla="*/ 0 w 19"/>
                        <a:gd name="T16" fmla="*/ 0 h 20"/>
                        <a:gd name="T17" fmla="*/ 19 w 19"/>
                        <a:gd name="T18" fmla="*/ 20 h 20"/>
                      </a:gdLst>
                      <a:ahLst/>
                      <a:cxnLst>
                        <a:cxn ang="T10">
                          <a:pos x="T0" y="T1"/>
                        </a:cxn>
                        <a:cxn ang="T11">
                          <a:pos x="T2" y="T3"/>
                        </a:cxn>
                        <a:cxn ang="T12">
                          <a:pos x="T4" y="T5"/>
                        </a:cxn>
                        <a:cxn ang="T13">
                          <a:pos x="T6" y="T7"/>
                        </a:cxn>
                        <a:cxn ang="T14">
                          <a:pos x="T8" y="T9"/>
                        </a:cxn>
                      </a:cxnLst>
                      <a:rect l="T15" t="T16" r="T17" b="T18"/>
                      <a:pathLst>
                        <a:path w="19" h="20">
                          <a:moveTo>
                            <a:pt x="0" y="2"/>
                          </a:moveTo>
                          <a:lnTo>
                            <a:pt x="17" y="0"/>
                          </a:lnTo>
                          <a:lnTo>
                            <a:pt x="18" y="13"/>
                          </a:lnTo>
                          <a:lnTo>
                            <a:pt x="1" y="19"/>
                          </a:lnTo>
                          <a:lnTo>
                            <a:pt x="0" y="2"/>
                          </a:lnTo>
                        </a:path>
                      </a:pathLst>
                    </a:custGeom>
                    <a:solidFill>
                      <a:srgbClr val="BFBFBF"/>
                    </a:solidFill>
                    <a:ln w="12700" cap="rnd" cmpd="sng">
                      <a:solidFill>
                        <a:srgbClr val="000000"/>
                      </a:solidFill>
                      <a:prstDash val="solid"/>
                      <a:round/>
                      <a:headEnd type="none" w="med" len="med"/>
                      <a:tailEnd type="none" w="med" len="med"/>
                    </a:ln>
                  </p:spPr>
                  <p:txBody>
                    <a:bodyPr/>
                    <a:lstStyle/>
                    <a:p>
                      <a:endParaRPr lang="en-GB"/>
                    </a:p>
                  </p:txBody>
                </p:sp>
                <p:sp>
                  <p:nvSpPr>
                    <p:cNvPr id="7405" name="Freeform 28"/>
                    <p:cNvSpPr>
                      <a:spLocks/>
                    </p:cNvSpPr>
                    <p:nvPr/>
                  </p:nvSpPr>
                  <p:spPr bwMode="auto">
                    <a:xfrm>
                      <a:off x="3221" y="2747"/>
                      <a:ext cx="543" cy="92"/>
                    </a:xfrm>
                    <a:custGeom>
                      <a:avLst/>
                      <a:gdLst>
                        <a:gd name="T0" fmla="*/ 34 w 543"/>
                        <a:gd name="T1" fmla="*/ 33 h 92"/>
                        <a:gd name="T2" fmla="*/ 84 w 543"/>
                        <a:gd name="T3" fmla="*/ 28 h 92"/>
                        <a:gd name="T4" fmla="*/ 155 w 543"/>
                        <a:gd name="T5" fmla="*/ 21 h 92"/>
                        <a:gd name="T6" fmla="*/ 213 w 543"/>
                        <a:gd name="T7" fmla="*/ 14 h 92"/>
                        <a:gd name="T8" fmla="*/ 271 w 543"/>
                        <a:gd name="T9" fmla="*/ 9 h 92"/>
                        <a:gd name="T10" fmla="*/ 318 w 543"/>
                        <a:gd name="T11" fmla="*/ 8 h 92"/>
                        <a:gd name="T12" fmla="*/ 356 w 543"/>
                        <a:gd name="T13" fmla="*/ 7 h 92"/>
                        <a:gd name="T14" fmla="*/ 391 w 543"/>
                        <a:gd name="T15" fmla="*/ 6 h 92"/>
                        <a:gd name="T16" fmla="*/ 448 w 543"/>
                        <a:gd name="T17" fmla="*/ 0 h 92"/>
                        <a:gd name="T18" fmla="*/ 497 w 543"/>
                        <a:gd name="T19" fmla="*/ 0 h 92"/>
                        <a:gd name="T20" fmla="*/ 526 w 543"/>
                        <a:gd name="T21" fmla="*/ 0 h 92"/>
                        <a:gd name="T22" fmla="*/ 533 w 543"/>
                        <a:gd name="T23" fmla="*/ 4 h 92"/>
                        <a:gd name="T24" fmla="*/ 540 w 543"/>
                        <a:gd name="T25" fmla="*/ 10 h 92"/>
                        <a:gd name="T26" fmla="*/ 542 w 543"/>
                        <a:gd name="T27" fmla="*/ 20 h 92"/>
                        <a:gd name="T28" fmla="*/ 540 w 543"/>
                        <a:gd name="T29" fmla="*/ 32 h 92"/>
                        <a:gd name="T30" fmla="*/ 526 w 543"/>
                        <a:gd name="T31" fmla="*/ 40 h 92"/>
                        <a:gd name="T32" fmla="*/ 502 w 543"/>
                        <a:gd name="T33" fmla="*/ 44 h 92"/>
                        <a:gd name="T34" fmla="*/ 466 w 543"/>
                        <a:gd name="T35" fmla="*/ 50 h 92"/>
                        <a:gd name="T36" fmla="*/ 417 w 543"/>
                        <a:gd name="T37" fmla="*/ 59 h 92"/>
                        <a:gd name="T38" fmla="*/ 373 w 543"/>
                        <a:gd name="T39" fmla="*/ 65 h 92"/>
                        <a:gd name="T40" fmla="*/ 323 w 543"/>
                        <a:gd name="T41" fmla="*/ 72 h 92"/>
                        <a:gd name="T42" fmla="*/ 272 w 543"/>
                        <a:gd name="T43" fmla="*/ 75 h 92"/>
                        <a:gd name="T44" fmla="*/ 248 w 543"/>
                        <a:gd name="T45" fmla="*/ 78 h 92"/>
                        <a:gd name="T46" fmla="*/ 225 w 543"/>
                        <a:gd name="T47" fmla="*/ 79 h 92"/>
                        <a:gd name="T48" fmla="*/ 199 w 543"/>
                        <a:gd name="T49" fmla="*/ 82 h 92"/>
                        <a:gd name="T50" fmla="*/ 169 w 543"/>
                        <a:gd name="T51" fmla="*/ 84 h 92"/>
                        <a:gd name="T52" fmla="*/ 142 w 543"/>
                        <a:gd name="T53" fmla="*/ 86 h 92"/>
                        <a:gd name="T54" fmla="*/ 113 w 543"/>
                        <a:gd name="T55" fmla="*/ 88 h 92"/>
                        <a:gd name="T56" fmla="*/ 71 w 543"/>
                        <a:gd name="T57" fmla="*/ 91 h 92"/>
                        <a:gd name="T58" fmla="*/ 48 w 543"/>
                        <a:gd name="T59" fmla="*/ 90 h 92"/>
                        <a:gd name="T60" fmla="*/ 41 w 543"/>
                        <a:gd name="T61" fmla="*/ 81 h 92"/>
                        <a:gd name="T62" fmla="*/ 32 w 543"/>
                        <a:gd name="T63" fmla="*/ 65 h 92"/>
                        <a:gd name="T64" fmla="*/ 22 w 543"/>
                        <a:gd name="T65" fmla="*/ 55 h 92"/>
                        <a:gd name="T66" fmla="*/ 0 w 543"/>
                        <a:gd name="T67" fmla="*/ 36 h 92"/>
                        <a:gd name="T68" fmla="*/ 34 w 543"/>
                        <a:gd name="T69" fmla="*/ 33 h 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3"/>
                        <a:gd name="T106" fmla="*/ 0 h 92"/>
                        <a:gd name="T107" fmla="*/ 543 w 543"/>
                        <a:gd name="T108" fmla="*/ 92 h 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3" h="92">
                          <a:moveTo>
                            <a:pt x="34" y="33"/>
                          </a:moveTo>
                          <a:lnTo>
                            <a:pt x="84" y="28"/>
                          </a:lnTo>
                          <a:lnTo>
                            <a:pt x="155" y="21"/>
                          </a:lnTo>
                          <a:lnTo>
                            <a:pt x="213" y="14"/>
                          </a:lnTo>
                          <a:lnTo>
                            <a:pt x="271" y="9"/>
                          </a:lnTo>
                          <a:lnTo>
                            <a:pt x="318" y="8"/>
                          </a:lnTo>
                          <a:lnTo>
                            <a:pt x="356" y="7"/>
                          </a:lnTo>
                          <a:lnTo>
                            <a:pt x="391" y="6"/>
                          </a:lnTo>
                          <a:lnTo>
                            <a:pt x="448" y="0"/>
                          </a:lnTo>
                          <a:lnTo>
                            <a:pt x="497" y="0"/>
                          </a:lnTo>
                          <a:lnTo>
                            <a:pt x="526" y="0"/>
                          </a:lnTo>
                          <a:lnTo>
                            <a:pt x="533" y="4"/>
                          </a:lnTo>
                          <a:lnTo>
                            <a:pt x="540" y="10"/>
                          </a:lnTo>
                          <a:lnTo>
                            <a:pt x="542" y="20"/>
                          </a:lnTo>
                          <a:lnTo>
                            <a:pt x="540" y="32"/>
                          </a:lnTo>
                          <a:lnTo>
                            <a:pt x="526" y="40"/>
                          </a:lnTo>
                          <a:lnTo>
                            <a:pt x="502" y="44"/>
                          </a:lnTo>
                          <a:lnTo>
                            <a:pt x="466" y="50"/>
                          </a:lnTo>
                          <a:lnTo>
                            <a:pt x="417" y="59"/>
                          </a:lnTo>
                          <a:lnTo>
                            <a:pt x="373" y="65"/>
                          </a:lnTo>
                          <a:lnTo>
                            <a:pt x="323" y="72"/>
                          </a:lnTo>
                          <a:lnTo>
                            <a:pt x="272" y="75"/>
                          </a:lnTo>
                          <a:lnTo>
                            <a:pt x="248" y="78"/>
                          </a:lnTo>
                          <a:lnTo>
                            <a:pt x="225" y="79"/>
                          </a:lnTo>
                          <a:lnTo>
                            <a:pt x="199" y="82"/>
                          </a:lnTo>
                          <a:lnTo>
                            <a:pt x="169" y="84"/>
                          </a:lnTo>
                          <a:lnTo>
                            <a:pt x="142" y="86"/>
                          </a:lnTo>
                          <a:lnTo>
                            <a:pt x="113" y="88"/>
                          </a:lnTo>
                          <a:lnTo>
                            <a:pt x="71" y="91"/>
                          </a:lnTo>
                          <a:lnTo>
                            <a:pt x="48" y="90"/>
                          </a:lnTo>
                          <a:lnTo>
                            <a:pt x="41" y="81"/>
                          </a:lnTo>
                          <a:lnTo>
                            <a:pt x="32" y="65"/>
                          </a:lnTo>
                          <a:lnTo>
                            <a:pt x="22" y="55"/>
                          </a:lnTo>
                          <a:lnTo>
                            <a:pt x="0" y="36"/>
                          </a:lnTo>
                          <a:lnTo>
                            <a:pt x="34" y="33"/>
                          </a:lnTo>
                        </a:path>
                      </a:pathLst>
                    </a:custGeom>
                    <a:solidFill>
                      <a:srgbClr val="00007F"/>
                    </a:solidFill>
                    <a:ln w="12700" cap="rnd" cmpd="sng">
                      <a:solidFill>
                        <a:srgbClr val="000000"/>
                      </a:solidFill>
                      <a:prstDash val="solid"/>
                      <a:round/>
                      <a:headEnd type="none" w="med" len="med"/>
                      <a:tailEnd type="none" w="med" len="med"/>
                    </a:ln>
                  </p:spPr>
                  <p:txBody>
                    <a:bodyPr/>
                    <a:lstStyle/>
                    <a:p>
                      <a:endParaRPr lang="en-GB"/>
                    </a:p>
                  </p:txBody>
                </p:sp>
                <p:sp>
                  <p:nvSpPr>
                    <p:cNvPr id="7406" name="Freeform 29"/>
                    <p:cNvSpPr>
                      <a:spLocks/>
                    </p:cNvSpPr>
                    <p:nvPr/>
                  </p:nvSpPr>
                  <p:spPr bwMode="auto">
                    <a:xfrm>
                      <a:off x="3739" y="2743"/>
                      <a:ext cx="62" cy="41"/>
                    </a:xfrm>
                    <a:custGeom>
                      <a:avLst/>
                      <a:gdLst>
                        <a:gd name="T0" fmla="*/ 5 w 62"/>
                        <a:gd name="T1" fmla="*/ 2 h 41"/>
                        <a:gd name="T2" fmla="*/ 0 w 62"/>
                        <a:gd name="T3" fmla="*/ 15 h 41"/>
                        <a:gd name="T4" fmla="*/ 1 w 62"/>
                        <a:gd name="T5" fmla="*/ 26 h 41"/>
                        <a:gd name="T6" fmla="*/ 3 w 62"/>
                        <a:gd name="T7" fmla="*/ 33 h 41"/>
                        <a:gd name="T8" fmla="*/ 6 w 62"/>
                        <a:gd name="T9" fmla="*/ 40 h 41"/>
                        <a:gd name="T10" fmla="*/ 22 w 62"/>
                        <a:gd name="T11" fmla="*/ 38 h 41"/>
                        <a:gd name="T12" fmla="*/ 36 w 62"/>
                        <a:gd name="T13" fmla="*/ 33 h 41"/>
                        <a:gd name="T14" fmla="*/ 47 w 62"/>
                        <a:gd name="T15" fmla="*/ 29 h 41"/>
                        <a:gd name="T16" fmla="*/ 56 w 62"/>
                        <a:gd name="T17" fmla="*/ 25 h 41"/>
                        <a:gd name="T18" fmla="*/ 61 w 62"/>
                        <a:gd name="T19" fmla="*/ 19 h 41"/>
                        <a:gd name="T20" fmla="*/ 57 w 62"/>
                        <a:gd name="T21" fmla="*/ 15 h 41"/>
                        <a:gd name="T22" fmla="*/ 56 w 62"/>
                        <a:gd name="T23" fmla="*/ 6 h 41"/>
                        <a:gd name="T24" fmla="*/ 59 w 62"/>
                        <a:gd name="T25" fmla="*/ 2 h 41"/>
                        <a:gd name="T26" fmla="*/ 50 w 62"/>
                        <a:gd name="T27" fmla="*/ 0 h 41"/>
                        <a:gd name="T28" fmla="*/ 33 w 62"/>
                        <a:gd name="T29" fmla="*/ 0 h 41"/>
                        <a:gd name="T30" fmla="*/ 5 w 62"/>
                        <a:gd name="T31" fmla="*/ 2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2"/>
                        <a:gd name="T49" fmla="*/ 0 h 41"/>
                        <a:gd name="T50" fmla="*/ 62 w 62"/>
                        <a:gd name="T51" fmla="*/ 41 h 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2" h="41">
                          <a:moveTo>
                            <a:pt x="5" y="2"/>
                          </a:moveTo>
                          <a:lnTo>
                            <a:pt x="0" y="15"/>
                          </a:lnTo>
                          <a:lnTo>
                            <a:pt x="1" y="26"/>
                          </a:lnTo>
                          <a:lnTo>
                            <a:pt x="3" y="33"/>
                          </a:lnTo>
                          <a:lnTo>
                            <a:pt x="6" y="40"/>
                          </a:lnTo>
                          <a:lnTo>
                            <a:pt x="22" y="38"/>
                          </a:lnTo>
                          <a:lnTo>
                            <a:pt x="36" y="33"/>
                          </a:lnTo>
                          <a:lnTo>
                            <a:pt x="47" y="29"/>
                          </a:lnTo>
                          <a:lnTo>
                            <a:pt x="56" y="25"/>
                          </a:lnTo>
                          <a:lnTo>
                            <a:pt x="61" y="19"/>
                          </a:lnTo>
                          <a:lnTo>
                            <a:pt x="57" y="15"/>
                          </a:lnTo>
                          <a:lnTo>
                            <a:pt x="56" y="6"/>
                          </a:lnTo>
                          <a:lnTo>
                            <a:pt x="59" y="2"/>
                          </a:lnTo>
                          <a:lnTo>
                            <a:pt x="50" y="0"/>
                          </a:lnTo>
                          <a:lnTo>
                            <a:pt x="33" y="0"/>
                          </a:lnTo>
                          <a:lnTo>
                            <a:pt x="5" y="2"/>
                          </a:lnTo>
                        </a:path>
                      </a:pathLst>
                    </a:custGeom>
                    <a:solidFill>
                      <a:srgbClr val="BFBFBF"/>
                    </a:solidFill>
                    <a:ln w="12700" cap="rnd" cmpd="sng">
                      <a:solidFill>
                        <a:srgbClr val="000000"/>
                      </a:solidFill>
                      <a:prstDash val="solid"/>
                      <a:round/>
                      <a:headEnd type="none" w="med" len="med"/>
                      <a:tailEnd type="none" w="med" len="med"/>
                    </a:ln>
                  </p:spPr>
                  <p:txBody>
                    <a:bodyPr/>
                    <a:lstStyle/>
                    <a:p>
                      <a:endParaRPr lang="en-GB"/>
                    </a:p>
                  </p:txBody>
                </p:sp>
                <p:sp>
                  <p:nvSpPr>
                    <p:cNvPr id="7407" name="Freeform 30"/>
                    <p:cNvSpPr>
                      <a:spLocks/>
                    </p:cNvSpPr>
                    <p:nvPr/>
                  </p:nvSpPr>
                  <p:spPr bwMode="auto">
                    <a:xfrm>
                      <a:off x="3726" y="2748"/>
                      <a:ext cx="17" cy="40"/>
                    </a:xfrm>
                    <a:custGeom>
                      <a:avLst/>
                      <a:gdLst>
                        <a:gd name="T0" fmla="*/ 12 w 17"/>
                        <a:gd name="T1" fmla="*/ 0 h 40"/>
                        <a:gd name="T2" fmla="*/ 0 w 17"/>
                        <a:gd name="T3" fmla="*/ 11 h 40"/>
                        <a:gd name="T4" fmla="*/ 0 w 17"/>
                        <a:gd name="T5" fmla="*/ 22 h 40"/>
                        <a:gd name="T6" fmla="*/ 6 w 17"/>
                        <a:gd name="T7" fmla="*/ 31 h 40"/>
                        <a:gd name="T8" fmla="*/ 16 w 17"/>
                        <a:gd name="T9" fmla="*/ 39 h 40"/>
                        <a:gd name="T10" fmla="*/ 0 60000 65536"/>
                        <a:gd name="T11" fmla="*/ 0 60000 65536"/>
                        <a:gd name="T12" fmla="*/ 0 60000 65536"/>
                        <a:gd name="T13" fmla="*/ 0 60000 65536"/>
                        <a:gd name="T14" fmla="*/ 0 60000 65536"/>
                        <a:gd name="T15" fmla="*/ 0 w 17"/>
                        <a:gd name="T16" fmla="*/ 0 h 40"/>
                        <a:gd name="T17" fmla="*/ 17 w 17"/>
                        <a:gd name="T18" fmla="*/ 40 h 40"/>
                      </a:gdLst>
                      <a:ahLst/>
                      <a:cxnLst>
                        <a:cxn ang="T10">
                          <a:pos x="T0" y="T1"/>
                        </a:cxn>
                        <a:cxn ang="T11">
                          <a:pos x="T2" y="T3"/>
                        </a:cxn>
                        <a:cxn ang="T12">
                          <a:pos x="T4" y="T5"/>
                        </a:cxn>
                        <a:cxn ang="T13">
                          <a:pos x="T6" y="T7"/>
                        </a:cxn>
                        <a:cxn ang="T14">
                          <a:pos x="T8" y="T9"/>
                        </a:cxn>
                      </a:cxnLst>
                      <a:rect l="T15" t="T16" r="T17" b="T18"/>
                      <a:pathLst>
                        <a:path w="17" h="40">
                          <a:moveTo>
                            <a:pt x="12" y="0"/>
                          </a:moveTo>
                          <a:lnTo>
                            <a:pt x="0" y="11"/>
                          </a:lnTo>
                          <a:lnTo>
                            <a:pt x="0" y="22"/>
                          </a:lnTo>
                          <a:lnTo>
                            <a:pt x="6" y="31"/>
                          </a:lnTo>
                          <a:lnTo>
                            <a:pt x="16" y="3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7402" name="Freeform 31"/>
                  <p:cNvSpPr>
                    <a:spLocks/>
                  </p:cNvSpPr>
                  <p:nvPr/>
                </p:nvSpPr>
                <p:spPr bwMode="auto">
                  <a:xfrm>
                    <a:off x="3122" y="2800"/>
                    <a:ext cx="17" cy="43"/>
                  </a:xfrm>
                  <a:custGeom>
                    <a:avLst/>
                    <a:gdLst>
                      <a:gd name="T0" fmla="*/ 0 w 17"/>
                      <a:gd name="T1" fmla="*/ 0 h 43"/>
                      <a:gd name="T2" fmla="*/ 11 w 17"/>
                      <a:gd name="T3" fmla="*/ 7 h 43"/>
                      <a:gd name="T4" fmla="*/ 16 w 17"/>
                      <a:gd name="T5" fmla="*/ 17 h 43"/>
                      <a:gd name="T6" fmla="*/ 16 w 17"/>
                      <a:gd name="T7" fmla="*/ 25 h 43"/>
                      <a:gd name="T8" fmla="*/ 13 w 17"/>
                      <a:gd name="T9" fmla="*/ 35 h 43"/>
                      <a:gd name="T10" fmla="*/ 4 w 17"/>
                      <a:gd name="T11" fmla="*/ 42 h 43"/>
                      <a:gd name="T12" fmla="*/ 9 w 17"/>
                      <a:gd name="T13" fmla="*/ 38 h 43"/>
                      <a:gd name="T14" fmla="*/ 0 60000 65536"/>
                      <a:gd name="T15" fmla="*/ 0 60000 65536"/>
                      <a:gd name="T16" fmla="*/ 0 60000 65536"/>
                      <a:gd name="T17" fmla="*/ 0 60000 65536"/>
                      <a:gd name="T18" fmla="*/ 0 60000 65536"/>
                      <a:gd name="T19" fmla="*/ 0 60000 65536"/>
                      <a:gd name="T20" fmla="*/ 0 60000 65536"/>
                      <a:gd name="T21" fmla="*/ 0 w 17"/>
                      <a:gd name="T22" fmla="*/ 0 h 43"/>
                      <a:gd name="T23" fmla="*/ 17 w 17"/>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43">
                        <a:moveTo>
                          <a:pt x="0" y="0"/>
                        </a:moveTo>
                        <a:lnTo>
                          <a:pt x="11" y="7"/>
                        </a:lnTo>
                        <a:lnTo>
                          <a:pt x="16" y="17"/>
                        </a:lnTo>
                        <a:lnTo>
                          <a:pt x="16" y="25"/>
                        </a:lnTo>
                        <a:lnTo>
                          <a:pt x="13" y="35"/>
                        </a:lnTo>
                        <a:lnTo>
                          <a:pt x="4" y="42"/>
                        </a:lnTo>
                        <a:lnTo>
                          <a:pt x="9" y="38"/>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grpSp>
      </p:grpSp>
      <p:graphicFrame>
        <p:nvGraphicFramePr>
          <p:cNvPr id="7171" name="Object 32">
            <a:hlinkClick r:id="" action="ppaction://ole?verb=0"/>
          </p:cNvPr>
          <p:cNvGraphicFramePr>
            <a:graphicFrameLocks/>
          </p:cNvGraphicFramePr>
          <p:nvPr/>
        </p:nvGraphicFramePr>
        <p:xfrm>
          <a:off x="733425" y="3551238"/>
          <a:ext cx="2274888" cy="2143125"/>
        </p:xfrm>
        <a:graphic>
          <a:graphicData uri="http://schemas.openxmlformats.org/presentationml/2006/ole">
            <mc:AlternateContent xmlns:mc="http://schemas.openxmlformats.org/markup-compatibility/2006">
              <mc:Choice xmlns:v="urn:schemas-microsoft-com:vml" Requires="v">
                <p:oleObj spid="_x0000_s1312" name="ClipArt" r:id="rId4" imgW="3654375" imgH="3444724" progId="">
                  <p:embed/>
                </p:oleObj>
              </mc:Choice>
              <mc:Fallback>
                <p:oleObj name="ClipArt" r:id="rId4" imgW="3654375" imgH="3444724"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425" y="3551238"/>
                        <a:ext cx="2274888" cy="2143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33">
            <a:hlinkClick r:id="" action="ppaction://ole?verb=0"/>
          </p:cNvPr>
          <p:cNvGraphicFramePr>
            <a:graphicFrameLocks/>
          </p:cNvGraphicFramePr>
          <p:nvPr/>
        </p:nvGraphicFramePr>
        <p:xfrm>
          <a:off x="6915150" y="3849688"/>
          <a:ext cx="1373188" cy="1839912"/>
        </p:xfrm>
        <a:graphic>
          <a:graphicData uri="http://schemas.openxmlformats.org/presentationml/2006/ole">
            <mc:AlternateContent xmlns:mc="http://schemas.openxmlformats.org/markup-compatibility/2006">
              <mc:Choice xmlns:v="urn:schemas-microsoft-com:vml" Requires="v">
                <p:oleObj spid="_x0000_s1313" name="ClipArt" r:id="rId6" imgW="2958726" imgH="3963456" progId="">
                  <p:embed/>
                </p:oleObj>
              </mc:Choice>
              <mc:Fallback>
                <p:oleObj name="ClipArt" r:id="rId6" imgW="2958726" imgH="3963456"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5150" y="3849688"/>
                        <a:ext cx="1373188" cy="183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73" name="Group 34"/>
          <p:cNvGrpSpPr>
            <a:grpSpLocks/>
          </p:cNvGrpSpPr>
          <p:nvPr/>
        </p:nvGrpSpPr>
        <p:grpSpPr bwMode="auto">
          <a:xfrm>
            <a:off x="3433763" y="1154113"/>
            <a:ext cx="2511425" cy="1909762"/>
            <a:chOff x="2344" y="727"/>
            <a:chExt cx="1713" cy="1203"/>
          </a:xfrm>
        </p:grpSpPr>
        <p:grpSp>
          <p:nvGrpSpPr>
            <p:cNvPr id="7327" name="Group 35"/>
            <p:cNvGrpSpPr>
              <a:grpSpLocks/>
            </p:cNvGrpSpPr>
            <p:nvPr/>
          </p:nvGrpSpPr>
          <p:grpSpPr bwMode="auto">
            <a:xfrm>
              <a:off x="2344" y="727"/>
              <a:ext cx="1713" cy="1203"/>
              <a:chOff x="2344" y="727"/>
              <a:chExt cx="1713" cy="1203"/>
            </a:xfrm>
          </p:grpSpPr>
          <p:sp>
            <p:nvSpPr>
              <p:cNvPr id="7338" name="Freeform 36"/>
              <p:cNvSpPr>
                <a:spLocks/>
              </p:cNvSpPr>
              <p:nvPr/>
            </p:nvSpPr>
            <p:spPr bwMode="auto">
              <a:xfrm>
                <a:off x="2344" y="727"/>
                <a:ext cx="764" cy="1203"/>
              </a:xfrm>
              <a:custGeom>
                <a:avLst/>
                <a:gdLst>
                  <a:gd name="T0" fmla="*/ 763 w 764"/>
                  <a:gd name="T1" fmla="*/ 11 h 1203"/>
                  <a:gd name="T2" fmla="*/ 102 w 764"/>
                  <a:gd name="T3" fmla="*/ 0 h 1203"/>
                  <a:gd name="T4" fmla="*/ 84 w 764"/>
                  <a:gd name="T5" fmla="*/ 4 h 1203"/>
                  <a:gd name="T6" fmla="*/ 63 w 764"/>
                  <a:gd name="T7" fmla="*/ 11 h 1203"/>
                  <a:gd name="T8" fmla="*/ 45 w 764"/>
                  <a:gd name="T9" fmla="*/ 21 h 1203"/>
                  <a:gd name="T10" fmla="*/ 31 w 764"/>
                  <a:gd name="T11" fmla="*/ 32 h 1203"/>
                  <a:gd name="T12" fmla="*/ 19 w 764"/>
                  <a:gd name="T13" fmla="*/ 48 h 1203"/>
                  <a:gd name="T14" fmla="*/ 6 w 764"/>
                  <a:gd name="T15" fmla="*/ 68 h 1203"/>
                  <a:gd name="T16" fmla="*/ 0 w 764"/>
                  <a:gd name="T17" fmla="*/ 92 h 1203"/>
                  <a:gd name="T18" fmla="*/ 0 w 764"/>
                  <a:gd name="T19" fmla="*/ 114 h 1203"/>
                  <a:gd name="T20" fmla="*/ 0 w 764"/>
                  <a:gd name="T21" fmla="*/ 1063 h 1203"/>
                  <a:gd name="T22" fmla="*/ 1 w 764"/>
                  <a:gd name="T23" fmla="*/ 1084 h 1203"/>
                  <a:gd name="T24" fmla="*/ 5 w 764"/>
                  <a:gd name="T25" fmla="*/ 1106 h 1203"/>
                  <a:gd name="T26" fmla="*/ 9 w 764"/>
                  <a:gd name="T27" fmla="*/ 1123 h 1203"/>
                  <a:gd name="T28" fmla="*/ 15 w 764"/>
                  <a:gd name="T29" fmla="*/ 1138 h 1203"/>
                  <a:gd name="T30" fmla="*/ 23 w 764"/>
                  <a:gd name="T31" fmla="*/ 1151 h 1203"/>
                  <a:gd name="T32" fmla="*/ 36 w 764"/>
                  <a:gd name="T33" fmla="*/ 1167 h 1203"/>
                  <a:gd name="T34" fmla="*/ 51 w 764"/>
                  <a:gd name="T35" fmla="*/ 1178 h 1203"/>
                  <a:gd name="T36" fmla="*/ 70 w 764"/>
                  <a:gd name="T37" fmla="*/ 1189 h 1203"/>
                  <a:gd name="T38" fmla="*/ 89 w 764"/>
                  <a:gd name="T39" fmla="*/ 1193 h 1203"/>
                  <a:gd name="T40" fmla="*/ 114 w 764"/>
                  <a:gd name="T41" fmla="*/ 1194 h 1203"/>
                  <a:gd name="T42" fmla="*/ 142 w 764"/>
                  <a:gd name="T43" fmla="*/ 1194 h 1203"/>
                  <a:gd name="T44" fmla="*/ 763 w 764"/>
                  <a:gd name="T45" fmla="*/ 1202 h 1203"/>
                  <a:gd name="T46" fmla="*/ 763 w 764"/>
                  <a:gd name="T47" fmla="*/ 11 h 12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64"/>
                  <a:gd name="T73" fmla="*/ 0 h 1203"/>
                  <a:gd name="T74" fmla="*/ 764 w 764"/>
                  <a:gd name="T75" fmla="*/ 1203 h 12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64" h="1203">
                    <a:moveTo>
                      <a:pt x="763" y="11"/>
                    </a:moveTo>
                    <a:lnTo>
                      <a:pt x="102" y="0"/>
                    </a:lnTo>
                    <a:lnTo>
                      <a:pt x="84" y="4"/>
                    </a:lnTo>
                    <a:lnTo>
                      <a:pt x="63" y="11"/>
                    </a:lnTo>
                    <a:lnTo>
                      <a:pt x="45" y="21"/>
                    </a:lnTo>
                    <a:lnTo>
                      <a:pt x="31" y="32"/>
                    </a:lnTo>
                    <a:lnTo>
                      <a:pt x="19" y="48"/>
                    </a:lnTo>
                    <a:lnTo>
                      <a:pt x="6" y="68"/>
                    </a:lnTo>
                    <a:lnTo>
                      <a:pt x="0" y="92"/>
                    </a:lnTo>
                    <a:lnTo>
                      <a:pt x="0" y="114"/>
                    </a:lnTo>
                    <a:lnTo>
                      <a:pt x="0" y="1063"/>
                    </a:lnTo>
                    <a:lnTo>
                      <a:pt x="1" y="1084"/>
                    </a:lnTo>
                    <a:lnTo>
                      <a:pt x="5" y="1106"/>
                    </a:lnTo>
                    <a:lnTo>
                      <a:pt x="9" y="1123"/>
                    </a:lnTo>
                    <a:lnTo>
                      <a:pt x="15" y="1138"/>
                    </a:lnTo>
                    <a:lnTo>
                      <a:pt x="23" y="1151"/>
                    </a:lnTo>
                    <a:lnTo>
                      <a:pt x="36" y="1167"/>
                    </a:lnTo>
                    <a:lnTo>
                      <a:pt x="51" y="1178"/>
                    </a:lnTo>
                    <a:lnTo>
                      <a:pt x="70" y="1189"/>
                    </a:lnTo>
                    <a:lnTo>
                      <a:pt x="89" y="1193"/>
                    </a:lnTo>
                    <a:lnTo>
                      <a:pt x="114" y="1194"/>
                    </a:lnTo>
                    <a:lnTo>
                      <a:pt x="142" y="1194"/>
                    </a:lnTo>
                    <a:lnTo>
                      <a:pt x="763" y="1202"/>
                    </a:lnTo>
                    <a:lnTo>
                      <a:pt x="763" y="11"/>
                    </a:lnTo>
                  </a:path>
                </a:pathLst>
              </a:custGeom>
              <a:solidFill>
                <a:srgbClr val="CECECE"/>
              </a:solidFill>
              <a:ln w="12700" cap="rnd" cmpd="sng">
                <a:solidFill>
                  <a:srgbClr val="000000"/>
                </a:solidFill>
                <a:prstDash val="solid"/>
                <a:round/>
                <a:headEnd type="none" w="med" len="med"/>
                <a:tailEnd type="none" w="med" len="med"/>
              </a:ln>
            </p:spPr>
            <p:txBody>
              <a:bodyPr/>
              <a:lstStyle/>
              <a:p>
                <a:endParaRPr lang="en-GB"/>
              </a:p>
            </p:txBody>
          </p:sp>
          <p:sp>
            <p:nvSpPr>
              <p:cNvPr id="7339" name="Freeform 37"/>
              <p:cNvSpPr>
                <a:spLocks/>
              </p:cNvSpPr>
              <p:nvPr/>
            </p:nvSpPr>
            <p:spPr bwMode="auto">
              <a:xfrm>
                <a:off x="2344" y="1347"/>
                <a:ext cx="764" cy="583"/>
              </a:xfrm>
              <a:custGeom>
                <a:avLst/>
                <a:gdLst>
                  <a:gd name="T0" fmla="*/ 763 w 764"/>
                  <a:gd name="T1" fmla="*/ 0 h 583"/>
                  <a:gd name="T2" fmla="*/ 0 w 764"/>
                  <a:gd name="T3" fmla="*/ 0 h 583"/>
                  <a:gd name="T4" fmla="*/ 0 w 764"/>
                  <a:gd name="T5" fmla="*/ 443 h 583"/>
                  <a:gd name="T6" fmla="*/ 1 w 764"/>
                  <a:gd name="T7" fmla="*/ 464 h 583"/>
                  <a:gd name="T8" fmla="*/ 5 w 764"/>
                  <a:gd name="T9" fmla="*/ 486 h 583"/>
                  <a:gd name="T10" fmla="*/ 9 w 764"/>
                  <a:gd name="T11" fmla="*/ 503 h 583"/>
                  <a:gd name="T12" fmla="*/ 15 w 764"/>
                  <a:gd name="T13" fmla="*/ 518 h 583"/>
                  <a:gd name="T14" fmla="*/ 23 w 764"/>
                  <a:gd name="T15" fmla="*/ 531 h 583"/>
                  <a:gd name="T16" fmla="*/ 36 w 764"/>
                  <a:gd name="T17" fmla="*/ 547 h 583"/>
                  <a:gd name="T18" fmla="*/ 51 w 764"/>
                  <a:gd name="T19" fmla="*/ 558 h 583"/>
                  <a:gd name="T20" fmla="*/ 70 w 764"/>
                  <a:gd name="T21" fmla="*/ 569 h 583"/>
                  <a:gd name="T22" fmla="*/ 89 w 764"/>
                  <a:gd name="T23" fmla="*/ 573 h 583"/>
                  <a:gd name="T24" fmla="*/ 114 w 764"/>
                  <a:gd name="T25" fmla="*/ 574 h 583"/>
                  <a:gd name="T26" fmla="*/ 142 w 764"/>
                  <a:gd name="T27" fmla="*/ 574 h 583"/>
                  <a:gd name="T28" fmla="*/ 763 w 764"/>
                  <a:gd name="T29" fmla="*/ 582 h 583"/>
                  <a:gd name="T30" fmla="*/ 763 w 764"/>
                  <a:gd name="T31" fmla="*/ 0 h 5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4"/>
                  <a:gd name="T49" fmla="*/ 0 h 583"/>
                  <a:gd name="T50" fmla="*/ 764 w 764"/>
                  <a:gd name="T51" fmla="*/ 583 h 5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4" h="583">
                    <a:moveTo>
                      <a:pt x="763" y="0"/>
                    </a:moveTo>
                    <a:lnTo>
                      <a:pt x="0" y="0"/>
                    </a:lnTo>
                    <a:lnTo>
                      <a:pt x="0" y="443"/>
                    </a:lnTo>
                    <a:lnTo>
                      <a:pt x="1" y="464"/>
                    </a:lnTo>
                    <a:lnTo>
                      <a:pt x="5" y="486"/>
                    </a:lnTo>
                    <a:lnTo>
                      <a:pt x="9" y="503"/>
                    </a:lnTo>
                    <a:lnTo>
                      <a:pt x="15" y="518"/>
                    </a:lnTo>
                    <a:lnTo>
                      <a:pt x="23" y="531"/>
                    </a:lnTo>
                    <a:lnTo>
                      <a:pt x="36" y="547"/>
                    </a:lnTo>
                    <a:lnTo>
                      <a:pt x="51" y="558"/>
                    </a:lnTo>
                    <a:lnTo>
                      <a:pt x="70" y="569"/>
                    </a:lnTo>
                    <a:lnTo>
                      <a:pt x="89" y="573"/>
                    </a:lnTo>
                    <a:lnTo>
                      <a:pt x="114" y="574"/>
                    </a:lnTo>
                    <a:lnTo>
                      <a:pt x="142" y="574"/>
                    </a:lnTo>
                    <a:lnTo>
                      <a:pt x="763" y="582"/>
                    </a:lnTo>
                    <a:lnTo>
                      <a:pt x="763" y="0"/>
                    </a:lnTo>
                  </a:path>
                </a:pathLst>
              </a:custGeom>
              <a:solidFill>
                <a:schemeClr val="accent1"/>
              </a:solidFill>
              <a:ln w="12700" cap="rnd" cmpd="sng">
                <a:solidFill>
                  <a:srgbClr val="000000"/>
                </a:solidFill>
                <a:prstDash val="solid"/>
                <a:round/>
                <a:headEnd type="none" w="med" len="med"/>
                <a:tailEnd type="none" w="med" len="med"/>
              </a:ln>
            </p:spPr>
            <p:txBody>
              <a:bodyPr/>
              <a:lstStyle/>
              <a:p>
                <a:endParaRPr lang="en-GB"/>
              </a:p>
            </p:txBody>
          </p:sp>
          <p:sp>
            <p:nvSpPr>
              <p:cNvPr id="7340" name="Freeform 38"/>
              <p:cNvSpPr>
                <a:spLocks/>
              </p:cNvSpPr>
              <p:nvPr/>
            </p:nvSpPr>
            <p:spPr bwMode="auto">
              <a:xfrm>
                <a:off x="3293" y="727"/>
                <a:ext cx="764" cy="1203"/>
              </a:xfrm>
              <a:custGeom>
                <a:avLst/>
                <a:gdLst>
                  <a:gd name="T0" fmla="*/ 0 w 764"/>
                  <a:gd name="T1" fmla="*/ 11 h 1203"/>
                  <a:gd name="T2" fmla="*/ 661 w 764"/>
                  <a:gd name="T3" fmla="*/ 0 h 1203"/>
                  <a:gd name="T4" fmla="*/ 679 w 764"/>
                  <a:gd name="T5" fmla="*/ 4 h 1203"/>
                  <a:gd name="T6" fmla="*/ 698 w 764"/>
                  <a:gd name="T7" fmla="*/ 11 h 1203"/>
                  <a:gd name="T8" fmla="*/ 718 w 764"/>
                  <a:gd name="T9" fmla="*/ 21 h 1203"/>
                  <a:gd name="T10" fmla="*/ 732 w 764"/>
                  <a:gd name="T11" fmla="*/ 32 h 1203"/>
                  <a:gd name="T12" fmla="*/ 745 w 764"/>
                  <a:gd name="T13" fmla="*/ 48 h 1203"/>
                  <a:gd name="T14" fmla="*/ 757 w 764"/>
                  <a:gd name="T15" fmla="*/ 68 h 1203"/>
                  <a:gd name="T16" fmla="*/ 763 w 764"/>
                  <a:gd name="T17" fmla="*/ 92 h 1203"/>
                  <a:gd name="T18" fmla="*/ 763 w 764"/>
                  <a:gd name="T19" fmla="*/ 114 h 1203"/>
                  <a:gd name="T20" fmla="*/ 762 w 764"/>
                  <a:gd name="T21" fmla="*/ 1063 h 1203"/>
                  <a:gd name="T22" fmla="*/ 762 w 764"/>
                  <a:gd name="T23" fmla="*/ 1084 h 1203"/>
                  <a:gd name="T24" fmla="*/ 758 w 764"/>
                  <a:gd name="T25" fmla="*/ 1106 h 1203"/>
                  <a:gd name="T26" fmla="*/ 754 w 764"/>
                  <a:gd name="T27" fmla="*/ 1123 h 1203"/>
                  <a:gd name="T28" fmla="*/ 748 w 764"/>
                  <a:gd name="T29" fmla="*/ 1138 h 1203"/>
                  <a:gd name="T30" fmla="*/ 740 w 764"/>
                  <a:gd name="T31" fmla="*/ 1151 h 1203"/>
                  <a:gd name="T32" fmla="*/ 727 w 764"/>
                  <a:gd name="T33" fmla="*/ 1167 h 1203"/>
                  <a:gd name="T34" fmla="*/ 712 w 764"/>
                  <a:gd name="T35" fmla="*/ 1178 h 1203"/>
                  <a:gd name="T36" fmla="*/ 694 w 764"/>
                  <a:gd name="T37" fmla="*/ 1189 h 1203"/>
                  <a:gd name="T38" fmla="*/ 674 w 764"/>
                  <a:gd name="T39" fmla="*/ 1193 h 1203"/>
                  <a:gd name="T40" fmla="*/ 649 w 764"/>
                  <a:gd name="T41" fmla="*/ 1194 h 1203"/>
                  <a:gd name="T42" fmla="*/ 623 w 764"/>
                  <a:gd name="T43" fmla="*/ 1194 h 1203"/>
                  <a:gd name="T44" fmla="*/ 0 w 764"/>
                  <a:gd name="T45" fmla="*/ 1202 h 1203"/>
                  <a:gd name="T46" fmla="*/ 0 w 764"/>
                  <a:gd name="T47" fmla="*/ 11 h 12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64"/>
                  <a:gd name="T73" fmla="*/ 0 h 1203"/>
                  <a:gd name="T74" fmla="*/ 764 w 764"/>
                  <a:gd name="T75" fmla="*/ 1203 h 12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64" h="1203">
                    <a:moveTo>
                      <a:pt x="0" y="11"/>
                    </a:moveTo>
                    <a:lnTo>
                      <a:pt x="661" y="0"/>
                    </a:lnTo>
                    <a:lnTo>
                      <a:pt x="679" y="4"/>
                    </a:lnTo>
                    <a:lnTo>
                      <a:pt x="698" y="11"/>
                    </a:lnTo>
                    <a:lnTo>
                      <a:pt x="718" y="21"/>
                    </a:lnTo>
                    <a:lnTo>
                      <a:pt x="732" y="32"/>
                    </a:lnTo>
                    <a:lnTo>
                      <a:pt x="745" y="48"/>
                    </a:lnTo>
                    <a:lnTo>
                      <a:pt x="757" y="68"/>
                    </a:lnTo>
                    <a:lnTo>
                      <a:pt x="763" y="92"/>
                    </a:lnTo>
                    <a:lnTo>
                      <a:pt x="763" y="114"/>
                    </a:lnTo>
                    <a:lnTo>
                      <a:pt x="762" y="1063"/>
                    </a:lnTo>
                    <a:lnTo>
                      <a:pt x="762" y="1084"/>
                    </a:lnTo>
                    <a:lnTo>
                      <a:pt x="758" y="1106"/>
                    </a:lnTo>
                    <a:lnTo>
                      <a:pt x="754" y="1123"/>
                    </a:lnTo>
                    <a:lnTo>
                      <a:pt x="748" y="1138"/>
                    </a:lnTo>
                    <a:lnTo>
                      <a:pt x="740" y="1151"/>
                    </a:lnTo>
                    <a:lnTo>
                      <a:pt x="727" y="1167"/>
                    </a:lnTo>
                    <a:lnTo>
                      <a:pt x="712" y="1178"/>
                    </a:lnTo>
                    <a:lnTo>
                      <a:pt x="694" y="1189"/>
                    </a:lnTo>
                    <a:lnTo>
                      <a:pt x="674" y="1193"/>
                    </a:lnTo>
                    <a:lnTo>
                      <a:pt x="649" y="1194"/>
                    </a:lnTo>
                    <a:lnTo>
                      <a:pt x="623" y="1194"/>
                    </a:lnTo>
                    <a:lnTo>
                      <a:pt x="0" y="1202"/>
                    </a:lnTo>
                    <a:lnTo>
                      <a:pt x="0" y="11"/>
                    </a:lnTo>
                  </a:path>
                </a:pathLst>
              </a:custGeom>
              <a:solidFill>
                <a:srgbClr val="CECECE"/>
              </a:solidFill>
              <a:ln w="12700" cap="rnd" cmpd="sng">
                <a:solidFill>
                  <a:srgbClr val="000000"/>
                </a:solidFill>
                <a:prstDash val="solid"/>
                <a:round/>
                <a:headEnd type="none" w="med" len="med"/>
                <a:tailEnd type="none" w="med" len="med"/>
              </a:ln>
            </p:spPr>
            <p:txBody>
              <a:bodyPr/>
              <a:lstStyle/>
              <a:p>
                <a:endParaRPr lang="en-GB"/>
              </a:p>
            </p:txBody>
          </p:sp>
          <p:sp>
            <p:nvSpPr>
              <p:cNvPr id="7341" name="Freeform 39"/>
              <p:cNvSpPr>
                <a:spLocks/>
              </p:cNvSpPr>
              <p:nvPr/>
            </p:nvSpPr>
            <p:spPr bwMode="auto">
              <a:xfrm>
                <a:off x="3107" y="738"/>
                <a:ext cx="187" cy="1192"/>
              </a:xfrm>
              <a:custGeom>
                <a:avLst/>
                <a:gdLst>
                  <a:gd name="T0" fmla="*/ 0 w 187"/>
                  <a:gd name="T1" fmla="*/ 0 h 1192"/>
                  <a:gd name="T2" fmla="*/ 186 w 187"/>
                  <a:gd name="T3" fmla="*/ 0 h 1192"/>
                  <a:gd name="T4" fmla="*/ 186 w 187"/>
                  <a:gd name="T5" fmla="*/ 1191 h 1192"/>
                  <a:gd name="T6" fmla="*/ 0 w 187"/>
                  <a:gd name="T7" fmla="*/ 1191 h 1192"/>
                  <a:gd name="T8" fmla="*/ 0 w 187"/>
                  <a:gd name="T9" fmla="*/ 0 h 1192"/>
                  <a:gd name="T10" fmla="*/ 0 60000 65536"/>
                  <a:gd name="T11" fmla="*/ 0 60000 65536"/>
                  <a:gd name="T12" fmla="*/ 0 60000 65536"/>
                  <a:gd name="T13" fmla="*/ 0 60000 65536"/>
                  <a:gd name="T14" fmla="*/ 0 60000 65536"/>
                  <a:gd name="T15" fmla="*/ 0 w 187"/>
                  <a:gd name="T16" fmla="*/ 0 h 1192"/>
                  <a:gd name="T17" fmla="*/ 187 w 187"/>
                  <a:gd name="T18" fmla="*/ 1192 h 1192"/>
                </a:gdLst>
                <a:ahLst/>
                <a:cxnLst>
                  <a:cxn ang="T10">
                    <a:pos x="T0" y="T1"/>
                  </a:cxn>
                  <a:cxn ang="T11">
                    <a:pos x="T2" y="T3"/>
                  </a:cxn>
                  <a:cxn ang="T12">
                    <a:pos x="T4" y="T5"/>
                  </a:cxn>
                  <a:cxn ang="T13">
                    <a:pos x="T6" y="T7"/>
                  </a:cxn>
                  <a:cxn ang="T14">
                    <a:pos x="T8" y="T9"/>
                  </a:cxn>
                </a:cxnLst>
                <a:rect l="T15" t="T16" r="T17" b="T18"/>
                <a:pathLst>
                  <a:path w="187" h="1192">
                    <a:moveTo>
                      <a:pt x="0" y="0"/>
                    </a:moveTo>
                    <a:lnTo>
                      <a:pt x="186" y="0"/>
                    </a:lnTo>
                    <a:lnTo>
                      <a:pt x="186" y="1191"/>
                    </a:lnTo>
                    <a:lnTo>
                      <a:pt x="0" y="1191"/>
                    </a:lnTo>
                    <a:lnTo>
                      <a:pt x="0" y="0"/>
                    </a:lnTo>
                  </a:path>
                </a:pathLst>
              </a:custGeom>
              <a:solidFill>
                <a:srgbClr val="3F3F3F"/>
              </a:solidFill>
              <a:ln w="12700" cap="rnd" cmpd="sng">
                <a:solidFill>
                  <a:srgbClr val="000000"/>
                </a:solidFill>
                <a:prstDash val="solid"/>
                <a:round/>
                <a:headEnd type="none" w="med" len="med"/>
                <a:tailEnd type="none" w="med" len="med"/>
              </a:ln>
            </p:spPr>
            <p:txBody>
              <a:bodyPr/>
              <a:lstStyle/>
              <a:p>
                <a:endParaRPr lang="en-GB"/>
              </a:p>
            </p:txBody>
          </p:sp>
          <p:sp>
            <p:nvSpPr>
              <p:cNvPr id="7342" name="Oval 40"/>
              <p:cNvSpPr>
                <a:spLocks noChangeArrowheads="1"/>
              </p:cNvSpPr>
              <p:nvPr/>
            </p:nvSpPr>
            <p:spPr bwMode="auto">
              <a:xfrm>
                <a:off x="3146" y="1829"/>
                <a:ext cx="100" cy="53"/>
              </a:xfrm>
              <a:prstGeom prst="ellipse">
                <a:avLst/>
              </a:prstGeom>
              <a:solidFill>
                <a:srgbClr val="9F9F9F"/>
              </a:solidFill>
              <a:ln w="12700">
                <a:solidFill>
                  <a:srgbClr val="000000"/>
                </a:solidFill>
                <a:round/>
                <a:headEnd/>
                <a:tailEnd/>
              </a:ln>
            </p:spPr>
            <p:txBody>
              <a:bodyPr wrap="none" anchor="ctr"/>
              <a:lstStyle/>
              <a:p>
                <a:endParaRPr lang="en-US"/>
              </a:p>
            </p:txBody>
          </p:sp>
          <p:sp>
            <p:nvSpPr>
              <p:cNvPr id="7343" name="Oval 41"/>
              <p:cNvSpPr>
                <a:spLocks noChangeArrowheads="1"/>
              </p:cNvSpPr>
              <p:nvPr/>
            </p:nvSpPr>
            <p:spPr bwMode="auto">
              <a:xfrm>
                <a:off x="3146" y="758"/>
                <a:ext cx="100" cy="54"/>
              </a:xfrm>
              <a:prstGeom prst="ellipse">
                <a:avLst/>
              </a:prstGeom>
              <a:solidFill>
                <a:srgbClr val="9F9F9F"/>
              </a:solidFill>
              <a:ln w="12700">
                <a:solidFill>
                  <a:srgbClr val="000000"/>
                </a:solidFill>
                <a:round/>
                <a:headEnd/>
                <a:tailEnd/>
              </a:ln>
            </p:spPr>
            <p:txBody>
              <a:bodyPr wrap="none" anchor="ctr"/>
              <a:lstStyle/>
              <a:p>
                <a:endParaRPr lang="en-US"/>
              </a:p>
            </p:txBody>
          </p:sp>
          <p:sp>
            <p:nvSpPr>
              <p:cNvPr id="7344" name="Rectangle 42"/>
              <p:cNvSpPr>
                <a:spLocks noChangeArrowheads="1"/>
              </p:cNvSpPr>
              <p:nvPr/>
            </p:nvSpPr>
            <p:spPr bwMode="auto">
              <a:xfrm>
                <a:off x="3146" y="795"/>
                <a:ext cx="100" cy="1050"/>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7345" name="Freeform 43"/>
              <p:cNvSpPr>
                <a:spLocks/>
              </p:cNvSpPr>
              <p:nvPr/>
            </p:nvSpPr>
            <p:spPr bwMode="auto">
              <a:xfrm>
                <a:off x="2502" y="822"/>
                <a:ext cx="678" cy="1033"/>
              </a:xfrm>
              <a:custGeom>
                <a:avLst/>
                <a:gdLst>
                  <a:gd name="T0" fmla="*/ 0 w 678"/>
                  <a:gd name="T1" fmla="*/ 0 h 1033"/>
                  <a:gd name="T2" fmla="*/ 677 w 678"/>
                  <a:gd name="T3" fmla="*/ 0 h 1033"/>
                  <a:gd name="T4" fmla="*/ 677 w 678"/>
                  <a:gd name="T5" fmla="*/ 1032 h 1033"/>
                  <a:gd name="T6" fmla="*/ 0 w 678"/>
                  <a:gd name="T7" fmla="*/ 1032 h 1033"/>
                  <a:gd name="T8" fmla="*/ 0 w 678"/>
                  <a:gd name="T9" fmla="*/ 0 h 1033"/>
                  <a:gd name="T10" fmla="*/ 0 60000 65536"/>
                  <a:gd name="T11" fmla="*/ 0 60000 65536"/>
                  <a:gd name="T12" fmla="*/ 0 60000 65536"/>
                  <a:gd name="T13" fmla="*/ 0 60000 65536"/>
                  <a:gd name="T14" fmla="*/ 0 60000 65536"/>
                  <a:gd name="T15" fmla="*/ 0 w 678"/>
                  <a:gd name="T16" fmla="*/ 0 h 1033"/>
                  <a:gd name="T17" fmla="*/ 678 w 678"/>
                  <a:gd name="T18" fmla="*/ 1033 h 1033"/>
                </a:gdLst>
                <a:ahLst/>
                <a:cxnLst>
                  <a:cxn ang="T10">
                    <a:pos x="T0" y="T1"/>
                  </a:cxn>
                  <a:cxn ang="T11">
                    <a:pos x="T2" y="T3"/>
                  </a:cxn>
                  <a:cxn ang="T12">
                    <a:pos x="T4" y="T5"/>
                  </a:cxn>
                  <a:cxn ang="T13">
                    <a:pos x="T6" y="T7"/>
                  </a:cxn>
                  <a:cxn ang="T14">
                    <a:pos x="T8" y="T9"/>
                  </a:cxn>
                </a:cxnLst>
                <a:rect l="T15" t="T16" r="T17" b="T18"/>
                <a:pathLst>
                  <a:path w="678" h="1033">
                    <a:moveTo>
                      <a:pt x="0" y="0"/>
                    </a:moveTo>
                    <a:lnTo>
                      <a:pt x="677" y="0"/>
                    </a:lnTo>
                    <a:lnTo>
                      <a:pt x="677" y="1032"/>
                    </a:lnTo>
                    <a:lnTo>
                      <a:pt x="0" y="1032"/>
                    </a:lnTo>
                    <a:lnTo>
                      <a:pt x="0" y="0"/>
                    </a:lnTo>
                  </a:path>
                </a:pathLst>
              </a:custGeom>
              <a:solidFill>
                <a:srgbClr val="BFBFDF"/>
              </a:solidFill>
              <a:ln w="12700" cap="rnd" cmpd="sng">
                <a:solidFill>
                  <a:srgbClr val="000000"/>
                </a:solidFill>
                <a:prstDash val="solid"/>
                <a:round/>
                <a:headEnd type="none" w="med" len="med"/>
                <a:tailEnd type="none" w="med" len="med"/>
              </a:ln>
            </p:spPr>
            <p:txBody>
              <a:bodyPr/>
              <a:lstStyle/>
              <a:p>
                <a:endParaRPr lang="en-GB"/>
              </a:p>
            </p:txBody>
          </p:sp>
          <p:sp>
            <p:nvSpPr>
              <p:cNvPr id="7346" name="Freeform 44"/>
              <p:cNvSpPr>
                <a:spLocks/>
              </p:cNvSpPr>
              <p:nvPr/>
            </p:nvSpPr>
            <p:spPr bwMode="auto">
              <a:xfrm>
                <a:off x="2494" y="811"/>
                <a:ext cx="678" cy="1035"/>
              </a:xfrm>
              <a:custGeom>
                <a:avLst/>
                <a:gdLst>
                  <a:gd name="T0" fmla="*/ 0 w 678"/>
                  <a:gd name="T1" fmla="*/ 0 h 1035"/>
                  <a:gd name="T2" fmla="*/ 677 w 678"/>
                  <a:gd name="T3" fmla="*/ 0 h 1035"/>
                  <a:gd name="T4" fmla="*/ 677 w 678"/>
                  <a:gd name="T5" fmla="*/ 1034 h 1035"/>
                  <a:gd name="T6" fmla="*/ 0 w 678"/>
                  <a:gd name="T7" fmla="*/ 1034 h 1035"/>
                  <a:gd name="T8" fmla="*/ 0 w 678"/>
                  <a:gd name="T9" fmla="*/ 0 h 1035"/>
                  <a:gd name="T10" fmla="*/ 0 60000 65536"/>
                  <a:gd name="T11" fmla="*/ 0 60000 65536"/>
                  <a:gd name="T12" fmla="*/ 0 60000 65536"/>
                  <a:gd name="T13" fmla="*/ 0 60000 65536"/>
                  <a:gd name="T14" fmla="*/ 0 60000 65536"/>
                  <a:gd name="T15" fmla="*/ 0 w 678"/>
                  <a:gd name="T16" fmla="*/ 0 h 1035"/>
                  <a:gd name="T17" fmla="*/ 678 w 678"/>
                  <a:gd name="T18" fmla="*/ 1035 h 1035"/>
                </a:gdLst>
                <a:ahLst/>
                <a:cxnLst>
                  <a:cxn ang="T10">
                    <a:pos x="T0" y="T1"/>
                  </a:cxn>
                  <a:cxn ang="T11">
                    <a:pos x="T2" y="T3"/>
                  </a:cxn>
                  <a:cxn ang="T12">
                    <a:pos x="T4" y="T5"/>
                  </a:cxn>
                  <a:cxn ang="T13">
                    <a:pos x="T6" y="T7"/>
                  </a:cxn>
                  <a:cxn ang="T14">
                    <a:pos x="T8" y="T9"/>
                  </a:cxn>
                </a:cxnLst>
                <a:rect l="T15" t="T16" r="T17" b="T18"/>
                <a:pathLst>
                  <a:path w="678" h="1035">
                    <a:moveTo>
                      <a:pt x="0" y="0"/>
                    </a:moveTo>
                    <a:lnTo>
                      <a:pt x="677" y="0"/>
                    </a:lnTo>
                    <a:lnTo>
                      <a:pt x="677" y="1034"/>
                    </a:lnTo>
                    <a:lnTo>
                      <a:pt x="0" y="1034"/>
                    </a:lnTo>
                    <a:lnTo>
                      <a:pt x="0" y="0"/>
                    </a:lnTo>
                  </a:path>
                </a:pathLst>
              </a:custGeom>
              <a:solidFill>
                <a:srgbClr val="DFDFFF"/>
              </a:solidFill>
              <a:ln w="12700" cap="rnd" cmpd="sng">
                <a:solidFill>
                  <a:srgbClr val="000000"/>
                </a:solidFill>
                <a:prstDash val="solid"/>
                <a:round/>
                <a:headEnd type="none" w="med" len="med"/>
                <a:tailEnd type="none" w="med" len="med"/>
              </a:ln>
            </p:spPr>
            <p:txBody>
              <a:bodyPr/>
              <a:lstStyle/>
              <a:p>
                <a:endParaRPr lang="en-GB"/>
              </a:p>
            </p:txBody>
          </p:sp>
          <p:sp>
            <p:nvSpPr>
              <p:cNvPr id="7347" name="Line 45"/>
              <p:cNvSpPr>
                <a:spLocks noChangeShapeType="1"/>
              </p:cNvSpPr>
              <p:nvPr/>
            </p:nvSpPr>
            <p:spPr bwMode="auto">
              <a:xfrm>
                <a:off x="2525" y="1788"/>
                <a:ext cx="57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348" name="Line 46"/>
              <p:cNvSpPr>
                <a:spLocks noChangeShapeType="1"/>
              </p:cNvSpPr>
              <p:nvPr/>
            </p:nvSpPr>
            <p:spPr bwMode="auto">
              <a:xfrm>
                <a:off x="2525" y="1797"/>
                <a:ext cx="57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349" name="Freeform 47"/>
              <p:cNvSpPr>
                <a:spLocks/>
              </p:cNvSpPr>
              <p:nvPr/>
            </p:nvSpPr>
            <p:spPr bwMode="auto">
              <a:xfrm>
                <a:off x="2480" y="800"/>
                <a:ext cx="676" cy="1032"/>
              </a:xfrm>
              <a:custGeom>
                <a:avLst/>
                <a:gdLst>
                  <a:gd name="T0" fmla="*/ 0 w 676"/>
                  <a:gd name="T1" fmla="*/ 0 h 1032"/>
                  <a:gd name="T2" fmla="*/ 675 w 676"/>
                  <a:gd name="T3" fmla="*/ 0 h 1032"/>
                  <a:gd name="T4" fmla="*/ 675 w 676"/>
                  <a:gd name="T5" fmla="*/ 1031 h 1032"/>
                  <a:gd name="T6" fmla="*/ 0 w 676"/>
                  <a:gd name="T7" fmla="*/ 1031 h 1032"/>
                  <a:gd name="T8" fmla="*/ 0 w 676"/>
                  <a:gd name="T9" fmla="*/ 0 h 1032"/>
                  <a:gd name="T10" fmla="*/ 0 60000 65536"/>
                  <a:gd name="T11" fmla="*/ 0 60000 65536"/>
                  <a:gd name="T12" fmla="*/ 0 60000 65536"/>
                  <a:gd name="T13" fmla="*/ 0 60000 65536"/>
                  <a:gd name="T14" fmla="*/ 0 60000 65536"/>
                  <a:gd name="T15" fmla="*/ 0 w 676"/>
                  <a:gd name="T16" fmla="*/ 0 h 1032"/>
                  <a:gd name="T17" fmla="*/ 676 w 676"/>
                  <a:gd name="T18" fmla="*/ 1032 h 1032"/>
                </a:gdLst>
                <a:ahLst/>
                <a:cxnLst>
                  <a:cxn ang="T10">
                    <a:pos x="T0" y="T1"/>
                  </a:cxn>
                  <a:cxn ang="T11">
                    <a:pos x="T2" y="T3"/>
                  </a:cxn>
                  <a:cxn ang="T12">
                    <a:pos x="T4" y="T5"/>
                  </a:cxn>
                  <a:cxn ang="T13">
                    <a:pos x="T6" y="T7"/>
                  </a:cxn>
                  <a:cxn ang="T14">
                    <a:pos x="T8" y="T9"/>
                  </a:cxn>
                </a:cxnLst>
                <a:rect l="T15" t="T16" r="T17" b="T18"/>
                <a:pathLst>
                  <a:path w="676" h="1032">
                    <a:moveTo>
                      <a:pt x="0" y="0"/>
                    </a:moveTo>
                    <a:lnTo>
                      <a:pt x="675" y="0"/>
                    </a:lnTo>
                    <a:lnTo>
                      <a:pt x="675" y="1031"/>
                    </a:lnTo>
                    <a:lnTo>
                      <a:pt x="0" y="1031"/>
                    </a:lnTo>
                    <a:lnTo>
                      <a:pt x="0" y="0"/>
                    </a:lnTo>
                  </a:path>
                </a:pathLst>
              </a:custGeom>
              <a:solidFill>
                <a:srgbClr val="FFFFFF"/>
              </a:solidFill>
              <a:ln w="12700" cap="rnd" cmpd="sng">
                <a:solidFill>
                  <a:srgbClr val="000000"/>
                </a:solidFill>
                <a:prstDash val="solid"/>
                <a:round/>
                <a:headEnd type="none" w="med" len="med"/>
                <a:tailEnd type="none" w="med" len="med"/>
              </a:ln>
            </p:spPr>
            <p:txBody>
              <a:bodyPr/>
              <a:lstStyle/>
              <a:p>
                <a:endParaRPr lang="en-GB"/>
              </a:p>
            </p:txBody>
          </p:sp>
          <p:sp>
            <p:nvSpPr>
              <p:cNvPr id="7350" name="Line 48"/>
              <p:cNvSpPr>
                <a:spLocks noChangeShapeType="1"/>
              </p:cNvSpPr>
              <p:nvPr/>
            </p:nvSpPr>
            <p:spPr bwMode="auto">
              <a:xfrm>
                <a:off x="2520" y="1302"/>
                <a:ext cx="57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351" name="Freeform 49"/>
              <p:cNvSpPr>
                <a:spLocks/>
              </p:cNvSpPr>
              <p:nvPr/>
            </p:nvSpPr>
            <p:spPr bwMode="auto">
              <a:xfrm>
                <a:off x="3287" y="849"/>
                <a:ext cx="676" cy="1033"/>
              </a:xfrm>
              <a:custGeom>
                <a:avLst/>
                <a:gdLst>
                  <a:gd name="T0" fmla="*/ 0 w 676"/>
                  <a:gd name="T1" fmla="*/ 0 h 1033"/>
                  <a:gd name="T2" fmla="*/ 675 w 676"/>
                  <a:gd name="T3" fmla="*/ 0 h 1033"/>
                  <a:gd name="T4" fmla="*/ 675 w 676"/>
                  <a:gd name="T5" fmla="*/ 1032 h 1033"/>
                  <a:gd name="T6" fmla="*/ 0 w 676"/>
                  <a:gd name="T7" fmla="*/ 1032 h 1033"/>
                  <a:gd name="T8" fmla="*/ 0 w 676"/>
                  <a:gd name="T9" fmla="*/ 0 h 1033"/>
                  <a:gd name="T10" fmla="*/ 0 60000 65536"/>
                  <a:gd name="T11" fmla="*/ 0 60000 65536"/>
                  <a:gd name="T12" fmla="*/ 0 60000 65536"/>
                  <a:gd name="T13" fmla="*/ 0 60000 65536"/>
                  <a:gd name="T14" fmla="*/ 0 60000 65536"/>
                  <a:gd name="T15" fmla="*/ 0 w 676"/>
                  <a:gd name="T16" fmla="*/ 0 h 1033"/>
                  <a:gd name="T17" fmla="*/ 676 w 676"/>
                  <a:gd name="T18" fmla="*/ 1033 h 1033"/>
                </a:gdLst>
                <a:ahLst/>
                <a:cxnLst>
                  <a:cxn ang="T10">
                    <a:pos x="T0" y="T1"/>
                  </a:cxn>
                  <a:cxn ang="T11">
                    <a:pos x="T2" y="T3"/>
                  </a:cxn>
                  <a:cxn ang="T12">
                    <a:pos x="T4" y="T5"/>
                  </a:cxn>
                  <a:cxn ang="T13">
                    <a:pos x="T6" y="T7"/>
                  </a:cxn>
                  <a:cxn ang="T14">
                    <a:pos x="T8" y="T9"/>
                  </a:cxn>
                </a:cxnLst>
                <a:rect l="T15" t="T16" r="T17" b="T18"/>
                <a:pathLst>
                  <a:path w="676" h="1033">
                    <a:moveTo>
                      <a:pt x="0" y="0"/>
                    </a:moveTo>
                    <a:lnTo>
                      <a:pt x="675" y="0"/>
                    </a:lnTo>
                    <a:lnTo>
                      <a:pt x="675" y="1032"/>
                    </a:lnTo>
                    <a:lnTo>
                      <a:pt x="0" y="1032"/>
                    </a:lnTo>
                    <a:lnTo>
                      <a:pt x="0" y="0"/>
                    </a:lnTo>
                  </a:path>
                </a:pathLst>
              </a:custGeom>
              <a:solidFill>
                <a:srgbClr val="9F9FBF"/>
              </a:solidFill>
              <a:ln w="12700" cap="rnd" cmpd="sng">
                <a:solidFill>
                  <a:srgbClr val="000000"/>
                </a:solidFill>
                <a:prstDash val="solid"/>
                <a:round/>
                <a:headEnd type="none" w="med" len="med"/>
                <a:tailEnd type="none" w="med" len="med"/>
              </a:ln>
            </p:spPr>
            <p:txBody>
              <a:bodyPr/>
              <a:lstStyle/>
              <a:p>
                <a:endParaRPr lang="en-GB"/>
              </a:p>
            </p:txBody>
          </p:sp>
          <p:sp>
            <p:nvSpPr>
              <p:cNvPr id="7352" name="Freeform 50"/>
              <p:cNvSpPr>
                <a:spLocks/>
              </p:cNvSpPr>
              <p:nvPr/>
            </p:nvSpPr>
            <p:spPr bwMode="auto">
              <a:xfrm>
                <a:off x="3276" y="841"/>
                <a:ext cx="678" cy="1033"/>
              </a:xfrm>
              <a:custGeom>
                <a:avLst/>
                <a:gdLst>
                  <a:gd name="T0" fmla="*/ 0 w 678"/>
                  <a:gd name="T1" fmla="*/ 0 h 1033"/>
                  <a:gd name="T2" fmla="*/ 677 w 678"/>
                  <a:gd name="T3" fmla="*/ 0 h 1033"/>
                  <a:gd name="T4" fmla="*/ 677 w 678"/>
                  <a:gd name="T5" fmla="*/ 1032 h 1033"/>
                  <a:gd name="T6" fmla="*/ 0 w 678"/>
                  <a:gd name="T7" fmla="*/ 1032 h 1033"/>
                  <a:gd name="T8" fmla="*/ 0 w 678"/>
                  <a:gd name="T9" fmla="*/ 0 h 1033"/>
                  <a:gd name="T10" fmla="*/ 0 60000 65536"/>
                  <a:gd name="T11" fmla="*/ 0 60000 65536"/>
                  <a:gd name="T12" fmla="*/ 0 60000 65536"/>
                  <a:gd name="T13" fmla="*/ 0 60000 65536"/>
                  <a:gd name="T14" fmla="*/ 0 60000 65536"/>
                  <a:gd name="T15" fmla="*/ 0 w 678"/>
                  <a:gd name="T16" fmla="*/ 0 h 1033"/>
                  <a:gd name="T17" fmla="*/ 678 w 678"/>
                  <a:gd name="T18" fmla="*/ 1033 h 1033"/>
                </a:gdLst>
                <a:ahLst/>
                <a:cxnLst>
                  <a:cxn ang="T10">
                    <a:pos x="T0" y="T1"/>
                  </a:cxn>
                  <a:cxn ang="T11">
                    <a:pos x="T2" y="T3"/>
                  </a:cxn>
                  <a:cxn ang="T12">
                    <a:pos x="T4" y="T5"/>
                  </a:cxn>
                  <a:cxn ang="T13">
                    <a:pos x="T6" y="T7"/>
                  </a:cxn>
                  <a:cxn ang="T14">
                    <a:pos x="T8" y="T9"/>
                  </a:cxn>
                </a:cxnLst>
                <a:rect l="T15" t="T16" r="T17" b="T18"/>
                <a:pathLst>
                  <a:path w="678" h="1033">
                    <a:moveTo>
                      <a:pt x="0" y="0"/>
                    </a:moveTo>
                    <a:lnTo>
                      <a:pt x="677" y="0"/>
                    </a:lnTo>
                    <a:lnTo>
                      <a:pt x="677" y="1032"/>
                    </a:lnTo>
                    <a:lnTo>
                      <a:pt x="0" y="1032"/>
                    </a:lnTo>
                    <a:lnTo>
                      <a:pt x="0" y="0"/>
                    </a:lnTo>
                  </a:path>
                </a:pathLst>
              </a:custGeom>
              <a:solidFill>
                <a:srgbClr val="BFBFDF"/>
              </a:solidFill>
              <a:ln w="12700" cap="rnd" cmpd="sng">
                <a:solidFill>
                  <a:srgbClr val="000000"/>
                </a:solidFill>
                <a:prstDash val="solid"/>
                <a:round/>
                <a:headEnd type="none" w="med" len="med"/>
                <a:tailEnd type="none" w="med" len="med"/>
              </a:ln>
            </p:spPr>
            <p:txBody>
              <a:bodyPr/>
              <a:lstStyle/>
              <a:p>
                <a:endParaRPr lang="en-GB"/>
              </a:p>
            </p:txBody>
          </p:sp>
          <p:sp>
            <p:nvSpPr>
              <p:cNvPr id="7353" name="Freeform 51"/>
              <p:cNvSpPr>
                <a:spLocks/>
              </p:cNvSpPr>
              <p:nvPr/>
            </p:nvSpPr>
            <p:spPr bwMode="auto">
              <a:xfrm>
                <a:off x="3267" y="830"/>
                <a:ext cx="677" cy="1035"/>
              </a:xfrm>
              <a:custGeom>
                <a:avLst/>
                <a:gdLst>
                  <a:gd name="T0" fmla="*/ 0 w 677"/>
                  <a:gd name="T1" fmla="*/ 0 h 1035"/>
                  <a:gd name="T2" fmla="*/ 676 w 677"/>
                  <a:gd name="T3" fmla="*/ 0 h 1035"/>
                  <a:gd name="T4" fmla="*/ 676 w 677"/>
                  <a:gd name="T5" fmla="*/ 1034 h 1035"/>
                  <a:gd name="T6" fmla="*/ 0 w 677"/>
                  <a:gd name="T7" fmla="*/ 1034 h 1035"/>
                  <a:gd name="T8" fmla="*/ 0 w 677"/>
                  <a:gd name="T9" fmla="*/ 0 h 1035"/>
                  <a:gd name="T10" fmla="*/ 0 60000 65536"/>
                  <a:gd name="T11" fmla="*/ 0 60000 65536"/>
                  <a:gd name="T12" fmla="*/ 0 60000 65536"/>
                  <a:gd name="T13" fmla="*/ 0 60000 65536"/>
                  <a:gd name="T14" fmla="*/ 0 60000 65536"/>
                  <a:gd name="T15" fmla="*/ 0 w 677"/>
                  <a:gd name="T16" fmla="*/ 0 h 1035"/>
                  <a:gd name="T17" fmla="*/ 677 w 677"/>
                  <a:gd name="T18" fmla="*/ 1035 h 1035"/>
                </a:gdLst>
                <a:ahLst/>
                <a:cxnLst>
                  <a:cxn ang="T10">
                    <a:pos x="T0" y="T1"/>
                  </a:cxn>
                  <a:cxn ang="T11">
                    <a:pos x="T2" y="T3"/>
                  </a:cxn>
                  <a:cxn ang="T12">
                    <a:pos x="T4" y="T5"/>
                  </a:cxn>
                  <a:cxn ang="T13">
                    <a:pos x="T6" y="T7"/>
                  </a:cxn>
                  <a:cxn ang="T14">
                    <a:pos x="T8" y="T9"/>
                  </a:cxn>
                </a:cxnLst>
                <a:rect l="T15" t="T16" r="T17" b="T18"/>
                <a:pathLst>
                  <a:path w="677" h="1035">
                    <a:moveTo>
                      <a:pt x="0" y="0"/>
                    </a:moveTo>
                    <a:lnTo>
                      <a:pt x="676" y="0"/>
                    </a:lnTo>
                    <a:lnTo>
                      <a:pt x="676" y="1034"/>
                    </a:lnTo>
                    <a:lnTo>
                      <a:pt x="0" y="1034"/>
                    </a:lnTo>
                    <a:lnTo>
                      <a:pt x="0" y="0"/>
                    </a:lnTo>
                  </a:path>
                </a:pathLst>
              </a:custGeom>
              <a:solidFill>
                <a:srgbClr val="BFBFDF"/>
              </a:solidFill>
              <a:ln w="12700" cap="rnd" cmpd="sng">
                <a:solidFill>
                  <a:srgbClr val="000000"/>
                </a:solidFill>
                <a:prstDash val="solid"/>
                <a:round/>
                <a:headEnd type="none" w="med" len="med"/>
                <a:tailEnd type="none" w="med" len="med"/>
              </a:ln>
            </p:spPr>
            <p:txBody>
              <a:bodyPr/>
              <a:lstStyle/>
              <a:p>
                <a:endParaRPr lang="en-GB"/>
              </a:p>
            </p:txBody>
          </p:sp>
          <p:sp>
            <p:nvSpPr>
              <p:cNvPr id="7354" name="Freeform 52"/>
              <p:cNvSpPr>
                <a:spLocks/>
              </p:cNvSpPr>
              <p:nvPr/>
            </p:nvSpPr>
            <p:spPr bwMode="auto">
              <a:xfrm>
                <a:off x="3257" y="822"/>
                <a:ext cx="677" cy="1033"/>
              </a:xfrm>
              <a:custGeom>
                <a:avLst/>
                <a:gdLst>
                  <a:gd name="T0" fmla="*/ 0 w 677"/>
                  <a:gd name="T1" fmla="*/ 0 h 1033"/>
                  <a:gd name="T2" fmla="*/ 676 w 677"/>
                  <a:gd name="T3" fmla="*/ 0 h 1033"/>
                  <a:gd name="T4" fmla="*/ 676 w 677"/>
                  <a:gd name="T5" fmla="*/ 1032 h 1033"/>
                  <a:gd name="T6" fmla="*/ 0 w 677"/>
                  <a:gd name="T7" fmla="*/ 1032 h 1033"/>
                  <a:gd name="T8" fmla="*/ 0 w 677"/>
                  <a:gd name="T9" fmla="*/ 0 h 1033"/>
                  <a:gd name="T10" fmla="*/ 0 60000 65536"/>
                  <a:gd name="T11" fmla="*/ 0 60000 65536"/>
                  <a:gd name="T12" fmla="*/ 0 60000 65536"/>
                  <a:gd name="T13" fmla="*/ 0 60000 65536"/>
                  <a:gd name="T14" fmla="*/ 0 60000 65536"/>
                  <a:gd name="T15" fmla="*/ 0 w 677"/>
                  <a:gd name="T16" fmla="*/ 0 h 1033"/>
                  <a:gd name="T17" fmla="*/ 677 w 677"/>
                  <a:gd name="T18" fmla="*/ 1033 h 1033"/>
                </a:gdLst>
                <a:ahLst/>
                <a:cxnLst>
                  <a:cxn ang="T10">
                    <a:pos x="T0" y="T1"/>
                  </a:cxn>
                  <a:cxn ang="T11">
                    <a:pos x="T2" y="T3"/>
                  </a:cxn>
                  <a:cxn ang="T12">
                    <a:pos x="T4" y="T5"/>
                  </a:cxn>
                  <a:cxn ang="T13">
                    <a:pos x="T6" y="T7"/>
                  </a:cxn>
                  <a:cxn ang="T14">
                    <a:pos x="T8" y="T9"/>
                  </a:cxn>
                </a:cxnLst>
                <a:rect l="T15" t="T16" r="T17" b="T18"/>
                <a:pathLst>
                  <a:path w="677" h="1033">
                    <a:moveTo>
                      <a:pt x="0" y="0"/>
                    </a:moveTo>
                    <a:lnTo>
                      <a:pt x="676" y="0"/>
                    </a:lnTo>
                    <a:lnTo>
                      <a:pt x="676" y="1032"/>
                    </a:lnTo>
                    <a:lnTo>
                      <a:pt x="0" y="1032"/>
                    </a:lnTo>
                    <a:lnTo>
                      <a:pt x="0" y="0"/>
                    </a:lnTo>
                  </a:path>
                </a:pathLst>
              </a:custGeom>
              <a:solidFill>
                <a:srgbClr val="DFDFFF"/>
              </a:solidFill>
              <a:ln w="12700" cap="rnd" cmpd="sng">
                <a:solidFill>
                  <a:srgbClr val="000000"/>
                </a:solidFill>
                <a:prstDash val="solid"/>
                <a:round/>
                <a:headEnd type="none" w="med" len="med"/>
                <a:tailEnd type="none" w="med" len="med"/>
              </a:ln>
            </p:spPr>
            <p:txBody>
              <a:bodyPr/>
              <a:lstStyle/>
              <a:p>
                <a:endParaRPr lang="en-GB"/>
              </a:p>
            </p:txBody>
          </p:sp>
          <p:sp>
            <p:nvSpPr>
              <p:cNvPr id="7355" name="Freeform 53"/>
              <p:cNvSpPr>
                <a:spLocks/>
              </p:cNvSpPr>
              <p:nvPr/>
            </p:nvSpPr>
            <p:spPr bwMode="auto">
              <a:xfrm>
                <a:off x="3247" y="811"/>
                <a:ext cx="677" cy="1035"/>
              </a:xfrm>
              <a:custGeom>
                <a:avLst/>
                <a:gdLst>
                  <a:gd name="T0" fmla="*/ 0 w 677"/>
                  <a:gd name="T1" fmla="*/ 0 h 1035"/>
                  <a:gd name="T2" fmla="*/ 676 w 677"/>
                  <a:gd name="T3" fmla="*/ 0 h 1035"/>
                  <a:gd name="T4" fmla="*/ 676 w 677"/>
                  <a:gd name="T5" fmla="*/ 1034 h 1035"/>
                  <a:gd name="T6" fmla="*/ 0 w 677"/>
                  <a:gd name="T7" fmla="*/ 1034 h 1035"/>
                  <a:gd name="T8" fmla="*/ 0 w 677"/>
                  <a:gd name="T9" fmla="*/ 0 h 1035"/>
                  <a:gd name="T10" fmla="*/ 0 60000 65536"/>
                  <a:gd name="T11" fmla="*/ 0 60000 65536"/>
                  <a:gd name="T12" fmla="*/ 0 60000 65536"/>
                  <a:gd name="T13" fmla="*/ 0 60000 65536"/>
                  <a:gd name="T14" fmla="*/ 0 60000 65536"/>
                  <a:gd name="T15" fmla="*/ 0 w 677"/>
                  <a:gd name="T16" fmla="*/ 0 h 1035"/>
                  <a:gd name="T17" fmla="*/ 677 w 677"/>
                  <a:gd name="T18" fmla="*/ 1035 h 1035"/>
                </a:gdLst>
                <a:ahLst/>
                <a:cxnLst>
                  <a:cxn ang="T10">
                    <a:pos x="T0" y="T1"/>
                  </a:cxn>
                  <a:cxn ang="T11">
                    <a:pos x="T2" y="T3"/>
                  </a:cxn>
                  <a:cxn ang="T12">
                    <a:pos x="T4" y="T5"/>
                  </a:cxn>
                  <a:cxn ang="T13">
                    <a:pos x="T6" y="T7"/>
                  </a:cxn>
                  <a:cxn ang="T14">
                    <a:pos x="T8" y="T9"/>
                  </a:cxn>
                </a:cxnLst>
                <a:rect l="T15" t="T16" r="T17" b="T18"/>
                <a:pathLst>
                  <a:path w="677" h="1035">
                    <a:moveTo>
                      <a:pt x="0" y="0"/>
                    </a:moveTo>
                    <a:lnTo>
                      <a:pt x="676" y="0"/>
                    </a:lnTo>
                    <a:lnTo>
                      <a:pt x="676" y="1034"/>
                    </a:lnTo>
                    <a:lnTo>
                      <a:pt x="0" y="1034"/>
                    </a:lnTo>
                    <a:lnTo>
                      <a:pt x="0" y="0"/>
                    </a:lnTo>
                  </a:path>
                </a:pathLst>
              </a:custGeom>
              <a:solidFill>
                <a:srgbClr val="DFDFFF"/>
              </a:solidFill>
              <a:ln w="12700" cap="rnd" cmpd="sng">
                <a:solidFill>
                  <a:srgbClr val="000000"/>
                </a:solidFill>
                <a:prstDash val="solid"/>
                <a:round/>
                <a:headEnd type="none" w="med" len="med"/>
                <a:tailEnd type="none" w="med" len="med"/>
              </a:ln>
            </p:spPr>
            <p:txBody>
              <a:bodyPr/>
              <a:lstStyle/>
              <a:p>
                <a:endParaRPr lang="en-GB"/>
              </a:p>
            </p:txBody>
          </p:sp>
          <p:sp>
            <p:nvSpPr>
              <p:cNvPr id="7356" name="Freeform 54"/>
              <p:cNvSpPr>
                <a:spLocks/>
              </p:cNvSpPr>
              <p:nvPr/>
            </p:nvSpPr>
            <p:spPr bwMode="auto">
              <a:xfrm>
                <a:off x="3238" y="802"/>
                <a:ext cx="677" cy="1034"/>
              </a:xfrm>
              <a:custGeom>
                <a:avLst/>
                <a:gdLst>
                  <a:gd name="T0" fmla="*/ 0 w 677"/>
                  <a:gd name="T1" fmla="*/ 0 h 1034"/>
                  <a:gd name="T2" fmla="*/ 676 w 677"/>
                  <a:gd name="T3" fmla="*/ 0 h 1034"/>
                  <a:gd name="T4" fmla="*/ 676 w 677"/>
                  <a:gd name="T5" fmla="*/ 1033 h 1034"/>
                  <a:gd name="T6" fmla="*/ 0 w 677"/>
                  <a:gd name="T7" fmla="*/ 1033 h 1034"/>
                  <a:gd name="T8" fmla="*/ 0 w 677"/>
                  <a:gd name="T9" fmla="*/ 0 h 1034"/>
                  <a:gd name="T10" fmla="*/ 0 60000 65536"/>
                  <a:gd name="T11" fmla="*/ 0 60000 65536"/>
                  <a:gd name="T12" fmla="*/ 0 60000 65536"/>
                  <a:gd name="T13" fmla="*/ 0 60000 65536"/>
                  <a:gd name="T14" fmla="*/ 0 60000 65536"/>
                  <a:gd name="T15" fmla="*/ 0 w 677"/>
                  <a:gd name="T16" fmla="*/ 0 h 1034"/>
                  <a:gd name="T17" fmla="*/ 677 w 677"/>
                  <a:gd name="T18" fmla="*/ 1034 h 1034"/>
                </a:gdLst>
                <a:ahLst/>
                <a:cxnLst>
                  <a:cxn ang="T10">
                    <a:pos x="T0" y="T1"/>
                  </a:cxn>
                  <a:cxn ang="T11">
                    <a:pos x="T2" y="T3"/>
                  </a:cxn>
                  <a:cxn ang="T12">
                    <a:pos x="T4" y="T5"/>
                  </a:cxn>
                  <a:cxn ang="T13">
                    <a:pos x="T6" y="T7"/>
                  </a:cxn>
                  <a:cxn ang="T14">
                    <a:pos x="T8" y="T9"/>
                  </a:cxn>
                </a:cxnLst>
                <a:rect l="T15" t="T16" r="T17" b="T18"/>
                <a:pathLst>
                  <a:path w="677" h="1034">
                    <a:moveTo>
                      <a:pt x="0" y="0"/>
                    </a:moveTo>
                    <a:lnTo>
                      <a:pt x="676" y="0"/>
                    </a:lnTo>
                    <a:lnTo>
                      <a:pt x="676" y="1033"/>
                    </a:lnTo>
                    <a:lnTo>
                      <a:pt x="0" y="1033"/>
                    </a:lnTo>
                    <a:lnTo>
                      <a:pt x="0" y="0"/>
                    </a:lnTo>
                  </a:path>
                </a:pathLst>
              </a:custGeom>
              <a:solidFill>
                <a:srgbClr val="FFFFFF"/>
              </a:solidFill>
              <a:ln w="12700" cap="rnd" cmpd="sng">
                <a:solidFill>
                  <a:srgbClr val="000000"/>
                </a:solidFill>
                <a:prstDash val="solid"/>
                <a:round/>
                <a:headEnd type="none" w="med" len="med"/>
                <a:tailEnd type="none" w="med" len="med"/>
              </a:ln>
            </p:spPr>
            <p:txBody>
              <a:bodyPr/>
              <a:lstStyle/>
              <a:p>
                <a:endParaRPr lang="en-GB"/>
              </a:p>
            </p:txBody>
          </p:sp>
          <p:sp>
            <p:nvSpPr>
              <p:cNvPr id="7357" name="Line 55"/>
              <p:cNvSpPr>
                <a:spLocks noChangeShapeType="1"/>
              </p:cNvSpPr>
              <p:nvPr/>
            </p:nvSpPr>
            <p:spPr bwMode="auto">
              <a:xfrm>
                <a:off x="3314" y="1797"/>
                <a:ext cx="57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358" name="Line 56"/>
              <p:cNvSpPr>
                <a:spLocks noChangeShapeType="1"/>
              </p:cNvSpPr>
              <p:nvPr/>
            </p:nvSpPr>
            <p:spPr bwMode="auto">
              <a:xfrm>
                <a:off x="3323" y="1302"/>
                <a:ext cx="569"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grpSp>
            <p:nvGrpSpPr>
              <p:cNvPr id="7359" name="Group 57"/>
              <p:cNvGrpSpPr>
                <a:grpSpLocks/>
              </p:cNvGrpSpPr>
              <p:nvPr/>
            </p:nvGrpSpPr>
            <p:grpSpPr bwMode="auto">
              <a:xfrm>
                <a:off x="3106" y="863"/>
                <a:ext cx="185" cy="63"/>
                <a:chOff x="3106" y="863"/>
                <a:chExt cx="185" cy="63"/>
              </a:xfrm>
            </p:grpSpPr>
            <p:sp>
              <p:nvSpPr>
                <p:cNvPr id="7390" name="Oval 58"/>
                <p:cNvSpPr>
                  <a:spLocks noChangeArrowheads="1"/>
                </p:cNvSpPr>
                <p:nvPr/>
              </p:nvSpPr>
              <p:spPr bwMode="auto">
                <a:xfrm>
                  <a:off x="3264" y="889"/>
                  <a:ext cx="25" cy="26"/>
                </a:xfrm>
                <a:prstGeom prst="ellipse">
                  <a:avLst/>
                </a:prstGeom>
                <a:solidFill>
                  <a:srgbClr val="3F3F3F"/>
                </a:solidFill>
                <a:ln w="12700">
                  <a:solidFill>
                    <a:srgbClr val="000000"/>
                  </a:solidFill>
                  <a:round/>
                  <a:headEnd/>
                  <a:tailEnd/>
                </a:ln>
              </p:spPr>
              <p:txBody>
                <a:bodyPr wrap="none" anchor="ctr"/>
                <a:lstStyle/>
                <a:p>
                  <a:endParaRPr lang="en-US"/>
                </a:p>
              </p:txBody>
            </p:sp>
            <p:sp>
              <p:nvSpPr>
                <p:cNvPr id="7391" name="Oval 59"/>
                <p:cNvSpPr>
                  <a:spLocks noChangeArrowheads="1"/>
                </p:cNvSpPr>
                <p:nvPr/>
              </p:nvSpPr>
              <p:spPr bwMode="auto">
                <a:xfrm>
                  <a:off x="3106" y="889"/>
                  <a:ext cx="25" cy="26"/>
                </a:xfrm>
                <a:prstGeom prst="ellipse">
                  <a:avLst/>
                </a:prstGeom>
                <a:solidFill>
                  <a:srgbClr val="3F3F3F"/>
                </a:solidFill>
                <a:ln w="12700">
                  <a:solidFill>
                    <a:srgbClr val="000000"/>
                  </a:solidFill>
                  <a:round/>
                  <a:headEnd/>
                  <a:tailEnd/>
                </a:ln>
              </p:spPr>
              <p:txBody>
                <a:bodyPr wrap="none" anchor="ctr"/>
                <a:lstStyle/>
                <a:p>
                  <a:endParaRPr lang="en-US"/>
                </a:p>
              </p:txBody>
            </p:sp>
            <p:sp>
              <p:nvSpPr>
                <p:cNvPr id="7392" name="Freeform 60"/>
                <p:cNvSpPr>
                  <a:spLocks/>
                </p:cNvSpPr>
                <p:nvPr/>
              </p:nvSpPr>
              <p:spPr bwMode="auto">
                <a:xfrm>
                  <a:off x="3114" y="863"/>
                  <a:ext cx="177" cy="63"/>
                </a:xfrm>
                <a:custGeom>
                  <a:avLst/>
                  <a:gdLst>
                    <a:gd name="T0" fmla="*/ 0 w 177"/>
                    <a:gd name="T1" fmla="*/ 47 h 63"/>
                    <a:gd name="T2" fmla="*/ 1 w 177"/>
                    <a:gd name="T3" fmla="*/ 53 h 63"/>
                    <a:gd name="T4" fmla="*/ 4 w 177"/>
                    <a:gd name="T5" fmla="*/ 58 h 63"/>
                    <a:gd name="T6" fmla="*/ 9 w 177"/>
                    <a:gd name="T7" fmla="*/ 61 h 63"/>
                    <a:gd name="T8" fmla="*/ 13 w 177"/>
                    <a:gd name="T9" fmla="*/ 61 h 63"/>
                    <a:gd name="T10" fmla="*/ 18 w 177"/>
                    <a:gd name="T11" fmla="*/ 59 h 63"/>
                    <a:gd name="T12" fmla="*/ 22 w 177"/>
                    <a:gd name="T13" fmla="*/ 57 h 63"/>
                    <a:gd name="T14" fmla="*/ 26 w 177"/>
                    <a:gd name="T15" fmla="*/ 51 h 63"/>
                    <a:gd name="T16" fmla="*/ 26 w 177"/>
                    <a:gd name="T17" fmla="*/ 47 h 63"/>
                    <a:gd name="T18" fmla="*/ 27 w 177"/>
                    <a:gd name="T19" fmla="*/ 44 h 63"/>
                    <a:gd name="T20" fmla="*/ 31 w 177"/>
                    <a:gd name="T21" fmla="*/ 40 h 63"/>
                    <a:gd name="T22" fmla="*/ 38 w 177"/>
                    <a:gd name="T23" fmla="*/ 36 h 63"/>
                    <a:gd name="T24" fmla="*/ 51 w 177"/>
                    <a:gd name="T25" fmla="*/ 33 h 63"/>
                    <a:gd name="T26" fmla="*/ 63 w 177"/>
                    <a:gd name="T27" fmla="*/ 31 h 63"/>
                    <a:gd name="T28" fmla="*/ 75 w 177"/>
                    <a:gd name="T29" fmla="*/ 30 h 63"/>
                    <a:gd name="T30" fmla="*/ 90 w 177"/>
                    <a:gd name="T31" fmla="*/ 30 h 63"/>
                    <a:gd name="T32" fmla="*/ 103 w 177"/>
                    <a:gd name="T33" fmla="*/ 30 h 63"/>
                    <a:gd name="T34" fmla="*/ 116 w 177"/>
                    <a:gd name="T35" fmla="*/ 31 h 63"/>
                    <a:gd name="T36" fmla="*/ 129 w 177"/>
                    <a:gd name="T37" fmla="*/ 33 h 63"/>
                    <a:gd name="T38" fmla="*/ 143 w 177"/>
                    <a:gd name="T39" fmla="*/ 37 h 63"/>
                    <a:gd name="T40" fmla="*/ 149 w 177"/>
                    <a:gd name="T41" fmla="*/ 41 h 63"/>
                    <a:gd name="T42" fmla="*/ 152 w 177"/>
                    <a:gd name="T43" fmla="*/ 44 h 63"/>
                    <a:gd name="T44" fmla="*/ 152 w 177"/>
                    <a:gd name="T45" fmla="*/ 49 h 63"/>
                    <a:gd name="T46" fmla="*/ 153 w 177"/>
                    <a:gd name="T47" fmla="*/ 53 h 63"/>
                    <a:gd name="T48" fmla="*/ 156 w 177"/>
                    <a:gd name="T49" fmla="*/ 57 h 63"/>
                    <a:gd name="T50" fmla="*/ 158 w 177"/>
                    <a:gd name="T51" fmla="*/ 59 h 63"/>
                    <a:gd name="T52" fmla="*/ 162 w 177"/>
                    <a:gd name="T53" fmla="*/ 61 h 63"/>
                    <a:gd name="T54" fmla="*/ 166 w 177"/>
                    <a:gd name="T55" fmla="*/ 62 h 63"/>
                    <a:gd name="T56" fmla="*/ 170 w 177"/>
                    <a:gd name="T57" fmla="*/ 61 h 63"/>
                    <a:gd name="T58" fmla="*/ 173 w 177"/>
                    <a:gd name="T59" fmla="*/ 57 h 63"/>
                    <a:gd name="T60" fmla="*/ 176 w 177"/>
                    <a:gd name="T61" fmla="*/ 52 h 63"/>
                    <a:gd name="T62" fmla="*/ 176 w 177"/>
                    <a:gd name="T63" fmla="*/ 45 h 63"/>
                    <a:gd name="T64" fmla="*/ 176 w 177"/>
                    <a:gd name="T65" fmla="*/ 38 h 63"/>
                    <a:gd name="T66" fmla="*/ 172 w 177"/>
                    <a:gd name="T67" fmla="*/ 32 h 63"/>
                    <a:gd name="T68" fmla="*/ 170 w 177"/>
                    <a:gd name="T69" fmla="*/ 28 h 63"/>
                    <a:gd name="T70" fmla="*/ 165 w 177"/>
                    <a:gd name="T71" fmla="*/ 22 h 63"/>
                    <a:gd name="T72" fmla="*/ 158 w 177"/>
                    <a:gd name="T73" fmla="*/ 17 h 63"/>
                    <a:gd name="T74" fmla="*/ 150 w 177"/>
                    <a:gd name="T75" fmla="*/ 13 h 63"/>
                    <a:gd name="T76" fmla="*/ 142 w 177"/>
                    <a:gd name="T77" fmla="*/ 10 h 63"/>
                    <a:gd name="T78" fmla="*/ 134 w 177"/>
                    <a:gd name="T79" fmla="*/ 7 h 63"/>
                    <a:gd name="T80" fmla="*/ 121 w 177"/>
                    <a:gd name="T81" fmla="*/ 4 h 63"/>
                    <a:gd name="T82" fmla="*/ 113 w 177"/>
                    <a:gd name="T83" fmla="*/ 3 h 63"/>
                    <a:gd name="T84" fmla="*/ 104 w 177"/>
                    <a:gd name="T85" fmla="*/ 0 h 63"/>
                    <a:gd name="T86" fmla="*/ 92 w 177"/>
                    <a:gd name="T87" fmla="*/ 0 h 63"/>
                    <a:gd name="T88" fmla="*/ 82 w 177"/>
                    <a:gd name="T89" fmla="*/ 0 h 63"/>
                    <a:gd name="T90" fmla="*/ 74 w 177"/>
                    <a:gd name="T91" fmla="*/ 1 h 63"/>
                    <a:gd name="T92" fmla="*/ 63 w 177"/>
                    <a:gd name="T93" fmla="*/ 3 h 63"/>
                    <a:gd name="T94" fmla="*/ 51 w 177"/>
                    <a:gd name="T95" fmla="*/ 5 h 63"/>
                    <a:gd name="T96" fmla="*/ 38 w 177"/>
                    <a:gd name="T97" fmla="*/ 9 h 63"/>
                    <a:gd name="T98" fmla="*/ 28 w 177"/>
                    <a:gd name="T99" fmla="*/ 12 h 63"/>
                    <a:gd name="T100" fmla="*/ 19 w 177"/>
                    <a:gd name="T101" fmla="*/ 16 h 63"/>
                    <a:gd name="T102" fmla="*/ 13 w 177"/>
                    <a:gd name="T103" fmla="*/ 22 h 63"/>
                    <a:gd name="T104" fmla="*/ 8 w 177"/>
                    <a:gd name="T105" fmla="*/ 28 h 63"/>
                    <a:gd name="T106" fmla="*/ 3 w 177"/>
                    <a:gd name="T107" fmla="*/ 34 h 63"/>
                    <a:gd name="T108" fmla="*/ 0 w 177"/>
                    <a:gd name="T109" fmla="*/ 41 h 63"/>
                    <a:gd name="T110" fmla="*/ 0 w 177"/>
                    <a:gd name="T111" fmla="*/ 47 h 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7"/>
                    <a:gd name="T169" fmla="*/ 0 h 63"/>
                    <a:gd name="T170" fmla="*/ 177 w 177"/>
                    <a:gd name="T171" fmla="*/ 63 h 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7" h="63">
                      <a:moveTo>
                        <a:pt x="0" y="47"/>
                      </a:moveTo>
                      <a:lnTo>
                        <a:pt x="1" y="53"/>
                      </a:lnTo>
                      <a:lnTo>
                        <a:pt x="4" y="58"/>
                      </a:lnTo>
                      <a:lnTo>
                        <a:pt x="9" y="61"/>
                      </a:lnTo>
                      <a:lnTo>
                        <a:pt x="13" y="61"/>
                      </a:lnTo>
                      <a:lnTo>
                        <a:pt x="18" y="59"/>
                      </a:lnTo>
                      <a:lnTo>
                        <a:pt x="22" y="57"/>
                      </a:lnTo>
                      <a:lnTo>
                        <a:pt x="26" y="51"/>
                      </a:lnTo>
                      <a:lnTo>
                        <a:pt x="26" y="47"/>
                      </a:lnTo>
                      <a:lnTo>
                        <a:pt x="27" y="44"/>
                      </a:lnTo>
                      <a:lnTo>
                        <a:pt x="31" y="40"/>
                      </a:lnTo>
                      <a:lnTo>
                        <a:pt x="38" y="36"/>
                      </a:lnTo>
                      <a:lnTo>
                        <a:pt x="51" y="33"/>
                      </a:lnTo>
                      <a:lnTo>
                        <a:pt x="63" y="31"/>
                      </a:lnTo>
                      <a:lnTo>
                        <a:pt x="75" y="30"/>
                      </a:lnTo>
                      <a:lnTo>
                        <a:pt x="90" y="30"/>
                      </a:lnTo>
                      <a:lnTo>
                        <a:pt x="103" y="30"/>
                      </a:lnTo>
                      <a:lnTo>
                        <a:pt x="116" y="31"/>
                      </a:lnTo>
                      <a:lnTo>
                        <a:pt x="129" y="33"/>
                      </a:lnTo>
                      <a:lnTo>
                        <a:pt x="143" y="37"/>
                      </a:lnTo>
                      <a:lnTo>
                        <a:pt x="149" y="41"/>
                      </a:lnTo>
                      <a:lnTo>
                        <a:pt x="152" y="44"/>
                      </a:lnTo>
                      <a:lnTo>
                        <a:pt x="152" y="49"/>
                      </a:lnTo>
                      <a:lnTo>
                        <a:pt x="153" y="53"/>
                      </a:lnTo>
                      <a:lnTo>
                        <a:pt x="156" y="57"/>
                      </a:lnTo>
                      <a:lnTo>
                        <a:pt x="158" y="59"/>
                      </a:lnTo>
                      <a:lnTo>
                        <a:pt x="162" y="61"/>
                      </a:lnTo>
                      <a:lnTo>
                        <a:pt x="166" y="62"/>
                      </a:lnTo>
                      <a:lnTo>
                        <a:pt x="170" y="61"/>
                      </a:lnTo>
                      <a:lnTo>
                        <a:pt x="173" y="57"/>
                      </a:lnTo>
                      <a:lnTo>
                        <a:pt x="176" y="52"/>
                      </a:lnTo>
                      <a:lnTo>
                        <a:pt x="176" y="45"/>
                      </a:lnTo>
                      <a:lnTo>
                        <a:pt x="176" y="38"/>
                      </a:lnTo>
                      <a:lnTo>
                        <a:pt x="172" y="32"/>
                      </a:lnTo>
                      <a:lnTo>
                        <a:pt x="170" y="28"/>
                      </a:lnTo>
                      <a:lnTo>
                        <a:pt x="165" y="22"/>
                      </a:lnTo>
                      <a:lnTo>
                        <a:pt x="158" y="17"/>
                      </a:lnTo>
                      <a:lnTo>
                        <a:pt x="150" y="13"/>
                      </a:lnTo>
                      <a:lnTo>
                        <a:pt x="142" y="10"/>
                      </a:lnTo>
                      <a:lnTo>
                        <a:pt x="134" y="7"/>
                      </a:lnTo>
                      <a:lnTo>
                        <a:pt x="121" y="4"/>
                      </a:lnTo>
                      <a:lnTo>
                        <a:pt x="113" y="3"/>
                      </a:lnTo>
                      <a:lnTo>
                        <a:pt x="104" y="0"/>
                      </a:lnTo>
                      <a:lnTo>
                        <a:pt x="92" y="0"/>
                      </a:lnTo>
                      <a:lnTo>
                        <a:pt x="82" y="0"/>
                      </a:lnTo>
                      <a:lnTo>
                        <a:pt x="74" y="1"/>
                      </a:lnTo>
                      <a:lnTo>
                        <a:pt x="63" y="3"/>
                      </a:lnTo>
                      <a:lnTo>
                        <a:pt x="51" y="5"/>
                      </a:lnTo>
                      <a:lnTo>
                        <a:pt x="38" y="9"/>
                      </a:lnTo>
                      <a:lnTo>
                        <a:pt x="28" y="12"/>
                      </a:lnTo>
                      <a:lnTo>
                        <a:pt x="19" y="16"/>
                      </a:lnTo>
                      <a:lnTo>
                        <a:pt x="13" y="22"/>
                      </a:lnTo>
                      <a:lnTo>
                        <a:pt x="8" y="28"/>
                      </a:lnTo>
                      <a:lnTo>
                        <a:pt x="3" y="34"/>
                      </a:lnTo>
                      <a:lnTo>
                        <a:pt x="0" y="41"/>
                      </a:lnTo>
                      <a:lnTo>
                        <a:pt x="0" y="47"/>
                      </a:lnTo>
                    </a:path>
                  </a:pathLst>
                </a:custGeom>
                <a:solidFill>
                  <a:srgbClr val="9F9F9F"/>
                </a:solidFill>
                <a:ln w="12700" cap="rnd" cmpd="sng">
                  <a:solidFill>
                    <a:srgbClr val="000000"/>
                  </a:solidFill>
                  <a:prstDash val="solid"/>
                  <a:round/>
                  <a:headEnd type="none" w="med" len="med"/>
                  <a:tailEnd type="none" w="med" len="med"/>
                </a:ln>
              </p:spPr>
              <p:txBody>
                <a:bodyPr/>
                <a:lstStyle/>
                <a:p>
                  <a:endParaRPr lang="en-GB"/>
                </a:p>
              </p:txBody>
            </p:sp>
            <p:sp>
              <p:nvSpPr>
                <p:cNvPr id="7393" name="Freeform 61"/>
                <p:cNvSpPr>
                  <a:spLocks/>
                </p:cNvSpPr>
                <p:nvPr/>
              </p:nvSpPr>
              <p:spPr bwMode="auto">
                <a:xfrm>
                  <a:off x="3118" y="869"/>
                  <a:ext cx="168" cy="45"/>
                </a:xfrm>
                <a:custGeom>
                  <a:avLst/>
                  <a:gdLst>
                    <a:gd name="T0" fmla="*/ 0 w 168"/>
                    <a:gd name="T1" fmla="*/ 37 h 45"/>
                    <a:gd name="T2" fmla="*/ 3 w 168"/>
                    <a:gd name="T3" fmla="*/ 32 h 45"/>
                    <a:gd name="T4" fmla="*/ 8 w 168"/>
                    <a:gd name="T5" fmla="*/ 24 h 45"/>
                    <a:gd name="T6" fmla="*/ 14 w 168"/>
                    <a:gd name="T7" fmla="*/ 17 h 45"/>
                    <a:gd name="T8" fmla="*/ 27 w 168"/>
                    <a:gd name="T9" fmla="*/ 11 h 45"/>
                    <a:gd name="T10" fmla="*/ 42 w 168"/>
                    <a:gd name="T11" fmla="*/ 7 h 45"/>
                    <a:gd name="T12" fmla="*/ 59 w 168"/>
                    <a:gd name="T13" fmla="*/ 3 h 45"/>
                    <a:gd name="T14" fmla="*/ 77 w 168"/>
                    <a:gd name="T15" fmla="*/ 0 h 45"/>
                    <a:gd name="T16" fmla="*/ 95 w 168"/>
                    <a:gd name="T17" fmla="*/ 3 h 45"/>
                    <a:gd name="T18" fmla="*/ 113 w 168"/>
                    <a:gd name="T19" fmla="*/ 4 h 45"/>
                    <a:gd name="T20" fmla="*/ 134 w 168"/>
                    <a:gd name="T21" fmla="*/ 8 h 45"/>
                    <a:gd name="T22" fmla="*/ 149 w 168"/>
                    <a:gd name="T23" fmla="*/ 15 h 45"/>
                    <a:gd name="T24" fmla="*/ 158 w 168"/>
                    <a:gd name="T25" fmla="*/ 23 h 45"/>
                    <a:gd name="T26" fmla="*/ 164 w 168"/>
                    <a:gd name="T27" fmla="*/ 31 h 45"/>
                    <a:gd name="T28" fmla="*/ 167 w 168"/>
                    <a:gd name="T29" fmla="*/ 37 h 45"/>
                    <a:gd name="T30" fmla="*/ 167 w 168"/>
                    <a:gd name="T31" fmla="*/ 40 h 45"/>
                    <a:gd name="T32" fmla="*/ 166 w 168"/>
                    <a:gd name="T33" fmla="*/ 44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45"/>
                    <a:gd name="T53" fmla="*/ 168 w 168"/>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45">
                      <a:moveTo>
                        <a:pt x="0" y="37"/>
                      </a:moveTo>
                      <a:lnTo>
                        <a:pt x="3" y="32"/>
                      </a:lnTo>
                      <a:lnTo>
                        <a:pt x="8" y="24"/>
                      </a:lnTo>
                      <a:lnTo>
                        <a:pt x="14" y="17"/>
                      </a:lnTo>
                      <a:lnTo>
                        <a:pt x="27" y="11"/>
                      </a:lnTo>
                      <a:lnTo>
                        <a:pt x="42" y="7"/>
                      </a:lnTo>
                      <a:lnTo>
                        <a:pt x="59" y="3"/>
                      </a:lnTo>
                      <a:lnTo>
                        <a:pt x="77" y="0"/>
                      </a:lnTo>
                      <a:lnTo>
                        <a:pt x="95" y="3"/>
                      </a:lnTo>
                      <a:lnTo>
                        <a:pt x="113" y="4"/>
                      </a:lnTo>
                      <a:lnTo>
                        <a:pt x="134" y="8"/>
                      </a:lnTo>
                      <a:lnTo>
                        <a:pt x="149" y="15"/>
                      </a:lnTo>
                      <a:lnTo>
                        <a:pt x="158" y="23"/>
                      </a:lnTo>
                      <a:lnTo>
                        <a:pt x="164" y="31"/>
                      </a:lnTo>
                      <a:lnTo>
                        <a:pt x="167" y="37"/>
                      </a:lnTo>
                      <a:lnTo>
                        <a:pt x="167" y="40"/>
                      </a:lnTo>
                      <a:lnTo>
                        <a:pt x="166" y="44"/>
                      </a:lnTo>
                    </a:path>
                  </a:pathLst>
                </a:custGeom>
                <a:noFill/>
                <a:ln w="12700" cap="rnd" cmpd="sng">
                  <a:solidFill>
                    <a:srgbClr val="C0C0C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394" name="Freeform 62"/>
                <p:cNvSpPr>
                  <a:spLocks/>
                </p:cNvSpPr>
                <p:nvPr/>
              </p:nvSpPr>
              <p:spPr bwMode="auto">
                <a:xfrm>
                  <a:off x="3196" y="863"/>
                  <a:ext cx="17" cy="30"/>
                </a:xfrm>
                <a:custGeom>
                  <a:avLst/>
                  <a:gdLst>
                    <a:gd name="T0" fmla="*/ 0 w 17"/>
                    <a:gd name="T1" fmla="*/ 0 h 30"/>
                    <a:gd name="T2" fmla="*/ 16 w 17"/>
                    <a:gd name="T3" fmla="*/ 13 h 30"/>
                    <a:gd name="T4" fmla="*/ 1 w 17"/>
                    <a:gd name="T5" fmla="*/ 29 h 30"/>
                    <a:gd name="T6" fmla="*/ 0 60000 65536"/>
                    <a:gd name="T7" fmla="*/ 0 60000 65536"/>
                    <a:gd name="T8" fmla="*/ 0 60000 65536"/>
                    <a:gd name="T9" fmla="*/ 0 w 17"/>
                    <a:gd name="T10" fmla="*/ 0 h 30"/>
                    <a:gd name="T11" fmla="*/ 17 w 17"/>
                    <a:gd name="T12" fmla="*/ 30 h 30"/>
                  </a:gdLst>
                  <a:ahLst/>
                  <a:cxnLst>
                    <a:cxn ang="T6">
                      <a:pos x="T0" y="T1"/>
                    </a:cxn>
                    <a:cxn ang="T7">
                      <a:pos x="T2" y="T3"/>
                    </a:cxn>
                    <a:cxn ang="T8">
                      <a:pos x="T4" y="T5"/>
                    </a:cxn>
                  </a:cxnLst>
                  <a:rect l="T9" t="T10" r="T11" b="T12"/>
                  <a:pathLst>
                    <a:path w="17" h="30">
                      <a:moveTo>
                        <a:pt x="0" y="0"/>
                      </a:moveTo>
                      <a:lnTo>
                        <a:pt x="16" y="13"/>
                      </a:lnTo>
                      <a:lnTo>
                        <a:pt x="1" y="2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7360" name="Group 63"/>
              <p:cNvGrpSpPr>
                <a:grpSpLocks/>
              </p:cNvGrpSpPr>
              <p:nvPr/>
            </p:nvGrpSpPr>
            <p:grpSpPr bwMode="auto">
              <a:xfrm>
                <a:off x="3106" y="1395"/>
                <a:ext cx="185" cy="64"/>
                <a:chOff x="3106" y="1395"/>
                <a:chExt cx="185" cy="64"/>
              </a:xfrm>
            </p:grpSpPr>
            <p:sp>
              <p:nvSpPr>
                <p:cNvPr id="7385" name="Oval 64"/>
                <p:cNvSpPr>
                  <a:spLocks noChangeArrowheads="1"/>
                </p:cNvSpPr>
                <p:nvPr/>
              </p:nvSpPr>
              <p:spPr bwMode="auto">
                <a:xfrm>
                  <a:off x="3264" y="1427"/>
                  <a:ext cx="25" cy="27"/>
                </a:xfrm>
                <a:prstGeom prst="ellipse">
                  <a:avLst/>
                </a:prstGeom>
                <a:solidFill>
                  <a:srgbClr val="3F3F3F"/>
                </a:solidFill>
                <a:ln w="12700">
                  <a:solidFill>
                    <a:srgbClr val="000000"/>
                  </a:solidFill>
                  <a:round/>
                  <a:headEnd/>
                  <a:tailEnd/>
                </a:ln>
              </p:spPr>
              <p:txBody>
                <a:bodyPr wrap="none" anchor="ctr"/>
                <a:lstStyle/>
                <a:p>
                  <a:endParaRPr lang="en-US"/>
                </a:p>
              </p:txBody>
            </p:sp>
            <p:sp>
              <p:nvSpPr>
                <p:cNvPr id="7386" name="Oval 65"/>
                <p:cNvSpPr>
                  <a:spLocks noChangeArrowheads="1"/>
                </p:cNvSpPr>
                <p:nvPr/>
              </p:nvSpPr>
              <p:spPr bwMode="auto">
                <a:xfrm>
                  <a:off x="3106" y="1427"/>
                  <a:ext cx="25" cy="27"/>
                </a:xfrm>
                <a:prstGeom prst="ellipse">
                  <a:avLst/>
                </a:prstGeom>
                <a:solidFill>
                  <a:srgbClr val="3F3F3F"/>
                </a:solidFill>
                <a:ln w="12700">
                  <a:solidFill>
                    <a:srgbClr val="000000"/>
                  </a:solidFill>
                  <a:round/>
                  <a:headEnd/>
                  <a:tailEnd/>
                </a:ln>
              </p:spPr>
              <p:txBody>
                <a:bodyPr wrap="none" anchor="ctr"/>
                <a:lstStyle/>
                <a:p>
                  <a:endParaRPr lang="en-US"/>
                </a:p>
              </p:txBody>
            </p:sp>
            <p:sp>
              <p:nvSpPr>
                <p:cNvPr id="7387" name="Freeform 66"/>
                <p:cNvSpPr>
                  <a:spLocks/>
                </p:cNvSpPr>
                <p:nvPr/>
              </p:nvSpPr>
              <p:spPr bwMode="auto">
                <a:xfrm>
                  <a:off x="3114" y="1395"/>
                  <a:ext cx="177" cy="64"/>
                </a:xfrm>
                <a:custGeom>
                  <a:avLst/>
                  <a:gdLst>
                    <a:gd name="T0" fmla="*/ 0 w 177"/>
                    <a:gd name="T1" fmla="*/ 48 h 64"/>
                    <a:gd name="T2" fmla="*/ 1 w 177"/>
                    <a:gd name="T3" fmla="*/ 55 h 64"/>
                    <a:gd name="T4" fmla="*/ 4 w 177"/>
                    <a:gd name="T5" fmla="*/ 60 h 64"/>
                    <a:gd name="T6" fmla="*/ 9 w 177"/>
                    <a:gd name="T7" fmla="*/ 63 h 64"/>
                    <a:gd name="T8" fmla="*/ 13 w 177"/>
                    <a:gd name="T9" fmla="*/ 63 h 64"/>
                    <a:gd name="T10" fmla="*/ 18 w 177"/>
                    <a:gd name="T11" fmla="*/ 62 h 64"/>
                    <a:gd name="T12" fmla="*/ 22 w 177"/>
                    <a:gd name="T13" fmla="*/ 58 h 64"/>
                    <a:gd name="T14" fmla="*/ 26 w 177"/>
                    <a:gd name="T15" fmla="*/ 52 h 64"/>
                    <a:gd name="T16" fmla="*/ 26 w 177"/>
                    <a:gd name="T17" fmla="*/ 48 h 64"/>
                    <a:gd name="T18" fmla="*/ 27 w 177"/>
                    <a:gd name="T19" fmla="*/ 44 h 64"/>
                    <a:gd name="T20" fmla="*/ 31 w 177"/>
                    <a:gd name="T21" fmla="*/ 40 h 64"/>
                    <a:gd name="T22" fmla="*/ 38 w 177"/>
                    <a:gd name="T23" fmla="*/ 38 h 64"/>
                    <a:gd name="T24" fmla="*/ 51 w 177"/>
                    <a:gd name="T25" fmla="*/ 34 h 64"/>
                    <a:gd name="T26" fmla="*/ 63 w 177"/>
                    <a:gd name="T27" fmla="*/ 32 h 64"/>
                    <a:gd name="T28" fmla="*/ 75 w 177"/>
                    <a:gd name="T29" fmla="*/ 31 h 64"/>
                    <a:gd name="T30" fmla="*/ 90 w 177"/>
                    <a:gd name="T31" fmla="*/ 31 h 64"/>
                    <a:gd name="T32" fmla="*/ 103 w 177"/>
                    <a:gd name="T33" fmla="*/ 31 h 64"/>
                    <a:gd name="T34" fmla="*/ 116 w 177"/>
                    <a:gd name="T35" fmla="*/ 32 h 64"/>
                    <a:gd name="T36" fmla="*/ 129 w 177"/>
                    <a:gd name="T37" fmla="*/ 35 h 64"/>
                    <a:gd name="T38" fmla="*/ 143 w 177"/>
                    <a:gd name="T39" fmla="*/ 39 h 64"/>
                    <a:gd name="T40" fmla="*/ 149 w 177"/>
                    <a:gd name="T41" fmla="*/ 43 h 64"/>
                    <a:gd name="T42" fmla="*/ 152 w 177"/>
                    <a:gd name="T43" fmla="*/ 46 h 64"/>
                    <a:gd name="T44" fmla="*/ 152 w 177"/>
                    <a:gd name="T45" fmla="*/ 51 h 64"/>
                    <a:gd name="T46" fmla="*/ 153 w 177"/>
                    <a:gd name="T47" fmla="*/ 54 h 64"/>
                    <a:gd name="T48" fmla="*/ 156 w 177"/>
                    <a:gd name="T49" fmla="*/ 58 h 64"/>
                    <a:gd name="T50" fmla="*/ 158 w 177"/>
                    <a:gd name="T51" fmla="*/ 60 h 64"/>
                    <a:gd name="T52" fmla="*/ 162 w 177"/>
                    <a:gd name="T53" fmla="*/ 63 h 64"/>
                    <a:gd name="T54" fmla="*/ 166 w 177"/>
                    <a:gd name="T55" fmla="*/ 63 h 64"/>
                    <a:gd name="T56" fmla="*/ 170 w 177"/>
                    <a:gd name="T57" fmla="*/ 62 h 64"/>
                    <a:gd name="T58" fmla="*/ 173 w 177"/>
                    <a:gd name="T59" fmla="*/ 58 h 64"/>
                    <a:gd name="T60" fmla="*/ 176 w 177"/>
                    <a:gd name="T61" fmla="*/ 53 h 64"/>
                    <a:gd name="T62" fmla="*/ 176 w 177"/>
                    <a:gd name="T63" fmla="*/ 47 h 64"/>
                    <a:gd name="T64" fmla="*/ 176 w 177"/>
                    <a:gd name="T65" fmla="*/ 40 h 64"/>
                    <a:gd name="T66" fmla="*/ 172 w 177"/>
                    <a:gd name="T67" fmla="*/ 32 h 64"/>
                    <a:gd name="T68" fmla="*/ 170 w 177"/>
                    <a:gd name="T69" fmla="*/ 29 h 64"/>
                    <a:gd name="T70" fmla="*/ 165 w 177"/>
                    <a:gd name="T71" fmla="*/ 24 h 64"/>
                    <a:gd name="T72" fmla="*/ 158 w 177"/>
                    <a:gd name="T73" fmla="*/ 19 h 64"/>
                    <a:gd name="T74" fmla="*/ 150 w 177"/>
                    <a:gd name="T75" fmla="*/ 15 h 64"/>
                    <a:gd name="T76" fmla="*/ 142 w 177"/>
                    <a:gd name="T77" fmla="*/ 11 h 64"/>
                    <a:gd name="T78" fmla="*/ 134 w 177"/>
                    <a:gd name="T79" fmla="*/ 8 h 64"/>
                    <a:gd name="T80" fmla="*/ 121 w 177"/>
                    <a:gd name="T81" fmla="*/ 5 h 64"/>
                    <a:gd name="T82" fmla="*/ 113 w 177"/>
                    <a:gd name="T83" fmla="*/ 3 h 64"/>
                    <a:gd name="T84" fmla="*/ 104 w 177"/>
                    <a:gd name="T85" fmla="*/ 1 h 64"/>
                    <a:gd name="T86" fmla="*/ 92 w 177"/>
                    <a:gd name="T87" fmla="*/ 0 h 64"/>
                    <a:gd name="T88" fmla="*/ 82 w 177"/>
                    <a:gd name="T89" fmla="*/ 0 h 64"/>
                    <a:gd name="T90" fmla="*/ 74 w 177"/>
                    <a:gd name="T91" fmla="*/ 1 h 64"/>
                    <a:gd name="T92" fmla="*/ 63 w 177"/>
                    <a:gd name="T93" fmla="*/ 3 h 64"/>
                    <a:gd name="T94" fmla="*/ 51 w 177"/>
                    <a:gd name="T95" fmla="*/ 5 h 64"/>
                    <a:gd name="T96" fmla="*/ 38 w 177"/>
                    <a:gd name="T97" fmla="*/ 9 h 64"/>
                    <a:gd name="T98" fmla="*/ 28 w 177"/>
                    <a:gd name="T99" fmla="*/ 12 h 64"/>
                    <a:gd name="T100" fmla="*/ 19 w 177"/>
                    <a:gd name="T101" fmla="*/ 17 h 64"/>
                    <a:gd name="T102" fmla="*/ 13 w 177"/>
                    <a:gd name="T103" fmla="*/ 23 h 64"/>
                    <a:gd name="T104" fmla="*/ 8 w 177"/>
                    <a:gd name="T105" fmla="*/ 28 h 64"/>
                    <a:gd name="T106" fmla="*/ 3 w 177"/>
                    <a:gd name="T107" fmla="*/ 36 h 64"/>
                    <a:gd name="T108" fmla="*/ 0 w 177"/>
                    <a:gd name="T109" fmla="*/ 43 h 64"/>
                    <a:gd name="T110" fmla="*/ 0 w 177"/>
                    <a:gd name="T111" fmla="*/ 48 h 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7"/>
                    <a:gd name="T169" fmla="*/ 0 h 64"/>
                    <a:gd name="T170" fmla="*/ 177 w 177"/>
                    <a:gd name="T171" fmla="*/ 64 h 6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7" h="64">
                      <a:moveTo>
                        <a:pt x="0" y="48"/>
                      </a:moveTo>
                      <a:lnTo>
                        <a:pt x="1" y="55"/>
                      </a:lnTo>
                      <a:lnTo>
                        <a:pt x="4" y="60"/>
                      </a:lnTo>
                      <a:lnTo>
                        <a:pt x="9" y="63"/>
                      </a:lnTo>
                      <a:lnTo>
                        <a:pt x="13" y="63"/>
                      </a:lnTo>
                      <a:lnTo>
                        <a:pt x="18" y="62"/>
                      </a:lnTo>
                      <a:lnTo>
                        <a:pt x="22" y="58"/>
                      </a:lnTo>
                      <a:lnTo>
                        <a:pt x="26" y="52"/>
                      </a:lnTo>
                      <a:lnTo>
                        <a:pt x="26" y="48"/>
                      </a:lnTo>
                      <a:lnTo>
                        <a:pt x="27" y="44"/>
                      </a:lnTo>
                      <a:lnTo>
                        <a:pt x="31" y="40"/>
                      </a:lnTo>
                      <a:lnTo>
                        <a:pt x="38" y="38"/>
                      </a:lnTo>
                      <a:lnTo>
                        <a:pt x="51" y="34"/>
                      </a:lnTo>
                      <a:lnTo>
                        <a:pt x="63" y="32"/>
                      </a:lnTo>
                      <a:lnTo>
                        <a:pt x="75" y="31"/>
                      </a:lnTo>
                      <a:lnTo>
                        <a:pt x="90" y="31"/>
                      </a:lnTo>
                      <a:lnTo>
                        <a:pt x="103" y="31"/>
                      </a:lnTo>
                      <a:lnTo>
                        <a:pt x="116" y="32"/>
                      </a:lnTo>
                      <a:lnTo>
                        <a:pt x="129" y="35"/>
                      </a:lnTo>
                      <a:lnTo>
                        <a:pt x="143" y="39"/>
                      </a:lnTo>
                      <a:lnTo>
                        <a:pt x="149" y="43"/>
                      </a:lnTo>
                      <a:lnTo>
                        <a:pt x="152" y="46"/>
                      </a:lnTo>
                      <a:lnTo>
                        <a:pt x="152" y="51"/>
                      </a:lnTo>
                      <a:lnTo>
                        <a:pt x="153" y="54"/>
                      </a:lnTo>
                      <a:lnTo>
                        <a:pt x="156" y="58"/>
                      </a:lnTo>
                      <a:lnTo>
                        <a:pt x="158" y="60"/>
                      </a:lnTo>
                      <a:lnTo>
                        <a:pt x="162" y="63"/>
                      </a:lnTo>
                      <a:lnTo>
                        <a:pt x="166" y="63"/>
                      </a:lnTo>
                      <a:lnTo>
                        <a:pt x="170" y="62"/>
                      </a:lnTo>
                      <a:lnTo>
                        <a:pt x="173" y="58"/>
                      </a:lnTo>
                      <a:lnTo>
                        <a:pt x="176" y="53"/>
                      </a:lnTo>
                      <a:lnTo>
                        <a:pt x="176" y="47"/>
                      </a:lnTo>
                      <a:lnTo>
                        <a:pt x="176" y="40"/>
                      </a:lnTo>
                      <a:lnTo>
                        <a:pt x="172" y="32"/>
                      </a:lnTo>
                      <a:lnTo>
                        <a:pt x="170" y="29"/>
                      </a:lnTo>
                      <a:lnTo>
                        <a:pt x="165" y="24"/>
                      </a:lnTo>
                      <a:lnTo>
                        <a:pt x="158" y="19"/>
                      </a:lnTo>
                      <a:lnTo>
                        <a:pt x="150" y="15"/>
                      </a:lnTo>
                      <a:lnTo>
                        <a:pt x="142" y="11"/>
                      </a:lnTo>
                      <a:lnTo>
                        <a:pt x="134" y="8"/>
                      </a:lnTo>
                      <a:lnTo>
                        <a:pt x="121" y="5"/>
                      </a:lnTo>
                      <a:lnTo>
                        <a:pt x="113" y="3"/>
                      </a:lnTo>
                      <a:lnTo>
                        <a:pt x="104" y="1"/>
                      </a:lnTo>
                      <a:lnTo>
                        <a:pt x="92" y="0"/>
                      </a:lnTo>
                      <a:lnTo>
                        <a:pt x="82" y="0"/>
                      </a:lnTo>
                      <a:lnTo>
                        <a:pt x="74" y="1"/>
                      </a:lnTo>
                      <a:lnTo>
                        <a:pt x="63" y="3"/>
                      </a:lnTo>
                      <a:lnTo>
                        <a:pt x="51" y="5"/>
                      </a:lnTo>
                      <a:lnTo>
                        <a:pt x="38" y="9"/>
                      </a:lnTo>
                      <a:lnTo>
                        <a:pt x="28" y="12"/>
                      </a:lnTo>
                      <a:lnTo>
                        <a:pt x="19" y="17"/>
                      </a:lnTo>
                      <a:lnTo>
                        <a:pt x="13" y="23"/>
                      </a:lnTo>
                      <a:lnTo>
                        <a:pt x="8" y="28"/>
                      </a:lnTo>
                      <a:lnTo>
                        <a:pt x="3" y="36"/>
                      </a:lnTo>
                      <a:lnTo>
                        <a:pt x="0" y="43"/>
                      </a:lnTo>
                      <a:lnTo>
                        <a:pt x="0" y="48"/>
                      </a:lnTo>
                    </a:path>
                  </a:pathLst>
                </a:custGeom>
                <a:solidFill>
                  <a:srgbClr val="9F9F9F"/>
                </a:solidFill>
                <a:ln w="12700" cap="rnd" cmpd="sng">
                  <a:solidFill>
                    <a:srgbClr val="000000"/>
                  </a:solidFill>
                  <a:prstDash val="solid"/>
                  <a:round/>
                  <a:headEnd type="none" w="med" len="med"/>
                  <a:tailEnd type="none" w="med" len="med"/>
                </a:ln>
              </p:spPr>
              <p:txBody>
                <a:bodyPr/>
                <a:lstStyle/>
                <a:p>
                  <a:endParaRPr lang="en-GB"/>
                </a:p>
              </p:txBody>
            </p:sp>
            <p:sp>
              <p:nvSpPr>
                <p:cNvPr id="7388" name="Freeform 67"/>
                <p:cNvSpPr>
                  <a:spLocks/>
                </p:cNvSpPr>
                <p:nvPr/>
              </p:nvSpPr>
              <p:spPr bwMode="auto">
                <a:xfrm>
                  <a:off x="3118" y="1403"/>
                  <a:ext cx="168" cy="45"/>
                </a:xfrm>
                <a:custGeom>
                  <a:avLst/>
                  <a:gdLst>
                    <a:gd name="T0" fmla="*/ 0 w 168"/>
                    <a:gd name="T1" fmla="*/ 37 h 45"/>
                    <a:gd name="T2" fmla="*/ 3 w 168"/>
                    <a:gd name="T3" fmla="*/ 32 h 45"/>
                    <a:gd name="T4" fmla="*/ 8 w 168"/>
                    <a:gd name="T5" fmla="*/ 24 h 45"/>
                    <a:gd name="T6" fmla="*/ 14 w 168"/>
                    <a:gd name="T7" fmla="*/ 17 h 45"/>
                    <a:gd name="T8" fmla="*/ 27 w 168"/>
                    <a:gd name="T9" fmla="*/ 11 h 45"/>
                    <a:gd name="T10" fmla="*/ 42 w 168"/>
                    <a:gd name="T11" fmla="*/ 7 h 45"/>
                    <a:gd name="T12" fmla="*/ 59 w 168"/>
                    <a:gd name="T13" fmla="*/ 3 h 45"/>
                    <a:gd name="T14" fmla="*/ 77 w 168"/>
                    <a:gd name="T15" fmla="*/ 0 h 45"/>
                    <a:gd name="T16" fmla="*/ 95 w 168"/>
                    <a:gd name="T17" fmla="*/ 1 h 45"/>
                    <a:gd name="T18" fmla="*/ 113 w 168"/>
                    <a:gd name="T19" fmla="*/ 4 h 45"/>
                    <a:gd name="T20" fmla="*/ 134 w 168"/>
                    <a:gd name="T21" fmla="*/ 8 h 45"/>
                    <a:gd name="T22" fmla="*/ 149 w 168"/>
                    <a:gd name="T23" fmla="*/ 13 h 45"/>
                    <a:gd name="T24" fmla="*/ 158 w 168"/>
                    <a:gd name="T25" fmla="*/ 21 h 45"/>
                    <a:gd name="T26" fmla="*/ 164 w 168"/>
                    <a:gd name="T27" fmla="*/ 31 h 45"/>
                    <a:gd name="T28" fmla="*/ 167 w 168"/>
                    <a:gd name="T29" fmla="*/ 37 h 45"/>
                    <a:gd name="T30" fmla="*/ 167 w 168"/>
                    <a:gd name="T31" fmla="*/ 40 h 45"/>
                    <a:gd name="T32" fmla="*/ 166 w 168"/>
                    <a:gd name="T33" fmla="*/ 44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45"/>
                    <a:gd name="T53" fmla="*/ 168 w 168"/>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45">
                      <a:moveTo>
                        <a:pt x="0" y="37"/>
                      </a:moveTo>
                      <a:lnTo>
                        <a:pt x="3" y="32"/>
                      </a:lnTo>
                      <a:lnTo>
                        <a:pt x="8" y="24"/>
                      </a:lnTo>
                      <a:lnTo>
                        <a:pt x="14" y="17"/>
                      </a:lnTo>
                      <a:lnTo>
                        <a:pt x="27" y="11"/>
                      </a:lnTo>
                      <a:lnTo>
                        <a:pt x="42" y="7"/>
                      </a:lnTo>
                      <a:lnTo>
                        <a:pt x="59" y="3"/>
                      </a:lnTo>
                      <a:lnTo>
                        <a:pt x="77" y="0"/>
                      </a:lnTo>
                      <a:lnTo>
                        <a:pt x="95" y="1"/>
                      </a:lnTo>
                      <a:lnTo>
                        <a:pt x="113" y="4"/>
                      </a:lnTo>
                      <a:lnTo>
                        <a:pt x="134" y="8"/>
                      </a:lnTo>
                      <a:lnTo>
                        <a:pt x="149" y="13"/>
                      </a:lnTo>
                      <a:lnTo>
                        <a:pt x="158" y="21"/>
                      </a:lnTo>
                      <a:lnTo>
                        <a:pt x="164" y="31"/>
                      </a:lnTo>
                      <a:lnTo>
                        <a:pt x="167" y="37"/>
                      </a:lnTo>
                      <a:lnTo>
                        <a:pt x="167" y="40"/>
                      </a:lnTo>
                      <a:lnTo>
                        <a:pt x="166" y="44"/>
                      </a:lnTo>
                    </a:path>
                  </a:pathLst>
                </a:custGeom>
                <a:noFill/>
                <a:ln w="12700" cap="rnd" cmpd="sng">
                  <a:solidFill>
                    <a:srgbClr val="C0C0C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389" name="Freeform 68"/>
                <p:cNvSpPr>
                  <a:spLocks/>
                </p:cNvSpPr>
                <p:nvPr/>
              </p:nvSpPr>
              <p:spPr bwMode="auto">
                <a:xfrm>
                  <a:off x="3196" y="1397"/>
                  <a:ext cx="17" cy="28"/>
                </a:xfrm>
                <a:custGeom>
                  <a:avLst/>
                  <a:gdLst>
                    <a:gd name="T0" fmla="*/ 0 w 17"/>
                    <a:gd name="T1" fmla="*/ 0 h 28"/>
                    <a:gd name="T2" fmla="*/ 16 w 17"/>
                    <a:gd name="T3" fmla="*/ 13 h 28"/>
                    <a:gd name="T4" fmla="*/ 1 w 17"/>
                    <a:gd name="T5" fmla="*/ 27 h 28"/>
                    <a:gd name="T6" fmla="*/ 0 60000 65536"/>
                    <a:gd name="T7" fmla="*/ 0 60000 65536"/>
                    <a:gd name="T8" fmla="*/ 0 60000 65536"/>
                    <a:gd name="T9" fmla="*/ 0 w 17"/>
                    <a:gd name="T10" fmla="*/ 0 h 28"/>
                    <a:gd name="T11" fmla="*/ 17 w 17"/>
                    <a:gd name="T12" fmla="*/ 28 h 28"/>
                  </a:gdLst>
                  <a:ahLst/>
                  <a:cxnLst>
                    <a:cxn ang="T6">
                      <a:pos x="T0" y="T1"/>
                    </a:cxn>
                    <a:cxn ang="T7">
                      <a:pos x="T2" y="T3"/>
                    </a:cxn>
                    <a:cxn ang="T8">
                      <a:pos x="T4" y="T5"/>
                    </a:cxn>
                  </a:cxnLst>
                  <a:rect l="T9" t="T10" r="T11" b="T12"/>
                  <a:pathLst>
                    <a:path w="17" h="28">
                      <a:moveTo>
                        <a:pt x="0" y="0"/>
                      </a:moveTo>
                      <a:lnTo>
                        <a:pt x="16" y="13"/>
                      </a:lnTo>
                      <a:lnTo>
                        <a:pt x="1" y="2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7361" name="Group 69"/>
              <p:cNvGrpSpPr>
                <a:grpSpLocks/>
              </p:cNvGrpSpPr>
              <p:nvPr/>
            </p:nvGrpSpPr>
            <p:grpSpPr bwMode="auto">
              <a:xfrm>
                <a:off x="3106" y="1705"/>
                <a:ext cx="185" cy="64"/>
                <a:chOff x="3106" y="1705"/>
                <a:chExt cx="185" cy="64"/>
              </a:xfrm>
            </p:grpSpPr>
            <p:sp>
              <p:nvSpPr>
                <p:cNvPr id="7380" name="Oval 70"/>
                <p:cNvSpPr>
                  <a:spLocks noChangeArrowheads="1"/>
                </p:cNvSpPr>
                <p:nvPr/>
              </p:nvSpPr>
              <p:spPr bwMode="auto">
                <a:xfrm>
                  <a:off x="3264" y="1733"/>
                  <a:ext cx="25" cy="27"/>
                </a:xfrm>
                <a:prstGeom prst="ellipse">
                  <a:avLst/>
                </a:prstGeom>
                <a:solidFill>
                  <a:srgbClr val="3F3F3F"/>
                </a:solidFill>
                <a:ln w="12700">
                  <a:solidFill>
                    <a:srgbClr val="000000"/>
                  </a:solidFill>
                  <a:round/>
                  <a:headEnd/>
                  <a:tailEnd/>
                </a:ln>
              </p:spPr>
              <p:txBody>
                <a:bodyPr wrap="none" anchor="ctr"/>
                <a:lstStyle/>
                <a:p>
                  <a:endParaRPr lang="en-US"/>
                </a:p>
              </p:txBody>
            </p:sp>
            <p:sp>
              <p:nvSpPr>
                <p:cNvPr id="7381" name="Oval 71"/>
                <p:cNvSpPr>
                  <a:spLocks noChangeArrowheads="1"/>
                </p:cNvSpPr>
                <p:nvPr/>
              </p:nvSpPr>
              <p:spPr bwMode="auto">
                <a:xfrm>
                  <a:off x="3106" y="1733"/>
                  <a:ext cx="25" cy="27"/>
                </a:xfrm>
                <a:prstGeom prst="ellipse">
                  <a:avLst/>
                </a:prstGeom>
                <a:solidFill>
                  <a:srgbClr val="3F3F3F"/>
                </a:solidFill>
                <a:ln w="12700">
                  <a:solidFill>
                    <a:srgbClr val="000000"/>
                  </a:solidFill>
                  <a:round/>
                  <a:headEnd/>
                  <a:tailEnd/>
                </a:ln>
              </p:spPr>
              <p:txBody>
                <a:bodyPr wrap="none" anchor="ctr"/>
                <a:lstStyle/>
                <a:p>
                  <a:endParaRPr lang="en-US"/>
                </a:p>
              </p:txBody>
            </p:sp>
            <p:sp>
              <p:nvSpPr>
                <p:cNvPr id="7382" name="Freeform 72"/>
                <p:cNvSpPr>
                  <a:spLocks/>
                </p:cNvSpPr>
                <p:nvPr/>
              </p:nvSpPr>
              <p:spPr bwMode="auto">
                <a:xfrm>
                  <a:off x="3114" y="1705"/>
                  <a:ext cx="177" cy="64"/>
                </a:xfrm>
                <a:custGeom>
                  <a:avLst/>
                  <a:gdLst>
                    <a:gd name="T0" fmla="*/ 0 w 177"/>
                    <a:gd name="T1" fmla="*/ 48 h 64"/>
                    <a:gd name="T2" fmla="*/ 1 w 177"/>
                    <a:gd name="T3" fmla="*/ 55 h 64"/>
                    <a:gd name="T4" fmla="*/ 4 w 177"/>
                    <a:gd name="T5" fmla="*/ 60 h 64"/>
                    <a:gd name="T6" fmla="*/ 9 w 177"/>
                    <a:gd name="T7" fmla="*/ 63 h 64"/>
                    <a:gd name="T8" fmla="*/ 13 w 177"/>
                    <a:gd name="T9" fmla="*/ 63 h 64"/>
                    <a:gd name="T10" fmla="*/ 18 w 177"/>
                    <a:gd name="T11" fmla="*/ 62 h 64"/>
                    <a:gd name="T12" fmla="*/ 22 w 177"/>
                    <a:gd name="T13" fmla="*/ 58 h 64"/>
                    <a:gd name="T14" fmla="*/ 26 w 177"/>
                    <a:gd name="T15" fmla="*/ 53 h 64"/>
                    <a:gd name="T16" fmla="*/ 26 w 177"/>
                    <a:gd name="T17" fmla="*/ 48 h 64"/>
                    <a:gd name="T18" fmla="*/ 27 w 177"/>
                    <a:gd name="T19" fmla="*/ 46 h 64"/>
                    <a:gd name="T20" fmla="*/ 31 w 177"/>
                    <a:gd name="T21" fmla="*/ 42 h 64"/>
                    <a:gd name="T22" fmla="*/ 38 w 177"/>
                    <a:gd name="T23" fmla="*/ 38 h 64"/>
                    <a:gd name="T24" fmla="*/ 51 w 177"/>
                    <a:gd name="T25" fmla="*/ 35 h 64"/>
                    <a:gd name="T26" fmla="*/ 63 w 177"/>
                    <a:gd name="T27" fmla="*/ 32 h 64"/>
                    <a:gd name="T28" fmla="*/ 75 w 177"/>
                    <a:gd name="T29" fmla="*/ 32 h 64"/>
                    <a:gd name="T30" fmla="*/ 90 w 177"/>
                    <a:gd name="T31" fmla="*/ 31 h 64"/>
                    <a:gd name="T32" fmla="*/ 103 w 177"/>
                    <a:gd name="T33" fmla="*/ 32 h 64"/>
                    <a:gd name="T34" fmla="*/ 116 w 177"/>
                    <a:gd name="T35" fmla="*/ 32 h 64"/>
                    <a:gd name="T36" fmla="*/ 129 w 177"/>
                    <a:gd name="T37" fmla="*/ 35 h 64"/>
                    <a:gd name="T38" fmla="*/ 143 w 177"/>
                    <a:gd name="T39" fmla="*/ 39 h 64"/>
                    <a:gd name="T40" fmla="*/ 149 w 177"/>
                    <a:gd name="T41" fmla="*/ 43 h 64"/>
                    <a:gd name="T42" fmla="*/ 152 w 177"/>
                    <a:gd name="T43" fmla="*/ 46 h 64"/>
                    <a:gd name="T44" fmla="*/ 152 w 177"/>
                    <a:gd name="T45" fmla="*/ 51 h 64"/>
                    <a:gd name="T46" fmla="*/ 153 w 177"/>
                    <a:gd name="T47" fmla="*/ 55 h 64"/>
                    <a:gd name="T48" fmla="*/ 156 w 177"/>
                    <a:gd name="T49" fmla="*/ 58 h 64"/>
                    <a:gd name="T50" fmla="*/ 158 w 177"/>
                    <a:gd name="T51" fmla="*/ 60 h 64"/>
                    <a:gd name="T52" fmla="*/ 162 w 177"/>
                    <a:gd name="T53" fmla="*/ 63 h 64"/>
                    <a:gd name="T54" fmla="*/ 166 w 177"/>
                    <a:gd name="T55" fmla="*/ 63 h 64"/>
                    <a:gd name="T56" fmla="*/ 170 w 177"/>
                    <a:gd name="T57" fmla="*/ 63 h 64"/>
                    <a:gd name="T58" fmla="*/ 173 w 177"/>
                    <a:gd name="T59" fmla="*/ 58 h 64"/>
                    <a:gd name="T60" fmla="*/ 176 w 177"/>
                    <a:gd name="T61" fmla="*/ 53 h 64"/>
                    <a:gd name="T62" fmla="*/ 176 w 177"/>
                    <a:gd name="T63" fmla="*/ 47 h 64"/>
                    <a:gd name="T64" fmla="*/ 176 w 177"/>
                    <a:gd name="T65" fmla="*/ 40 h 64"/>
                    <a:gd name="T66" fmla="*/ 172 w 177"/>
                    <a:gd name="T67" fmla="*/ 32 h 64"/>
                    <a:gd name="T68" fmla="*/ 170 w 177"/>
                    <a:gd name="T69" fmla="*/ 29 h 64"/>
                    <a:gd name="T70" fmla="*/ 165 w 177"/>
                    <a:gd name="T71" fmla="*/ 24 h 64"/>
                    <a:gd name="T72" fmla="*/ 158 w 177"/>
                    <a:gd name="T73" fmla="*/ 19 h 64"/>
                    <a:gd name="T74" fmla="*/ 150 w 177"/>
                    <a:gd name="T75" fmla="*/ 15 h 64"/>
                    <a:gd name="T76" fmla="*/ 142 w 177"/>
                    <a:gd name="T77" fmla="*/ 11 h 64"/>
                    <a:gd name="T78" fmla="*/ 134 w 177"/>
                    <a:gd name="T79" fmla="*/ 8 h 64"/>
                    <a:gd name="T80" fmla="*/ 121 w 177"/>
                    <a:gd name="T81" fmla="*/ 5 h 64"/>
                    <a:gd name="T82" fmla="*/ 113 w 177"/>
                    <a:gd name="T83" fmla="*/ 3 h 64"/>
                    <a:gd name="T84" fmla="*/ 104 w 177"/>
                    <a:gd name="T85" fmla="*/ 1 h 64"/>
                    <a:gd name="T86" fmla="*/ 92 w 177"/>
                    <a:gd name="T87" fmla="*/ 0 h 64"/>
                    <a:gd name="T88" fmla="*/ 82 w 177"/>
                    <a:gd name="T89" fmla="*/ 0 h 64"/>
                    <a:gd name="T90" fmla="*/ 74 w 177"/>
                    <a:gd name="T91" fmla="*/ 1 h 64"/>
                    <a:gd name="T92" fmla="*/ 63 w 177"/>
                    <a:gd name="T93" fmla="*/ 3 h 64"/>
                    <a:gd name="T94" fmla="*/ 51 w 177"/>
                    <a:gd name="T95" fmla="*/ 5 h 64"/>
                    <a:gd name="T96" fmla="*/ 38 w 177"/>
                    <a:gd name="T97" fmla="*/ 11 h 64"/>
                    <a:gd name="T98" fmla="*/ 28 w 177"/>
                    <a:gd name="T99" fmla="*/ 12 h 64"/>
                    <a:gd name="T100" fmla="*/ 19 w 177"/>
                    <a:gd name="T101" fmla="*/ 17 h 64"/>
                    <a:gd name="T102" fmla="*/ 13 w 177"/>
                    <a:gd name="T103" fmla="*/ 24 h 64"/>
                    <a:gd name="T104" fmla="*/ 8 w 177"/>
                    <a:gd name="T105" fmla="*/ 28 h 64"/>
                    <a:gd name="T106" fmla="*/ 3 w 177"/>
                    <a:gd name="T107" fmla="*/ 36 h 64"/>
                    <a:gd name="T108" fmla="*/ 0 w 177"/>
                    <a:gd name="T109" fmla="*/ 43 h 64"/>
                    <a:gd name="T110" fmla="*/ 0 w 177"/>
                    <a:gd name="T111" fmla="*/ 48 h 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7"/>
                    <a:gd name="T169" fmla="*/ 0 h 64"/>
                    <a:gd name="T170" fmla="*/ 177 w 177"/>
                    <a:gd name="T171" fmla="*/ 64 h 6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7" h="64">
                      <a:moveTo>
                        <a:pt x="0" y="48"/>
                      </a:moveTo>
                      <a:lnTo>
                        <a:pt x="1" y="55"/>
                      </a:lnTo>
                      <a:lnTo>
                        <a:pt x="4" y="60"/>
                      </a:lnTo>
                      <a:lnTo>
                        <a:pt x="9" y="63"/>
                      </a:lnTo>
                      <a:lnTo>
                        <a:pt x="13" y="63"/>
                      </a:lnTo>
                      <a:lnTo>
                        <a:pt x="18" y="62"/>
                      </a:lnTo>
                      <a:lnTo>
                        <a:pt x="22" y="58"/>
                      </a:lnTo>
                      <a:lnTo>
                        <a:pt x="26" y="53"/>
                      </a:lnTo>
                      <a:lnTo>
                        <a:pt x="26" y="48"/>
                      </a:lnTo>
                      <a:lnTo>
                        <a:pt x="27" y="46"/>
                      </a:lnTo>
                      <a:lnTo>
                        <a:pt x="31" y="42"/>
                      </a:lnTo>
                      <a:lnTo>
                        <a:pt x="38" y="38"/>
                      </a:lnTo>
                      <a:lnTo>
                        <a:pt x="51" y="35"/>
                      </a:lnTo>
                      <a:lnTo>
                        <a:pt x="63" y="32"/>
                      </a:lnTo>
                      <a:lnTo>
                        <a:pt x="75" y="32"/>
                      </a:lnTo>
                      <a:lnTo>
                        <a:pt x="90" y="31"/>
                      </a:lnTo>
                      <a:lnTo>
                        <a:pt x="103" y="32"/>
                      </a:lnTo>
                      <a:lnTo>
                        <a:pt x="116" y="32"/>
                      </a:lnTo>
                      <a:lnTo>
                        <a:pt x="129" y="35"/>
                      </a:lnTo>
                      <a:lnTo>
                        <a:pt x="143" y="39"/>
                      </a:lnTo>
                      <a:lnTo>
                        <a:pt x="149" y="43"/>
                      </a:lnTo>
                      <a:lnTo>
                        <a:pt x="152" y="46"/>
                      </a:lnTo>
                      <a:lnTo>
                        <a:pt x="152" y="51"/>
                      </a:lnTo>
                      <a:lnTo>
                        <a:pt x="153" y="55"/>
                      </a:lnTo>
                      <a:lnTo>
                        <a:pt x="156" y="58"/>
                      </a:lnTo>
                      <a:lnTo>
                        <a:pt x="158" y="60"/>
                      </a:lnTo>
                      <a:lnTo>
                        <a:pt x="162" y="63"/>
                      </a:lnTo>
                      <a:lnTo>
                        <a:pt x="166" y="63"/>
                      </a:lnTo>
                      <a:lnTo>
                        <a:pt x="170" y="63"/>
                      </a:lnTo>
                      <a:lnTo>
                        <a:pt x="173" y="58"/>
                      </a:lnTo>
                      <a:lnTo>
                        <a:pt x="176" y="53"/>
                      </a:lnTo>
                      <a:lnTo>
                        <a:pt x="176" y="47"/>
                      </a:lnTo>
                      <a:lnTo>
                        <a:pt x="176" y="40"/>
                      </a:lnTo>
                      <a:lnTo>
                        <a:pt x="172" y="32"/>
                      </a:lnTo>
                      <a:lnTo>
                        <a:pt x="170" y="29"/>
                      </a:lnTo>
                      <a:lnTo>
                        <a:pt x="165" y="24"/>
                      </a:lnTo>
                      <a:lnTo>
                        <a:pt x="158" y="19"/>
                      </a:lnTo>
                      <a:lnTo>
                        <a:pt x="150" y="15"/>
                      </a:lnTo>
                      <a:lnTo>
                        <a:pt x="142" y="11"/>
                      </a:lnTo>
                      <a:lnTo>
                        <a:pt x="134" y="8"/>
                      </a:lnTo>
                      <a:lnTo>
                        <a:pt x="121" y="5"/>
                      </a:lnTo>
                      <a:lnTo>
                        <a:pt x="113" y="3"/>
                      </a:lnTo>
                      <a:lnTo>
                        <a:pt x="104" y="1"/>
                      </a:lnTo>
                      <a:lnTo>
                        <a:pt x="92" y="0"/>
                      </a:lnTo>
                      <a:lnTo>
                        <a:pt x="82" y="0"/>
                      </a:lnTo>
                      <a:lnTo>
                        <a:pt x="74" y="1"/>
                      </a:lnTo>
                      <a:lnTo>
                        <a:pt x="63" y="3"/>
                      </a:lnTo>
                      <a:lnTo>
                        <a:pt x="51" y="5"/>
                      </a:lnTo>
                      <a:lnTo>
                        <a:pt x="38" y="11"/>
                      </a:lnTo>
                      <a:lnTo>
                        <a:pt x="28" y="12"/>
                      </a:lnTo>
                      <a:lnTo>
                        <a:pt x="19" y="17"/>
                      </a:lnTo>
                      <a:lnTo>
                        <a:pt x="13" y="24"/>
                      </a:lnTo>
                      <a:lnTo>
                        <a:pt x="8" y="28"/>
                      </a:lnTo>
                      <a:lnTo>
                        <a:pt x="3" y="36"/>
                      </a:lnTo>
                      <a:lnTo>
                        <a:pt x="0" y="43"/>
                      </a:lnTo>
                      <a:lnTo>
                        <a:pt x="0" y="48"/>
                      </a:lnTo>
                    </a:path>
                  </a:pathLst>
                </a:custGeom>
                <a:solidFill>
                  <a:srgbClr val="9F9F9F"/>
                </a:solidFill>
                <a:ln w="12700" cap="rnd" cmpd="sng">
                  <a:solidFill>
                    <a:srgbClr val="000000"/>
                  </a:solidFill>
                  <a:prstDash val="solid"/>
                  <a:round/>
                  <a:headEnd type="none" w="med" len="med"/>
                  <a:tailEnd type="none" w="med" len="med"/>
                </a:ln>
              </p:spPr>
              <p:txBody>
                <a:bodyPr/>
                <a:lstStyle/>
                <a:p>
                  <a:endParaRPr lang="en-GB"/>
                </a:p>
              </p:txBody>
            </p:sp>
            <p:sp>
              <p:nvSpPr>
                <p:cNvPr id="7383" name="Freeform 73"/>
                <p:cNvSpPr>
                  <a:spLocks/>
                </p:cNvSpPr>
                <p:nvPr/>
              </p:nvSpPr>
              <p:spPr bwMode="auto">
                <a:xfrm>
                  <a:off x="3118" y="1715"/>
                  <a:ext cx="168" cy="45"/>
                </a:xfrm>
                <a:custGeom>
                  <a:avLst/>
                  <a:gdLst>
                    <a:gd name="T0" fmla="*/ 0 w 168"/>
                    <a:gd name="T1" fmla="*/ 37 h 45"/>
                    <a:gd name="T2" fmla="*/ 3 w 168"/>
                    <a:gd name="T3" fmla="*/ 32 h 45"/>
                    <a:gd name="T4" fmla="*/ 8 w 168"/>
                    <a:gd name="T5" fmla="*/ 24 h 45"/>
                    <a:gd name="T6" fmla="*/ 14 w 168"/>
                    <a:gd name="T7" fmla="*/ 17 h 45"/>
                    <a:gd name="T8" fmla="*/ 27 w 168"/>
                    <a:gd name="T9" fmla="*/ 11 h 45"/>
                    <a:gd name="T10" fmla="*/ 42 w 168"/>
                    <a:gd name="T11" fmla="*/ 7 h 45"/>
                    <a:gd name="T12" fmla="*/ 59 w 168"/>
                    <a:gd name="T13" fmla="*/ 3 h 45"/>
                    <a:gd name="T14" fmla="*/ 77 w 168"/>
                    <a:gd name="T15" fmla="*/ 0 h 45"/>
                    <a:gd name="T16" fmla="*/ 95 w 168"/>
                    <a:gd name="T17" fmla="*/ 1 h 45"/>
                    <a:gd name="T18" fmla="*/ 113 w 168"/>
                    <a:gd name="T19" fmla="*/ 4 h 45"/>
                    <a:gd name="T20" fmla="*/ 134 w 168"/>
                    <a:gd name="T21" fmla="*/ 8 h 45"/>
                    <a:gd name="T22" fmla="*/ 149 w 168"/>
                    <a:gd name="T23" fmla="*/ 15 h 45"/>
                    <a:gd name="T24" fmla="*/ 158 w 168"/>
                    <a:gd name="T25" fmla="*/ 21 h 45"/>
                    <a:gd name="T26" fmla="*/ 164 w 168"/>
                    <a:gd name="T27" fmla="*/ 31 h 45"/>
                    <a:gd name="T28" fmla="*/ 167 w 168"/>
                    <a:gd name="T29" fmla="*/ 37 h 45"/>
                    <a:gd name="T30" fmla="*/ 167 w 168"/>
                    <a:gd name="T31" fmla="*/ 40 h 45"/>
                    <a:gd name="T32" fmla="*/ 166 w 168"/>
                    <a:gd name="T33" fmla="*/ 44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45"/>
                    <a:gd name="T53" fmla="*/ 168 w 168"/>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45">
                      <a:moveTo>
                        <a:pt x="0" y="37"/>
                      </a:moveTo>
                      <a:lnTo>
                        <a:pt x="3" y="32"/>
                      </a:lnTo>
                      <a:lnTo>
                        <a:pt x="8" y="24"/>
                      </a:lnTo>
                      <a:lnTo>
                        <a:pt x="14" y="17"/>
                      </a:lnTo>
                      <a:lnTo>
                        <a:pt x="27" y="11"/>
                      </a:lnTo>
                      <a:lnTo>
                        <a:pt x="42" y="7"/>
                      </a:lnTo>
                      <a:lnTo>
                        <a:pt x="59" y="3"/>
                      </a:lnTo>
                      <a:lnTo>
                        <a:pt x="77" y="0"/>
                      </a:lnTo>
                      <a:lnTo>
                        <a:pt x="95" y="1"/>
                      </a:lnTo>
                      <a:lnTo>
                        <a:pt x="113" y="4"/>
                      </a:lnTo>
                      <a:lnTo>
                        <a:pt x="134" y="8"/>
                      </a:lnTo>
                      <a:lnTo>
                        <a:pt x="149" y="15"/>
                      </a:lnTo>
                      <a:lnTo>
                        <a:pt x="158" y="21"/>
                      </a:lnTo>
                      <a:lnTo>
                        <a:pt x="164" y="31"/>
                      </a:lnTo>
                      <a:lnTo>
                        <a:pt x="167" y="37"/>
                      </a:lnTo>
                      <a:lnTo>
                        <a:pt x="167" y="40"/>
                      </a:lnTo>
                      <a:lnTo>
                        <a:pt x="166" y="44"/>
                      </a:lnTo>
                    </a:path>
                  </a:pathLst>
                </a:custGeom>
                <a:noFill/>
                <a:ln w="12700" cap="rnd" cmpd="sng">
                  <a:solidFill>
                    <a:srgbClr val="C0C0C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384" name="Freeform 74"/>
                <p:cNvSpPr>
                  <a:spLocks/>
                </p:cNvSpPr>
                <p:nvPr/>
              </p:nvSpPr>
              <p:spPr bwMode="auto">
                <a:xfrm>
                  <a:off x="3196" y="1707"/>
                  <a:ext cx="17" cy="31"/>
                </a:xfrm>
                <a:custGeom>
                  <a:avLst/>
                  <a:gdLst>
                    <a:gd name="T0" fmla="*/ 0 w 17"/>
                    <a:gd name="T1" fmla="*/ 0 h 31"/>
                    <a:gd name="T2" fmla="*/ 16 w 17"/>
                    <a:gd name="T3" fmla="*/ 15 h 31"/>
                    <a:gd name="T4" fmla="*/ 1 w 17"/>
                    <a:gd name="T5" fmla="*/ 30 h 31"/>
                    <a:gd name="T6" fmla="*/ 0 60000 65536"/>
                    <a:gd name="T7" fmla="*/ 0 60000 65536"/>
                    <a:gd name="T8" fmla="*/ 0 60000 65536"/>
                    <a:gd name="T9" fmla="*/ 0 w 17"/>
                    <a:gd name="T10" fmla="*/ 0 h 31"/>
                    <a:gd name="T11" fmla="*/ 17 w 17"/>
                    <a:gd name="T12" fmla="*/ 31 h 31"/>
                  </a:gdLst>
                  <a:ahLst/>
                  <a:cxnLst>
                    <a:cxn ang="T6">
                      <a:pos x="T0" y="T1"/>
                    </a:cxn>
                    <a:cxn ang="T7">
                      <a:pos x="T2" y="T3"/>
                    </a:cxn>
                    <a:cxn ang="T8">
                      <a:pos x="T4" y="T5"/>
                    </a:cxn>
                  </a:cxnLst>
                  <a:rect l="T9" t="T10" r="T11" b="T12"/>
                  <a:pathLst>
                    <a:path w="17" h="31">
                      <a:moveTo>
                        <a:pt x="0" y="0"/>
                      </a:moveTo>
                      <a:lnTo>
                        <a:pt x="16" y="15"/>
                      </a:lnTo>
                      <a:lnTo>
                        <a:pt x="1" y="30"/>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7362" name="Freeform 75"/>
              <p:cNvSpPr>
                <a:spLocks/>
              </p:cNvSpPr>
              <p:nvPr/>
            </p:nvSpPr>
            <p:spPr bwMode="auto">
              <a:xfrm>
                <a:off x="3950" y="1494"/>
                <a:ext cx="48" cy="137"/>
              </a:xfrm>
              <a:custGeom>
                <a:avLst/>
                <a:gdLst>
                  <a:gd name="T0" fmla="*/ 0 w 48"/>
                  <a:gd name="T1" fmla="*/ 0 h 137"/>
                  <a:gd name="T2" fmla="*/ 47 w 48"/>
                  <a:gd name="T3" fmla="*/ 0 h 137"/>
                  <a:gd name="T4" fmla="*/ 47 w 48"/>
                  <a:gd name="T5" fmla="*/ 136 h 137"/>
                  <a:gd name="T6" fmla="*/ 0 w 48"/>
                  <a:gd name="T7" fmla="*/ 136 h 137"/>
                  <a:gd name="T8" fmla="*/ 0 w 48"/>
                  <a:gd name="T9" fmla="*/ 0 h 137"/>
                  <a:gd name="T10" fmla="*/ 0 60000 65536"/>
                  <a:gd name="T11" fmla="*/ 0 60000 65536"/>
                  <a:gd name="T12" fmla="*/ 0 60000 65536"/>
                  <a:gd name="T13" fmla="*/ 0 60000 65536"/>
                  <a:gd name="T14" fmla="*/ 0 60000 65536"/>
                  <a:gd name="T15" fmla="*/ 0 w 48"/>
                  <a:gd name="T16" fmla="*/ 0 h 137"/>
                  <a:gd name="T17" fmla="*/ 48 w 48"/>
                  <a:gd name="T18" fmla="*/ 137 h 137"/>
                </a:gdLst>
                <a:ahLst/>
                <a:cxnLst>
                  <a:cxn ang="T10">
                    <a:pos x="T0" y="T1"/>
                  </a:cxn>
                  <a:cxn ang="T11">
                    <a:pos x="T2" y="T3"/>
                  </a:cxn>
                  <a:cxn ang="T12">
                    <a:pos x="T4" y="T5"/>
                  </a:cxn>
                  <a:cxn ang="T13">
                    <a:pos x="T6" y="T7"/>
                  </a:cxn>
                  <a:cxn ang="T14">
                    <a:pos x="T8" y="T9"/>
                  </a:cxn>
                </a:cxnLst>
                <a:rect l="T15" t="T16" r="T17" b="T18"/>
                <a:pathLst>
                  <a:path w="48" h="137">
                    <a:moveTo>
                      <a:pt x="0" y="0"/>
                    </a:moveTo>
                    <a:lnTo>
                      <a:pt x="47" y="0"/>
                    </a:lnTo>
                    <a:lnTo>
                      <a:pt x="47" y="136"/>
                    </a:lnTo>
                    <a:lnTo>
                      <a:pt x="0" y="136"/>
                    </a:lnTo>
                    <a:lnTo>
                      <a:pt x="0" y="0"/>
                    </a:lnTo>
                  </a:path>
                </a:pathLst>
              </a:custGeom>
              <a:solidFill>
                <a:schemeClr val="bg1"/>
              </a:solidFill>
              <a:ln w="12700" cap="rnd" cmpd="sng">
                <a:solidFill>
                  <a:srgbClr val="000000"/>
                </a:solidFill>
                <a:prstDash val="solid"/>
                <a:round/>
                <a:headEnd type="none" w="med" len="med"/>
                <a:tailEnd type="none" w="med" len="med"/>
              </a:ln>
            </p:spPr>
            <p:txBody>
              <a:bodyPr/>
              <a:lstStyle/>
              <a:p>
                <a:endParaRPr lang="en-GB"/>
              </a:p>
            </p:txBody>
          </p:sp>
          <p:sp>
            <p:nvSpPr>
              <p:cNvPr id="7363" name="Freeform 76"/>
              <p:cNvSpPr>
                <a:spLocks/>
              </p:cNvSpPr>
              <p:nvPr/>
            </p:nvSpPr>
            <p:spPr bwMode="auto">
              <a:xfrm>
                <a:off x="3933" y="1015"/>
                <a:ext cx="50" cy="134"/>
              </a:xfrm>
              <a:custGeom>
                <a:avLst/>
                <a:gdLst>
                  <a:gd name="T0" fmla="*/ 0 w 50"/>
                  <a:gd name="T1" fmla="*/ 0 h 134"/>
                  <a:gd name="T2" fmla="*/ 49 w 50"/>
                  <a:gd name="T3" fmla="*/ 0 h 134"/>
                  <a:gd name="T4" fmla="*/ 49 w 50"/>
                  <a:gd name="T5" fmla="*/ 133 h 134"/>
                  <a:gd name="T6" fmla="*/ 0 w 50"/>
                  <a:gd name="T7" fmla="*/ 133 h 134"/>
                  <a:gd name="T8" fmla="*/ 0 w 50"/>
                  <a:gd name="T9" fmla="*/ 0 h 134"/>
                  <a:gd name="T10" fmla="*/ 0 60000 65536"/>
                  <a:gd name="T11" fmla="*/ 0 60000 65536"/>
                  <a:gd name="T12" fmla="*/ 0 60000 65536"/>
                  <a:gd name="T13" fmla="*/ 0 60000 65536"/>
                  <a:gd name="T14" fmla="*/ 0 60000 65536"/>
                  <a:gd name="T15" fmla="*/ 0 w 50"/>
                  <a:gd name="T16" fmla="*/ 0 h 134"/>
                  <a:gd name="T17" fmla="*/ 50 w 50"/>
                  <a:gd name="T18" fmla="*/ 134 h 134"/>
                </a:gdLst>
                <a:ahLst/>
                <a:cxnLst>
                  <a:cxn ang="T10">
                    <a:pos x="T0" y="T1"/>
                  </a:cxn>
                  <a:cxn ang="T11">
                    <a:pos x="T2" y="T3"/>
                  </a:cxn>
                  <a:cxn ang="T12">
                    <a:pos x="T4" y="T5"/>
                  </a:cxn>
                  <a:cxn ang="T13">
                    <a:pos x="T6" y="T7"/>
                  </a:cxn>
                  <a:cxn ang="T14">
                    <a:pos x="T8" y="T9"/>
                  </a:cxn>
                </a:cxnLst>
                <a:rect l="T15" t="T16" r="T17" b="T18"/>
                <a:pathLst>
                  <a:path w="50" h="134">
                    <a:moveTo>
                      <a:pt x="0" y="0"/>
                    </a:moveTo>
                    <a:lnTo>
                      <a:pt x="49" y="0"/>
                    </a:lnTo>
                    <a:lnTo>
                      <a:pt x="49" y="133"/>
                    </a:lnTo>
                    <a:lnTo>
                      <a:pt x="0" y="133"/>
                    </a:lnTo>
                    <a:lnTo>
                      <a:pt x="0" y="0"/>
                    </a:lnTo>
                  </a:path>
                </a:pathLst>
              </a:custGeom>
              <a:solidFill>
                <a:schemeClr val="bg1"/>
              </a:solidFill>
              <a:ln w="12700" cap="rnd" cmpd="sng">
                <a:solidFill>
                  <a:srgbClr val="000000"/>
                </a:solidFill>
                <a:prstDash val="solid"/>
                <a:round/>
                <a:headEnd type="none" w="med" len="med"/>
                <a:tailEnd type="none" w="med" len="med"/>
              </a:ln>
            </p:spPr>
            <p:txBody>
              <a:bodyPr/>
              <a:lstStyle/>
              <a:p>
                <a:endParaRPr lang="en-GB"/>
              </a:p>
            </p:txBody>
          </p:sp>
          <p:sp>
            <p:nvSpPr>
              <p:cNvPr id="7364" name="Freeform 77"/>
              <p:cNvSpPr>
                <a:spLocks/>
              </p:cNvSpPr>
              <p:nvPr/>
            </p:nvSpPr>
            <p:spPr bwMode="auto">
              <a:xfrm>
                <a:off x="3941" y="1172"/>
                <a:ext cx="49" cy="137"/>
              </a:xfrm>
              <a:custGeom>
                <a:avLst/>
                <a:gdLst>
                  <a:gd name="T0" fmla="*/ 0 w 49"/>
                  <a:gd name="T1" fmla="*/ 0 h 137"/>
                  <a:gd name="T2" fmla="*/ 48 w 49"/>
                  <a:gd name="T3" fmla="*/ 0 h 137"/>
                  <a:gd name="T4" fmla="*/ 48 w 49"/>
                  <a:gd name="T5" fmla="*/ 136 h 137"/>
                  <a:gd name="T6" fmla="*/ 0 w 49"/>
                  <a:gd name="T7" fmla="*/ 136 h 137"/>
                  <a:gd name="T8" fmla="*/ 0 w 49"/>
                  <a:gd name="T9" fmla="*/ 0 h 137"/>
                  <a:gd name="T10" fmla="*/ 0 60000 65536"/>
                  <a:gd name="T11" fmla="*/ 0 60000 65536"/>
                  <a:gd name="T12" fmla="*/ 0 60000 65536"/>
                  <a:gd name="T13" fmla="*/ 0 60000 65536"/>
                  <a:gd name="T14" fmla="*/ 0 60000 65536"/>
                  <a:gd name="T15" fmla="*/ 0 w 49"/>
                  <a:gd name="T16" fmla="*/ 0 h 137"/>
                  <a:gd name="T17" fmla="*/ 49 w 49"/>
                  <a:gd name="T18" fmla="*/ 137 h 137"/>
                </a:gdLst>
                <a:ahLst/>
                <a:cxnLst>
                  <a:cxn ang="T10">
                    <a:pos x="T0" y="T1"/>
                  </a:cxn>
                  <a:cxn ang="T11">
                    <a:pos x="T2" y="T3"/>
                  </a:cxn>
                  <a:cxn ang="T12">
                    <a:pos x="T4" y="T5"/>
                  </a:cxn>
                  <a:cxn ang="T13">
                    <a:pos x="T6" y="T7"/>
                  </a:cxn>
                  <a:cxn ang="T14">
                    <a:pos x="T8" y="T9"/>
                  </a:cxn>
                </a:cxnLst>
                <a:rect l="T15" t="T16" r="T17" b="T18"/>
                <a:pathLst>
                  <a:path w="49" h="137">
                    <a:moveTo>
                      <a:pt x="0" y="0"/>
                    </a:moveTo>
                    <a:lnTo>
                      <a:pt x="48" y="0"/>
                    </a:lnTo>
                    <a:lnTo>
                      <a:pt x="48" y="136"/>
                    </a:lnTo>
                    <a:lnTo>
                      <a:pt x="0" y="136"/>
                    </a:lnTo>
                    <a:lnTo>
                      <a:pt x="0" y="0"/>
                    </a:lnTo>
                  </a:path>
                </a:pathLst>
              </a:custGeom>
              <a:solidFill>
                <a:schemeClr val="bg1"/>
              </a:solidFill>
              <a:ln w="12700" cap="rnd" cmpd="sng">
                <a:solidFill>
                  <a:srgbClr val="000000"/>
                </a:solidFill>
                <a:prstDash val="solid"/>
                <a:round/>
                <a:headEnd type="none" w="med" len="med"/>
                <a:tailEnd type="none" w="med" len="med"/>
              </a:ln>
            </p:spPr>
            <p:txBody>
              <a:bodyPr/>
              <a:lstStyle/>
              <a:p>
                <a:endParaRPr lang="en-GB"/>
              </a:p>
            </p:txBody>
          </p:sp>
          <p:sp>
            <p:nvSpPr>
              <p:cNvPr id="7365" name="Freeform 78"/>
              <p:cNvSpPr>
                <a:spLocks/>
              </p:cNvSpPr>
              <p:nvPr/>
            </p:nvSpPr>
            <p:spPr bwMode="auto">
              <a:xfrm>
                <a:off x="3942" y="1337"/>
                <a:ext cx="48" cy="135"/>
              </a:xfrm>
              <a:custGeom>
                <a:avLst/>
                <a:gdLst>
                  <a:gd name="T0" fmla="*/ 0 w 48"/>
                  <a:gd name="T1" fmla="*/ 0 h 135"/>
                  <a:gd name="T2" fmla="*/ 47 w 48"/>
                  <a:gd name="T3" fmla="*/ 0 h 135"/>
                  <a:gd name="T4" fmla="*/ 47 w 48"/>
                  <a:gd name="T5" fmla="*/ 134 h 135"/>
                  <a:gd name="T6" fmla="*/ 0 w 48"/>
                  <a:gd name="T7" fmla="*/ 134 h 135"/>
                  <a:gd name="T8" fmla="*/ 0 w 48"/>
                  <a:gd name="T9" fmla="*/ 0 h 135"/>
                  <a:gd name="T10" fmla="*/ 0 60000 65536"/>
                  <a:gd name="T11" fmla="*/ 0 60000 65536"/>
                  <a:gd name="T12" fmla="*/ 0 60000 65536"/>
                  <a:gd name="T13" fmla="*/ 0 60000 65536"/>
                  <a:gd name="T14" fmla="*/ 0 60000 65536"/>
                  <a:gd name="T15" fmla="*/ 0 w 48"/>
                  <a:gd name="T16" fmla="*/ 0 h 135"/>
                  <a:gd name="T17" fmla="*/ 48 w 48"/>
                  <a:gd name="T18" fmla="*/ 135 h 135"/>
                </a:gdLst>
                <a:ahLst/>
                <a:cxnLst>
                  <a:cxn ang="T10">
                    <a:pos x="T0" y="T1"/>
                  </a:cxn>
                  <a:cxn ang="T11">
                    <a:pos x="T2" y="T3"/>
                  </a:cxn>
                  <a:cxn ang="T12">
                    <a:pos x="T4" y="T5"/>
                  </a:cxn>
                  <a:cxn ang="T13">
                    <a:pos x="T6" y="T7"/>
                  </a:cxn>
                  <a:cxn ang="T14">
                    <a:pos x="T8" y="T9"/>
                  </a:cxn>
                </a:cxnLst>
                <a:rect l="T15" t="T16" r="T17" b="T18"/>
                <a:pathLst>
                  <a:path w="48" h="135">
                    <a:moveTo>
                      <a:pt x="0" y="0"/>
                    </a:moveTo>
                    <a:lnTo>
                      <a:pt x="47" y="0"/>
                    </a:lnTo>
                    <a:lnTo>
                      <a:pt x="47" y="134"/>
                    </a:lnTo>
                    <a:lnTo>
                      <a:pt x="0" y="134"/>
                    </a:lnTo>
                    <a:lnTo>
                      <a:pt x="0" y="0"/>
                    </a:lnTo>
                  </a:path>
                </a:pathLst>
              </a:custGeom>
              <a:solidFill>
                <a:schemeClr val="bg1"/>
              </a:solidFill>
              <a:ln w="12700" cap="rnd" cmpd="sng">
                <a:solidFill>
                  <a:srgbClr val="000000"/>
                </a:solidFill>
                <a:prstDash val="solid"/>
                <a:round/>
                <a:headEnd type="none" w="med" len="med"/>
                <a:tailEnd type="none" w="med" len="med"/>
              </a:ln>
            </p:spPr>
            <p:txBody>
              <a:bodyPr/>
              <a:lstStyle/>
              <a:p>
                <a:endParaRPr lang="en-GB"/>
              </a:p>
            </p:txBody>
          </p:sp>
          <p:sp>
            <p:nvSpPr>
              <p:cNvPr id="7366" name="Freeform 79"/>
              <p:cNvSpPr>
                <a:spLocks/>
              </p:cNvSpPr>
              <p:nvPr/>
            </p:nvSpPr>
            <p:spPr bwMode="auto">
              <a:xfrm>
                <a:off x="2441" y="992"/>
                <a:ext cx="38" cy="135"/>
              </a:xfrm>
              <a:custGeom>
                <a:avLst/>
                <a:gdLst>
                  <a:gd name="T0" fmla="*/ 37 w 38"/>
                  <a:gd name="T1" fmla="*/ 0 h 135"/>
                  <a:gd name="T2" fmla="*/ 0 w 38"/>
                  <a:gd name="T3" fmla="*/ 0 h 135"/>
                  <a:gd name="T4" fmla="*/ 0 w 38"/>
                  <a:gd name="T5" fmla="*/ 134 h 135"/>
                  <a:gd name="T6" fmla="*/ 37 w 38"/>
                  <a:gd name="T7" fmla="*/ 134 h 135"/>
                  <a:gd name="T8" fmla="*/ 37 w 38"/>
                  <a:gd name="T9" fmla="*/ 0 h 135"/>
                  <a:gd name="T10" fmla="*/ 0 60000 65536"/>
                  <a:gd name="T11" fmla="*/ 0 60000 65536"/>
                  <a:gd name="T12" fmla="*/ 0 60000 65536"/>
                  <a:gd name="T13" fmla="*/ 0 60000 65536"/>
                  <a:gd name="T14" fmla="*/ 0 60000 65536"/>
                  <a:gd name="T15" fmla="*/ 0 w 38"/>
                  <a:gd name="T16" fmla="*/ 0 h 135"/>
                  <a:gd name="T17" fmla="*/ 38 w 38"/>
                  <a:gd name="T18" fmla="*/ 135 h 135"/>
                </a:gdLst>
                <a:ahLst/>
                <a:cxnLst>
                  <a:cxn ang="T10">
                    <a:pos x="T0" y="T1"/>
                  </a:cxn>
                  <a:cxn ang="T11">
                    <a:pos x="T2" y="T3"/>
                  </a:cxn>
                  <a:cxn ang="T12">
                    <a:pos x="T4" y="T5"/>
                  </a:cxn>
                  <a:cxn ang="T13">
                    <a:pos x="T6" y="T7"/>
                  </a:cxn>
                  <a:cxn ang="T14">
                    <a:pos x="T8" y="T9"/>
                  </a:cxn>
                </a:cxnLst>
                <a:rect l="T15" t="T16" r="T17" b="T18"/>
                <a:pathLst>
                  <a:path w="38" h="135">
                    <a:moveTo>
                      <a:pt x="37" y="0"/>
                    </a:moveTo>
                    <a:lnTo>
                      <a:pt x="0" y="0"/>
                    </a:lnTo>
                    <a:lnTo>
                      <a:pt x="0" y="134"/>
                    </a:lnTo>
                    <a:lnTo>
                      <a:pt x="37" y="134"/>
                    </a:lnTo>
                    <a:lnTo>
                      <a:pt x="37" y="0"/>
                    </a:lnTo>
                  </a:path>
                </a:pathLst>
              </a:custGeom>
              <a:solidFill>
                <a:schemeClr val="bg1"/>
              </a:solidFill>
              <a:ln w="12700" cap="rnd" cmpd="sng">
                <a:solidFill>
                  <a:srgbClr val="000000"/>
                </a:solidFill>
                <a:prstDash val="solid"/>
                <a:round/>
                <a:headEnd type="none" w="med" len="med"/>
                <a:tailEnd type="none" w="med" len="med"/>
              </a:ln>
            </p:spPr>
            <p:txBody>
              <a:bodyPr/>
              <a:lstStyle/>
              <a:p>
                <a:endParaRPr lang="en-GB"/>
              </a:p>
            </p:txBody>
          </p:sp>
          <p:sp>
            <p:nvSpPr>
              <p:cNvPr id="7367" name="Freeform 80"/>
              <p:cNvSpPr>
                <a:spLocks/>
              </p:cNvSpPr>
              <p:nvPr/>
            </p:nvSpPr>
            <p:spPr bwMode="auto">
              <a:xfrm>
                <a:off x="2434" y="1150"/>
                <a:ext cx="47" cy="135"/>
              </a:xfrm>
              <a:custGeom>
                <a:avLst/>
                <a:gdLst>
                  <a:gd name="T0" fmla="*/ 46 w 47"/>
                  <a:gd name="T1" fmla="*/ 0 h 135"/>
                  <a:gd name="T2" fmla="*/ 0 w 47"/>
                  <a:gd name="T3" fmla="*/ 0 h 135"/>
                  <a:gd name="T4" fmla="*/ 0 w 47"/>
                  <a:gd name="T5" fmla="*/ 134 h 135"/>
                  <a:gd name="T6" fmla="*/ 46 w 47"/>
                  <a:gd name="T7" fmla="*/ 134 h 135"/>
                  <a:gd name="T8" fmla="*/ 46 w 47"/>
                  <a:gd name="T9" fmla="*/ 0 h 135"/>
                  <a:gd name="T10" fmla="*/ 0 60000 65536"/>
                  <a:gd name="T11" fmla="*/ 0 60000 65536"/>
                  <a:gd name="T12" fmla="*/ 0 60000 65536"/>
                  <a:gd name="T13" fmla="*/ 0 60000 65536"/>
                  <a:gd name="T14" fmla="*/ 0 60000 65536"/>
                  <a:gd name="T15" fmla="*/ 0 w 47"/>
                  <a:gd name="T16" fmla="*/ 0 h 135"/>
                  <a:gd name="T17" fmla="*/ 47 w 47"/>
                  <a:gd name="T18" fmla="*/ 135 h 135"/>
                </a:gdLst>
                <a:ahLst/>
                <a:cxnLst>
                  <a:cxn ang="T10">
                    <a:pos x="T0" y="T1"/>
                  </a:cxn>
                  <a:cxn ang="T11">
                    <a:pos x="T2" y="T3"/>
                  </a:cxn>
                  <a:cxn ang="T12">
                    <a:pos x="T4" y="T5"/>
                  </a:cxn>
                  <a:cxn ang="T13">
                    <a:pos x="T6" y="T7"/>
                  </a:cxn>
                  <a:cxn ang="T14">
                    <a:pos x="T8" y="T9"/>
                  </a:cxn>
                </a:cxnLst>
                <a:rect l="T15" t="T16" r="T17" b="T18"/>
                <a:pathLst>
                  <a:path w="47" h="135">
                    <a:moveTo>
                      <a:pt x="46" y="0"/>
                    </a:moveTo>
                    <a:lnTo>
                      <a:pt x="0" y="0"/>
                    </a:lnTo>
                    <a:lnTo>
                      <a:pt x="0" y="134"/>
                    </a:lnTo>
                    <a:lnTo>
                      <a:pt x="46" y="134"/>
                    </a:lnTo>
                    <a:lnTo>
                      <a:pt x="46" y="0"/>
                    </a:lnTo>
                  </a:path>
                </a:pathLst>
              </a:custGeom>
              <a:solidFill>
                <a:schemeClr val="bg1"/>
              </a:solidFill>
              <a:ln w="12700" cap="rnd" cmpd="sng">
                <a:solidFill>
                  <a:srgbClr val="000000"/>
                </a:solidFill>
                <a:prstDash val="solid"/>
                <a:round/>
                <a:headEnd type="none" w="med" len="med"/>
                <a:tailEnd type="none" w="med" len="med"/>
              </a:ln>
            </p:spPr>
            <p:txBody>
              <a:bodyPr/>
              <a:lstStyle/>
              <a:p>
                <a:endParaRPr lang="en-GB"/>
              </a:p>
            </p:txBody>
          </p:sp>
          <p:sp>
            <p:nvSpPr>
              <p:cNvPr id="7368" name="Freeform 81"/>
              <p:cNvSpPr>
                <a:spLocks/>
              </p:cNvSpPr>
              <p:nvPr/>
            </p:nvSpPr>
            <p:spPr bwMode="auto">
              <a:xfrm>
                <a:off x="2451" y="826"/>
                <a:ext cx="29" cy="136"/>
              </a:xfrm>
              <a:custGeom>
                <a:avLst/>
                <a:gdLst>
                  <a:gd name="T0" fmla="*/ 28 w 29"/>
                  <a:gd name="T1" fmla="*/ 0 h 136"/>
                  <a:gd name="T2" fmla="*/ 0 w 29"/>
                  <a:gd name="T3" fmla="*/ 0 h 136"/>
                  <a:gd name="T4" fmla="*/ 0 w 29"/>
                  <a:gd name="T5" fmla="*/ 135 h 136"/>
                  <a:gd name="T6" fmla="*/ 28 w 29"/>
                  <a:gd name="T7" fmla="*/ 135 h 136"/>
                  <a:gd name="T8" fmla="*/ 28 w 29"/>
                  <a:gd name="T9" fmla="*/ 0 h 136"/>
                  <a:gd name="T10" fmla="*/ 0 60000 65536"/>
                  <a:gd name="T11" fmla="*/ 0 60000 65536"/>
                  <a:gd name="T12" fmla="*/ 0 60000 65536"/>
                  <a:gd name="T13" fmla="*/ 0 60000 65536"/>
                  <a:gd name="T14" fmla="*/ 0 60000 65536"/>
                  <a:gd name="T15" fmla="*/ 0 w 29"/>
                  <a:gd name="T16" fmla="*/ 0 h 136"/>
                  <a:gd name="T17" fmla="*/ 29 w 29"/>
                  <a:gd name="T18" fmla="*/ 136 h 136"/>
                </a:gdLst>
                <a:ahLst/>
                <a:cxnLst>
                  <a:cxn ang="T10">
                    <a:pos x="T0" y="T1"/>
                  </a:cxn>
                  <a:cxn ang="T11">
                    <a:pos x="T2" y="T3"/>
                  </a:cxn>
                  <a:cxn ang="T12">
                    <a:pos x="T4" y="T5"/>
                  </a:cxn>
                  <a:cxn ang="T13">
                    <a:pos x="T6" y="T7"/>
                  </a:cxn>
                  <a:cxn ang="T14">
                    <a:pos x="T8" y="T9"/>
                  </a:cxn>
                </a:cxnLst>
                <a:rect l="T15" t="T16" r="T17" b="T18"/>
                <a:pathLst>
                  <a:path w="29" h="136">
                    <a:moveTo>
                      <a:pt x="28" y="0"/>
                    </a:moveTo>
                    <a:lnTo>
                      <a:pt x="0" y="0"/>
                    </a:lnTo>
                    <a:lnTo>
                      <a:pt x="0" y="135"/>
                    </a:lnTo>
                    <a:lnTo>
                      <a:pt x="28" y="135"/>
                    </a:lnTo>
                    <a:lnTo>
                      <a:pt x="28" y="0"/>
                    </a:lnTo>
                  </a:path>
                </a:pathLst>
              </a:custGeom>
              <a:solidFill>
                <a:schemeClr val="bg1"/>
              </a:solidFill>
              <a:ln w="12700" cap="rnd" cmpd="sng">
                <a:solidFill>
                  <a:srgbClr val="000000"/>
                </a:solidFill>
                <a:prstDash val="solid"/>
                <a:round/>
                <a:headEnd type="none" w="med" len="med"/>
                <a:tailEnd type="none" w="med" len="med"/>
              </a:ln>
            </p:spPr>
            <p:txBody>
              <a:bodyPr/>
              <a:lstStyle/>
              <a:p>
                <a:endParaRPr lang="en-GB"/>
              </a:p>
            </p:txBody>
          </p:sp>
          <p:sp>
            <p:nvSpPr>
              <p:cNvPr id="7369" name="Freeform 82"/>
              <p:cNvSpPr>
                <a:spLocks/>
              </p:cNvSpPr>
              <p:nvPr/>
            </p:nvSpPr>
            <p:spPr bwMode="auto">
              <a:xfrm>
                <a:off x="3926" y="849"/>
                <a:ext cx="48" cy="139"/>
              </a:xfrm>
              <a:custGeom>
                <a:avLst/>
                <a:gdLst>
                  <a:gd name="T0" fmla="*/ 0 w 48"/>
                  <a:gd name="T1" fmla="*/ 0 h 139"/>
                  <a:gd name="T2" fmla="*/ 47 w 48"/>
                  <a:gd name="T3" fmla="*/ 0 h 139"/>
                  <a:gd name="T4" fmla="*/ 47 w 48"/>
                  <a:gd name="T5" fmla="*/ 138 h 139"/>
                  <a:gd name="T6" fmla="*/ 0 w 48"/>
                  <a:gd name="T7" fmla="*/ 138 h 139"/>
                  <a:gd name="T8" fmla="*/ 0 w 48"/>
                  <a:gd name="T9" fmla="*/ 0 h 139"/>
                  <a:gd name="T10" fmla="*/ 0 60000 65536"/>
                  <a:gd name="T11" fmla="*/ 0 60000 65536"/>
                  <a:gd name="T12" fmla="*/ 0 60000 65536"/>
                  <a:gd name="T13" fmla="*/ 0 60000 65536"/>
                  <a:gd name="T14" fmla="*/ 0 60000 65536"/>
                  <a:gd name="T15" fmla="*/ 0 w 48"/>
                  <a:gd name="T16" fmla="*/ 0 h 139"/>
                  <a:gd name="T17" fmla="*/ 48 w 48"/>
                  <a:gd name="T18" fmla="*/ 139 h 139"/>
                </a:gdLst>
                <a:ahLst/>
                <a:cxnLst>
                  <a:cxn ang="T10">
                    <a:pos x="T0" y="T1"/>
                  </a:cxn>
                  <a:cxn ang="T11">
                    <a:pos x="T2" y="T3"/>
                  </a:cxn>
                  <a:cxn ang="T12">
                    <a:pos x="T4" y="T5"/>
                  </a:cxn>
                  <a:cxn ang="T13">
                    <a:pos x="T6" y="T7"/>
                  </a:cxn>
                  <a:cxn ang="T14">
                    <a:pos x="T8" y="T9"/>
                  </a:cxn>
                </a:cxnLst>
                <a:rect l="T15" t="T16" r="T17" b="T18"/>
                <a:pathLst>
                  <a:path w="48" h="139">
                    <a:moveTo>
                      <a:pt x="0" y="0"/>
                    </a:moveTo>
                    <a:lnTo>
                      <a:pt x="47" y="0"/>
                    </a:lnTo>
                    <a:lnTo>
                      <a:pt x="47" y="138"/>
                    </a:lnTo>
                    <a:lnTo>
                      <a:pt x="0" y="138"/>
                    </a:lnTo>
                    <a:lnTo>
                      <a:pt x="0" y="0"/>
                    </a:lnTo>
                  </a:path>
                </a:pathLst>
              </a:custGeom>
              <a:solidFill>
                <a:schemeClr val="bg1"/>
              </a:solidFill>
              <a:ln w="12700" cap="rnd" cmpd="sng">
                <a:solidFill>
                  <a:srgbClr val="000000"/>
                </a:solidFill>
                <a:prstDash val="solid"/>
                <a:round/>
                <a:headEnd type="none" w="med" len="med"/>
                <a:tailEnd type="none" w="med" len="med"/>
              </a:ln>
            </p:spPr>
            <p:txBody>
              <a:bodyPr/>
              <a:lstStyle/>
              <a:p>
                <a:endParaRPr lang="en-GB"/>
              </a:p>
            </p:txBody>
          </p:sp>
          <p:sp>
            <p:nvSpPr>
              <p:cNvPr id="7370" name="Freeform 83"/>
              <p:cNvSpPr>
                <a:spLocks/>
              </p:cNvSpPr>
              <p:nvPr/>
            </p:nvSpPr>
            <p:spPr bwMode="auto">
              <a:xfrm>
                <a:off x="3958" y="1659"/>
                <a:ext cx="47" cy="138"/>
              </a:xfrm>
              <a:custGeom>
                <a:avLst/>
                <a:gdLst>
                  <a:gd name="T0" fmla="*/ 0 w 47"/>
                  <a:gd name="T1" fmla="*/ 0 h 138"/>
                  <a:gd name="T2" fmla="*/ 46 w 47"/>
                  <a:gd name="T3" fmla="*/ 0 h 138"/>
                  <a:gd name="T4" fmla="*/ 46 w 47"/>
                  <a:gd name="T5" fmla="*/ 137 h 138"/>
                  <a:gd name="T6" fmla="*/ 0 w 47"/>
                  <a:gd name="T7" fmla="*/ 137 h 138"/>
                  <a:gd name="T8" fmla="*/ 0 w 47"/>
                  <a:gd name="T9" fmla="*/ 0 h 138"/>
                  <a:gd name="T10" fmla="*/ 0 60000 65536"/>
                  <a:gd name="T11" fmla="*/ 0 60000 65536"/>
                  <a:gd name="T12" fmla="*/ 0 60000 65536"/>
                  <a:gd name="T13" fmla="*/ 0 60000 65536"/>
                  <a:gd name="T14" fmla="*/ 0 60000 65536"/>
                  <a:gd name="T15" fmla="*/ 0 w 47"/>
                  <a:gd name="T16" fmla="*/ 0 h 138"/>
                  <a:gd name="T17" fmla="*/ 47 w 47"/>
                  <a:gd name="T18" fmla="*/ 138 h 138"/>
                </a:gdLst>
                <a:ahLst/>
                <a:cxnLst>
                  <a:cxn ang="T10">
                    <a:pos x="T0" y="T1"/>
                  </a:cxn>
                  <a:cxn ang="T11">
                    <a:pos x="T2" y="T3"/>
                  </a:cxn>
                  <a:cxn ang="T12">
                    <a:pos x="T4" y="T5"/>
                  </a:cxn>
                  <a:cxn ang="T13">
                    <a:pos x="T6" y="T7"/>
                  </a:cxn>
                  <a:cxn ang="T14">
                    <a:pos x="T8" y="T9"/>
                  </a:cxn>
                </a:cxnLst>
                <a:rect l="T15" t="T16" r="T17" b="T18"/>
                <a:pathLst>
                  <a:path w="47" h="138">
                    <a:moveTo>
                      <a:pt x="0" y="0"/>
                    </a:moveTo>
                    <a:lnTo>
                      <a:pt x="46" y="0"/>
                    </a:lnTo>
                    <a:lnTo>
                      <a:pt x="46" y="137"/>
                    </a:lnTo>
                    <a:lnTo>
                      <a:pt x="0" y="137"/>
                    </a:lnTo>
                    <a:lnTo>
                      <a:pt x="0" y="0"/>
                    </a:lnTo>
                  </a:path>
                </a:pathLst>
              </a:custGeom>
              <a:solidFill>
                <a:schemeClr val="bg1"/>
              </a:solidFill>
              <a:ln w="12700" cap="rnd" cmpd="sng">
                <a:solidFill>
                  <a:srgbClr val="000000"/>
                </a:solidFill>
                <a:prstDash val="solid"/>
                <a:round/>
                <a:headEnd type="none" w="med" len="med"/>
                <a:tailEnd type="none" w="med" len="med"/>
              </a:ln>
            </p:spPr>
            <p:txBody>
              <a:bodyPr/>
              <a:lstStyle/>
              <a:p>
                <a:endParaRPr lang="en-GB"/>
              </a:p>
            </p:txBody>
          </p:sp>
          <p:sp>
            <p:nvSpPr>
              <p:cNvPr id="7371" name="Line 84"/>
              <p:cNvSpPr>
                <a:spLocks noChangeShapeType="1"/>
              </p:cNvSpPr>
              <p:nvPr/>
            </p:nvSpPr>
            <p:spPr bwMode="auto">
              <a:xfrm>
                <a:off x="3313" y="1790"/>
                <a:ext cx="570" cy="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372" name="Rectangle 85"/>
              <p:cNvSpPr>
                <a:spLocks noChangeArrowheads="1"/>
              </p:cNvSpPr>
              <p:nvPr/>
            </p:nvSpPr>
            <p:spPr bwMode="auto">
              <a:xfrm>
                <a:off x="2527" y="1330"/>
                <a:ext cx="566" cy="4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525" tIns="4762" rIns="9525" bIns="4762"/>
              <a:lstStyle/>
              <a:p>
                <a:pPr defTabSz="77788"/>
                <a:r>
                  <a:rPr lang="en-US" sz="100">
                    <a:latin typeface="Times New Roman" pitchFamily="18" charset="0"/>
                  </a:rPr>
                  <a:t>The PARTS Catalogue is the main source of Parts for your application.  The Catalog resembles a notebook control containing pages that can be accessed through the use of the </a:t>
                </a:r>
                <a:r>
                  <a:rPr lang="en-US" sz="100" i="1">
                    <a:latin typeface="Times New Roman" pitchFamily="18" charset="0"/>
                  </a:rPr>
                  <a:t>tabs</a:t>
                </a:r>
                <a:r>
                  <a:rPr lang="en-US" sz="100">
                    <a:latin typeface="Times New Roman" pitchFamily="18" charset="0"/>
                  </a:rPr>
                  <a:t>.  There are both </a:t>
                </a:r>
                <a:r>
                  <a:rPr lang="en-US" sz="100" i="1">
                    <a:latin typeface="Times New Roman" pitchFamily="18" charset="0"/>
                  </a:rPr>
                  <a:t>major</a:t>
                </a:r>
                <a:r>
                  <a:rPr lang="en-US" sz="100">
                    <a:latin typeface="Times New Roman" pitchFamily="18" charset="0"/>
                  </a:rPr>
                  <a:t> and </a:t>
                </a:r>
                <a:r>
                  <a:rPr lang="en-US" sz="100" i="1">
                    <a:latin typeface="Times New Roman" pitchFamily="18" charset="0"/>
                  </a:rPr>
                  <a:t>minor</a:t>
                </a:r>
                <a:r>
                  <a:rPr lang="en-US" sz="100">
                    <a:latin typeface="Times New Roman" pitchFamily="18" charset="0"/>
                  </a:rPr>
                  <a:t> tabs.  The major tabs are located along the right-hand side, and the minor tabs can be seen along the bottom edge.  The minor tabs indicate that there are more pages for that particular major tab;  there are different minor tabs for each major tab.  Another way of turning through the pages, is to use the page control buttons. Notice that the page numbers change when you move between pages.</a:t>
                </a:r>
              </a:p>
              <a:p>
                <a:pPr defTabSz="77788"/>
                <a:r>
                  <a:rPr lang="en-US" sz="100">
                    <a:latin typeface="Times New Roman" pitchFamily="18" charset="0"/>
                  </a:rPr>
                  <a:t>On the next slide, you will become more familiar with the Workbench, where you will see there is an </a:t>
                </a:r>
                <a:r>
                  <a:rPr lang="en-US" sz="100" i="1">
                    <a:latin typeface="Times New Roman" pitchFamily="18" charset="0"/>
                  </a:rPr>
                  <a:t>information area</a:t>
                </a:r>
                <a:r>
                  <a:rPr lang="en-US" sz="100">
                    <a:latin typeface="Times New Roman" pitchFamily="18" charset="0"/>
                  </a:rPr>
                  <a:t> which can contain brief help and comments.  This will become apparent when you move the mouse over various Parts in the Catalog - the information area of the Workbench will display a short description about that Part.  It is also worth noting that moving the mouse over the background area of the Catalog page will give you a description of that page.</a:t>
                </a:r>
              </a:p>
              <a:p>
                <a:pPr defTabSz="77788"/>
                <a:r>
                  <a:rPr lang="en-US" sz="100">
                    <a:latin typeface="Times New Roman" pitchFamily="18" charset="0"/>
                  </a:rPr>
                  <a:t>This default Catalog is held as a file, with a .CAT extension in the sub-directory SYSTEM of your install directory.  For example, C:\PARTS\SYSTEM\PARTS.CAT</a:t>
                </a:r>
              </a:p>
              <a:p>
                <a:pPr defTabSz="77788"/>
                <a:r>
                  <a:rPr lang="en-US" sz="100">
                    <a:latin typeface="Times New Roman" pitchFamily="18" charset="0"/>
                  </a:rPr>
                  <a:t>Later in the course we shall see how to customize the Catalog, and how to create new ones.  The File menu button will be used to load other catalog files.</a:t>
                </a:r>
              </a:p>
              <a:p>
                <a:pPr defTabSz="77788"/>
                <a:r>
                  <a:rPr lang="en-US" sz="100">
                    <a:latin typeface="Times New Roman" pitchFamily="18" charset="0"/>
                  </a:rPr>
                  <a:t> </a:t>
                </a:r>
              </a:p>
            </p:txBody>
          </p:sp>
          <p:sp>
            <p:nvSpPr>
              <p:cNvPr id="7373" name="Rectangle 86"/>
              <p:cNvSpPr>
                <a:spLocks noChangeArrowheads="1"/>
              </p:cNvSpPr>
              <p:nvPr/>
            </p:nvSpPr>
            <p:spPr bwMode="auto">
              <a:xfrm>
                <a:off x="3318" y="1329"/>
                <a:ext cx="566" cy="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19050" tIns="9525" rIns="19050" bIns="9525"/>
              <a:lstStyle/>
              <a:p>
                <a:pPr defTabSz="155575"/>
                <a:r>
                  <a:rPr lang="en-US" sz="200">
                    <a:latin typeface="Times New Roman" pitchFamily="18" charset="0"/>
                  </a:rPr>
                  <a:t>PARTS enables developers to work more closely with end users to build the user interface components, which can be dynamically changed as the user requirements evolve.  The construction of applications from smaller components enables the developer to reuse much of the code that they have already written elsewhere, thus reducing development time, as well as the potential for introducing coding errors.  PARTS also gives the developer the ability to make use of existing 3GL code (C or Python, for example) code that is packaged as a DLL.  </a:t>
                </a:r>
              </a:p>
              <a:p>
                <a:pPr defTabSz="155575"/>
                <a:r>
                  <a:rPr lang="en-US" sz="200">
                    <a:latin typeface="Times New Roman" pitchFamily="18" charset="0"/>
                  </a:rPr>
                  <a:t>More experienced developers can benefit from Smalltalk/V, either as a complete programming language, or as a scripting language to build further functionality into the application.  On the other hand, less-experienced users can become productive very quickly.  This is because PARTS is able to abstract the user from the underlying code.</a:t>
                </a:r>
              </a:p>
              <a:p>
                <a:pPr defTabSz="155575" eaLnBrk="1" latinLnBrk="1"/>
                <a:endParaRPr lang="en-US" sz="200">
                  <a:latin typeface="Times New Roman" pitchFamily="18" charset="0"/>
                </a:endParaRPr>
              </a:p>
            </p:txBody>
          </p:sp>
          <p:grpSp>
            <p:nvGrpSpPr>
              <p:cNvPr id="7374" name="Group 87"/>
              <p:cNvGrpSpPr>
                <a:grpSpLocks/>
              </p:cNvGrpSpPr>
              <p:nvPr/>
            </p:nvGrpSpPr>
            <p:grpSpPr bwMode="auto">
              <a:xfrm>
                <a:off x="3106" y="1122"/>
                <a:ext cx="185" cy="64"/>
                <a:chOff x="3106" y="1122"/>
                <a:chExt cx="185" cy="64"/>
              </a:xfrm>
            </p:grpSpPr>
            <p:sp>
              <p:nvSpPr>
                <p:cNvPr id="7375" name="Oval 88"/>
                <p:cNvSpPr>
                  <a:spLocks noChangeArrowheads="1"/>
                </p:cNvSpPr>
                <p:nvPr/>
              </p:nvSpPr>
              <p:spPr bwMode="auto">
                <a:xfrm>
                  <a:off x="3264" y="1154"/>
                  <a:ext cx="25" cy="27"/>
                </a:xfrm>
                <a:prstGeom prst="ellipse">
                  <a:avLst/>
                </a:prstGeom>
                <a:solidFill>
                  <a:srgbClr val="3F3F3F"/>
                </a:solidFill>
                <a:ln w="12700">
                  <a:solidFill>
                    <a:srgbClr val="000000"/>
                  </a:solidFill>
                  <a:round/>
                  <a:headEnd/>
                  <a:tailEnd/>
                </a:ln>
              </p:spPr>
              <p:txBody>
                <a:bodyPr wrap="none" anchor="ctr"/>
                <a:lstStyle/>
                <a:p>
                  <a:endParaRPr lang="en-US"/>
                </a:p>
              </p:txBody>
            </p:sp>
            <p:sp>
              <p:nvSpPr>
                <p:cNvPr id="7376" name="Oval 89"/>
                <p:cNvSpPr>
                  <a:spLocks noChangeArrowheads="1"/>
                </p:cNvSpPr>
                <p:nvPr/>
              </p:nvSpPr>
              <p:spPr bwMode="auto">
                <a:xfrm>
                  <a:off x="3106" y="1154"/>
                  <a:ext cx="25" cy="27"/>
                </a:xfrm>
                <a:prstGeom prst="ellipse">
                  <a:avLst/>
                </a:prstGeom>
                <a:solidFill>
                  <a:srgbClr val="3F3F3F"/>
                </a:solidFill>
                <a:ln w="12700">
                  <a:solidFill>
                    <a:srgbClr val="000000"/>
                  </a:solidFill>
                  <a:round/>
                  <a:headEnd/>
                  <a:tailEnd/>
                </a:ln>
              </p:spPr>
              <p:txBody>
                <a:bodyPr wrap="none" anchor="ctr"/>
                <a:lstStyle/>
                <a:p>
                  <a:endParaRPr lang="en-US"/>
                </a:p>
              </p:txBody>
            </p:sp>
            <p:sp>
              <p:nvSpPr>
                <p:cNvPr id="7377" name="Freeform 90"/>
                <p:cNvSpPr>
                  <a:spLocks/>
                </p:cNvSpPr>
                <p:nvPr/>
              </p:nvSpPr>
              <p:spPr bwMode="auto">
                <a:xfrm>
                  <a:off x="3114" y="1122"/>
                  <a:ext cx="177" cy="64"/>
                </a:xfrm>
                <a:custGeom>
                  <a:avLst/>
                  <a:gdLst>
                    <a:gd name="T0" fmla="*/ 0 w 177"/>
                    <a:gd name="T1" fmla="*/ 48 h 64"/>
                    <a:gd name="T2" fmla="*/ 1 w 177"/>
                    <a:gd name="T3" fmla="*/ 55 h 64"/>
                    <a:gd name="T4" fmla="*/ 4 w 177"/>
                    <a:gd name="T5" fmla="*/ 60 h 64"/>
                    <a:gd name="T6" fmla="*/ 9 w 177"/>
                    <a:gd name="T7" fmla="*/ 63 h 64"/>
                    <a:gd name="T8" fmla="*/ 13 w 177"/>
                    <a:gd name="T9" fmla="*/ 63 h 64"/>
                    <a:gd name="T10" fmla="*/ 18 w 177"/>
                    <a:gd name="T11" fmla="*/ 62 h 64"/>
                    <a:gd name="T12" fmla="*/ 22 w 177"/>
                    <a:gd name="T13" fmla="*/ 58 h 64"/>
                    <a:gd name="T14" fmla="*/ 26 w 177"/>
                    <a:gd name="T15" fmla="*/ 52 h 64"/>
                    <a:gd name="T16" fmla="*/ 26 w 177"/>
                    <a:gd name="T17" fmla="*/ 48 h 64"/>
                    <a:gd name="T18" fmla="*/ 27 w 177"/>
                    <a:gd name="T19" fmla="*/ 44 h 64"/>
                    <a:gd name="T20" fmla="*/ 31 w 177"/>
                    <a:gd name="T21" fmla="*/ 40 h 64"/>
                    <a:gd name="T22" fmla="*/ 38 w 177"/>
                    <a:gd name="T23" fmla="*/ 38 h 64"/>
                    <a:gd name="T24" fmla="*/ 51 w 177"/>
                    <a:gd name="T25" fmla="*/ 34 h 64"/>
                    <a:gd name="T26" fmla="*/ 63 w 177"/>
                    <a:gd name="T27" fmla="*/ 32 h 64"/>
                    <a:gd name="T28" fmla="*/ 75 w 177"/>
                    <a:gd name="T29" fmla="*/ 31 h 64"/>
                    <a:gd name="T30" fmla="*/ 90 w 177"/>
                    <a:gd name="T31" fmla="*/ 31 h 64"/>
                    <a:gd name="T32" fmla="*/ 103 w 177"/>
                    <a:gd name="T33" fmla="*/ 31 h 64"/>
                    <a:gd name="T34" fmla="*/ 116 w 177"/>
                    <a:gd name="T35" fmla="*/ 32 h 64"/>
                    <a:gd name="T36" fmla="*/ 129 w 177"/>
                    <a:gd name="T37" fmla="*/ 35 h 64"/>
                    <a:gd name="T38" fmla="*/ 143 w 177"/>
                    <a:gd name="T39" fmla="*/ 39 h 64"/>
                    <a:gd name="T40" fmla="*/ 149 w 177"/>
                    <a:gd name="T41" fmla="*/ 43 h 64"/>
                    <a:gd name="T42" fmla="*/ 152 w 177"/>
                    <a:gd name="T43" fmla="*/ 46 h 64"/>
                    <a:gd name="T44" fmla="*/ 152 w 177"/>
                    <a:gd name="T45" fmla="*/ 51 h 64"/>
                    <a:gd name="T46" fmla="*/ 153 w 177"/>
                    <a:gd name="T47" fmla="*/ 54 h 64"/>
                    <a:gd name="T48" fmla="*/ 156 w 177"/>
                    <a:gd name="T49" fmla="*/ 58 h 64"/>
                    <a:gd name="T50" fmla="*/ 158 w 177"/>
                    <a:gd name="T51" fmla="*/ 60 h 64"/>
                    <a:gd name="T52" fmla="*/ 162 w 177"/>
                    <a:gd name="T53" fmla="*/ 63 h 64"/>
                    <a:gd name="T54" fmla="*/ 166 w 177"/>
                    <a:gd name="T55" fmla="*/ 63 h 64"/>
                    <a:gd name="T56" fmla="*/ 170 w 177"/>
                    <a:gd name="T57" fmla="*/ 62 h 64"/>
                    <a:gd name="T58" fmla="*/ 173 w 177"/>
                    <a:gd name="T59" fmla="*/ 58 h 64"/>
                    <a:gd name="T60" fmla="*/ 176 w 177"/>
                    <a:gd name="T61" fmla="*/ 53 h 64"/>
                    <a:gd name="T62" fmla="*/ 176 w 177"/>
                    <a:gd name="T63" fmla="*/ 47 h 64"/>
                    <a:gd name="T64" fmla="*/ 176 w 177"/>
                    <a:gd name="T65" fmla="*/ 40 h 64"/>
                    <a:gd name="T66" fmla="*/ 172 w 177"/>
                    <a:gd name="T67" fmla="*/ 32 h 64"/>
                    <a:gd name="T68" fmla="*/ 170 w 177"/>
                    <a:gd name="T69" fmla="*/ 29 h 64"/>
                    <a:gd name="T70" fmla="*/ 165 w 177"/>
                    <a:gd name="T71" fmla="*/ 24 h 64"/>
                    <a:gd name="T72" fmla="*/ 158 w 177"/>
                    <a:gd name="T73" fmla="*/ 19 h 64"/>
                    <a:gd name="T74" fmla="*/ 150 w 177"/>
                    <a:gd name="T75" fmla="*/ 15 h 64"/>
                    <a:gd name="T76" fmla="*/ 142 w 177"/>
                    <a:gd name="T77" fmla="*/ 11 h 64"/>
                    <a:gd name="T78" fmla="*/ 134 w 177"/>
                    <a:gd name="T79" fmla="*/ 8 h 64"/>
                    <a:gd name="T80" fmla="*/ 121 w 177"/>
                    <a:gd name="T81" fmla="*/ 5 h 64"/>
                    <a:gd name="T82" fmla="*/ 113 w 177"/>
                    <a:gd name="T83" fmla="*/ 3 h 64"/>
                    <a:gd name="T84" fmla="*/ 104 w 177"/>
                    <a:gd name="T85" fmla="*/ 1 h 64"/>
                    <a:gd name="T86" fmla="*/ 92 w 177"/>
                    <a:gd name="T87" fmla="*/ 0 h 64"/>
                    <a:gd name="T88" fmla="*/ 82 w 177"/>
                    <a:gd name="T89" fmla="*/ 0 h 64"/>
                    <a:gd name="T90" fmla="*/ 74 w 177"/>
                    <a:gd name="T91" fmla="*/ 1 h 64"/>
                    <a:gd name="T92" fmla="*/ 63 w 177"/>
                    <a:gd name="T93" fmla="*/ 3 h 64"/>
                    <a:gd name="T94" fmla="*/ 51 w 177"/>
                    <a:gd name="T95" fmla="*/ 5 h 64"/>
                    <a:gd name="T96" fmla="*/ 38 w 177"/>
                    <a:gd name="T97" fmla="*/ 9 h 64"/>
                    <a:gd name="T98" fmla="*/ 28 w 177"/>
                    <a:gd name="T99" fmla="*/ 12 h 64"/>
                    <a:gd name="T100" fmla="*/ 19 w 177"/>
                    <a:gd name="T101" fmla="*/ 17 h 64"/>
                    <a:gd name="T102" fmla="*/ 13 w 177"/>
                    <a:gd name="T103" fmla="*/ 23 h 64"/>
                    <a:gd name="T104" fmla="*/ 8 w 177"/>
                    <a:gd name="T105" fmla="*/ 28 h 64"/>
                    <a:gd name="T106" fmla="*/ 3 w 177"/>
                    <a:gd name="T107" fmla="*/ 36 h 64"/>
                    <a:gd name="T108" fmla="*/ 0 w 177"/>
                    <a:gd name="T109" fmla="*/ 43 h 64"/>
                    <a:gd name="T110" fmla="*/ 0 w 177"/>
                    <a:gd name="T111" fmla="*/ 48 h 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7"/>
                    <a:gd name="T169" fmla="*/ 0 h 64"/>
                    <a:gd name="T170" fmla="*/ 177 w 177"/>
                    <a:gd name="T171" fmla="*/ 64 h 6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7" h="64">
                      <a:moveTo>
                        <a:pt x="0" y="48"/>
                      </a:moveTo>
                      <a:lnTo>
                        <a:pt x="1" y="55"/>
                      </a:lnTo>
                      <a:lnTo>
                        <a:pt x="4" y="60"/>
                      </a:lnTo>
                      <a:lnTo>
                        <a:pt x="9" y="63"/>
                      </a:lnTo>
                      <a:lnTo>
                        <a:pt x="13" y="63"/>
                      </a:lnTo>
                      <a:lnTo>
                        <a:pt x="18" y="62"/>
                      </a:lnTo>
                      <a:lnTo>
                        <a:pt x="22" y="58"/>
                      </a:lnTo>
                      <a:lnTo>
                        <a:pt x="26" y="52"/>
                      </a:lnTo>
                      <a:lnTo>
                        <a:pt x="26" y="48"/>
                      </a:lnTo>
                      <a:lnTo>
                        <a:pt x="27" y="44"/>
                      </a:lnTo>
                      <a:lnTo>
                        <a:pt x="31" y="40"/>
                      </a:lnTo>
                      <a:lnTo>
                        <a:pt x="38" y="38"/>
                      </a:lnTo>
                      <a:lnTo>
                        <a:pt x="51" y="34"/>
                      </a:lnTo>
                      <a:lnTo>
                        <a:pt x="63" y="32"/>
                      </a:lnTo>
                      <a:lnTo>
                        <a:pt x="75" y="31"/>
                      </a:lnTo>
                      <a:lnTo>
                        <a:pt x="90" y="31"/>
                      </a:lnTo>
                      <a:lnTo>
                        <a:pt x="103" y="31"/>
                      </a:lnTo>
                      <a:lnTo>
                        <a:pt x="116" y="32"/>
                      </a:lnTo>
                      <a:lnTo>
                        <a:pt x="129" y="35"/>
                      </a:lnTo>
                      <a:lnTo>
                        <a:pt x="143" y="39"/>
                      </a:lnTo>
                      <a:lnTo>
                        <a:pt x="149" y="43"/>
                      </a:lnTo>
                      <a:lnTo>
                        <a:pt x="152" y="46"/>
                      </a:lnTo>
                      <a:lnTo>
                        <a:pt x="152" y="51"/>
                      </a:lnTo>
                      <a:lnTo>
                        <a:pt x="153" y="54"/>
                      </a:lnTo>
                      <a:lnTo>
                        <a:pt x="156" y="58"/>
                      </a:lnTo>
                      <a:lnTo>
                        <a:pt x="158" y="60"/>
                      </a:lnTo>
                      <a:lnTo>
                        <a:pt x="162" y="63"/>
                      </a:lnTo>
                      <a:lnTo>
                        <a:pt x="166" y="63"/>
                      </a:lnTo>
                      <a:lnTo>
                        <a:pt x="170" y="62"/>
                      </a:lnTo>
                      <a:lnTo>
                        <a:pt x="173" y="58"/>
                      </a:lnTo>
                      <a:lnTo>
                        <a:pt x="176" y="53"/>
                      </a:lnTo>
                      <a:lnTo>
                        <a:pt x="176" y="47"/>
                      </a:lnTo>
                      <a:lnTo>
                        <a:pt x="176" y="40"/>
                      </a:lnTo>
                      <a:lnTo>
                        <a:pt x="172" y="32"/>
                      </a:lnTo>
                      <a:lnTo>
                        <a:pt x="170" y="29"/>
                      </a:lnTo>
                      <a:lnTo>
                        <a:pt x="165" y="24"/>
                      </a:lnTo>
                      <a:lnTo>
                        <a:pt x="158" y="19"/>
                      </a:lnTo>
                      <a:lnTo>
                        <a:pt x="150" y="15"/>
                      </a:lnTo>
                      <a:lnTo>
                        <a:pt x="142" y="11"/>
                      </a:lnTo>
                      <a:lnTo>
                        <a:pt x="134" y="8"/>
                      </a:lnTo>
                      <a:lnTo>
                        <a:pt x="121" y="5"/>
                      </a:lnTo>
                      <a:lnTo>
                        <a:pt x="113" y="3"/>
                      </a:lnTo>
                      <a:lnTo>
                        <a:pt x="104" y="1"/>
                      </a:lnTo>
                      <a:lnTo>
                        <a:pt x="92" y="0"/>
                      </a:lnTo>
                      <a:lnTo>
                        <a:pt x="82" y="0"/>
                      </a:lnTo>
                      <a:lnTo>
                        <a:pt x="74" y="1"/>
                      </a:lnTo>
                      <a:lnTo>
                        <a:pt x="63" y="3"/>
                      </a:lnTo>
                      <a:lnTo>
                        <a:pt x="51" y="5"/>
                      </a:lnTo>
                      <a:lnTo>
                        <a:pt x="38" y="9"/>
                      </a:lnTo>
                      <a:lnTo>
                        <a:pt x="28" y="12"/>
                      </a:lnTo>
                      <a:lnTo>
                        <a:pt x="19" y="17"/>
                      </a:lnTo>
                      <a:lnTo>
                        <a:pt x="13" y="23"/>
                      </a:lnTo>
                      <a:lnTo>
                        <a:pt x="8" y="28"/>
                      </a:lnTo>
                      <a:lnTo>
                        <a:pt x="3" y="36"/>
                      </a:lnTo>
                      <a:lnTo>
                        <a:pt x="0" y="43"/>
                      </a:lnTo>
                      <a:lnTo>
                        <a:pt x="0" y="48"/>
                      </a:lnTo>
                    </a:path>
                  </a:pathLst>
                </a:custGeom>
                <a:solidFill>
                  <a:srgbClr val="9F9F9F"/>
                </a:solidFill>
                <a:ln w="12700" cap="rnd" cmpd="sng">
                  <a:solidFill>
                    <a:srgbClr val="000000"/>
                  </a:solidFill>
                  <a:prstDash val="solid"/>
                  <a:round/>
                  <a:headEnd type="none" w="med" len="med"/>
                  <a:tailEnd type="none" w="med" len="med"/>
                </a:ln>
              </p:spPr>
              <p:txBody>
                <a:bodyPr/>
                <a:lstStyle/>
                <a:p>
                  <a:endParaRPr lang="en-GB"/>
                </a:p>
              </p:txBody>
            </p:sp>
            <p:sp>
              <p:nvSpPr>
                <p:cNvPr id="7378" name="Freeform 91"/>
                <p:cNvSpPr>
                  <a:spLocks/>
                </p:cNvSpPr>
                <p:nvPr/>
              </p:nvSpPr>
              <p:spPr bwMode="auto">
                <a:xfrm>
                  <a:off x="3118" y="1130"/>
                  <a:ext cx="168" cy="45"/>
                </a:xfrm>
                <a:custGeom>
                  <a:avLst/>
                  <a:gdLst>
                    <a:gd name="T0" fmla="*/ 0 w 168"/>
                    <a:gd name="T1" fmla="*/ 37 h 45"/>
                    <a:gd name="T2" fmla="*/ 3 w 168"/>
                    <a:gd name="T3" fmla="*/ 32 h 45"/>
                    <a:gd name="T4" fmla="*/ 8 w 168"/>
                    <a:gd name="T5" fmla="*/ 24 h 45"/>
                    <a:gd name="T6" fmla="*/ 14 w 168"/>
                    <a:gd name="T7" fmla="*/ 17 h 45"/>
                    <a:gd name="T8" fmla="*/ 27 w 168"/>
                    <a:gd name="T9" fmla="*/ 11 h 45"/>
                    <a:gd name="T10" fmla="*/ 42 w 168"/>
                    <a:gd name="T11" fmla="*/ 7 h 45"/>
                    <a:gd name="T12" fmla="*/ 59 w 168"/>
                    <a:gd name="T13" fmla="*/ 3 h 45"/>
                    <a:gd name="T14" fmla="*/ 77 w 168"/>
                    <a:gd name="T15" fmla="*/ 0 h 45"/>
                    <a:gd name="T16" fmla="*/ 95 w 168"/>
                    <a:gd name="T17" fmla="*/ 1 h 45"/>
                    <a:gd name="T18" fmla="*/ 113 w 168"/>
                    <a:gd name="T19" fmla="*/ 4 h 45"/>
                    <a:gd name="T20" fmla="*/ 134 w 168"/>
                    <a:gd name="T21" fmla="*/ 8 h 45"/>
                    <a:gd name="T22" fmla="*/ 149 w 168"/>
                    <a:gd name="T23" fmla="*/ 13 h 45"/>
                    <a:gd name="T24" fmla="*/ 158 w 168"/>
                    <a:gd name="T25" fmla="*/ 21 h 45"/>
                    <a:gd name="T26" fmla="*/ 164 w 168"/>
                    <a:gd name="T27" fmla="*/ 31 h 45"/>
                    <a:gd name="T28" fmla="*/ 167 w 168"/>
                    <a:gd name="T29" fmla="*/ 37 h 45"/>
                    <a:gd name="T30" fmla="*/ 167 w 168"/>
                    <a:gd name="T31" fmla="*/ 40 h 45"/>
                    <a:gd name="T32" fmla="*/ 166 w 168"/>
                    <a:gd name="T33" fmla="*/ 44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45"/>
                    <a:gd name="T53" fmla="*/ 168 w 168"/>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45">
                      <a:moveTo>
                        <a:pt x="0" y="37"/>
                      </a:moveTo>
                      <a:lnTo>
                        <a:pt x="3" y="32"/>
                      </a:lnTo>
                      <a:lnTo>
                        <a:pt x="8" y="24"/>
                      </a:lnTo>
                      <a:lnTo>
                        <a:pt x="14" y="17"/>
                      </a:lnTo>
                      <a:lnTo>
                        <a:pt x="27" y="11"/>
                      </a:lnTo>
                      <a:lnTo>
                        <a:pt x="42" y="7"/>
                      </a:lnTo>
                      <a:lnTo>
                        <a:pt x="59" y="3"/>
                      </a:lnTo>
                      <a:lnTo>
                        <a:pt x="77" y="0"/>
                      </a:lnTo>
                      <a:lnTo>
                        <a:pt x="95" y="1"/>
                      </a:lnTo>
                      <a:lnTo>
                        <a:pt x="113" y="4"/>
                      </a:lnTo>
                      <a:lnTo>
                        <a:pt x="134" y="8"/>
                      </a:lnTo>
                      <a:lnTo>
                        <a:pt x="149" y="13"/>
                      </a:lnTo>
                      <a:lnTo>
                        <a:pt x="158" y="21"/>
                      </a:lnTo>
                      <a:lnTo>
                        <a:pt x="164" y="31"/>
                      </a:lnTo>
                      <a:lnTo>
                        <a:pt x="167" y="37"/>
                      </a:lnTo>
                      <a:lnTo>
                        <a:pt x="167" y="40"/>
                      </a:lnTo>
                      <a:lnTo>
                        <a:pt x="166" y="44"/>
                      </a:lnTo>
                    </a:path>
                  </a:pathLst>
                </a:custGeom>
                <a:noFill/>
                <a:ln w="12700" cap="rnd" cmpd="sng">
                  <a:solidFill>
                    <a:srgbClr val="C0C0C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379" name="Freeform 92"/>
                <p:cNvSpPr>
                  <a:spLocks/>
                </p:cNvSpPr>
                <p:nvPr/>
              </p:nvSpPr>
              <p:spPr bwMode="auto">
                <a:xfrm>
                  <a:off x="3196" y="1123"/>
                  <a:ext cx="17" cy="29"/>
                </a:xfrm>
                <a:custGeom>
                  <a:avLst/>
                  <a:gdLst>
                    <a:gd name="T0" fmla="*/ 0 w 17"/>
                    <a:gd name="T1" fmla="*/ 0 h 29"/>
                    <a:gd name="T2" fmla="*/ 16 w 17"/>
                    <a:gd name="T3" fmla="*/ 14 h 29"/>
                    <a:gd name="T4" fmla="*/ 1 w 17"/>
                    <a:gd name="T5" fmla="*/ 28 h 29"/>
                    <a:gd name="T6" fmla="*/ 0 60000 65536"/>
                    <a:gd name="T7" fmla="*/ 0 60000 65536"/>
                    <a:gd name="T8" fmla="*/ 0 60000 65536"/>
                    <a:gd name="T9" fmla="*/ 0 w 17"/>
                    <a:gd name="T10" fmla="*/ 0 h 29"/>
                    <a:gd name="T11" fmla="*/ 17 w 17"/>
                    <a:gd name="T12" fmla="*/ 29 h 29"/>
                  </a:gdLst>
                  <a:ahLst/>
                  <a:cxnLst>
                    <a:cxn ang="T6">
                      <a:pos x="T0" y="T1"/>
                    </a:cxn>
                    <a:cxn ang="T7">
                      <a:pos x="T2" y="T3"/>
                    </a:cxn>
                    <a:cxn ang="T8">
                      <a:pos x="T4" y="T5"/>
                    </a:cxn>
                  </a:cxnLst>
                  <a:rect l="T9" t="T10" r="T11" b="T12"/>
                  <a:pathLst>
                    <a:path w="17" h="29">
                      <a:moveTo>
                        <a:pt x="0" y="0"/>
                      </a:moveTo>
                      <a:lnTo>
                        <a:pt x="16" y="14"/>
                      </a:lnTo>
                      <a:lnTo>
                        <a:pt x="1" y="28"/>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sp>
          <p:nvSpPr>
            <p:cNvPr id="7328" name="Rectangle 93"/>
            <p:cNvSpPr>
              <a:spLocks noChangeArrowheads="1"/>
            </p:cNvSpPr>
            <p:nvPr/>
          </p:nvSpPr>
          <p:spPr bwMode="auto">
            <a:xfrm>
              <a:off x="2544" y="880"/>
              <a:ext cx="524" cy="359"/>
            </a:xfrm>
            <a:prstGeom prst="rect">
              <a:avLst/>
            </a:prstGeom>
            <a:noFill/>
            <a:ln w="12700">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329" name="Line 94"/>
            <p:cNvSpPr>
              <a:spLocks noChangeShapeType="1"/>
            </p:cNvSpPr>
            <p:nvPr/>
          </p:nvSpPr>
          <p:spPr bwMode="auto">
            <a:xfrm>
              <a:off x="2592" y="968"/>
              <a:ext cx="427" cy="0"/>
            </a:xfrm>
            <a:prstGeom prst="line">
              <a:avLst/>
            </a:prstGeom>
            <a:noFill/>
            <a:ln w="12700">
              <a:solidFill>
                <a:srgbClr val="FC0128"/>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330" name="Rectangle 95"/>
            <p:cNvSpPr>
              <a:spLocks noChangeArrowheads="1"/>
            </p:cNvSpPr>
            <p:nvPr/>
          </p:nvSpPr>
          <p:spPr bwMode="auto">
            <a:xfrm>
              <a:off x="2533" y="914"/>
              <a:ext cx="277" cy="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400" b="1"/>
                <a:t>Very Small</a:t>
              </a:r>
            </a:p>
          </p:txBody>
        </p:sp>
        <p:sp>
          <p:nvSpPr>
            <p:cNvPr id="7331" name="Rectangle 96"/>
            <p:cNvSpPr>
              <a:spLocks noChangeArrowheads="1"/>
            </p:cNvSpPr>
            <p:nvPr/>
          </p:nvSpPr>
          <p:spPr bwMode="auto">
            <a:xfrm>
              <a:off x="2630" y="1020"/>
              <a:ext cx="284" cy="189"/>
            </a:xfrm>
            <a:prstGeom prst="rect">
              <a:avLst/>
            </a:prstGeom>
            <a:solidFill>
              <a:srgbClr val="FAFD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200" b="1">
                  <a:latin typeface="Courier New" pitchFamily="49" charset="0"/>
                </a:rPr>
                <a:t>class nonsense</a:t>
              </a:r>
            </a:p>
            <a:p>
              <a:pPr defTabSz="739775">
                <a:spcBef>
                  <a:spcPct val="0"/>
                </a:spcBef>
              </a:pPr>
              <a:r>
                <a:rPr lang="en-US" sz="200" b="1">
                  <a:latin typeface="Courier New" pitchFamily="49" charset="0"/>
                </a:rPr>
                <a:t>{</a:t>
              </a:r>
            </a:p>
            <a:p>
              <a:pPr defTabSz="739775">
                <a:spcBef>
                  <a:spcPct val="0"/>
                </a:spcBef>
              </a:pPr>
              <a:r>
                <a:rPr lang="en-US" sz="200" b="1">
                  <a:latin typeface="Courier New" pitchFamily="49" charset="0"/>
                </a:rPr>
                <a:t>public: // sector</a:t>
              </a:r>
            </a:p>
            <a:p>
              <a:pPr defTabSz="739775">
                <a:spcBef>
                  <a:spcPct val="0"/>
                </a:spcBef>
              </a:pPr>
              <a:r>
                <a:rPr lang="en-US" sz="200" b="1">
                  <a:latin typeface="Courier New" pitchFamily="49" charset="0"/>
                </a:rPr>
                <a:t>    ...</a:t>
              </a:r>
            </a:p>
            <a:p>
              <a:pPr defTabSz="739775">
                <a:spcBef>
                  <a:spcPct val="0"/>
                </a:spcBef>
              </a:pPr>
              <a:r>
                <a:rPr lang="en-US" sz="200" b="1">
                  <a:latin typeface="Courier New" pitchFamily="49" charset="0"/>
                </a:rPr>
                <a:t>private: // parts</a:t>
              </a:r>
            </a:p>
            <a:p>
              <a:pPr defTabSz="739775">
                <a:spcBef>
                  <a:spcPct val="0"/>
                </a:spcBef>
              </a:pPr>
              <a:r>
                <a:rPr lang="en-US" sz="200" b="1">
                  <a:latin typeface="Courier New" pitchFamily="49" charset="0"/>
                </a:rPr>
                <a:t>    ...</a:t>
              </a:r>
            </a:p>
            <a:p>
              <a:pPr defTabSz="739775">
                <a:spcBef>
                  <a:spcPct val="0"/>
                </a:spcBef>
              </a:pPr>
              <a:r>
                <a:rPr lang="en-US" sz="200" b="1">
                  <a:latin typeface="Courier New" pitchFamily="49" charset="0"/>
                </a:rPr>
                <a:t>};</a:t>
              </a:r>
            </a:p>
          </p:txBody>
        </p:sp>
        <p:sp>
          <p:nvSpPr>
            <p:cNvPr id="7332" name="Rectangle 97"/>
            <p:cNvSpPr>
              <a:spLocks noChangeArrowheads="1"/>
            </p:cNvSpPr>
            <p:nvPr/>
          </p:nvSpPr>
          <p:spPr bwMode="auto">
            <a:xfrm>
              <a:off x="3317" y="880"/>
              <a:ext cx="525" cy="359"/>
            </a:xfrm>
            <a:prstGeom prst="rect">
              <a:avLst/>
            </a:prstGeom>
            <a:noFill/>
            <a:ln w="12700">
              <a:solidFill>
                <a:schemeClr val="bg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333" name="Line 98"/>
            <p:cNvSpPr>
              <a:spLocks noChangeShapeType="1"/>
            </p:cNvSpPr>
            <p:nvPr/>
          </p:nvSpPr>
          <p:spPr bwMode="auto">
            <a:xfrm>
              <a:off x="3366" y="968"/>
              <a:ext cx="427" cy="0"/>
            </a:xfrm>
            <a:prstGeom prst="line">
              <a:avLst/>
            </a:prstGeom>
            <a:noFill/>
            <a:ln w="12700">
              <a:solidFill>
                <a:srgbClr val="FC0128"/>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334" name="Rectangle 99"/>
            <p:cNvSpPr>
              <a:spLocks noChangeArrowheads="1"/>
            </p:cNvSpPr>
            <p:nvPr/>
          </p:nvSpPr>
          <p:spPr bwMode="auto">
            <a:xfrm>
              <a:off x="3305" y="914"/>
              <a:ext cx="370" cy="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400" b="1"/>
                <a:t>And Small Again</a:t>
              </a:r>
            </a:p>
          </p:txBody>
        </p:sp>
        <p:sp>
          <p:nvSpPr>
            <p:cNvPr id="7335" name="Rectangle 100"/>
            <p:cNvSpPr>
              <a:spLocks noChangeArrowheads="1"/>
            </p:cNvSpPr>
            <p:nvPr/>
          </p:nvSpPr>
          <p:spPr bwMode="auto">
            <a:xfrm>
              <a:off x="3498" y="1020"/>
              <a:ext cx="284" cy="189"/>
            </a:xfrm>
            <a:prstGeom prst="rect">
              <a:avLst/>
            </a:prstGeom>
            <a:solidFill>
              <a:srgbClr val="FAFD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200" b="1">
                  <a:latin typeface="Courier New" pitchFamily="49" charset="0"/>
                </a:rPr>
                <a:t>class nonsense</a:t>
              </a:r>
            </a:p>
            <a:p>
              <a:pPr defTabSz="739775">
                <a:spcBef>
                  <a:spcPct val="0"/>
                </a:spcBef>
              </a:pPr>
              <a:r>
                <a:rPr lang="en-US" sz="200" b="1">
                  <a:latin typeface="Courier New" pitchFamily="49" charset="0"/>
                </a:rPr>
                <a:t>{</a:t>
              </a:r>
            </a:p>
            <a:p>
              <a:pPr defTabSz="739775">
                <a:spcBef>
                  <a:spcPct val="0"/>
                </a:spcBef>
              </a:pPr>
              <a:r>
                <a:rPr lang="en-US" sz="200" b="1">
                  <a:latin typeface="Courier New" pitchFamily="49" charset="0"/>
                </a:rPr>
                <a:t>public: // sector</a:t>
              </a:r>
            </a:p>
            <a:p>
              <a:pPr defTabSz="739775">
                <a:spcBef>
                  <a:spcPct val="0"/>
                </a:spcBef>
              </a:pPr>
              <a:r>
                <a:rPr lang="en-US" sz="200" b="1">
                  <a:latin typeface="Courier New" pitchFamily="49" charset="0"/>
                </a:rPr>
                <a:t>    ...</a:t>
              </a:r>
            </a:p>
            <a:p>
              <a:pPr defTabSz="739775">
                <a:spcBef>
                  <a:spcPct val="0"/>
                </a:spcBef>
              </a:pPr>
              <a:r>
                <a:rPr lang="en-US" sz="200" b="1">
                  <a:latin typeface="Courier New" pitchFamily="49" charset="0"/>
                </a:rPr>
                <a:t>private: // parts</a:t>
              </a:r>
            </a:p>
            <a:p>
              <a:pPr defTabSz="739775">
                <a:spcBef>
                  <a:spcPct val="0"/>
                </a:spcBef>
              </a:pPr>
              <a:r>
                <a:rPr lang="en-US" sz="200" b="1">
                  <a:latin typeface="Courier New" pitchFamily="49" charset="0"/>
                </a:rPr>
                <a:t>    ...</a:t>
              </a:r>
            </a:p>
            <a:p>
              <a:pPr defTabSz="739775">
                <a:spcBef>
                  <a:spcPct val="0"/>
                </a:spcBef>
              </a:pPr>
              <a:r>
                <a:rPr lang="en-US" sz="200" b="1">
                  <a:latin typeface="Courier New" pitchFamily="49" charset="0"/>
                </a:rPr>
                <a:t>};</a:t>
              </a:r>
            </a:p>
          </p:txBody>
        </p:sp>
        <p:sp>
          <p:nvSpPr>
            <p:cNvPr id="7336" name="Line 101"/>
            <p:cNvSpPr>
              <a:spLocks noChangeShapeType="1"/>
            </p:cNvSpPr>
            <p:nvPr/>
          </p:nvSpPr>
          <p:spPr bwMode="auto">
            <a:xfrm>
              <a:off x="3414" y="1105"/>
              <a:ext cx="89" cy="0"/>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337" name="Line 102"/>
            <p:cNvSpPr>
              <a:spLocks noChangeShapeType="1"/>
            </p:cNvSpPr>
            <p:nvPr/>
          </p:nvSpPr>
          <p:spPr bwMode="auto">
            <a:xfrm>
              <a:off x="3414" y="1151"/>
              <a:ext cx="89" cy="0"/>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7174" name="Rectangle 103"/>
          <p:cNvSpPr>
            <a:spLocks noChangeArrowheads="1"/>
          </p:cNvSpPr>
          <p:nvPr/>
        </p:nvSpPr>
        <p:spPr bwMode="auto">
          <a:xfrm>
            <a:off x="3567113" y="3190875"/>
            <a:ext cx="2312987" cy="363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800" b="1">
                <a:solidFill>
                  <a:srgbClr val="000066"/>
                </a:solidFill>
              </a:rPr>
              <a:t>Course Study Guides</a:t>
            </a:r>
          </a:p>
        </p:txBody>
      </p:sp>
      <p:sp>
        <p:nvSpPr>
          <p:cNvPr id="7175" name="Rectangle 104"/>
          <p:cNvSpPr>
            <a:spLocks noChangeArrowheads="1"/>
          </p:cNvSpPr>
          <p:nvPr/>
        </p:nvSpPr>
        <p:spPr bwMode="auto">
          <a:xfrm>
            <a:off x="3214688" y="5808663"/>
            <a:ext cx="267652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800" b="1">
                <a:solidFill>
                  <a:srgbClr val="000066"/>
                </a:solidFill>
              </a:rPr>
              <a:t>Questions and Exercises</a:t>
            </a:r>
          </a:p>
        </p:txBody>
      </p:sp>
      <p:sp>
        <p:nvSpPr>
          <p:cNvPr id="7176" name="Rectangle 105"/>
          <p:cNvSpPr>
            <a:spLocks noChangeArrowheads="1"/>
          </p:cNvSpPr>
          <p:nvPr/>
        </p:nvSpPr>
        <p:spPr bwMode="auto">
          <a:xfrm>
            <a:off x="1373188" y="3190875"/>
            <a:ext cx="1046162" cy="363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800" b="1">
                <a:solidFill>
                  <a:srgbClr val="000066"/>
                </a:solidFill>
              </a:rPr>
              <a:t>Lectures</a:t>
            </a:r>
          </a:p>
        </p:txBody>
      </p:sp>
      <p:sp>
        <p:nvSpPr>
          <p:cNvPr id="7177" name="Rectangle 106"/>
          <p:cNvSpPr>
            <a:spLocks noChangeArrowheads="1"/>
          </p:cNvSpPr>
          <p:nvPr/>
        </p:nvSpPr>
        <p:spPr bwMode="auto">
          <a:xfrm>
            <a:off x="735013" y="5808663"/>
            <a:ext cx="202882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800" b="1">
                <a:solidFill>
                  <a:srgbClr val="000066"/>
                </a:solidFill>
              </a:rPr>
              <a:t>Practical Sessions</a:t>
            </a:r>
          </a:p>
        </p:txBody>
      </p:sp>
      <p:sp>
        <p:nvSpPr>
          <p:cNvPr id="7178" name="Rectangle 107"/>
          <p:cNvSpPr>
            <a:spLocks noChangeArrowheads="1"/>
          </p:cNvSpPr>
          <p:nvPr/>
        </p:nvSpPr>
        <p:spPr bwMode="auto">
          <a:xfrm>
            <a:off x="6119813" y="5808663"/>
            <a:ext cx="2768600"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39775">
              <a:spcBef>
                <a:spcPct val="0"/>
              </a:spcBef>
            </a:pPr>
            <a:r>
              <a:rPr lang="en-US" sz="1800" b="1">
                <a:solidFill>
                  <a:srgbClr val="000066"/>
                </a:solidFill>
              </a:rPr>
              <a:t>Breaks and Refreshments</a:t>
            </a:r>
          </a:p>
        </p:txBody>
      </p:sp>
      <p:graphicFrame>
        <p:nvGraphicFramePr>
          <p:cNvPr id="7179" name="Object 108">
            <a:hlinkClick r:id="" action="ppaction://ole?verb=0"/>
          </p:cNvPr>
          <p:cNvGraphicFramePr>
            <a:graphicFrameLocks/>
          </p:cNvGraphicFramePr>
          <p:nvPr/>
        </p:nvGraphicFramePr>
        <p:xfrm>
          <a:off x="6403975" y="1366838"/>
          <a:ext cx="2419350" cy="1465262"/>
        </p:xfrm>
        <a:graphic>
          <a:graphicData uri="http://schemas.openxmlformats.org/presentationml/2006/ole">
            <mc:AlternateContent xmlns:mc="http://schemas.openxmlformats.org/markup-compatibility/2006">
              <mc:Choice xmlns:v="urn:schemas-microsoft-com:vml" Requires="v">
                <p:oleObj spid="_x0000_s1314" name="ClipArt" r:id="rId8" imgW="3657600" imgH="2214473" progId="">
                  <p:embed/>
                </p:oleObj>
              </mc:Choice>
              <mc:Fallback>
                <p:oleObj name="ClipArt" r:id="rId8" imgW="3657600" imgH="2214473" progId="">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3975" y="1366838"/>
                        <a:ext cx="2419350" cy="1465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0" name="Rectangle 109"/>
          <p:cNvSpPr>
            <a:spLocks noChangeArrowheads="1"/>
          </p:cNvSpPr>
          <p:nvPr/>
        </p:nvSpPr>
        <p:spPr bwMode="auto">
          <a:xfrm>
            <a:off x="6346825" y="2968625"/>
            <a:ext cx="2546350"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39775">
              <a:spcBef>
                <a:spcPct val="0"/>
              </a:spcBef>
            </a:pPr>
            <a:r>
              <a:rPr lang="en-US" sz="1800" b="1">
                <a:solidFill>
                  <a:srgbClr val="000066"/>
                </a:solidFill>
              </a:rPr>
              <a:t>Background Reading and Reference Material</a:t>
            </a:r>
          </a:p>
        </p:txBody>
      </p:sp>
      <p:grpSp>
        <p:nvGrpSpPr>
          <p:cNvPr id="7181" name="Group 110"/>
          <p:cNvGrpSpPr>
            <a:grpSpLocks/>
          </p:cNvGrpSpPr>
          <p:nvPr/>
        </p:nvGrpSpPr>
        <p:grpSpPr bwMode="auto">
          <a:xfrm>
            <a:off x="1055688" y="1219200"/>
            <a:ext cx="1687512" cy="1828800"/>
            <a:chOff x="665" y="768"/>
            <a:chExt cx="1063" cy="1152"/>
          </a:xfrm>
        </p:grpSpPr>
        <p:sp>
          <p:nvSpPr>
            <p:cNvPr id="7184" name="Rectangle 111"/>
            <p:cNvSpPr>
              <a:spLocks noChangeArrowheads="1"/>
            </p:cNvSpPr>
            <p:nvPr/>
          </p:nvSpPr>
          <p:spPr bwMode="auto">
            <a:xfrm>
              <a:off x="766" y="1639"/>
              <a:ext cx="871" cy="124"/>
            </a:xfrm>
            <a:prstGeom prst="rect">
              <a:avLst/>
            </a:prstGeom>
            <a:solidFill>
              <a:srgbClr val="808080"/>
            </a:solidFill>
            <a:ln w="12700">
              <a:solidFill>
                <a:srgbClr val="000000"/>
              </a:solidFill>
              <a:miter lim="800000"/>
              <a:headEnd/>
              <a:tailEnd/>
            </a:ln>
          </p:spPr>
          <p:txBody>
            <a:bodyPr wrap="none" anchor="ctr"/>
            <a:lstStyle/>
            <a:p>
              <a:endParaRPr lang="en-US"/>
            </a:p>
          </p:txBody>
        </p:sp>
        <p:sp>
          <p:nvSpPr>
            <p:cNvPr id="7185" name="Rectangle 112"/>
            <p:cNvSpPr>
              <a:spLocks noChangeArrowheads="1"/>
            </p:cNvSpPr>
            <p:nvPr/>
          </p:nvSpPr>
          <p:spPr bwMode="auto">
            <a:xfrm>
              <a:off x="771" y="1766"/>
              <a:ext cx="861" cy="59"/>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186" name="Rectangle 113"/>
            <p:cNvSpPr>
              <a:spLocks noChangeArrowheads="1"/>
            </p:cNvSpPr>
            <p:nvPr/>
          </p:nvSpPr>
          <p:spPr bwMode="auto">
            <a:xfrm>
              <a:off x="766" y="1779"/>
              <a:ext cx="871" cy="5"/>
            </a:xfrm>
            <a:prstGeom prst="rect">
              <a:avLst/>
            </a:prstGeom>
            <a:solidFill>
              <a:srgbClr val="404040"/>
            </a:solidFill>
            <a:ln w="12700">
              <a:solidFill>
                <a:srgbClr val="000000"/>
              </a:solidFill>
              <a:miter lim="800000"/>
              <a:headEnd/>
              <a:tailEnd/>
            </a:ln>
          </p:spPr>
          <p:txBody>
            <a:bodyPr wrap="none" anchor="ctr"/>
            <a:lstStyle/>
            <a:p>
              <a:endParaRPr lang="en-US"/>
            </a:p>
          </p:txBody>
        </p:sp>
        <p:sp>
          <p:nvSpPr>
            <p:cNvPr id="7187" name="Rectangle 114"/>
            <p:cNvSpPr>
              <a:spLocks noChangeArrowheads="1"/>
            </p:cNvSpPr>
            <p:nvPr/>
          </p:nvSpPr>
          <p:spPr bwMode="auto">
            <a:xfrm>
              <a:off x="766" y="1802"/>
              <a:ext cx="871" cy="5"/>
            </a:xfrm>
            <a:prstGeom prst="rect">
              <a:avLst/>
            </a:prstGeom>
            <a:solidFill>
              <a:srgbClr val="404040"/>
            </a:solidFill>
            <a:ln w="12700">
              <a:solidFill>
                <a:srgbClr val="000000"/>
              </a:solidFill>
              <a:miter lim="800000"/>
              <a:headEnd/>
              <a:tailEnd/>
            </a:ln>
          </p:spPr>
          <p:txBody>
            <a:bodyPr wrap="none" anchor="ctr"/>
            <a:lstStyle/>
            <a:p>
              <a:endParaRPr lang="en-US"/>
            </a:p>
          </p:txBody>
        </p:sp>
        <p:sp>
          <p:nvSpPr>
            <p:cNvPr id="7188" name="Rectangle 115"/>
            <p:cNvSpPr>
              <a:spLocks noChangeArrowheads="1"/>
            </p:cNvSpPr>
            <p:nvPr/>
          </p:nvSpPr>
          <p:spPr bwMode="auto">
            <a:xfrm>
              <a:off x="766" y="1663"/>
              <a:ext cx="343" cy="6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189" name="Freeform 116"/>
            <p:cNvSpPr>
              <a:spLocks/>
            </p:cNvSpPr>
            <p:nvPr/>
          </p:nvSpPr>
          <p:spPr bwMode="auto">
            <a:xfrm>
              <a:off x="764" y="1715"/>
              <a:ext cx="346" cy="10"/>
            </a:xfrm>
            <a:custGeom>
              <a:avLst/>
              <a:gdLst>
                <a:gd name="T0" fmla="*/ 0 w 599"/>
                <a:gd name="T1" fmla="*/ 0 h 17"/>
                <a:gd name="T2" fmla="*/ 115 w 599"/>
                <a:gd name="T3" fmla="*/ 0 h 17"/>
                <a:gd name="T4" fmla="*/ 115 w 599"/>
                <a:gd name="T5" fmla="*/ 3 h 17"/>
                <a:gd name="T6" fmla="*/ 0 w 599"/>
                <a:gd name="T7" fmla="*/ 3 h 17"/>
                <a:gd name="T8" fmla="*/ 0 w 599"/>
                <a:gd name="T9" fmla="*/ 0 h 17"/>
                <a:gd name="T10" fmla="*/ 0 60000 65536"/>
                <a:gd name="T11" fmla="*/ 0 60000 65536"/>
                <a:gd name="T12" fmla="*/ 0 60000 65536"/>
                <a:gd name="T13" fmla="*/ 0 60000 65536"/>
                <a:gd name="T14" fmla="*/ 0 60000 65536"/>
                <a:gd name="T15" fmla="*/ 0 w 599"/>
                <a:gd name="T16" fmla="*/ 0 h 17"/>
                <a:gd name="T17" fmla="*/ 599 w 599"/>
                <a:gd name="T18" fmla="*/ 17 h 17"/>
              </a:gdLst>
              <a:ahLst/>
              <a:cxnLst>
                <a:cxn ang="T10">
                  <a:pos x="T0" y="T1"/>
                </a:cxn>
                <a:cxn ang="T11">
                  <a:pos x="T2" y="T3"/>
                </a:cxn>
                <a:cxn ang="T12">
                  <a:pos x="T4" y="T5"/>
                </a:cxn>
                <a:cxn ang="T13">
                  <a:pos x="T6" y="T7"/>
                </a:cxn>
                <a:cxn ang="T14">
                  <a:pos x="T8" y="T9"/>
                </a:cxn>
              </a:cxnLst>
              <a:rect l="T15" t="T16" r="T17" b="T18"/>
              <a:pathLst>
                <a:path w="599" h="17">
                  <a:moveTo>
                    <a:pt x="0" y="0"/>
                  </a:moveTo>
                  <a:lnTo>
                    <a:pt x="598" y="0"/>
                  </a:lnTo>
                  <a:lnTo>
                    <a:pt x="598" y="16"/>
                  </a:lnTo>
                  <a:lnTo>
                    <a:pt x="0" y="16"/>
                  </a:lnTo>
                  <a:lnTo>
                    <a:pt x="0" y="0"/>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190" name="Rectangle 117"/>
            <p:cNvSpPr>
              <a:spLocks noChangeArrowheads="1"/>
            </p:cNvSpPr>
            <p:nvPr/>
          </p:nvSpPr>
          <p:spPr bwMode="auto">
            <a:xfrm>
              <a:off x="959" y="1676"/>
              <a:ext cx="144" cy="33"/>
            </a:xfrm>
            <a:prstGeom prst="rect">
              <a:avLst/>
            </a:prstGeom>
            <a:solidFill>
              <a:srgbClr val="A6A6A6"/>
            </a:solidFill>
            <a:ln w="12700">
              <a:solidFill>
                <a:srgbClr val="000000"/>
              </a:solidFill>
              <a:miter lim="800000"/>
              <a:headEnd/>
              <a:tailEnd/>
            </a:ln>
          </p:spPr>
          <p:txBody>
            <a:bodyPr wrap="none" anchor="ctr"/>
            <a:lstStyle/>
            <a:p>
              <a:endParaRPr lang="en-US"/>
            </a:p>
          </p:txBody>
        </p:sp>
        <p:sp>
          <p:nvSpPr>
            <p:cNvPr id="7191" name="Rectangle 118"/>
            <p:cNvSpPr>
              <a:spLocks noChangeArrowheads="1"/>
            </p:cNvSpPr>
            <p:nvPr/>
          </p:nvSpPr>
          <p:spPr bwMode="auto">
            <a:xfrm>
              <a:off x="793" y="1663"/>
              <a:ext cx="46" cy="51"/>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192" name="Rectangle 119"/>
            <p:cNvSpPr>
              <a:spLocks noChangeArrowheads="1"/>
            </p:cNvSpPr>
            <p:nvPr/>
          </p:nvSpPr>
          <p:spPr bwMode="auto">
            <a:xfrm>
              <a:off x="801" y="1667"/>
              <a:ext cx="32" cy="8"/>
            </a:xfrm>
            <a:prstGeom prst="rect">
              <a:avLst/>
            </a:prstGeom>
            <a:solidFill>
              <a:srgbClr val="A6A6A6"/>
            </a:solidFill>
            <a:ln w="12700">
              <a:solidFill>
                <a:srgbClr val="000000"/>
              </a:solidFill>
              <a:miter lim="800000"/>
              <a:headEnd/>
              <a:tailEnd/>
            </a:ln>
          </p:spPr>
          <p:txBody>
            <a:bodyPr wrap="none" anchor="ctr"/>
            <a:lstStyle/>
            <a:p>
              <a:endParaRPr lang="en-US"/>
            </a:p>
          </p:txBody>
        </p:sp>
        <p:sp>
          <p:nvSpPr>
            <p:cNvPr id="7193" name="Oval 120"/>
            <p:cNvSpPr>
              <a:spLocks noChangeArrowheads="1"/>
            </p:cNvSpPr>
            <p:nvPr/>
          </p:nvSpPr>
          <p:spPr bwMode="auto">
            <a:xfrm>
              <a:off x="1142" y="1661"/>
              <a:ext cx="29" cy="28"/>
            </a:xfrm>
            <a:prstGeom prst="ellipse">
              <a:avLst/>
            </a:prstGeom>
            <a:solidFill>
              <a:srgbClr val="999999"/>
            </a:solidFill>
            <a:ln w="12700">
              <a:solidFill>
                <a:srgbClr val="000000"/>
              </a:solidFill>
              <a:round/>
              <a:headEnd/>
              <a:tailEnd/>
            </a:ln>
          </p:spPr>
          <p:txBody>
            <a:bodyPr wrap="none" anchor="ctr"/>
            <a:lstStyle/>
            <a:p>
              <a:endParaRPr lang="en-US"/>
            </a:p>
          </p:txBody>
        </p:sp>
        <p:sp>
          <p:nvSpPr>
            <p:cNvPr id="7194" name="Rectangle 121"/>
            <p:cNvSpPr>
              <a:spLocks noChangeArrowheads="1"/>
            </p:cNvSpPr>
            <p:nvPr/>
          </p:nvSpPr>
          <p:spPr bwMode="auto">
            <a:xfrm>
              <a:off x="1193" y="1666"/>
              <a:ext cx="83" cy="16"/>
            </a:xfrm>
            <a:prstGeom prst="rect">
              <a:avLst/>
            </a:prstGeom>
            <a:solidFill>
              <a:srgbClr val="A6A6A6"/>
            </a:solidFill>
            <a:ln w="12700">
              <a:solidFill>
                <a:srgbClr val="000000"/>
              </a:solidFill>
              <a:miter lim="800000"/>
              <a:headEnd/>
              <a:tailEnd/>
            </a:ln>
          </p:spPr>
          <p:txBody>
            <a:bodyPr wrap="none" anchor="ctr"/>
            <a:lstStyle/>
            <a:p>
              <a:endParaRPr lang="en-US"/>
            </a:p>
          </p:txBody>
        </p:sp>
        <p:sp>
          <p:nvSpPr>
            <p:cNvPr id="7195" name="Rectangle 122"/>
            <p:cNvSpPr>
              <a:spLocks noChangeArrowheads="1"/>
            </p:cNvSpPr>
            <p:nvPr/>
          </p:nvSpPr>
          <p:spPr bwMode="auto">
            <a:xfrm>
              <a:off x="1386" y="1656"/>
              <a:ext cx="234" cy="107"/>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196" name="Rectangle 123"/>
            <p:cNvSpPr>
              <a:spLocks noChangeArrowheads="1"/>
            </p:cNvSpPr>
            <p:nvPr/>
          </p:nvSpPr>
          <p:spPr bwMode="auto">
            <a:xfrm>
              <a:off x="1396" y="1665"/>
              <a:ext cx="214" cy="92"/>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197" name="Freeform 124"/>
            <p:cNvSpPr>
              <a:spLocks/>
            </p:cNvSpPr>
            <p:nvPr/>
          </p:nvSpPr>
          <p:spPr bwMode="auto">
            <a:xfrm>
              <a:off x="1407" y="1673"/>
              <a:ext cx="192" cy="62"/>
            </a:xfrm>
            <a:custGeom>
              <a:avLst/>
              <a:gdLst>
                <a:gd name="T0" fmla="*/ 43 w 331"/>
                <a:gd name="T1" fmla="*/ 19 h 110"/>
                <a:gd name="T2" fmla="*/ 43 w 331"/>
                <a:gd name="T3" fmla="*/ 12 h 110"/>
                <a:gd name="T4" fmla="*/ 64 w 331"/>
                <a:gd name="T5" fmla="*/ 12 h 110"/>
                <a:gd name="T6" fmla="*/ 64 w 331"/>
                <a:gd name="T7" fmla="*/ 0 h 110"/>
                <a:gd name="T8" fmla="*/ 0 w 331"/>
                <a:gd name="T9" fmla="*/ 0 h 110"/>
                <a:gd name="T10" fmla="*/ 0 w 331"/>
                <a:gd name="T11" fmla="*/ 12 h 110"/>
                <a:gd name="T12" fmla="*/ 24 w 331"/>
                <a:gd name="T13" fmla="*/ 12 h 110"/>
                <a:gd name="T14" fmla="*/ 24 w 331"/>
                <a:gd name="T15" fmla="*/ 19 h 110"/>
                <a:gd name="T16" fmla="*/ 43 w 331"/>
                <a:gd name="T17" fmla="*/ 19 h 1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1"/>
                <a:gd name="T28" fmla="*/ 0 h 110"/>
                <a:gd name="T29" fmla="*/ 331 w 331"/>
                <a:gd name="T30" fmla="*/ 110 h 1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1" h="110">
                  <a:moveTo>
                    <a:pt x="219" y="109"/>
                  </a:moveTo>
                  <a:lnTo>
                    <a:pt x="219" y="65"/>
                  </a:lnTo>
                  <a:lnTo>
                    <a:pt x="330" y="65"/>
                  </a:lnTo>
                  <a:lnTo>
                    <a:pt x="330" y="0"/>
                  </a:lnTo>
                  <a:lnTo>
                    <a:pt x="0" y="0"/>
                  </a:lnTo>
                  <a:lnTo>
                    <a:pt x="0" y="65"/>
                  </a:lnTo>
                  <a:lnTo>
                    <a:pt x="123" y="65"/>
                  </a:lnTo>
                  <a:lnTo>
                    <a:pt x="123" y="109"/>
                  </a:lnTo>
                  <a:lnTo>
                    <a:pt x="219" y="109"/>
                  </a:lnTo>
                </a:path>
              </a:pathLst>
            </a:custGeom>
            <a:solidFill>
              <a:srgbClr val="404040"/>
            </a:solidFill>
            <a:ln w="12700" cap="rnd" cmpd="sng">
              <a:solidFill>
                <a:srgbClr val="000000"/>
              </a:solidFill>
              <a:prstDash val="solid"/>
              <a:round/>
              <a:headEnd/>
              <a:tailEnd/>
            </a:ln>
          </p:spPr>
          <p:txBody>
            <a:bodyPr/>
            <a:lstStyle/>
            <a:p>
              <a:endParaRPr lang="en-GB"/>
            </a:p>
          </p:txBody>
        </p:sp>
        <p:sp>
          <p:nvSpPr>
            <p:cNvPr id="7198" name="Freeform 125"/>
            <p:cNvSpPr>
              <a:spLocks/>
            </p:cNvSpPr>
            <p:nvPr/>
          </p:nvSpPr>
          <p:spPr bwMode="auto">
            <a:xfrm>
              <a:off x="1407" y="1696"/>
              <a:ext cx="192" cy="39"/>
            </a:xfrm>
            <a:custGeom>
              <a:avLst/>
              <a:gdLst>
                <a:gd name="T0" fmla="*/ 0 w 331"/>
                <a:gd name="T1" fmla="*/ 4 h 68"/>
                <a:gd name="T2" fmla="*/ 5 w 331"/>
                <a:gd name="T3" fmla="*/ 0 h 68"/>
                <a:gd name="T4" fmla="*/ 64 w 331"/>
                <a:gd name="T5" fmla="*/ 0 h 68"/>
                <a:gd name="T6" fmla="*/ 64 w 331"/>
                <a:gd name="T7" fmla="*/ 4 h 68"/>
                <a:gd name="T8" fmla="*/ 43 w 331"/>
                <a:gd name="T9" fmla="*/ 4 h 68"/>
                <a:gd name="T10" fmla="*/ 43 w 331"/>
                <a:gd name="T11" fmla="*/ 13 h 68"/>
                <a:gd name="T12" fmla="*/ 24 w 331"/>
                <a:gd name="T13" fmla="*/ 13 h 68"/>
                <a:gd name="T14" fmla="*/ 24 w 331"/>
                <a:gd name="T15" fmla="*/ 4 h 68"/>
                <a:gd name="T16" fmla="*/ 0 w 331"/>
                <a:gd name="T17" fmla="*/ 4 h 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1"/>
                <a:gd name="T28" fmla="*/ 0 h 68"/>
                <a:gd name="T29" fmla="*/ 331 w 331"/>
                <a:gd name="T30" fmla="*/ 68 h 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1" h="68">
                  <a:moveTo>
                    <a:pt x="0" y="23"/>
                  </a:moveTo>
                  <a:lnTo>
                    <a:pt x="24" y="0"/>
                  </a:lnTo>
                  <a:lnTo>
                    <a:pt x="328" y="0"/>
                  </a:lnTo>
                  <a:lnTo>
                    <a:pt x="330" y="23"/>
                  </a:lnTo>
                  <a:lnTo>
                    <a:pt x="219" y="23"/>
                  </a:lnTo>
                  <a:lnTo>
                    <a:pt x="219" y="67"/>
                  </a:lnTo>
                  <a:lnTo>
                    <a:pt x="123" y="67"/>
                  </a:lnTo>
                  <a:lnTo>
                    <a:pt x="123" y="23"/>
                  </a:lnTo>
                  <a:lnTo>
                    <a:pt x="0" y="23"/>
                  </a:lnTo>
                </a:path>
              </a:pathLst>
            </a:custGeom>
            <a:solidFill>
              <a:srgbClr val="595959"/>
            </a:solidFill>
            <a:ln w="12700" cap="rnd" cmpd="sng">
              <a:solidFill>
                <a:srgbClr val="000000"/>
              </a:solidFill>
              <a:prstDash val="solid"/>
              <a:round/>
              <a:headEnd/>
              <a:tailEnd/>
            </a:ln>
          </p:spPr>
          <p:txBody>
            <a:bodyPr/>
            <a:lstStyle/>
            <a:p>
              <a:endParaRPr lang="en-GB"/>
            </a:p>
          </p:txBody>
        </p:sp>
        <p:sp>
          <p:nvSpPr>
            <p:cNvPr id="7199" name="Freeform 126"/>
            <p:cNvSpPr>
              <a:spLocks/>
            </p:cNvSpPr>
            <p:nvPr/>
          </p:nvSpPr>
          <p:spPr bwMode="auto">
            <a:xfrm>
              <a:off x="1407" y="1673"/>
              <a:ext cx="15" cy="37"/>
            </a:xfrm>
            <a:custGeom>
              <a:avLst/>
              <a:gdLst>
                <a:gd name="T0" fmla="*/ 5 w 25"/>
                <a:gd name="T1" fmla="*/ 7 h 66"/>
                <a:gd name="T2" fmla="*/ 5 w 25"/>
                <a:gd name="T3" fmla="*/ 0 h 66"/>
                <a:gd name="T4" fmla="*/ 0 w 25"/>
                <a:gd name="T5" fmla="*/ 0 h 66"/>
                <a:gd name="T6" fmla="*/ 0 w 25"/>
                <a:gd name="T7" fmla="*/ 11 h 66"/>
                <a:gd name="T8" fmla="*/ 5 w 25"/>
                <a:gd name="T9" fmla="*/ 7 h 66"/>
                <a:gd name="T10" fmla="*/ 0 60000 65536"/>
                <a:gd name="T11" fmla="*/ 0 60000 65536"/>
                <a:gd name="T12" fmla="*/ 0 60000 65536"/>
                <a:gd name="T13" fmla="*/ 0 60000 65536"/>
                <a:gd name="T14" fmla="*/ 0 60000 65536"/>
                <a:gd name="T15" fmla="*/ 0 w 25"/>
                <a:gd name="T16" fmla="*/ 0 h 66"/>
                <a:gd name="T17" fmla="*/ 25 w 25"/>
                <a:gd name="T18" fmla="*/ 66 h 66"/>
              </a:gdLst>
              <a:ahLst/>
              <a:cxnLst>
                <a:cxn ang="T10">
                  <a:pos x="T0" y="T1"/>
                </a:cxn>
                <a:cxn ang="T11">
                  <a:pos x="T2" y="T3"/>
                </a:cxn>
                <a:cxn ang="T12">
                  <a:pos x="T4" y="T5"/>
                </a:cxn>
                <a:cxn ang="T13">
                  <a:pos x="T6" y="T7"/>
                </a:cxn>
                <a:cxn ang="T14">
                  <a:pos x="T8" y="T9"/>
                </a:cxn>
              </a:cxnLst>
              <a:rect l="T15" t="T16" r="T17" b="T18"/>
              <a:pathLst>
                <a:path w="25" h="66">
                  <a:moveTo>
                    <a:pt x="24" y="42"/>
                  </a:moveTo>
                  <a:lnTo>
                    <a:pt x="24" y="0"/>
                  </a:lnTo>
                  <a:lnTo>
                    <a:pt x="0" y="0"/>
                  </a:lnTo>
                  <a:lnTo>
                    <a:pt x="0" y="65"/>
                  </a:lnTo>
                  <a:lnTo>
                    <a:pt x="24" y="42"/>
                  </a:lnTo>
                </a:path>
              </a:pathLst>
            </a:custGeom>
            <a:solidFill>
              <a:srgbClr val="262626"/>
            </a:solidFill>
            <a:ln w="12700" cap="rnd" cmpd="sng">
              <a:solidFill>
                <a:srgbClr val="000000"/>
              </a:solidFill>
              <a:prstDash val="solid"/>
              <a:round/>
              <a:headEnd/>
              <a:tailEnd/>
            </a:ln>
          </p:spPr>
          <p:txBody>
            <a:bodyPr/>
            <a:lstStyle/>
            <a:p>
              <a:endParaRPr lang="en-GB"/>
            </a:p>
          </p:txBody>
        </p:sp>
        <p:sp>
          <p:nvSpPr>
            <p:cNvPr id="7200" name="Freeform 127"/>
            <p:cNvSpPr>
              <a:spLocks/>
            </p:cNvSpPr>
            <p:nvPr/>
          </p:nvSpPr>
          <p:spPr bwMode="auto">
            <a:xfrm>
              <a:off x="1529" y="1709"/>
              <a:ext cx="73" cy="29"/>
            </a:xfrm>
            <a:custGeom>
              <a:avLst/>
              <a:gdLst>
                <a:gd name="T0" fmla="*/ 0 w 126"/>
                <a:gd name="T1" fmla="*/ 6 h 50"/>
                <a:gd name="T2" fmla="*/ 0 w 126"/>
                <a:gd name="T3" fmla="*/ 9 h 50"/>
                <a:gd name="T4" fmla="*/ 24 w 126"/>
                <a:gd name="T5" fmla="*/ 9 h 50"/>
                <a:gd name="T6" fmla="*/ 24 w 126"/>
                <a:gd name="T7" fmla="*/ 9 h 50"/>
                <a:gd name="T8" fmla="*/ 24 w 126"/>
                <a:gd name="T9" fmla="*/ 6 h 50"/>
                <a:gd name="T10" fmla="*/ 24 w 126"/>
                <a:gd name="T11" fmla="*/ 3 h 50"/>
                <a:gd name="T12" fmla="*/ 21 w 126"/>
                <a:gd name="T13" fmla="*/ 1 h 50"/>
                <a:gd name="T14" fmla="*/ 19 w 126"/>
                <a:gd name="T15" fmla="*/ 0 h 50"/>
                <a:gd name="T16" fmla="*/ 17 w 126"/>
                <a:gd name="T17" fmla="*/ 1 h 50"/>
                <a:gd name="T18" fmla="*/ 14 w 126"/>
                <a:gd name="T19" fmla="*/ 3 h 50"/>
                <a:gd name="T20" fmla="*/ 14 w 126"/>
                <a:gd name="T21" fmla="*/ 5 h 50"/>
                <a:gd name="T22" fmla="*/ 14 w 126"/>
                <a:gd name="T23" fmla="*/ 6 h 50"/>
                <a:gd name="T24" fmla="*/ 0 w 126"/>
                <a:gd name="T25" fmla="*/ 6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50"/>
                <a:gd name="T41" fmla="*/ 126 w 126"/>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50">
                  <a:moveTo>
                    <a:pt x="0" y="29"/>
                  </a:moveTo>
                  <a:lnTo>
                    <a:pt x="0" y="49"/>
                  </a:lnTo>
                  <a:lnTo>
                    <a:pt x="122" y="49"/>
                  </a:lnTo>
                  <a:lnTo>
                    <a:pt x="125" y="44"/>
                  </a:lnTo>
                  <a:lnTo>
                    <a:pt x="125" y="31"/>
                  </a:lnTo>
                  <a:lnTo>
                    <a:pt x="122" y="16"/>
                  </a:lnTo>
                  <a:lnTo>
                    <a:pt x="109" y="3"/>
                  </a:lnTo>
                  <a:lnTo>
                    <a:pt x="96" y="0"/>
                  </a:lnTo>
                  <a:lnTo>
                    <a:pt x="88" y="3"/>
                  </a:lnTo>
                  <a:lnTo>
                    <a:pt x="75" y="13"/>
                  </a:lnTo>
                  <a:lnTo>
                    <a:pt x="70" y="23"/>
                  </a:lnTo>
                  <a:lnTo>
                    <a:pt x="70" y="29"/>
                  </a:lnTo>
                  <a:lnTo>
                    <a:pt x="0" y="29"/>
                  </a:lnTo>
                </a:path>
              </a:pathLst>
            </a:custGeom>
            <a:solidFill>
              <a:srgbClr val="999999"/>
            </a:solidFill>
            <a:ln w="12700" cap="rnd" cmpd="sng">
              <a:solidFill>
                <a:srgbClr val="000000"/>
              </a:solidFill>
              <a:prstDash val="solid"/>
              <a:round/>
              <a:headEnd/>
              <a:tailEnd/>
            </a:ln>
          </p:spPr>
          <p:txBody>
            <a:bodyPr/>
            <a:lstStyle/>
            <a:p>
              <a:endParaRPr lang="en-GB"/>
            </a:p>
          </p:txBody>
        </p:sp>
        <p:sp>
          <p:nvSpPr>
            <p:cNvPr id="7201" name="Freeform 128"/>
            <p:cNvSpPr>
              <a:spLocks/>
            </p:cNvSpPr>
            <p:nvPr/>
          </p:nvSpPr>
          <p:spPr bwMode="auto">
            <a:xfrm>
              <a:off x="1529" y="1714"/>
              <a:ext cx="73" cy="27"/>
            </a:xfrm>
            <a:custGeom>
              <a:avLst/>
              <a:gdLst>
                <a:gd name="T0" fmla="*/ 0 w 126"/>
                <a:gd name="T1" fmla="*/ 5 h 48"/>
                <a:gd name="T2" fmla="*/ 0 w 126"/>
                <a:gd name="T3" fmla="*/ 8 h 48"/>
                <a:gd name="T4" fmla="*/ 24 w 126"/>
                <a:gd name="T5" fmla="*/ 8 h 48"/>
                <a:gd name="T6" fmla="*/ 24 w 126"/>
                <a:gd name="T7" fmla="*/ 7 h 48"/>
                <a:gd name="T8" fmla="*/ 24 w 126"/>
                <a:gd name="T9" fmla="*/ 5 h 48"/>
                <a:gd name="T10" fmla="*/ 24 w 126"/>
                <a:gd name="T11" fmla="*/ 2 h 48"/>
                <a:gd name="T12" fmla="*/ 21 w 126"/>
                <a:gd name="T13" fmla="*/ 0 h 48"/>
                <a:gd name="T14" fmla="*/ 17 w 126"/>
                <a:gd name="T15" fmla="*/ 0 h 48"/>
                <a:gd name="T16" fmla="*/ 14 w 126"/>
                <a:gd name="T17" fmla="*/ 2 h 48"/>
                <a:gd name="T18" fmla="*/ 14 w 126"/>
                <a:gd name="T19" fmla="*/ 4 h 48"/>
                <a:gd name="T20" fmla="*/ 14 w 126"/>
                <a:gd name="T21" fmla="*/ 5 h 48"/>
                <a:gd name="T22" fmla="*/ 0 w 126"/>
                <a:gd name="T23" fmla="*/ 5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6"/>
                <a:gd name="T37" fmla="*/ 0 h 48"/>
                <a:gd name="T38" fmla="*/ 126 w 126"/>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6" h="48">
                  <a:moveTo>
                    <a:pt x="0" y="26"/>
                  </a:moveTo>
                  <a:lnTo>
                    <a:pt x="0" y="47"/>
                  </a:lnTo>
                  <a:lnTo>
                    <a:pt x="122" y="47"/>
                  </a:lnTo>
                  <a:lnTo>
                    <a:pt x="125" y="41"/>
                  </a:lnTo>
                  <a:lnTo>
                    <a:pt x="125" y="28"/>
                  </a:lnTo>
                  <a:lnTo>
                    <a:pt x="122" y="13"/>
                  </a:lnTo>
                  <a:lnTo>
                    <a:pt x="109" y="0"/>
                  </a:lnTo>
                  <a:lnTo>
                    <a:pt x="88" y="0"/>
                  </a:lnTo>
                  <a:lnTo>
                    <a:pt x="75" y="10"/>
                  </a:lnTo>
                  <a:lnTo>
                    <a:pt x="70" y="21"/>
                  </a:lnTo>
                  <a:lnTo>
                    <a:pt x="70" y="26"/>
                  </a:lnTo>
                  <a:lnTo>
                    <a:pt x="0" y="2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02" name="Freeform 129"/>
            <p:cNvSpPr>
              <a:spLocks/>
            </p:cNvSpPr>
            <p:nvPr/>
          </p:nvSpPr>
          <p:spPr bwMode="auto">
            <a:xfrm>
              <a:off x="665" y="1809"/>
              <a:ext cx="1063" cy="69"/>
            </a:xfrm>
            <a:custGeom>
              <a:avLst/>
              <a:gdLst>
                <a:gd name="T0" fmla="*/ 16 w 1838"/>
                <a:gd name="T1" fmla="*/ 0 h 121"/>
                <a:gd name="T2" fmla="*/ 0 w 1838"/>
                <a:gd name="T3" fmla="*/ 22 h 121"/>
                <a:gd name="T4" fmla="*/ 355 w 1838"/>
                <a:gd name="T5" fmla="*/ 22 h 121"/>
                <a:gd name="T6" fmla="*/ 328 w 1838"/>
                <a:gd name="T7" fmla="*/ 0 h 121"/>
                <a:gd name="T8" fmla="*/ 16 w 1838"/>
                <a:gd name="T9" fmla="*/ 0 h 121"/>
                <a:gd name="T10" fmla="*/ 0 60000 65536"/>
                <a:gd name="T11" fmla="*/ 0 60000 65536"/>
                <a:gd name="T12" fmla="*/ 0 60000 65536"/>
                <a:gd name="T13" fmla="*/ 0 60000 65536"/>
                <a:gd name="T14" fmla="*/ 0 60000 65536"/>
                <a:gd name="T15" fmla="*/ 0 w 1838"/>
                <a:gd name="T16" fmla="*/ 0 h 121"/>
                <a:gd name="T17" fmla="*/ 1838 w 1838"/>
                <a:gd name="T18" fmla="*/ 121 h 121"/>
              </a:gdLst>
              <a:ahLst/>
              <a:cxnLst>
                <a:cxn ang="T10">
                  <a:pos x="T0" y="T1"/>
                </a:cxn>
                <a:cxn ang="T11">
                  <a:pos x="T2" y="T3"/>
                </a:cxn>
                <a:cxn ang="T12">
                  <a:pos x="T4" y="T5"/>
                </a:cxn>
                <a:cxn ang="T13">
                  <a:pos x="T6" y="T7"/>
                </a:cxn>
                <a:cxn ang="T14">
                  <a:pos x="T8" y="T9"/>
                </a:cxn>
              </a:cxnLst>
              <a:rect l="T15" t="T16" r="T17" b="T18"/>
              <a:pathLst>
                <a:path w="1838" h="121">
                  <a:moveTo>
                    <a:pt x="83" y="0"/>
                  </a:moveTo>
                  <a:lnTo>
                    <a:pt x="0" y="120"/>
                  </a:lnTo>
                  <a:lnTo>
                    <a:pt x="1837" y="120"/>
                  </a:lnTo>
                  <a:lnTo>
                    <a:pt x="1694" y="0"/>
                  </a:lnTo>
                  <a:lnTo>
                    <a:pt x="83"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03" name="Freeform 130"/>
            <p:cNvSpPr>
              <a:spLocks/>
            </p:cNvSpPr>
            <p:nvPr/>
          </p:nvSpPr>
          <p:spPr bwMode="auto">
            <a:xfrm>
              <a:off x="693" y="1828"/>
              <a:ext cx="656" cy="45"/>
            </a:xfrm>
            <a:custGeom>
              <a:avLst/>
              <a:gdLst>
                <a:gd name="T0" fmla="*/ 7 w 1134"/>
                <a:gd name="T1" fmla="*/ 0 h 79"/>
                <a:gd name="T2" fmla="*/ 0 w 1134"/>
                <a:gd name="T3" fmla="*/ 12 h 79"/>
                <a:gd name="T4" fmla="*/ 81 w 1134"/>
                <a:gd name="T5" fmla="*/ 12 h 79"/>
                <a:gd name="T6" fmla="*/ 80 w 1134"/>
                <a:gd name="T7" fmla="*/ 14 h 79"/>
                <a:gd name="T8" fmla="*/ 116 w 1134"/>
                <a:gd name="T9" fmla="*/ 14 h 79"/>
                <a:gd name="T10" fmla="*/ 115 w 1134"/>
                <a:gd name="T11" fmla="*/ 12 h 79"/>
                <a:gd name="T12" fmla="*/ 219 w 1134"/>
                <a:gd name="T13" fmla="*/ 12 h 79"/>
                <a:gd name="T14" fmla="*/ 212 w 1134"/>
                <a:gd name="T15" fmla="*/ 0 h 79"/>
                <a:gd name="T16" fmla="*/ 7 w 1134"/>
                <a:gd name="T17" fmla="*/ 0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4"/>
                <a:gd name="T28" fmla="*/ 0 h 79"/>
                <a:gd name="T29" fmla="*/ 1134 w 1134"/>
                <a:gd name="T30" fmla="*/ 79 h 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4" h="79">
                  <a:moveTo>
                    <a:pt x="34" y="0"/>
                  </a:moveTo>
                  <a:lnTo>
                    <a:pt x="0" y="65"/>
                  </a:lnTo>
                  <a:lnTo>
                    <a:pt x="419" y="65"/>
                  </a:lnTo>
                  <a:lnTo>
                    <a:pt x="416" y="78"/>
                  </a:lnTo>
                  <a:lnTo>
                    <a:pt x="598" y="78"/>
                  </a:lnTo>
                  <a:lnTo>
                    <a:pt x="595" y="65"/>
                  </a:lnTo>
                  <a:lnTo>
                    <a:pt x="1133" y="65"/>
                  </a:lnTo>
                  <a:lnTo>
                    <a:pt x="1092" y="0"/>
                  </a:lnTo>
                  <a:lnTo>
                    <a:pt x="34" y="0"/>
                  </a:lnTo>
                </a:path>
              </a:pathLst>
            </a:custGeom>
            <a:solidFill>
              <a:srgbClr val="000000"/>
            </a:solidFill>
            <a:ln w="12700" cap="rnd" cmpd="sng">
              <a:solidFill>
                <a:srgbClr val="000000"/>
              </a:solidFill>
              <a:prstDash val="solid"/>
              <a:round/>
              <a:headEnd/>
              <a:tailEnd/>
            </a:ln>
          </p:spPr>
          <p:txBody>
            <a:bodyPr/>
            <a:lstStyle/>
            <a:p>
              <a:endParaRPr lang="en-GB"/>
            </a:p>
          </p:txBody>
        </p:sp>
        <p:sp>
          <p:nvSpPr>
            <p:cNvPr id="7204" name="Freeform 131"/>
            <p:cNvSpPr>
              <a:spLocks/>
            </p:cNvSpPr>
            <p:nvPr/>
          </p:nvSpPr>
          <p:spPr bwMode="auto">
            <a:xfrm>
              <a:off x="716" y="1812"/>
              <a:ext cx="605" cy="11"/>
            </a:xfrm>
            <a:custGeom>
              <a:avLst/>
              <a:gdLst>
                <a:gd name="T0" fmla="*/ 2 w 1046"/>
                <a:gd name="T1" fmla="*/ 0 h 19"/>
                <a:gd name="T2" fmla="*/ 0 w 1046"/>
                <a:gd name="T3" fmla="*/ 3 h 19"/>
                <a:gd name="T4" fmla="*/ 202 w 1046"/>
                <a:gd name="T5" fmla="*/ 3 h 19"/>
                <a:gd name="T6" fmla="*/ 201 w 1046"/>
                <a:gd name="T7" fmla="*/ 0 h 19"/>
                <a:gd name="T8" fmla="*/ 2 w 1046"/>
                <a:gd name="T9" fmla="*/ 0 h 19"/>
                <a:gd name="T10" fmla="*/ 0 60000 65536"/>
                <a:gd name="T11" fmla="*/ 0 60000 65536"/>
                <a:gd name="T12" fmla="*/ 0 60000 65536"/>
                <a:gd name="T13" fmla="*/ 0 60000 65536"/>
                <a:gd name="T14" fmla="*/ 0 60000 65536"/>
                <a:gd name="T15" fmla="*/ 0 w 1046"/>
                <a:gd name="T16" fmla="*/ 0 h 19"/>
                <a:gd name="T17" fmla="*/ 1046 w 1046"/>
                <a:gd name="T18" fmla="*/ 19 h 19"/>
              </a:gdLst>
              <a:ahLst/>
              <a:cxnLst>
                <a:cxn ang="T10">
                  <a:pos x="T0" y="T1"/>
                </a:cxn>
                <a:cxn ang="T11">
                  <a:pos x="T2" y="T3"/>
                </a:cxn>
                <a:cxn ang="T12">
                  <a:pos x="T4" y="T5"/>
                </a:cxn>
                <a:cxn ang="T13">
                  <a:pos x="T6" y="T7"/>
                </a:cxn>
                <a:cxn ang="T14">
                  <a:pos x="T8" y="T9"/>
                </a:cxn>
              </a:cxnLst>
              <a:rect l="T15" t="T16" r="T17" b="T18"/>
              <a:pathLst>
                <a:path w="1046" h="19">
                  <a:moveTo>
                    <a:pt x="8" y="0"/>
                  </a:moveTo>
                  <a:lnTo>
                    <a:pt x="0" y="18"/>
                  </a:lnTo>
                  <a:lnTo>
                    <a:pt x="1045" y="18"/>
                  </a:lnTo>
                  <a:lnTo>
                    <a:pt x="1037" y="0"/>
                  </a:lnTo>
                  <a:lnTo>
                    <a:pt x="8" y="0"/>
                  </a:lnTo>
                </a:path>
              </a:pathLst>
            </a:custGeom>
            <a:solidFill>
              <a:srgbClr val="000000"/>
            </a:solidFill>
            <a:ln w="12700" cap="rnd" cmpd="sng">
              <a:solidFill>
                <a:srgbClr val="000000"/>
              </a:solidFill>
              <a:prstDash val="solid"/>
              <a:round/>
              <a:headEnd/>
              <a:tailEnd/>
            </a:ln>
          </p:spPr>
          <p:txBody>
            <a:bodyPr/>
            <a:lstStyle/>
            <a:p>
              <a:endParaRPr lang="en-GB"/>
            </a:p>
          </p:txBody>
        </p:sp>
        <p:sp>
          <p:nvSpPr>
            <p:cNvPr id="7205" name="Freeform 132"/>
            <p:cNvSpPr>
              <a:spLocks/>
            </p:cNvSpPr>
            <p:nvPr/>
          </p:nvSpPr>
          <p:spPr bwMode="auto">
            <a:xfrm>
              <a:off x="718" y="1811"/>
              <a:ext cx="604" cy="12"/>
            </a:xfrm>
            <a:custGeom>
              <a:avLst/>
              <a:gdLst>
                <a:gd name="T0" fmla="*/ 0 w 1045"/>
                <a:gd name="T1" fmla="*/ 3 h 21"/>
                <a:gd name="T2" fmla="*/ 3 w 1045"/>
                <a:gd name="T3" fmla="*/ 0 h 21"/>
                <a:gd name="T4" fmla="*/ 201 w 1045"/>
                <a:gd name="T5" fmla="*/ 0 h 21"/>
                <a:gd name="T6" fmla="*/ 202 w 1045"/>
                <a:gd name="T7" fmla="*/ 3 h 21"/>
                <a:gd name="T8" fmla="*/ 0 w 1045"/>
                <a:gd name="T9" fmla="*/ 3 h 21"/>
                <a:gd name="T10" fmla="*/ 0 60000 65536"/>
                <a:gd name="T11" fmla="*/ 0 60000 65536"/>
                <a:gd name="T12" fmla="*/ 0 60000 65536"/>
                <a:gd name="T13" fmla="*/ 0 60000 65536"/>
                <a:gd name="T14" fmla="*/ 0 60000 65536"/>
                <a:gd name="T15" fmla="*/ 0 w 1045"/>
                <a:gd name="T16" fmla="*/ 0 h 21"/>
                <a:gd name="T17" fmla="*/ 1045 w 1045"/>
                <a:gd name="T18" fmla="*/ 21 h 21"/>
              </a:gdLst>
              <a:ahLst/>
              <a:cxnLst>
                <a:cxn ang="T10">
                  <a:pos x="T0" y="T1"/>
                </a:cxn>
                <a:cxn ang="T11">
                  <a:pos x="T2" y="T3"/>
                </a:cxn>
                <a:cxn ang="T12">
                  <a:pos x="T4" y="T5"/>
                </a:cxn>
                <a:cxn ang="T13">
                  <a:pos x="T6" y="T7"/>
                </a:cxn>
                <a:cxn ang="T14">
                  <a:pos x="T8" y="T9"/>
                </a:cxn>
              </a:cxnLst>
              <a:rect l="T15" t="T16" r="T17" b="T18"/>
              <a:pathLst>
                <a:path w="1045" h="21">
                  <a:moveTo>
                    <a:pt x="0" y="20"/>
                  </a:moveTo>
                  <a:lnTo>
                    <a:pt x="13" y="0"/>
                  </a:lnTo>
                  <a:lnTo>
                    <a:pt x="1039" y="0"/>
                  </a:lnTo>
                  <a:lnTo>
                    <a:pt x="1044" y="20"/>
                  </a:lnTo>
                  <a:lnTo>
                    <a:pt x="0" y="20"/>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06" name="Freeform 133"/>
            <p:cNvSpPr>
              <a:spLocks/>
            </p:cNvSpPr>
            <p:nvPr/>
          </p:nvSpPr>
          <p:spPr bwMode="auto">
            <a:xfrm>
              <a:off x="725" y="1805"/>
              <a:ext cx="594" cy="9"/>
            </a:xfrm>
            <a:custGeom>
              <a:avLst/>
              <a:gdLst>
                <a:gd name="T0" fmla="*/ 0 w 1027"/>
                <a:gd name="T1" fmla="*/ 2 h 17"/>
                <a:gd name="T2" fmla="*/ 3 w 1027"/>
                <a:gd name="T3" fmla="*/ 0 h 17"/>
                <a:gd name="T4" fmla="*/ 195 w 1027"/>
                <a:gd name="T5" fmla="*/ 0 h 17"/>
                <a:gd name="T6" fmla="*/ 198 w 1027"/>
                <a:gd name="T7" fmla="*/ 2 h 17"/>
                <a:gd name="T8" fmla="*/ 0 w 1027"/>
                <a:gd name="T9" fmla="*/ 2 h 17"/>
                <a:gd name="T10" fmla="*/ 0 60000 65536"/>
                <a:gd name="T11" fmla="*/ 0 60000 65536"/>
                <a:gd name="T12" fmla="*/ 0 60000 65536"/>
                <a:gd name="T13" fmla="*/ 0 60000 65536"/>
                <a:gd name="T14" fmla="*/ 0 60000 65536"/>
                <a:gd name="T15" fmla="*/ 0 w 1027"/>
                <a:gd name="T16" fmla="*/ 0 h 17"/>
                <a:gd name="T17" fmla="*/ 1027 w 1027"/>
                <a:gd name="T18" fmla="*/ 17 h 17"/>
              </a:gdLst>
              <a:ahLst/>
              <a:cxnLst>
                <a:cxn ang="T10">
                  <a:pos x="T0" y="T1"/>
                </a:cxn>
                <a:cxn ang="T11">
                  <a:pos x="T2" y="T3"/>
                </a:cxn>
                <a:cxn ang="T12">
                  <a:pos x="T4" y="T5"/>
                </a:cxn>
                <a:cxn ang="T13">
                  <a:pos x="T6" y="T7"/>
                </a:cxn>
                <a:cxn ang="T14">
                  <a:pos x="T8" y="T9"/>
                </a:cxn>
              </a:cxnLst>
              <a:rect l="T15" t="T16" r="T17" b="T18"/>
              <a:pathLst>
                <a:path w="1027" h="17">
                  <a:moveTo>
                    <a:pt x="0" y="16"/>
                  </a:moveTo>
                  <a:lnTo>
                    <a:pt x="13" y="0"/>
                  </a:lnTo>
                  <a:lnTo>
                    <a:pt x="1011" y="0"/>
                  </a:lnTo>
                  <a:lnTo>
                    <a:pt x="1026" y="16"/>
                  </a:lnTo>
                  <a:lnTo>
                    <a:pt x="0"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07" name="Freeform 134"/>
            <p:cNvSpPr>
              <a:spLocks/>
            </p:cNvSpPr>
            <p:nvPr/>
          </p:nvSpPr>
          <p:spPr bwMode="auto">
            <a:xfrm>
              <a:off x="1344" y="1814"/>
              <a:ext cx="127" cy="24"/>
            </a:xfrm>
            <a:custGeom>
              <a:avLst/>
              <a:gdLst>
                <a:gd name="T0" fmla="*/ 5 w 220"/>
                <a:gd name="T1" fmla="*/ 7 h 42"/>
                <a:gd name="T2" fmla="*/ 0 w 220"/>
                <a:gd name="T3" fmla="*/ 0 h 42"/>
                <a:gd name="T4" fmla="*/ 37 w 220"/>
                <a:gd name="T5" fmla="*/ 1 h 42"/>
                <a:gd name="T6" fmla="*/ 42 w 220"/>
                <a:gd name="T7" fmla="*/ 7 h 42"/>
                <a:gd name="T8" fmla="*/ 5 w 220"/>
                <a:gd name="T9" fmla="*/ 7 h 42"/>
                <a:gd name="T10" fmla="*/ 0 60000 65536"/>
                <a:gd name="T11" fmla="*/ 0 60000 65536"/>
                <a:gd name="T12" fmla="*/ 0 60000 65536"/>
                <a:gd name="T13" fmla="*/ 0 60000 65536"/>
                <a:gd name="T14" fmla="*/ 0 60000 65536"/>
                <a:gd name="T15" fmla="*/ 0 w 220"/>
                <a:gd name="T16" fmla="*/ 0 h 42"/>
                <a:gd name="T17" fmla="*/ 220 w 220"/>
                <a:gd name="T18" fmla="*/ 42 h 42"/>
              </a:gdLst>
              <a:ahLst/>
              <a:cxnLst>
                <a:cxn ang="T10">
                  <a:pos x="T0" y="T1"/>
                </a:cxn>
                <a:cxn ang="T11">
                  <a:pos x="T2" y="T3"/>
                </a:cxn>
                <a:cxn ang="T12">
                  <a:pos x="T4" y="T5"/>
                </a:cxn>
                <a:cxn ang="T13">
                  <a:pos x="T6" y="T7"/>
                </a:cxn>
                <a:cxn ang="T14">
                  <a:pos x="T8" y="T9"/>
                </a:cxn>
              </a:cxnLst>
              <a:rect l="T15" t="T16" r="T17" b="T18"/>
              <a:pathLst>
                <a:path w="220" h="42">
                  <a:moveTo>
                    <a:pt x="24" y="41"/>
                  </a:moveTo>
                  <a:lnTo>
                    <a:pt x="0" y="0"/>
                  </a:lnTo>
                  <a:lnTo>
                    <a:pt x="193" y="2"/>
                  </a:lnTo>
                  <a:lnTo>
                    <a:pt x="219" y="41"/>
                  </a:lnTo>
                  <a:lnTo>
                    <a:pt x="24" y="41"/>
                  </a:lnTo>
                </a:path>
              </a:pathLst>
            </a:custGeom>
            <a:solidFill>
              <a:srgbClr val="000000"/>
            </a:solidFill>
            <a:ln w="12700" cap="rnd" cmpd="sng">
              <a:solidFill>
                <a:srgbClr val="000000"/>
              </a:solidFill>
              <a:prstDash val="solid"/>
              <a:round/>
              <a:headEnd/>
              <a:tailEnd/>
            </a:ln>
          </p:spPr>
          <p:txBody>
            <a:bodyPr/>
            <a:lstStyle/>
            <a:p>
              <a:endParaRPr lang="en-GB"/>
            </a:p>
          </p:txBody>
        </p:sp>
        <p:sp>
          <p:nvSpPr>
            <p:cNvPr id="7208" name="Freeform 135"/>
            <p:cNvSpPr>
              <a:spLocks/>
            </p:cNvSpPr>
            <p:nvPr/>
          </p:nvSpPr>
          <p:spPr bwMode="auto">
            <a:xfrm>
              <a:off x="1419" y="1804"/>
              <a:ext cx="11" cy="19"/>
            </a:xfrm>
            <a:custGeom>
              <a:avLst/>
              <a:gdLst>
                <a:gd name="T0" fmla="*/ 3 w 19"/>
                <a:gd name="T1" fmla="*/ 2 h 34"/>
                <a:gd name="T2" fmla="*/ 1 w 19"/>
                <a:gd name="T3" fmla="*/ 0 h 34"/>
                <a:gd name="T4" fmla="*/ 0 w 19"/>
                <a:gd name="T5" fmla="*/ 2 h 34"/>
                <a:gd name="T6" fmla="*/ 3 w 19"/>
                <a:gd name="T7" fmla="*/ 6 h 34"/>
                <a:gd name="T8" fmla="*/ 3 w 19"/>
                <a:gd name="T9" fmla="*/ 2 h 34"/>
                <a:gd name="T10" fmla="*/ 0 60000 65536"/>
                <a:gd name="T11" fmla="*/ 0 60000 65536"/>
                <a:gd name="T12" fmla="*/ 0 60000 65536"/>
                <a:gd name="T13" fmla="*/ 0 60000 65536"/>
                <a:gd name="T14" fmla="*/ 0 60000 65536"/>
                <a:gd name="T15" fmla="*/ 0 w 19"/>
                <a:gd name="T16" fmla="*/ 0 h 34"/>
                <a:gd name="T17" fmla="*/ 19 w 19"/>
                <a:gd name="T18" fmla="*/ 34 h 34"/>
              </a:gdLst>
              <a:ahLst/>
              <a:cxnLst>
                <a:cxn ang="T10">
                  <a:pos x="T0" y="T1"/>
                </a:cxn>
                <a:cxn ang="T11">
                  <a:pos x="T2" y="T3"/>
                </a:cxn>
                <a:cxn ang="T12">
                  <a:pos x="T4" y="T5"/>
                </a:cxn>
                <a:cxn ang="T13">
                  <a:pos x="T6" y="T7"/>
                </a:cxn>
                <a:cxn ang="T14">
                  <a:pos x="T8" y="T9"/>
                </a:cxn>
              </a:cxnLst>
              <a:rect l="T15" t="T16" r="T17" b="T18"/>
              <a:pathLst>
                <a:path w="19" h="34">
                  <a:moveTo>
                    <a:pt x="18" y="13"/>
                  </a:moveTo>
                  <a:lnTo>
                    <a:pt x="5" y="0"/>
                  </a:lnTo>
                  <a:lnTo>
                    <a:pt x="0" y="15"/>
                  </a:lnTo>
                  <a:lnTo>
                    <a:pt x="13" y="33"/>
                  </a:lnTo>
                  <a:lnTo>
                    <a:pt x="18" y="13"/>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09" name="Freeform 136"/>
            <p:cNvSpPr>
              <a:spLocks/>
            </p:cNvSpPr>
            <p:nvPr/>
          </p:nvSpPr>
          <p:spPr bwMode="auto">
            <a:xfrm>
              <a:off x="1427" y="1811"/>
              <a:ext cx="33" cy="12"/>
            </a:xfrm>
            <a:custGeom>
              <a:avLst/>
              <a:gdLst>
                <a:gd name="T0" fmla="*/ 0 w 58"/>
                <a:gd name="T1" fmla="*/ 3 h 21"/>
                <a:gd name="T2" fmla="*/ 1 w 58"/>
                <a:gd name="T3" fmla="*/ 0 h 21"/>
                <a:gd name="T4" fmla="*/ 9 w 58"/>
                <a:gd name="T5" fmla="*/ 0 h 21"/>
                <a:gd name="T6" fmla="*/ 10 w 58"/>
                <a:gd name="T7" fmla="*/ 3 h 21"/>
                <a:gd name="T8" fmla="*/ 0 w 58"/>
                <a:gd name="T9" fmla="*/ 3 h 21"/>
                <a:gd name="T10" fmla="*/ 0 60000 65536"/>
                <a:gd name="T11" fmla="*/ 0 60000 65536"/>
                <a:gd name="T12" fmla="*/ 0 60000 65536"/>
                <a:gd name="T13" fmla="*/ 0 60000 65536"/>
                <a:gd name="T14" fmla="*/ 0 60000 65536"/>
                <a:gd name="T15" fmla="*/ 0 w 58"/>
                <a:gd name="T16" fmla="*/ 0 h 21"/>
                <a:gd name="T17" fmla="*/ 58 w 58"/>
                <a:gd name="T18" fmla="*/ 21 h 21"/>
              </a:gdLst>
              <a:ahLst/>
              <a:cxnLst>
                <a:cxn ang="T10">
                  <a:pos x="T0" y="T1"/>
                </a:cxn>
                <a:cxn ang="T11">
                  <a:pos x="T2" y="T3"/>
                </a:cxn>
                <a:cxn ang="T12">
                  <a:pos x="T4" y="T5"/>
                </a:cxn>
                <a:cxn ang="T13">
                  <a:pos x="T6" y="T7"/>
                </a:cxn>
                <a:cxn ang="T14">
                  <a:pos x="T8" y="T9"/>
                </a:cxn>
              </a:cxnLst>
              <a:rect l="T15" t="T16" r="T17" b="T18"/>
              <a:pathLst>
                <a:path w="58" h="21">
                  <a:moveTo>
                    <a:pt x="0" y="20"/>
                  </a:moveTo>
                  <a:lnTo>
                    <a:pt x="5" y="0"/>
                  </a:lnTo>
                  <a:lnTo>
                    <a:pt x="50" y="0"/>
                  </a:lnTo>
                  <a:lnTo>
                    <a:pt x="57" y="20"/>
                  </a:lnTo>
                  <a:lnTo>
                    <a:pt x="0" y="20"/>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10" name="Freeform 137"/>
            <p:cNvSpPr>
              <a:spLocks/>
            </p:cNvSpPr>
            <p:nvPr/>
          </p:nvSpPr>
          <p:spPr bwMode="auto">
            <a:xfrm>
              <a:off x="1422" y="1804"/>
              <a:ext cx="34" cy="9"/>
            </a:xfrm>
            <a:custGeom>
              <a:avLst/>
              <a:gdLst>
                <a:gd name="T0" fmla="*/ 0 w 59"/>
                <a:gd name="T1" fmla="*/ 0 h 17"/>
                <a:gd name="T2" fmla="*/ 8 w 59"/>
                <a:gd name="T3" fmla="*/ 0 h 17"/>
                <a:gd name="T4" fmla="*/ 11 w 59"/>
                <a:gd name="T5" fmla="*/ 2 h 17"/>
                <a:gd name="T6" fmla="*/ 2 w 59"/>
                <a:gd name="T7" fmla="*/ 2 h 17"/>
                <a:gd name="T8" fmla="*/ 0 w 59"/>
                <a:gd name="T9" fmla="*/ 0 h 17"/>
                <a:gd name="T10" fmla="*/ 0 60000 65536"/>
                <a:gd name="T11" fmla="*/ 0 60000 65536"/>
                <a:gd name="T12" fmla="*/ 0 60000 65536"/>
                <a:gd name="T13" fmla="*/ 0 60000 65536"/>
                <a:gd name="T14" fmla="*/ 0 60000 65536"/>
                <a:gd name="T15" fmla="*/ 0 w 59"/>
                <a:gd name="T16" fmla="*/ 0 h 17"/>
                <a:gd name="T17" fmla="*/ 59 w 59"/>
                <a:gd name="T18" fmla="*/ 17 h 17"/>
              </a:gdLst>
              <a:ahLst/>
              <a:cxnLst>
                <a:cxn ang="T10">
                  <a:pos x="T0" y="T1"/>
                </a:cxn>
                <a:cxn ang="T11">
                  <a:pos x="T2" y="T3"/>
                </a:cxn>
                <a:cxn ang="T12">
                  <a:pos x="T4" y="T5"/>
                </a:cxn>
                <a:cxn ang="T13">
                  <a:pos x="T6" y="T7"/>
                </a:cxn>
                <a:cxn ang="T14">
                  <a:pos x="T8" y="T9"/>
                </a:cxn>
              </a:cxnLst>
              <a:rect l="T15" t="T16" r="T17" b="T18"/>
              <a:pathLst>
                <a:path w="59" h="17">
                  <a:moveTo>
                    <a:pt x="0" y="0"/>
                  </a:moveTo>
                  <a:lnTo>
                    <a:pt x="42" y="0"/>
                  </a:lnTo>
                  <a:lnTo>
                    <a:pt x="58" y="16"/>
                  </a:lnTo>
                  <a:lnTo>
                    <a:pt x="13" y="16"/>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11" name="Freeform 138"/>
            <p:cNvSpPr>
              <a:spLocks/>
            </p:cNvSpPr>
            <p:nvPr/>
          </p:nvSpPr>
          <p:spPr bwMode="auto">
            <a:xfrm>
              <a:off x="1436" y="1826"/>
              <a:ext cx="35" cy="12"/>
            </a:xfrm>
            <a:custGeom>
              <a:avLst/>
              <a:gdLst>
                <a:gd name="T0" fmla="*/ 0 w 61"/>
                <a:gd name="T1" fmla="*/ 3 h 21"/>
                <a:gd name="T2" fmla="*/ 1 w 61"/>
                <a:gd name="T3" fmla="*/ 0 h 21"/>
                <a:gd name="T4" fmla="*/ 10 w 61"/>
                <a:gd name="T5" fmla="*/ 0 h 21"/>
                <a:gd name="T6" fmla="*/ 11 w 61"/>
                <a:gd name="T7" fmla="*/ 3 h 21"/>
                <a:gd name="T8" fmla="*/ 0 w 61"/>
                <a:gd name="T9" fmla="*/ 3 h 21"/>
                <a:gd name="T10" fmla="*/ 0 60000 65536"/>
                <a:gd name="T11" fmla="*/ 0 60000 65536"/>
                <a:gd name="T12" fmla="*/ 0 60000 65536"/>
                <a:gd name="T13" fmla="*/ 0 60000 65536"/>
                <a:gd name="T14" fmla="*/ 0 60000 65536"/>
                <a:gd name="T15" fmla="*/ 0 w 61"/>
                <a:gd name="T16" fmla="*/ 0 h 21"/>
                <a:gd name="T17" fmla="*/ 61 w 61"/>
                <a:gd name="T18" fmla="*/ 21 h 21"/>
              </a:gdLst>
              <a:ahLst/>
              <a:cxnLst>
                <a:cxn ang="T10">
                  <a:pos x="T0" y="T1"/>
                </a:cxn>
                <a:cxn ang="T11">
                  <a:pos x="T2" y="T3"/>
                </a:cxn>
                <a:cxn ang="T12">
                  <a:pos x="T4" y="T5"/>
                </a:cxn>
                <a:cxn ang="T13">
                  <a:pos x="T6" y="T7"/>
                </a:cxn>
                <a:cxn ang="T14">
                  <a:pos x="T8" y="T9"/>
                </a:cxn>
              </a:cxnLst>
              <a:rect l="T15" t="T16" r="T17" b="T18"/>
              <a:pathLst>
                <a:path w="61" h="21">
                  <a:moveTo>
                    <a:pt x="0" y="20"/>
                  </a:moveTo>
                  <a:lnTo>
                    <a:pt x="5" y="0"/>
                  </a:lnTo>
                  <a:lnTo>
                    <a:pt x="52" y="0"/>
                  </a:lnTo>
                  <a:lnTo>
                    <a:pt x="60" y="20"/>
                  </a:lnTo>
                  <a:lnTo>
                    <a:pt x="0" y="20"/>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12" name="Freeform 139"/>
            <p:cNvSpPr>
              <a:spLocks/>
            </p:cNvSpPr>
            <p:nvPr/>
          </p:nvSpPr>
          <p:spPr bwMode="auto">
            <a:xfrm>
              <a:off x="1431" y="1818"/>
              <a:ext cx="36" cy="10"/>
            </a:xfrm>
            <a:custGeom>
              <a:avLst/>
              <a:gdLst>
                <a:gd name="T0" fmla="*/ 0 w 61"/>
                <a:gd name="T1" fmla="*/ 0 h 17"/>
                <a:gd name="T2" fmla="*/ 10 w 61"/>
                <a:gd name="T3" fmla="*/ 0 h 17"/>
                <a:gd name="T4" fmla="*/ 12 w 61"/>
                <a:gd name="T5" fmla="*/ 3 h 17"/>
                <a:gd name="T6" fmla="*/ 3 w 61"/>
                <a:gd name="T7" fmla="*/ 3 h 17"/>
                <a:gd name="T8" fmla="*/ 0 w 61"/>
                <a:gd name="T9" fmla="*/ 0 h 17"/>
                <a:gd name="T10" fmla="*/ 0 60000 65536"/>
                <a:gd name="T11" fmla="*/ 0 60000 65536"/>
                <a:gd name="T12" fmla="*/ 0 60000 65536"/>
                <a:gd name="T13" fmla="*/ 0 60000 65536"/>
                <a:gd name="T14" fmla="*/ 0 60000 65536"/>
                <a:gd name="T15" fmla="*/ 0 w 61"/>
                <a:gd name="T16" fmla="*/ 0 h 17"/>
                <a:gd name="T17" fmla="*/ 61 w 61"/>
                <a:gd name="T18" fmla="*/ 17 h 17"/>
              </a:gdLst>
              <a:ahLst/>
              <a:cxnLst>
                <a:cxn ang="T10">
                  <a:pos x="T0" y="T1"/>
                </a:cxn>
                <a:cxn ang="T11">
                  <a:pos x="T2" y="T3"/>
                </a:cxn>
                <a:cxn ang="T12">
                  <a:pos x="T4" y="T5"/>
                </a:cxn>
                <a:cxn ang="T13">
                  <a:pos x="T6" y="T7"/>
                </a:cxn>
                <a:cxn ang="T14">
                  <a:pos x="T8" y="T9"/>
                </a:cxn>
              </a:cxnLst>
              <a:rect l="T15" t="T16" r="T17" b="T18"/>
              <a:pathLst>
                <a:path w="61" h="17">
                  <a:moveTo>
                    <a:pt x="0" y="0"/>
                  </a:moveTo>
                  <a:lnTo>
                    <a:pt x="47" y="0"/>
                  </a:lnTo>
                  <a:lnTo>
                    <a:pt x="60" y="16"/>
                  </a:lnTo>
                  <a:lnTo>
                    <a:pt x="13" y="16"/>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13" name="Freeform 140"/>
            <p:cNvSpPr>
              <a:spLocks/>
            </p:cNvSpPr>
            <p:nvPr/>
          </p:nvSpPr>
          <p:spPr bwMode="auto">
            <a:xfrm>
              <a:off x="1429" y="1818"/>
              <a:ext cx="11" cy="20"/>
            </a:xfrm>
            <a:custGeom>
              <a:avLst/>
              <a:gdLst>
                <a:gd name="T0" fmla="*/ 3 w 19"/>
                <a:gd name="T1" fmla="*/ 3 h 34"/>
                <a:gd name="T2" fmla="*/ 1 w 19"/>
                <a:gd name="T3" fmla="*/ 0 h 34"/>
                <a:gd name="T4" fmla="*/ 0 w 19"/>
                <a:gd name="T5" fmla="*/ 3 h 34"/>
                <a:gd name="T6" fmla="*/ 3 w 19"/>
                <a:gd name="T7" fmla="*/ 6 h 34"/>
                <a:gd name="T8" fmla="*/ 3 w 19"/>
                <a:gd name="T9" fmla="*/ 3 h 34"/>
                <a:gd name="T10" fmla="*/ 0 60000 65536"/>
                <a:gd name="T11" fmla="*/ 0 60000 65536"/>
                <a:gd name="T12" fmla="*/ 0 60000 65536"/>
                <a:gd name="T13" fmla="*/ 0 60000 65536"/>
                <a:gd name="T14" fmla="*/ 0 60000 65536"/>
                <a:gd name="T15" fmla="*/ 0 w 19"/>
                <a:gd name="T16" fmla="*/ 0 h 34"/>
                <a:gd name="T17" fmla="*/ 19 w 19"/>
                <a:gd name="T18" fmla="*/ 34 h 34"/>
              </a:gdLst>
              <a:ahLst/>
              <a:cxnLst>
                <a:cxn ang="T10">
                  <a:pos x="T0" y="T1"/>
                </a:cxn>
                <a:cxn ang="T11">
                  <a:pos x="T2" y="T3"/>
                </a:cxn>
                <a:cxn ang="T12">
                  <a:pos x="T4" y="T5"/>
                </a:cxn>
                <a:cxn ang="T13">
                  <a:pos x="T6" y="T7"/>
                </a:cxn>
                <a:cxn ang="T14">
                  <a:pos x="T8" y="T9"/>
                </a:cxn>
              </a:cxnLst>
              <a:rect l="T15" t="T16" r="T17" b="T18"/>
              <a:pathLst>
                <a:path w="19" h="34">
                  <a:moveTo>
                    <a:pt x="18" y="13"/>
                  </a:moveTo>
                  <a:lnTo>
                    <a:pt x="5" y="0"/>
                  </a:lnTo>
                  <a:lnTo>
                    <a:pt x="0" y="15"/>
                  </a:lnTo>
                  <a:lnTo>
                    <a:pt x="13" y="33"/>
                  </a:lnTo>
                  <a:lnTo>
                    <a:pt x="18" y="13"/>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14" name="Freeform 141"/>
            <p:cNvSpPr>
              <a:spLocks/>
            </p:cNvSpPr>
            <p:nvPr/>
          </p:nvSpPr>
          <p:spPr bwMode="auto">
            <a:xfrm>
              <a:off x="1383" y="1804"/>
              <a:ext cx="11" cy="19"/>
            </a:xfrm>
            <a:custGeom>
              <a:avLst/>
              <a:gdLst>
                <a:gd name="T0" fmla="*/ 3 w 19"/>
                <a:gd name="T1" fmla="*/ 2 h 34"/>
                <a:gd name="T2" fmla="*/ 1 w 19"/>
                <a:gd name="T3" fmla="*/ 0 h 34"/>
                <a:gd name="T4" fmla="*/ 0 w 19"/>
                <a:gd name="T5" fmla="*/ 2 h 34"/>
                <a:gd name="T6" fmla="*/ 3 w 19"/>
                <a:gd name="T7" fmla="*/ 6 h 34"/>
                <a:gd name="T8" fmla="*/ 3 w 19"/>
                <a:gd name="T9" fmla="*/ 2 h 34"/>
                <a:gd name="T10" fmla="*/ 0 60000 65536"/>
                <a:gd name="T11" fmla="*/ 0 60000 65536"/>
                <a:gd name="T12" fmla="*/ 0 60000 65536"/>
                <a:gd name="T13" fmla="*/ 0 60000 65536"/>
                <a:gd name="T14" fmla="*/ 0 60000 65536"/>
                <a:gd name="T15" fmla="*/ 0 w 19"/>
                <a:gd name="T16" fmla="*/ 0 h 34"/>
                <a:gd name="T17" fmla="*/ 19 w 19"/>
                <a:gd name="T18" fmla="*/ 34 h 34"/>
              </a:gdLst>
              <a:ahLst/>
              <a:cxnLst>
                <a:cxn ang="T10">
                  <a:pos x="T0" y="T1"/>
                </a:cxn>
                <a:cxn ang="T11">
                  <a:pos x="T2" y="T3"/>
                </a:cxn>
                <a:cxn ang="T12">
                  <a:pos x="T4" y="T5"/>
                </a:cxn>
                <a:cxn ang="T13">
                  <a:pos x="T6" y="T7"/>
                </a:cxn>
                <a:cxn ang="T14">
                  <a:pos x="T8" y="T9"/>
                </a:cxn>
              </a:cxnLst>
              <a:rect l="T15" t="T16" r="T17" b="T18"/>
              <a:pathLst>
                <a:path w="19" h="34">
                  <a:moveTo>
                    <a:pt x="18" y="13"/>
                  </a:moveTo>
                  <a:lnTo>
                    <a:pt x="5" y="0"/>
                  </a:lnTo>
                  <a:lnTo>
                    <a:pt x="0" y="15"/>
                  </a:lnTo>
                  <a:lnTo>
                    <a:pt x="13" y="33"/>
                  </a:lnTo>
                  <a:lnTo>
                    <a:pt x="18" y="13"/>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15" name="Freeform 142"/>
            <p:cNvSpPr>
              <a:spLocks/>
            </p:cNvSpPr>
            <p:nvPr/>
          </p:nvSpPr>
          <p:spPr bwMode="auto">
            <a:xfrm>
              <a:off x="1391" y="1811"/>
              <a:ext cx="33" cy="12"/>
            </a:xfrm>
            <a:custGeom>
              <a:avLst/>
              <a:gdLst>
                <a:gd name="T0" fmla="*/ 0 w 58"/>
                <a:gd name="T1" fmla="*/ 3 h 21"/>
                <a:gd name="T2" fmla="*/ 1 w 58"/>
                <a:gd name="T3" fmla="*/ 0 h 21"/>
                <a:gd name="T4" fmla="*/ 9 w 58"/>
                <a:gd name="T5" fmla="*/ 0 h 21"/>
                <a:gd name="T6" fmla="*/ 10 w 58"/>
                <a:gd name="T7" fmla="*/ 3 h 21"/>
                <a:gd name="T8" fmla="*/ 0 w 58"/>
                <a:gd name="T9" fmla="*/ 3 h 21"/>
                <a:gd name="T10" fmla="*/ 0 60000 65536"/>
                <a:gd name="T11" fmla="*/ 0 60000 65536"/>
                <a:gd name="T12" fmla="*/ 0 60000 65536"/>
                <a:gd name="T13" fmla="*/ 0 60000 65536"/>
                <a:gd name="T14" fmla="*/ 0 60000 65536"/>
                <a:gd name="T15" fmla="*/ 0 w 58"/>
                <a:gd name="T16" fmla="*/ 0 h 21"/>
                <a:gd name="T17" fmla="*/ 58 w 58"/>
                <a:gd name="T18" fmla="*/ 21 h 21"/>
              </a:gdLst>
              <a:ahLst/>
              <a:cxnLst>
                <a:cxn ang="T10">
                  <a:pos x="T0" y="T1"/>
                </a:cxn>
                <a:cxn ang="T11">
                  <a:pos x="T2" y="T3"/>
                </a:cxn>
                <a:cxn ang="T12">
                  <a:pos x="T4" y="T5"/>
                </a:cxn>
                <a:cxn ang="T13">
                  <a:pos x="T6" y="T7"/>
                </a:cxn>
                <a:cxn ang="T14">
                  <a:pos x="T8" y="T9"/>
                </a:cxn>
              </a:cxnLst>
              <a:rect l="T15" t="T16" r="T17" b="T18"/>
              <a:pathLst>
                <a:path w="58" h="21">
                  <a:moveTo>
                    <a:pt x="0" y="20"/>
                  </a:moveTo>
                  <a:lnTo>
                    <a:pt x="5" y="0"/>
                  </a:lnTo>
                  <a:lnTo>
                    <a:pt x="49" y="0"/>
                  </a:lnTo>
                  <a:lnTo>
                    <a:pt x="57" y="20"/>
                  </a:lnTo>
                  <a:lnTo>
                    <a:pt x="0" y="20"/>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16" name="Freeform 143"/>
            <p:cNvSpPr>
              <a:spLocks/>
            </p:cNvSpPr>
            <p:nvPr/>
          </p:nvSpPr>
          <p:spPr bwMode="auto">
            <a:xfrm>
              <a:off x="1386" y="1804"/>
              <a:ext cx="34" cy="9"/>
            </a:xfrm>
            <a:custGeom>
              <a:avLst/>
              <a:gdLst>
                <a:gd name="T0" fmla="*/ 0 w 58"/>
                <a:gd name="T1" fmla="*/ 0 h 17"/>
                <a:gd name="T2" fmla="*/ 9 w 58"/>
                <a:gd name="T3" fmla="*/ 0 h 17"/>
                <a:gd name="T4" fmla="*/ 11 w 58"/>
                <a:gd name="T5" fmla="*/ 2 h 17"/>
                <a:gd name="T6" fmla="*/ 3 w 58"/>
                <a:gd name="T7" fmla="*/ 2 h 17"/>
                <a:gd name="T8" fmla="*/ 0 w 58"/>
                <a:gd name="T9" fmla="*/ 0 h 17"/>
                <a:gd name="T10" fmla="*/ 0 60000 65536"/>
                <a:gd name="T11" fmla="*/ 0 60000 65536"/>
                <a:gd name="T12" fmla="*/ 0 60000 65536"/>
                <a:gd name="T13" fmla="*/ 0 60000 65536"/>
                <a:gd name="T14" fmla="*/ 0 60000 65536"/>
                <a:gd name="T15" fmla="*/ 0 w 58"/>
                <a:gd name="T16" fmla="*/ 0 h 17"/>
                <a:gd name="T17" fmla="*/ 58 w 58"/>
                <a:gd name="T18" fmla="*/ 17 h 17"/>
              </a:gdLst>
              <a:ahLst/>
              <a:cxnLst>
                <a:cxn ang="T10">
                  <a:pos x="T0" y="T1"/>
                </a:cxn>
                <a:cxn ang="T11">
                  <a:pos x="T2" y="T3"/>
                </a:cxn>
                <a:cxn ang="T12">
                  <a:pos x="T4" y="T5"/>
                </a:cxn>
                <a:cxn ang="T13">
                  <a:pos x="T6" y="T7"/>
                </a:cxn>
                <a:cxn ang="T14">
                  <a:pos x="T8" y="T9"/>
                </a:cxn>
              </a:cxnLst>
              <a:rect l="T15" t="T16" r="T17" b="T18"/>
              <a:pathLst>
                <a:path w="58" h="17">
                  <a:moveTo>
                    <a:pt x="0" y="0"/>
                  </a:moveTo>
                  <a:lnTo>
                    <a:pt x="42" y="0"/>
                  </a:lnTo>
                  <a:lnTo>
                    <a:pt x="57" y="16"/>
                  </a:lnTo>
                  <a:lnTo>
                    <a:pt x="13" y="16"/>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17" name="Freeform 144"/>
            <p:cNvSpPr>
              <a:spLocks/>
            </p:cNvSpPr>
            <p:nvPr/>
          </p:nvSpPr>
          <p:spPr bwMode="auto">
            <a:xfrm>
              <a:off x="1400" y="1826"/>
              <a:ext cx="35" cy="12"/>
            </a:xfrm>
            <a:custGeom>
              <a:avLst/>
              <a:gdLst>
                <a:gd name="T0" fmla="*/ 0 w 61"/>
                <a:gd name="T1" fmla="*/ 3 h 21"/>
                <a:gd name="T2" fmla="*/ 1 w 61"/>
                <a:gd name="T3" fmla="*/ 0 h 21"/>
                <a:gd name="T4" fmla="*/ 10 w 61"/>
                <a:gd name="T5" fmla="*/ 0 h 21"/>
                <a:gd name="T6" fmla="*/ 11 w 61"/>
                <a:gd name="T7" fmla="*/ 3 h 21"/>
                <a:gd name="T8" fmla="*/ 0 w 61"/>
                <a:gd name="T9" fmla="*/ 3 h 21"/>
                <a:gd name="T10" fmla="*/ 0 60000 65536"/>
                <a:gd name="T11" fmla="*/ 0 60000 65536"/>
                <a:gd name="T12" fmla="*/ 0 60000 65536"/>
                <a:gd name="T13" fmla="*/ 0 60000 65536"/>
                <a:gd name="T14" fmla="*/ 0 60000 65536"/>
                <a:gd name="T15" fmla="*/ 0 w 61"/>
                <a:gd name="T16" fmla="*/ 0 h 21"/>
                <a:gd name="T17" fmla="*/ 61 w 61"/>
                <a:gd name="T18" fmla="*/ 21 h 21"/>
              </a:gdLst>
              <a:ahLst/>
              <a:cxnLst>
                <a:cxn ang="T10">
                  <a:pos x="T0" y="T1"/>
                </a:cxn>
                <a:cxn ang="T11">
                  <a:pos x="T2" y="T3"/>
                </a:cxn>
                <a:cxn ang="T12">
                  <a:pos x="T4" y="T5"/>
                </a:cxn>
                <a:cxn ang="T13">
                  <a:pos x="T6" y="T7"/>
                </a:cxn>
                <a:cxn ang="T14">
                  <a:pos x="T8" y="T9"/>
                </a:cxn>
              </a:cxnLst>
              <a:rect l="T15" t="T16" r="T17" b="T18"/>
              <a:pathLst>
                <a:path w="61" h="21">
                  <a:moveTo>
                    <a:pt x="0" y="20"/>
                  </a:moveTo>
                  <a:lnTo>
                    <a:pt x="6" y="0"/>
                  </a:lnTo>
                  <a:lnTo>
                    <a:pt x="52" y="0"/>
                  </a:lnTo>
                  <a:lnTo>
                    <a:pt x="60" y="20"/>
                  </a:lnTo>
                  <a:lnTo>
                    <a:pt x="0" y="20"/>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18" name="Freeform 145"/>
            <p:cNvSpPr>
              <a:spLocks/>
            </p:cNvSpPr>
            <p:nvPr/>
          </p:nvSpPr>
          <p:spPr bwMode="auto">
            <a:xfrm>
              <a:off x="1396" y="1818"/>
              <a:ext cx="34" cy="10"/>
            </a:xfrm>
            <a:custGeom>
              <a:avLst/>
              <a:gdLst>
                <a:gd name="T0" fmla="*/ 0 w 60"/>
                <a:gd name="T1" fmla="*/ 0 h 17"/>
                <a:gd name="T2" fmla="*/ 9 w 60"/>
                <a:gd name="T3" fmla="*/ 0 h 17"/>
                <a:gd name="T4" fmla="*/ 11 w 60"/>
                <a:gd name="T5" fmla="*/ 3 h 17"/>
                <a:gd name="T6" fmla="*/ 2 w 60"/>
                <a:gd name="T7" fmla="*/ 3 h 17"/>
                <a:gd name="T8" fmla="*/ 0 w 60"/>
                <a:gd name="T9" fmla="*/ 0 h 17"/>
                <a:gd name="T10" fmla="*/ 0 60000 65536"/>
                <a:gd name="T11" fmla="*/ 0 60000 65536"/>
                <a:gd name="T12" fmla="*/ 0 60000 65536"/>
                <a:gd name="T13" fmla="*/ 0 60000 65536"/>
                <a:gd name="T14" fmla="*/ 0 60000 65536"/>
                <a:gd name="T15" fmla="*/ 0 w 60"/>
                <a:gd name="T16" fmla="*/ 0 h 17"/>
                <a:gd name="T17" fmla="*/ 60 w 60"/>
                <a:gd name="T18" fmla="*/ 17 h 17"/>
              </a:gdLst>
              <a:ahLst/>
              <a:cxnLst>
                <a:cxn ang="T10">
                  <a:pos x="T0" y="T1"/>
                </a:cxn>
                <a:cxn ang="T11">
                  <a:pos x="T2" y="T3"/>
                </a:cxn>
                <a:cxn ang="T12">
                  <a:pos x="T4" y="T5"/>
                </a:cxn>
                <a:cxn ang="T13">
                  <a:pos x="T6" y="T7"/>
                </a:cxn>
                <a:cxn ang="T14">
                  <a:pos x="T8" y="T9"/>
                </a:cxn>
              </a:cxnLst>
              <a:rect l="T15" t="T16" r="T17" b="T18"/>
              <a:pathLst>
                <a:path w="60" h="17">
                  <a:moveTo>
                    <a:pt x="0" y="0"/>
                  </a:moveTo>
                  <a:lnTo>
                    <a:pt x="46" y="0"/>
                  </a:lnTo>
                  <a:lnTo>
                    <a:pt x="59" y="16"/>
                  </a:lnTo>
                  <a:lnTo>
                    <a:pt x="13" y="16"/>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19" name="Freeform 146"/>
            <p:cNvSpPr>
              <a:spLocks/>
            </p:cNvSpPr>
            <p:nvPr/>
          </p:nvSpPr>
          <p:spPr bwMode="auto">
            <a:xfrm>
              <a:off x="1392" y="1818"/>
              <a:ext cx="12" cy="20"/>
            </a:xfrm>
            <a:custGeom>
              <a:avLst/>
              <a:gdLst>
                <a:gd name="T0" fmla="*/ 4 w 20"/>
                <a:gd name="T1" fmla="*/ 3 h 34"/>
                <a:gd name="T2" fmla="*/ 1 w 20"/>
                <a:gd name="T3" fmla="*/ 0 h 34"/>
                <a:gd name="T4" fmla="*/ 0 w 20"/>
                <a:gd name="T5" fmla="*/ 3 h 34"/>
                <a:gd name="T6" fmla="*/ 3 w 20"/>
                <a:gd name="T7" fmla="*/ 6 h 34"/>
                <a:gd name="T8" fmla="*/ 4 w 20"/>
                <a:gd name="T9" fmla="*/ 3 h 34"/>
                <a:gd name="T10" fmla="*/ 0 60000 65536"/>
                <a:gd name="T11" fmla="*/ 0 60000 65536"/>
                <a:gd name="T12" fmla="*/ 0 60000 65536"/>
                <a:gd name="T13" fmla="*/ 0 60000 65536"/>
                <a:gd name="T14" fmla="*/ 0 60000 65536"/>
                <a:gd name="T15" fmla="*/ 0 w 20"/>
                <a:gd name="T16" fmla="*/ 0 h 34"/>
                <a:gd name="T17" fmla="*/ 20 w 20"/>
                <a:gd name="T18" fmla="*/ 34 h 34"/>
              </a:gdLst>
              <a:ahLst/>
              <a:cxnLst>
                <a:cxn ang="T10">
                  <a:pos x="T0" y="T1"/>
                </a:cxn>
                <a:cxn ang="T11">
                  <a:pos x="T2" y="T3"/>
                </a:cxn>
                <a:cxn ang="T12">
                  <a:pos x="T4" y="T5"/>
                </a:cxn>
                <a:cxn ang="T13">
                  <a:pos x="T6" y="T7"/>
                </a:cxn>
                <a:cxn ang="T14">
                  <a:pos x="T8" y="T9"/>
                </a:cxn>
              </a:cxnLst>
              <a:rect l="T15" t="T16" r="T17" b="T18"/>
              <a:pathLst>
                <a:path w="20" h="34">
                  <a:moveTo>
                    <a:pt x="19" y="13"/>
                  </a:moveTo>
                  <a:lnTo>
                    <a:pt x="6" y="0"/>
                  </a:lnTo>
                  <a:lnTo>
                    <a:pt x="0" y="15"/>
                  </a:lnTo>
                  <a:lnTo>
                    <a:pt x="13" y="33"/>
                  </a:lnTo>
                  <a:lnTo>
                    <a:pt x="19" y="13"/>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20" name="Freeform 147"/>
            <p:cNvSpPr>
              <a:spLocks/>
            </p:cNvSpPr>
            <p:nvPr/>
          </p:nvSpPr>
          <p:spPr bwMode="auto">
            <a:xfrm>
              <a:off x="1362" y="1846"/>
              <a:ext cx="123" cy="10"/>
            </a:xfrm>
            <a:custGeom>
              <a:avLst/>
              <a:gdLst>
                <a:gd name="T0" fmla="*/ 2 w 212"/>
                <a:gd name="T1" fmla="*/ 3 h 17"/>
                <a:gd name="T2" fmla="*/ 0 w 212"/>
                <a:gd name="T3" fmla="*/ 0 h 17"/>
                <a:gd name="T4" fmla="*/ 39 w 212"/>
                <a:gd name="T5" fmla="*/ 0 h 17"/>
                <a:gd name="T6" fmla="*/ 41 w 212"/>
                <a:gd name="T7" fmla="*/ 3 h 17"/>
                <a:gd name="T8" fmla="*/ 2 w 212"/>
                <a:gd name="T9" fmla="*/ 3 h 17"/>
                <a:gd name="T10" fmla="*/ 0 60000 65536"/>
                <a:gd name="T11" fmla="*/ 0 60000 65536"/>
                <a:gd name="T12" fmla="*/ 0 60000 65536"/>
                <a:gd name="T13" fmla="*/ 0 60000 65536"/>
                <a:gd name="T14" fmla="*/ 0 60000 65536"/>
                <a:gd name="T15" fmla="*/ 0 w 212"/>
                <a:gd name="T16" fmla="*/ 0 h 17"/>
                <a:gd name="T17" fmla="*/ 212 w 212"/>
                <a:gd name="T18" fmla="*/ 17 h 17"/>
              </a:gdLst>
              <a:ahLst/>
              <a:cxnLst>
                <a:cxn ang="T10">
                  <a:pos x="T0" y="T1"/>
                </a:cxn>
                <a:cxn ang="T11">
                  <a:pos x="T2" y="T3"/>
                </a:cxn>
                <a:cxn ang="T12">
                  <a:pos x="T4" y="T5"/>
                </a:cxn>
                <a:cxn ang="T13">
                  <a:pos x="T6" y="T7"/>
                </a:cxn>
                <a:cxn ang="T14">
                  <a:pos x="T8" y="T9"/>
                </a:cxn>
              </a:cxnLst>
              <a:rect l="T15" t="T16" r="T17" b="T18"/>
              <a:pathLst>
                <a:path w="212" h="17">
                  <a:moveTo>
                    <a:pt x="11" y="16"/>
                  </a:moveTo>
                  <a:lnTo>
                    <a:pt x="0" y="0"/>
                  </a:lnTo>
                  <a:lnTo>
                    <a:pt x="198" y="0"/>
                  </a:lnTo>
                  <a:lnTo>
                    <a:pt x="211" y="16"/>
                  </a:lnTo>
                  <a:lnTo>
                    <a:pt x="11" y="16"/>
                  </a:lnTo>
                </a:path>
              </a:pathLst>
            </a:custGeom>
            <a:solidFill>
              <a:srgbClr val="000000"/>
            </a:solidFill>
            <a:ln w="12700" cap="rnd" cmpd="sng">
              <a:solidFill>
                <a:srgbClr val="000000"/>
              </a:solidFill>
              <a:prstDash val="solid"/>
              <a:round/>
              <a:headEnd/>
              <a:tailEnd/>
            </a:ln>
          </p:spPr>
          <p:txBody>
            <a:bodyPr/>
            <a:lstStyle/>
            <a:p>
              <a:endParaRPr lang="en-GB"/>
            </a:p>
          </p:txBody>
        </p:sp>
        <p:sp>
          <p:nvSpPr>
            <p:cNvPr id="7221" name="Freeform 148"/>
            <p:cNvSpPr>
              <a:spLocks/>
            </p:cNvSpPr>
            <p:nvPr/>
          </p:nvSpPr>
          <p:spPr bwMode="auto">
            <a:xfrm>
              <a:off x="1441" y="1836"/>
              <a:ext cx="11" cy="20"/>
            </a:xfrm>
            <a:custGeom>
              <a:avLst/>
              <a:gdLst>
                <a:gd name="T0" fmla="*/ 3 w 19"/>
                <a:gd name="T1" fmla="*/ 2 h 35"/>
                <a:gd name="T2" fmla="*/ 1 w 19"/>
                <a:gd name="T3" fmla="*/ 0 h 35"/>
                <a:gd name="T4" fmla="*/ 0 w 19"/>
                <a:gd name="T5" fmla="*/ 3 h 35"/>
                <a:gd name="T6" fmla="*/ 3 w 19"/>
                <a:gd name="T7" fmla="*/ 6 h 35"/>
                <a:gd name="T8" fmla="*/ 3 w 19"/>
                <a:gd name="T9" fmla="*/ 2 h 35"/>
                <a:gd name="T10" fmla="*/ 0 60000 65536"/>
                <a:gd name="T11" fmla="*/ 0 60000 65536"/>
                <a:gd name="T12" fmla="*/ 0 60000 65536"/>
                <a:gd name="T13" fmla="*/ 0 60000 65536"/>
                <a:gd name="T14" fmla="*/ 0 60000 65536"/>
                <a:gd name="T15" fmla="*/ 0 w 19"/>
                <a:gd name="T16" fmla="*/ 0 h 35"/>
                <a:gd name="T17" fmla="*/ 19 w 19"/>
                <a:gd name="T18" fmla="*/ 35 h 35"/>
              </a:gdLst>
              <a:ahLst/>
              <a:cxnLst>
                <a:cxn ang="T10">
                  <a:pos x="T0" y="T1"/>
                </a:cxn>
                <a:cxn ang="T11">
                  <a:pos x="T2" y="T3"/>
                </a:cxn>
                <a:cxn ang="T12">
                  <a:pos x="T4" y="T5"/>
                </a:cxn>
                <a:cxn ang="T13">
                  <a:pos x="T6" y="T7"/>
                </a:cxn>
                <a:cxn ang="T14">
                  <a:pos x="T8" y="T9"/>
                </a:cxn>
              </a:cxnLst>
              <a:rect l="T15" t="T16" r="T17" b="T18"/>
              <a:pathLst>
                <a:path w="19" h="35">
                  <a:moveTo>
                    <a:pt x="18" y="13"/>
                  </a:moveTo>
                  <a:lnTo>
                    <a:pt x="5" y="0"/>
                  </a:lnTo>
                  <a:lnTo>
                    <a:pt x="0" y="18"/>
                  </a:lnTo>
                  <a:lnTo>
                    <a:pt x="13" y="34"/>
                  </a:lnTo>
                  <a:lnTo>
                    <a:pt x="18" y="13"/>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22" name="Freeform 149"/>
            <p:cNvSpPr>
              <a:spLocks/>
            </p:cNvSpPr>
            <p:nvPr/>
          </p:nvSpPr>
          <p:spPr bwMode="auto">
            <a:xfrm>
              <a:off x="1448" y="1843"/>
              <a:ext cx="37" cy="13"/>
            </a:xfrm>
            <a:custGeom>
              <a:avLst/>
              <a:gdLst>
                <a:gd name="T0" fmla="*/ 0 w 63"/>
                <a:gd name="T1" fmla="*/ 4 h 22"/>
                <a:gd name="T2" fmla="*/ 1 w 63"/>
                <a:gd name="T3" fmla="*/ 0 h 22"/>
                <a:gd name="T4" fmla="*/ 11 w 63"/>
                <a:gd name="T5" fmla="*/ 0 h 22"/>
                <a:gd name="T6" fmla="*/ 12 w 63"/>
                <a:gd name="T7" fmla="*/ 4 h 22"/>
                <a:gd name="T8" fmla="*/ 0 w 63"/>
                <a:gd name="T9" fmla="*/ 4 h 22"/>
                <a:gd name="T10" fmla="*/ 0 60000 65536"/>
                <a:gd name="T11" fmla="*/ 0 60000 65536"/>
                <a:gd name="T12" fmla="*/ 0 60000 65536"/>
                <a:gd name="T13" fmla="*/ 0 60000 65536"/>
                <a:gd name="T14" fmla="*/ 0 60000 65536"/>
                <a:gd name="T15" fmla="*/ 0 w 63"/>
                <a:gd name="T16" fmla="*/ 0 h 22"/>
                <a:gd name="T17" fmla="*/ 63 w 63"/>
                <a:gd name="T18" fmla="*/ 22 h 22"/>
              </a:gdLst>
              <a:ahLst/>
              <a:cxnLst>
                <a:cxn ang="T10">
                  <a:pos x="T0" y="T1"/>
                </a:cxn>
                <a:cxn ang="T11">
                  <a:pos x="T2" y="T3"/>
                </a:cxn>
                <a:cxn ang="T12">
                  <a:pos x="T4" y="T5"/>
                </a:cxn>
                <a:cxn ang="T13">
                  <a:pos x="T6" y="T7"/>
                </a:cxn>
                <a:cxn ang="T14">
                  <a:pos x="T8" y="T9"/>
                </a:cxn>
              </a:cxnLst>
              <a:rect l="T15" t="T16" r="T17" b="T18"/>
              <a:pathLst>
                <a:path w="63" h="22">
                  <a:moveTo>
                    <a:pt x="0" y="21"/>
                  </a:moveTo>
                  <a:lnTo>
                    <a:pt x="5" y="0"/>
                  </a:lnTo>
                  <a:lnTo>
                    <a:pt x="52" y="0"/>
                  </a:lnTo>
                  <a:lnTo>
                    <a:pt x="62" y="21"/>
                  </a:lnTo>
                  <a:lnTo>
                    <a:pt x="0" y="21"/>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23" name="Freeform 150"/>
            <p:cNvSpPr>
              <a:spLocks/>
            </p:cNvSpPr>
            <p:nvPr/>
          </p:nvSpPr>
          <p:spPr bwMode="auto">
            <a:xfrm>
              <a:off x="1444" y="1836"/>
              <a:ext cx="35" cy="9"/>
            </a:xfrm>
            <a:custGeom>
              <a:avLst/>
              <a:gdLst>
                <a:gd name="T0" fmla="*/ 0 w 61"/>
                <a:gd name="T1" fmla="*/ 0 h 17"/>
                <a:gd name="T2" fmla="*/ 9 w 61"/>
                <a:gd name="T3" fmla="*/ 0 h 17"/>
                <a:gd name="T4" fmla="*/ 11 w 61"/>
                <a:gd name="T5" fmla="*/ 2 h 17"/>
                <a:gd name="T6" fmla="*/ 2 w 61"/>
                <a:gd name="T7" fmla="*/ 2 h 17"/>
                <a:gd name="T8" fmla="*/ 0 w 61"/>
                <a:gd name="T9" fmla="*/ 0 h 17"/>
                <a:gd name="T10" fmla="*/ 0 60000 65536"/>
                <a:gd name="T11" fmla="*/ 0 60000 65536"/>
                <a:gd name="T12" fmla="*/ 0 60000 65536"/>
                <a:gd name="T13" fmla="*/ 0 60000 65536"/>
                <a:gd name="T14" fmla="*/ 0 60000 65536"/>
                <a:gd name="T15" fmla="*/ 0 w 61"/>
                <a:gd name="T16" fmla="*/ 0 h 17"/>
                <a:gd name="T17" fmla="*/ 61 w 61"/>
                <a:gd name="T18" fmla="*/ 17 h 17"/>
              </a:gdLst>
              <a:ahLst/>
              <a:cxnLst>
                <a:cxn ang="T10">
                  <a:pos x="T0" y="T1"/>
                </a:cxn>
                <a:cxn ang="T11">
                  <a:pos x="T2" y="T3"/>
                </a:cxn>
                <a:cxn ang="T12">
                  <a:pos x="T4" y="T5"/>
                </a:cxn>
                <a:cxn ang="T13">
                  <a:pos x="T6" y="T7"/>
                </a:cxn>
                <a:cxn ang="T14">
                  <a:pos x="T8" y="T9"/>
                </a:cxn>
              </a:cxnLst>
              <a:rect l="T15" t="T16" r="T17" b="T18"/>
              <a:pathLst>
                <a:path w="61" h="17">
                  <a:moveTo>
                    <a:pt x="0" y="0"/>
                  </a:moveTo>
                  <a:lnTo>
                    <a:pt x="47" y="0"/>
                  </a:lnTo>
                  <a:lnTo>
                    <a:pt x="60" y="16"/>
                  </a:lnTo>
                  <a:lnTo>
                    <a:pt x="13" y="16"/>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24" name="Freeform 151"/>
            <p:cNvSpPr>
              <a:spLocks/>
            </p:cNvSpPr>
            <p:nvPr/>
          </p:nvSpPr>
          <p:spPr bwMode="auto">
            <a:xfrm>
              <a:off x="1478" y="1814"/>
              <a:ext cx="172" cy="13"/>
            </a:xfrm>
            <a:custGeom>
              <a:avLst/>
              <a:gdLst>
                <a:gd name="T0" fmla="*/ 3 w 297"/>
                <a:gd name="T1" fmla="*/ 4 h 24"/>
                <a:gd name="T2" fmla="*/ 0 w 297"/>
                <a:gd name="T3" fmla="*/ 0 h 24"/>
                <a:gd name="T4" fmla="*/ 54 w 297"/>
                <a:gd name="T5" fmla="*/ 0 h 24"/>
                <a:gd name="T6" fmla="*/ 57 w 297"/>
                <a:gd name="T7" fmla="*/ 4 h 24"/>
                <a:gd name="T8" fmla="*/ 3 w 297"/>
                <a:gd name="T9" fmla="*/ 4 h 24"/>
                <a:gd name="T10" fmla="*/ 0 60000 65536"/>
                <a:gd name="T11" fmla="*/ 0 60000 65536"/>
                <a:gd name="T12" fmla="*/ 0 60000 65536"/>
                <a:gd name="T13" fmla="*/ 0 60000 65536"/>
                <a:gd name="T14" fmla="*/ 0 60000 65536"/>
                <a:gd name="T15" fmla="*/ 0 w 297"/>
                <a:gd name="T16" fmla="*/ 0 h 24"/>
                <a:gd name="T17" fmla="*/ 297 w 297"/>
                <a:gd name="T18" fmla="*/ 24 h 24"/>
              </a:gdLst>
              <a:ahLst/>
              <a:cxnLst>
                <a:cxn ang="T10">
                  <a:pos x="T0" y="T1"/>
                </a:cxn>
                <a:cxn ang="T11">
                  <a:pos x="T2" y="T3"/>
                </a:cxn>
                <a:cxn ang="T12">
                  <a:pos x="T4" y="T5"/>
                </a:cxn>
                <a:cxn ang="T13">
                  <a:pos x="T6" y="T7"/>
                </a:cxn>
                <a:cxn ang="T14">
                  <a:pos x="T8" y="T9"/>
                </a:cxn>
              </a:cxnLst>
              <a:rect l="T15" t="T16" r="T17" b="T18"/>
              <a:pathLst>
                <a:path w="297" h="24">
                  <a:moveTo>
                    <a:pt x="15" y="23"/>
                  </a:moveTo>
                  <a:lnTo>
                    <a:pt x="0" y="0"/>
                  </a:lnTo>
                  <a:lnTo>
                    <a:pt x="278" y="0"/>
                  </a:lnTo>
                  <a:lnTo>
                    <a:pt x="296" y="23"/>
                  </a:lnTo>
                  <a:lnTo>
                    <a:pt x="15" y="23"/>
                  </a:lnTo>
                </a:path>
              </a:pathLst>
            </a:custGeom>
            <a:solidFill>
              <a:srgbClr val="000000"/>
            </a:solidFill>
            <a:ln w="12700" cap="rnd" cmpd="sng">
              <a:solidFill>
                <a:srgbClr val="000000"/>
              </a:solidFill>
              <a:prstDash val="solid"/>
              <a:round/>
              <a:headEnd/>
              <a:tailEnd/>
            </a:ln>
          </p:spPr>
          <p:txBody>
            <a:bodyPr/>
            <a:lstStyle/>
            <a:p>
              <a:endParaRPr lang="en-GB"/>
            </a:p>
          </p:txBody>
        </p:sp>
        <p:sp>
          <p:nvSpPr>
            <p:cNvPr id="7225" name="Freeform 152"/>
            <p:cNvSpPr>
              <a:spLocks/>
            </p:cNvSpPr>
            <p:nvPr/>
          </p:nvSpPr>
          <p:spPr bwMode="auto">
            <a:xfrm>
              <a:off x="1492" y="1831"/>
              <a:ext cx="200" cy="42"/>
            </a:xfrm>
            <a:custGeom>
              <a:avLst/>
              <a:gdLst>
                <a:gd name="T0" fmla="*/ 10 w 346"/>
                <a:gd name="T1" fmla="*/ 13 h 74"/>
                <a:gd name="T2" fmla="*/ 0 w 346"/>
                <a:gd name="T3" fmla="*/ 0 h 74"/>
                <a:gd name="T4" fmla="*/ 53 w 346"/>
                <a:gd name="T5" fmla="*/ 0 h 74"/>
                <a:gd name="T6" fmla="*/ 66 w 346"/>
                <a:gd name="T7" fmla="*/ 13 h 74"/>
                <a:gd name="T8" fmla="*/ 10 w 346"/>
                <a:gd name="T9" fmla="*/ 13 h 74"/>
                <a:gd name="T10" fmla="*/ 0 60000 65536"/>
                <a:gd name="T11" fmla="*/ 0 60000 65536"/>
                <a:gd name="T12" fmla="*/ 0 60000 65536"/>
                <a:gd name="T13" fmla="*/ 0 60000 65536"/>
                <a:gd name="T14" fmla="*/ 0 60000 65536"/>
                <a:gd name="T15" fmla="*/ 0 w 346"/>
                <a:gd name="T16" fmla="*/ 0 h 74"/>
                <a:gd name="T17" fmla="*/ 346 w 346"/>
                <a:gd name="T18" fmla="*/ 74 h 74"/>
              </a:gdLst>
              <a:ahLst/>
              <a:cxnLst>
                <a:cxn ang="T10">
                  <a:pos x="T0" y="T1"/>
                </a:cxn>
                <a:cxn ang="T11">
                  <a:pos x="T2" y="T3"/>
                </a:cxn>
                <a:cxn ang="T12">
                  <a:pos x="T4" y="T5"/>
                </a:cxn>
                <a:cxn ang="T13">
                  <a:pos x="T6" y="T7"/>
                </a:cxn>
                <a:cxn ang="T14">
                  <a:pos x="T8" y="T9"/>
                </a:cxn>
              </a:cxnLst>
              <a:rect l="T15" t="T16" r="T17" b="T18"/>
              <a:pathLst>
                <a:path w="346" h="74">
                  <a:moveTo>
                    <a:pt x="54" y="73"/>
                  </a:moveTo>
                  <a:lnTo>
                    <a:pt x="0" y="0"/>
                  </a:lnTo>
                  <a:lnTo>
                    <a:pt x="275" y="0"/>
                  </a:lnTo>
                  <a:lnTo>
                    <a:pt x="345" y="73"/>
                  </a:lnTo>
                  <a:lnTo>
                    <a:pt x="54" y="73"/>
                  </a:lnTo>
                </a:path>
              </a:pathLst>
            </a:custGeom>
            <a:solidFill>
              <a:srgbClr val="000000"/>
            </a:solidFill>
            <a:ln w="12700" cap="rnd" cmpd="sng">
              <a:solidFill>
                <a:srgbClr val="000000"/>
              </a:solidFill>
              <a:prstDash val="solid"/>
              <a:round/>
              <a:headEnd/>
              <a:tailEnd/>
            </a:ln>
          </p:spPr>
          <p:txBody>
            <a:bodyPr/>
            <a:lstStyle/>
            <a:p>
              <a:endParaRPr lang="en-GB"/>
            </a:p>
          </p:txBody>
        </p:sp>
        <p:sp>
          <p:nvSpPr>
            <p:cNvPr id="7226" name="Freeform 153"/>
            <p:cNvSpPr>
              <a:spLocks/>
            </p:cNvSpPr>
            <p:nvPr/>
          </p:nvSpPr>
          <p:spPr bwMode="auto">
            <a:xfrm>
              <a:off x="1606" y="1815"/>
              <a:ext cx="37" cy="12"/>
            </a:xfrm>
            <a:custGeom>
              <a:avLst/>
              <a:gdLst>
                <a:gd name="T0" fmla="*/ 0 w 64"/>
                <a:gd name="T1" fmla="*/ 3 h 22"/>
                <a:gd name="T2" fmla="*/ 1 w 64"/>
                <a:gd name="T3" fmla="*/ 0 h 22"/>
                <a:gd name="T4" fmla="*/ 10 w 64"/>
                <a:gd name="T5" fmla="*/ 0 h 22"/>
                <a:gd name="T6" fmla="*/ 12 w 64"/>
                <a:gd name="T7" fmla="*/ 3 h 22"/>
                <a:gd name="T8" fmla="*/ 0 w 64"/>
                <a:gd name="T9" fmla="*/ 3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0" y="21"/>
                  </a:moveTo>
                  <a:lnTo>
                    <a:pt x="6" y="0"/>
                  </a:lnTo>
                  <a:lnTo>
                    <a:pt x="52" y="0"/>
                  </a:lnTo>
                  <a:lnTo>
                    <a:pt x="63" y="21"/>
                  </a:lnTo>
                  <a:lnTo>
                    <a:pt x="0" y="21"/>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27" name="Freeform 154"/>
            <p:cNvSpPr>
              <a:spLocks/>
            </p:cNvSpPr>
            <p:nvPr/>
          </p:nvSpPr>
          <p:spPr bwMode="auto">
            <a:xfrm>
              <a:off x="1595" y="1804"/>
              <a:ext cx="15" cy="23"/>
            </a:xfrm>
            <a:custGeom>
              <a:avLst/>
              <a:gdLst>
                <a:gd name="T0" fmla="*/ 5 w 25"/>
                <a:gd name="T1" fmla="*/ 3 h 42"/>
                <a:gd name="T2" fmla="*/ 1 w 25"/>
                <a:gd name="T3" fmla="*/ 0 h 42"/>
                <a:gd name="T4" fmla="*/ 0 w 25"/>
                <a:gd name="T5" fmla="*/ 3 h 42"/>
                <a:gd name="T6" fmla="*/ 4 w 25"/>
                <a:gd name="T7" fmla="*/ 7 h 42"/>
                <a:gd name="T8" fmla="*/ 5 w 25"/>
                <a:gd name="T9" fmla="*/ 3 h 42"/>
                <a:gd name="T10" fmla="*/ 0 60000 65536"/>
                <a:gd name="T11" fmla="*/ 0 60000 65536"/>
                <a:gd name="T12" fmla="*/ 0 60000 65536"/>
                <a:gd name="T13" fmla="*/ 0 60000 65536"/>
                <a:gd name="T14" fmla="*/ 0 60000 65536"/>
                <a:gd name="T15" fmla="*/ 0 w 25"/>
                <a:gd name="T16" fmla="*/ 0 h 42"/>
                <a:gd name="T17" fmla="*/ 25 w 25"/>
                <a:gd name="T18" fmla="*/ 42 h 42"/>
              </a:gdLst>
              <a:ahLst/>
              <a:cxnLst>
                <a:cxn ang="T10">
                  <a:pos x="T0" y="T1"/>
                </a:cxn>
                <a:cxn ang="T11">
                  <a:pos x="T2" y="T3"/>
                </a:cxn>
                <a:cxn ang="T12">
                  <a:pos x="T4" y="T5"/>
                </a:cxn>
                <a:cxn ang="T13">
                  <a:pos x="T6" y="T7"/>
                </a:cxn>
                <a:cxn ang="T14">
                  <a:pos x="T8" y="T9"/>
                </a:cxn>
              </a:cxnLst>
              <a:rect l="T15" t="T16" r="T17" b="T18"/>
              <a:pathLst>
                <a:path w="25" h="42">
                  <a:moveTo>
                    <a:pt x="24" y="20"/>
                  </a:moveTo>
                  <a:lnTo>
                    <a:pt x="5" y="0"/>
                  </a:lnTo>
                  <a:lnTo>
                    <a:pt x="0" y="18"/>
                  </a:lnTo>
                  <a:lnTo>
                    <a:pt x="18" y="41"/>
                  </a:lnTo>
                  <a:lnTo>
                    <a:pt x="24" y="2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28" name="Freeform 155"/>
            <p:cNvSpPr>
              <a:spLocks/>
            </p:cNvSpPr>
            <p:nvPr/>
          </p:nvSpPr>
          <p:spPr bwMode="auto">
            <a:xfrm>
              <a:off x="1598" y="1804"/>
              <a:ext cx="38" cy="11"/>
            </a:xfrm>
            <a:custGeom>
              <a:avLst/>
              <a:gdLst>
                <a:gd name="T0" fmla="*/ 0 w 66"/>
                <a:gd name="T1" fmla="*/ 0 h 21"/>
                <a:gd name="T2" fmla="*/ 8 w 66"/>
                <a:gd name="T3" fmla="*/ 0 h 21"/>
                <a:gd name="T4" fmla="*/ 12 w 66"/>
                <a:gd name="T5" fmla="*/ 3 h 21"/>
                <a:gd name="T6" fmla="*/ 3 w 66"/>
                <a:gd name="T7" fmla="*/ 3 h 21"/>
                <a:gd name="T8" fmla="*/ 0 w 66"/>
                <a:gd name="T9" fmla="*/ 0 h 21"/>
                <a:gd name="T10" fmla="*/ 0 60000 65536"/>
                <a:gd name="T11" fmla="*/ 0 60000 65536"/>
                <a:gd name="T12" fmla="*/ 0 60000 65536"/>
                <a:gd name="T13" fmla="*/ 0 60000 65536"/>
                <a:gd name="T14" fmla="*/ 0 60000 65536"/>
                <a:gd name="T15" fmla="*/ 0 w 66"/>
                <a:gd name="T16" fmla="*/ 0 h 21"/>
                <a:gd name="T17" fmla="*/ 66 w 66"/>
                <a:gd name="T18" fmla="*/ 21 h 21"/>
              </a:gdLst>
              <a:ahLst/>
              <a:cxnLst>
                <a:cxn ang="T10">
                  <a:pos x="T0" y="T1"/>
                </a:cxn>
                <a:cxn ang="T11">
                  <a:pos x="T2" y="T3"/>
                </a:cxn>
                <a:cxn ang="T12">
                  <a:pos x="T4" y="T5"/>
                </a:cxn>
                <a:cxn ang="T13">
                  <a:pos x="T6" y="T7"/>
                </a:cxn>
                <a:cxn ang="T14">
                  <a:pos x="T8" y="T9"/>
                </a:cxn>
              </a:cxnLst>
              <a:rect l="T15" t="T16" r="T17" b="T18"/>
              <a:pathLst>
                <a:path w="66" h="21">
                  <a:moveTo>
                    <a:pt x="0" y="0"/>
                  </a:moveTo>
                  <a:lnTo>
                    <a:pt x="42" y="0"/>
                  </a:lnTo>
                  <a:lnTo>
                    <a:pt x="65" y="20"/>
                  </a:lnTo>
                  <a:lnTo>
                    <a:pt x="19" y="20"/>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29" name="Freeform 156"/>
            <p:cNvSpPr>
              <a:spLocks/>
            </p:cNvSpPr>
            <p:nvPr/>
          </p:nvSpPr>
          <p:spPr bwMode="auto">
            <a:xfrm>
              <a:off x="1568" y="1815"/>
              <a:ext cx="37" cy="12"/>
            </a:xfrm>
            <a:custGeom>
              <a:avLst/>
              <a:gdLst>
                <a:gd name="T0" fmla="*/ 0 w 64"/>
                <a:gd name="T1" fmla="*/ 3 h 22"/>
                <a:gd name="T2" fmla="*/ 1 w 64"/>
                <a:gd name="T3" fmla="*/ 0 h 22"/>
                <a:gd name="T4" fmla="*/ 10 w 64"/>
                <a:gd name="T5" fmla="*/ 0 h 22"/>
                <a:gd name="T6" fmla="*/ 12 w 64"/>
                <a:gd name="T7" fmla="*/ 3 h 22"/>
                <a:gd name="T8" fmla="*/ 0 w 64"/>
                <a:gd name="T9" fmla="*/ 3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0" y="21"/>
                  </a:moveTo>
                  <a:lnTo>
                    <a:pt x="6" y="0"/>
                  </a:lnTo>
                  <a:lnTo>
                    <a:pt x="52" y="0"/>
                  </a:lnTo>
                  <a:lnTo>
                    <a:pt x="63" y="21"/>
                  </a:lnTo>
                  <a:lnTo>
                    <a:pt x="0" y="21"/>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30" name="Freeform 157"/>
            <p:cNvSpPr>
              <a:spLocks/>
            </p:cNvSpPr>
            <p:nvPr/>
          </p:nvSpPr>
          <p:spPr bwMode="auto">
            <a:xfrm>
              <a:off x="1558" y="1804"/>
              <a:ext cx="14" cy="23"/>
            </a:xfrm>
            <a:custGeom>
              <a:avLst/>
              <a:gdLst>
                <a:gd name="T0" fmla="*/ 4 w 25"/>
                <a:gd name="T1" fmla="*/ 3 h 42"/>
                <a:gd name="T2" fmla="*/ 1 w 25"/>
                <a:gd name="T3" fmla="*/ 0 h 42"/>
                <a:gd name="T4" fmla="*/ 0 w 25"/>
                <a:gd name="T5" fmla="*/ 3 h 42"/>
                <a:gd name="T6" fmla="*/ 3 w 25"/>
                <a:gd name="T7" fmla="*/ 7 h 42"/>
                <a:gd name="T8" fmla="*/ 4 w 25"/>
                <a:gd name="T9" fmla="*/ 3 h 42"/>
                <a:gd name="T10" fmla="*/ 0 60000 65536"/>
                <a:gd name="T11" fmla="*/ 0 60000 65536"/>
                <a:gd name="T12" fmla="*/ 0 60000 65536"/>
                <a:gd name="T13" fmla="*/ 0 60000 65536"/>
                <a:gd name="T14" fmla="*/ 0 60000 65536"/>
                <a:gd name="T15" fmla="*/ 0 w 25"/>
                <a:gd name="T16" fmla="*/ 0 h 42"/>
                <a:gd name="T17" fmla="*/ 25 w 25"/>
                <a:gd name="T18" fmla="*/ 42 h 42"/>
              </a:gdLst>
              <a:ahLst/>
              <a:cxnLst>
                <a:cxn ang="T10">
                  <a:pos x="T0" y="T1"/>
                </a:cxn>
                <a:cxn ang="T11">
                  <a:pos x="T2" y="T3"/>
                </a:cxn>
                <a:cxn ang="T12">
                  <a:pos x="T4" y="T5"/>
                </a:cxn>
                <a:cxn ang="T13">
                  <a:pos x="T6" y="T7"/>
                </a:cxn>
                <a:cxn ang="T14">
                  <a:pos x="T8" y="T9"/>
                </a:cxn>
              </a:cxnLst>
              <a:rect l="T15" t="T16" r="T17" b="T18"/>
              <a:pathLst>
                <a:path w="25" h="42">
                  <a:moveTo>
                    <a:pt x="24" y="20"/>
                  </a:moveTo>
                  <a:lnTo>
                    <a:pt x="5" y="0"/>
                  </a:lnTo>
                  <a:lnTo>
                    <a:pt x="0" y="18"/>
                  </a:lnTo>
                  <a:lnTo>
                    <a:pt x="18" y="41"/>
                  </a:lnTo>
                  <a:lnTo>
                    <a:pt x="24" y="2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31" name="Freeform 158"/>
            <p:cNvSpPr>
              <a:spLocks/>
            </p:cNvSpPr>
            <p:nvPr/>
          </p:nvSpPr>
          <p:spPr bwMode="auto">
            <a:xfrm>
              <a:off x="1560" y="1804"/>
              <a:ext cx="39" cy="11"/>
            </a:xfrm>
            <a:custGeom>
              <a:avLst/>
              <a:gdLst>
                <a:gd name="T0" fmla="*/ 0 w 66"/>
                <a:gd name="T1" fmla="*/ 0 h 21"/>
                <a:gd name="T2" fmla="*/ 9 w 66"/>
                <a:gd name="T3" fmla="*/ 0 h 21"/>
                <a:gd name="T4" fmla="*/ 13 w 66"/>
                <a:gd name="T5" fmla="*/ 3 h 21"/>
                <a:gd name="T6" fmla="*/ 4 w 66"/>
                <a:gd name="T7" fmla="*/ 3 h 21"/>
                <a:gd name="T8" fmla="*/ 0 w 66"/>
                <a:gd name="T9" fmla="*/ 0 h 21"/>
                <a:gd name="T10" fmla="*/ 0 60000 65536"/>
                <a:gd name="T11" fmla="*/ 0 60000 65536"/>
                <a:gd name="T12" fmla="*/ 0 60000 65536"/>
                <a:gd name="T13" fmla="*/ 0 60000 65536"/>
                <a:gd name="T14" fmla="*/ 0 60000 65536"/>
                <a:gd name="T15" fmla="*/ 0 w 66"/>
                <a:gd name="T16" fmla="*/ 0 h 21"/>
                <a:gd name="T17" fmla="*/ 66 w 66"/>
                <a:gd name="T18" fmla="*/ 21 h 21"/>
              </a:gdLst>
              <a:ahLst/>
              <a:cxnLst>
                <a:cxn ang="T10">
                  <a:pos x="T0" y="T1"/>
                </a:cxn>
                <a:cxn ang="T11">
                  <a:pos x="T2" y="T3"/>
                </a:cxn>
                <a:cxn ang="T12">
                  <a:pos x="T4" y="T5"/>
                </a:cxn>
                <a:cxn ang="T13">
                  <a:pos x="T6" y="T7"/>
                </a:cxn>
                <a:cxn ang="T14">
                  <a:pos x="T8" y="T9"/>
                </a:cxn>
              </a:cxnLst>
              <a:rect l="T15" t="T16" r="T17" b="T18"/>
              <a:pathLst>
                <a:path w="66" h="21">
                  <a:moveTo>
                    <a:pt x="0" y="0"/>
                  </a:moveTo>
                  <a:lnTo>
                    <a:pt x="42" y="0"/>
                  </a:lnTo>
                  <a:lnTo>
                    <a:pt x="65" y="20"/>
                  </a:lnTo>
                  <a:lnTo>
                    <a:pt x="19" y="20"/>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32" name="Freeform 159"/>
            <p:cNvSpPr>
              <a:spLocks/>
            </p:cNvSpPr>
            <p:nvPr/>
          </p:nvSpPr>
          <p:spPr bwMode="auto">
            <a:xfrm>
              <a:off x="1530" y="1815"/>
              <a:ext cx="37" cy="12"/>
            </a:xfrm>
            <a:custGeom>
              <a:avLst/>
              <a:gdLst>
                <a:gd name="T0" fmla="*/ 0 w 64"/>
                <a:gd name="T1" fmla="*/ 3 h 22"/>
                <a:gd name="T2" fmla="*/ 2 w 64"/>
                <a:gd name="T3" fmla="*/ 0 h 22"/>
                <a:gd name="T4" fmla="*/ 11 w 64"/>
                <a:gd name="T5" fmla="*/ 0 h 22"/>
                <a:gd name="T6" fmla="*/ 12 w 64"/>
                <a:gd name="T7" fmla="*/ 3 h 22"/>
                <a:gd name="T8" fmla="*/ 0 w 64"/>
                <a:gd name="T9" fmla="*/ 3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0" y="21"/>
                  </a:moveTo>
                  <a:lnTo>
                    <a:pt x="8" y="0"/>
                  </a:lnTo>
                  <a:lnTo>
                    <a:pt x="55" y="0"/>
                  </a:lnTo>
                  <a:lnTo>
                    <a:pt x="63" y="21"/>
                  </a:lnTo>
                  <a:lnTo>
                    <a:pt x="0" y="21"/>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33" name="Freeform 160"/>
            <p:cNvSpPr>
              <a:spLocks/>
            </p:cNvSpPr>
            <p:nvPr/>
          </p:nvSpPr>
          <p:spPr bwMode="auto">
            <a:xfrm>
              <a:off x="1520" y="1804"/>
              <a:ext cx="16" cy="23"/>
            </a:xfrm>
            <a:custGeom>
              <a:avLst/>
              <a:gdLst>
                <a:gd name="T0" fmla="*/ 5 w 27"/>
                <a:gd name="T1" fmla="*/ 3 h 42"/>
                <a:gd name="T2" fmla="*/ 2 w 27"/>
                <a:gd name="T3" fmla="*/ 0 h 42"/>
                <a:gd name="T4" fmla="*/ 0 w 27"/>
                <a:gd name="T5" fmla="*/ 3 h 42"/>
                <a:gd name="T6" fmla="*/ 4 w 27"/>
                <a:gd name="T7" fmla="*/ 7 h 42"/>
                <a:gd name="T8" fmla="*/ 5 w 27"/>
                <a:gd name="T9" fmla="*/ 3 h 42"/>
                <a:gd name="T10" fmla="*/ 0 60000 65536"/>
                <a:gd name="T11" fmla="*/ 0 60000 65536"/>
                <a:gd name="T12" fmla="*/ 0 60000 65536"/>
                <a:gd name="T13" fmla="*/ 0 60000 65536"/>
                <a:gd name="T14" fmla="*/ 0 60000 65536"/>
                <a:gd name="T15" fmla="*/ 0 w 27"/>
                <a:gd name="T16" fmla="*/ 0 h 42"/>
                <a:gd name="T17" fmla="*/ 27 w 27"/>
                <a:gd name="T18" fmla="*/ 42 h 42"/>
              </a:gdLst>
              <a:ahLst/>
              <a:cxnLst>
                <a:cxn ang="T10">
                  <a:pos x="T0" y="T1"/>
                </a:cxn>
                <a:cxn ang="T11">
                  <a:pos x="T2" y="T3"/>
                </a:cxn>
                <a:cxn ang="T12">
                  <a:pos x="T4" y="T5"/>
                </a:cxn>
                <a:cxn ang="T13">
                  <a:pos x="T6" y="T7"/>
                </a:cxn>
                <a:cxn ang="T14">
                  <a:pos x="T8" y="T9"/>
                </a:cxn>
              </a:cxnLst>
              <a:rect l="T15" t="T16" r="T17" b="T18"/>
              <a:pathLst>
                <a:path w="27" h="42">
                  <a:moveTo>
                    <a:pt x="26" y="20"/>
                  </a:moveTo>
                  <a:lnTo>
                    <a:pt x="8" y="0"/>
                  </a:lnTo>
                  <a:lnTo>
                    <a:pt x="0" y="18"/>
                  </a:lnTo>
                  <a:lnTo>
                    <a:pt x="18" y="41"/>
                  </a:lnTo>
                  <a:lnTo>
                    <a:pt x="26" y="2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34" name="Freeform 161"/>
            <p:cNvSpPr>
              <a:spLocks/>
            </p:cNvSpPr>
            <p:nvPr/>
          </p:nvSpPr>
          <p:spPr bwMode="auto">
            <a:xfrm>
              <a:off x="1525" y="1804"/>
              <a:ext cx="38" cy="11"/>
            </a:xfrm>
            <a:custGeom>
              <a:avLst/>
              <a:gdLst>
                <a:gd name="T0" fmla="*/ 0 w 66"/>
                <a:gd name="T1" fmla="*/ 0 h 21"/>
                <a:gd name="T2" fmla="*/ 8 w 66"/>
                <a:gd name="T3" fmla="*/ 0 h 21"/>
                <a:gd name="T4" fmla="*/ 12 w 66"/>
                <a:gd name="T5" fmla="*/ 3 h 21"/>
                <a:gd name="T6" fmla="*/ 3 w 66"/>
                <a:gd name="T7" fmla="*/ 3 h 21"/>
                <a:gd name="T8" fmla="*/ 0 w 66"/>
                <a:gd name="T9" fmla="*/ 0 h 21"/>
                <a:gd name="T10" fmla="*/ 0 60000 65536"/>
                <a:gd name="T11" fmla="*/ 0 60000 65536"/>
                <a:gd name="T12" fmla="*/ 0 60000 65536"/>
                <a:gd name="T13" fmla="*/ 0 60000 65536"/>
                <a:gd name="T14" fmla="*/ 0 60000 65536"/>
                <a:gd name="T15" fmla="*/ 0 w 66"/>
                <a:gd name="T16" fmla="*/ 0 h 21"/>
                <a:gd name="T17" fmla="*/ 66 w 66"/>
                <a:gd name="T18" fmla="*/ 21 h 21"/>
              </a:gdLst>
              <a:ahLst/>
              <a:cxnLst>
                <a:cxn ang="T10">
                  <a:pos x="T0" y="T1"/>
                </a:cxn>
                <a:cxn ang="T11">
                  <a:pos x="T2" y="T3"/>
                </a:cxn>
                <a:cxn ang="T12">
                  <a:pos x="T4" y="T5"/>
                </a:cxn>
                <a:cxn ang="T13">
                  <a:pos x="T6" y="T7"/>
                </a:cxn>
                <a:cxn ang="T14">
                  <a:pos x="T8" y="T9"/>
                </a:cxn>
              </a:cxnLst>
              <a:rect l="T15" t="T16" r="T17" b="T18"/>
              <a:pathLst>
                <a:path w="66" h="21">
                  <a:moveTo>
                    <a:pt x="0" y="0"/>
                  </a:moveTo>
                  <a:lnTo>
                    <a:pt x="42" y="0"/>
                  </a:lnTo>
                  <a:lnTo>
                    <a:pt x="65" y="20"/>
                  </a:lnTo>
                  <a:lnTo>
                    <a:pt x="18" y="20"/>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35" name="Freeform 162"/>
            <p:cNvSpPr>
              <a:spLocks/>
            </p:cNvSpPr>
            <p:nvPr/>
          </p:nvSpPr>
          <p:spPr bwMode="auto">
            <a:xfrm>
              <a:off x="1493" y="1815"/>
              <a:ext cx="37" cy="12"/>
            </a:xfrm>
            <a:custGeom>
              <a:avLst/>
              <a:gdLst>
                <a:gd name="T0" fmla="*/ 0 w 63"/>
                <a:gd name="T1" fmla="*/ 3 h 22"/>
                <a:gd name="T2" fmla="*/ 1 w 63"/>
                <a:gd name="T3" fmla="*/ 0 h 22"/>
                <a:gd name="T4" fmla="*/ 11 w 63"/>
                <a:gd name="T5" fmla="*/ 0 h 22"/>
                <a:gd name="T6" fmla="*/ 12 w 63"/>
                <a:gd name="T7" fmla="*/ 3 h 22"/>
                <a:gd name="T8" fmla="*/ 0 w 63"/>
                <a:gd name="T9" fmla="*/ 3 h 22"/>
                <a:gd name="T10" fmla="*/ 0 60000 65536"/>
                <a:gd name="T11" fmla="*/ 0 60000 65536"/>
                <a:gd name="T12" fmla="*/ 0 60000 65536"/>
                <a:gd name="T13" fmla="*/ 0 60000 65536"/>
                <a:gd name="T14" fmla="*/ 0 60000 65536"/>
                <a:gd name="T15" fmla="*/ 0 w 63"/>
                <a:gd name="T16" fmla="*/ 0 h 22"/>
                <a:gd name="T17" fmla="*/ 63 w 63"/>
                <a:gd name="T18" fmla="*/ 22 h 22"/>
              </a:gdLst>
              <a:ahLst/>
              <a:cxnLst>
                <a:cxn ang="T10">
                  <a:pos x="T0" y="T1"/>
                </a:cxn>
                <a:cxn ang="T11">
                  <a:pos x="T2" y="T3"/>
                </a:cxn>
                <a:cxn ang="T12">
                  <a:pos x="T4" y="T5"/>
                </a:cxn>
                <a:cxn ang="T13">
                  <a:pos x="T6" y="T7"/>
                </a:cxn>
                <a:cxn ang="T14">
                  <a:pos x="T8" y="T9"/>
                </a:cxn>
              </a:cxnLst>
              <a:rect l="T15" t="T16" r="T17" b="T18"/>
              <a:pathLst>
                <a:path w="63" h="22">
                  <a:moveTo>
                    <a:pt x="0" y="21"/>
                  </a:moveTo>
                  <a:lnTo>
                    <a:pt x="7" y="0"/>
                  </a:lnTo>
                  <a:lnTo>
                    <a:pt x="54" y="0"/>
                  </a:lnTo>
                  <a:lnTo>
                    <a:pt x="62" y="21"/>
                  </a:lnTo>
                  <a:lnTo>
                    <a:pt x="0" y="21"/>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36" name="Freeform 163"/>
            <p:cNvSpPr>
              <a:spLocks/>
            </p:cNvSpPr>
            <p:nvPr/>
          </p:nvSpPr>
          <p:spPr bwMode="auto">
            <a:xfrm>
              <a:off x="1484" y="1804"/>
              <a:ext cx="14" cy="23"/>
            </a:xfrm>
            <a:custGeom>
              <a:avLst/>
              <a:gdLst>
                <a:gd name="T0" fmla="*/ 5 w 24"/>
                <a:gd name="T1" fmla="*/ 3 h 42"/>
                <a:gd name="T2" fmla="*/ 1 w 24"/>
                <a:gd name="T3" fmla="*/ 0 h 42"/>
                <a:gd name="T4" fmla="*/ 0 w 24"/>
                <a:gd name="T5" fmla="*/ 3 h 42"/>
                <a:gd name="T6" fmla="*/ 3 w 24"/>
                <a:gd name="T7" fmla="*/ 7 h 42"/>
                <a:gd name="T8" fmla="*/ 5 w 24"/>
                <a:gd name="T9" fmla="*/ 3 h 42"/>
                <a:gd name="T10" fmla="*/ 0 60000 65536"/>
                <a:gd name="T11" fmla="*/ 0 60000 65536"/>
                <a:gd name="T12" fmla="*/ 0 60000 65536"/>
                <a:gd name="T13" fmla="*/ 0 60000 65536"/>
                <a:gd name="T14" fmla="*/ 0 60000 65536"/>
                <a:gd name="T15" fmla="*/ 0 w 24"/>
                <a:gd name="T16" fmla="*/ 0 h 42"/>
                <a:gd name="T17" fmla="*/ 24 w 24"/>
                <a:gd name="T18" fmla="*/ 42 h 42"/>
              </a:gdLst>
              <a:ahLst/>
              <a:cxnLst>
                <a:cxn ang="T10">
                  <a:pos x="T0" y="T1"/>
                </a:cxn>
                <a:cxn ang="T11">
                  <a:pos x="T2" y="T3"/>
                </a:cxn>
                <a:cxn ang="T12">
                  <a:pos x="T4" y="T5"/>
                </a:cxn>
                <a:cxn ang="T13">
                  <a:pos x="T6" y="T7"/>
                </a:cxn>
                <a:cxn ang="T14">
                  <a:pos x="T8" y="T9"/>
                </a:cxn>
              </a:cxnLst>
              <a:rect l="T15" t="T16" r="T17" b="T18"/>
              <a:pathLst>
                <a:path w="24" h="42">
                  <a:moveTo>
                    <a:pt x="23" y="20"/>
                  </a:moveTo>
                  <a:lnTo>
                    <a:pt x="5" y="0"/>
                  </a:lnTo>
                  <a:lnTo>
                    <a:pt x="0" y="18"/>
                  </a:lnTo>
                  <a:lnTo>
                    <a:pt x="16" y="41"/>
                  </a:lnTo>
                  <a:lnTo>
                    <a:pt x="23" y="2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37" name="Freeform 164"/>
            <p:cNvSpPr>
              <a:spLocks/>
            </p:cNvSpPr>
            <p:nvPr/>
          </p:nvSpPr>
          <p:spPr bwMode="auto">
            <a:xfrm>
              <a:off x="1487" y="1804"/>
              <a:ext cx="38" cy="11"/>
            </a:xfrm>
            <a:custGeom>
              <a:avLst/>
              <a:gdLst>
                <a:gd name="T0" fmla="*/ 0 w 66"/>
                <a:gd name="T1" fmla="*/ 0 h 21"/>
                <a:gd name="T2" fmla="*/ 8 w 66"/>
                <a:gd name="T3" fmla="*/ 0 h 21"/>
                <a:gd name="T4" fmla="*/ 12 w 66"/>
                <a:gd name="T5" fmla="*/ 3 h 21"/>
                <a:gd name="T6" fmla="*/ 3 w 66"/>
                <a:gd name="T7" fmla="*/ 3 h 21"/>
                <a:gd name="T8" fmla="*/ 0 w 66"/>
                <a:gd name="T9" fmla="*/ 0 h 21"/>
                <a:gd name="T10" fmla="*/ 0 60000 65536"/>
                <a:gd name="T11" fmla="*/ 0 60000 65536"/>
                <a:gd name="T12" fmla="*/ 0 60000 65536"/>
                <a:gd name="T13" fmla="*/ 0 60000 65536"/>
                <a:gd name="T14" fmla="*/ 0 60000 65536"/>
                <a:gd name="T15" fmla="*/ 0 w 66"/>
                <a:gd name="T16" fmla="*/ 0 h 21"/>
                <a:gd name="T17" fmla="*/ 66 w 66"/>
                <a:gd name="T18" fmla="*/ 21 h 21"/>
              </a:gdLst>
              <a:ahLst/>
              <a:cxnLst>
                <a:cxn ang="T10">
                  <a:pos x="T0" y="T1"/>
                </a:cxn>
                <a:cxn ang="T11">
                  <a:pos x="T2" y="T3"/>
                </a:cxn>
                <a:cxn ang="T12">
                  <a:pos x="T4" y="T5"/>
                </a:cxn>
                <a:cxn ang="T13">
                  <a:pos x="T6" y="T7"/>
                </a:cxn>
                <a:cxn ang="T14">
                  <a:pos x="T8" y="T9"/>
                </a:cxn>
              </a:cxnLst>
              <a:rect l="T15" t="T16" r="T17" b="T18"/>
              <a:pathLst>
                <a:path w="66" h="21">
                  <a:moveTo>
                    <a:pt x="0" y="0"/>
                  </a:moveTo>
                  <a:lnTo>
                    <a:pt x="42" y="0"/>
                  </a:lnTo>
                  <a:lnTo>
                    <a:pt x="65" y="20"/>
                  </a:lnTo>
                  <a:lnTo>
                    <a:pt x="18" y="20"/>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38" name="Freeform 165"/>
            <p:cNvSpPr>
              <a:spLocks/>
            </p:cNvSpPr>
            <p:nvPr/>
          </p:nvSpPr>
          <p:spPr bwMode="auto">
            <a:xfrm>
              <a:off x="1639" y="1848"/>
              <a:ext cx="19" cy="25"/>
            </a:xfrm>
            <a:custGeom>
              <a:avLst/>
              <a:gdLst>
                <a:gd name="T0" fmla="*/ 6 w 32"/>
                <a:gd name="T1" fmla="*/ 4 h 45"/>
                <a:gd name="T2" fmla="*/ 1 w 32"/>
                <a:gd name="T3" fmla="*/ 0 h 45"/>
                <a:gd name="T4" fmla="*/ 0 w 32"/>
                <a:gd name="T5" fmla="*/ 2 h 45"/>
                <a:gd name="T6" fmla="*/ 5 w 32"/>
                <a:gd name="T7" fmla="*/ 7 h 45"/>
                <a:gd name="T8" fmla="*/ 7 w 32"/>
                <a:gd name="T9" fmla="*/ 7 h 45"/>
                <a:gd name="T10" fmla="*/ 6 w 32"/>
                <a:gd name="T11" fmla="*/ 4 h 45"/>
                <a:gd name="T12" fmla="*/ 0 60000 65536"/>
                <a:gd name="T13" fmla="*/ 0 60000 65536"/>
                <a:gd name="T14" fmla="*/ 0 60000 65536"/>
                <a:gd name="T15" fmla="*/ 0 60000 65536"/>
                <a:gd name="T16" fmla="*/ 0 60000 65536"/>
                <a:gd name="T17" fmla="*/ 0 60000 65536"/>
                <a:gd name="T18" fmla="*/ 0 w 32"/>
                <a:gd name="T19" fmla="*/ 0 h 45"/>
                <a:gd name="T20" fmla="*/ 32 w 32"/>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32" h="45">
                  <a:moveTo>
                    <a:pt x="28" y="23"/>
                  </a:moveTo>
                  <a:lnTo>
                    <a:pt x="5" y="0"/>
                  </a:lnTo>
                  <a:lnTo>
                    <a:pt x="0" y="15"/>
                  </a:lnTo>
                  <a:lnTo>
                    <a:pt x="23" y="44"/>
                  </a:lnTo>
                  <a:lnTo>
                    <a:pt x="31" y="44"/>
                  </a:lnTo>
                  <a:lnTo>
                    <a:pt x="28" y="23"/>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39" name="Freeform 166"/>
            <p:cNvSpPr>
              <a:spLocks/>
            </p:cNvSpPr>
            <p:nvPr/>
          </p:nvSpPr>
          <p:spPr bwMode="auto">
            <a:xfrm>
              <a:off x="1535" y="1824"/>
              <a:ext cx="31" cy="36"/>
            </a:xfrm>
            <a:custGeom>
              <a:avLst/>
              <a:gdLst>
                <a:gd name="T0" fmla="*/ 11 w 53"/>
                <a:gd name="T1" fmla="*/ 10 h 63"/>
                <a:gd name="T2" fmla="*/ 1 w 53"/>
                <a:gd name="T3" fmla="*/ 0 h 63"/>
                <a:gd name="T4" fmla="*/ 0 w 53"/>
                <a:gd name="T5" fmla="*/ 4 h 63"/>
                <a:gd name="T6" fmla="*/ 9 w 53"/>
                <a:gd name="T7" fmla="*/ 11 h 63"/>
                <a:gd name="T8" fmla="*/ 11 w 53"/>
                <a:gd name="T9" fmla="*/ 10 h 63"/>
                <a:gd name="T10" fmla="*/ 0 60000 65536"/>
                <a:gd name="T11" fmla="*/ 0 60000 65536"/>
                <a:gd name="T12" fmla="*/ 0 60000 65536"/>
                <a:gd name="T13" fmla="*/ 0 60000 65536"/>
                <a:gd name="T14" fmla="*/ 0 60000 65536"/>
                <a:gd name="T15" fmla="*/ 0 w 53"/>
                <a:gd name="T16" fmla="*/ 0 h 63"/>
                <a:gd name="T17" fmla="*/ 53 w 53"/>
                <a:gd name="T18" fmla="*/ 63 h 63"/>
              </a:gdLst>
              <a:ahLst/>
              <a:cxnLst>
                <a:cxn ang="T10">
                  <a:pos x="T0" y="T1"/>
                </a:cxn>
                <a:cxn ang="T11">
                  <a:pos x="T2" y="T3"/>
                </a:cxn>
                <a:cxn ang="T12">
                  <a:pos x="T4" y="T5"/>
                </a:cxn>
                <a:cxn ang="T13">
                  <a:pos x="T6" y="T7"/>
                </a:cxn>
                <a:cxn ang="T14">
                  <a:pos x="T8" y="T9"/>
                </a:cxn>
              </a:cxnLst>
              <a:rect l="T15" t="T16" r="T17" b="T18"/>
              <a:pathLst>
                <a:path w="53" h="63">
                  <a:moveTo>
                    <a:pt x="52" y="52"/>
                  </a:moveTo>
                  <a:lnTo>
                    <a:pt x="5" y="0"/>
                  </a:lnTo>
                  <a:lnTo>
                    <a:pt x="0" y="21"/>
                  </a:lnTo>
                  <a:lnTo>
                    <a:pt x="42" y="62"/>
                  </a:lnTo>
                  <a:lnTo>
                    <a:pt x="52" y="52"/>
                  </a:lnTo>
                </a:path>
              </a:pathLst>
            </a:custGeom>
            <a:solidFill>
              <a:srgbClr val="A6A6A6"/>
            </a:solidFill>
            <a:ln w="12700" cap="rnd" cmpd="sng">
              <a:solidFill>
                <a:srgbClr val="000000"/>
              </a:solidFill>
              <a:prstDash val="solid"/>
              <a:round/>
              <a:headEnd/>
              <a:tailEnd/>
            </a:ln>
          </p:spPr>
          <p:txBody>
            <a:bodyPr/>
            <a:lstStyle/>
            <a:p>
              <a:endParaRPr lang="en-GB"/>
            </a:p>
          </p:txBody>
        </p:sp>
        <p:sp>
          <p:nvSpPr>
            <p:cNvPr id="7240" name="Freeform 167"/>
            <p:cNvSpPr>
              <a:spLocks/>
            </p:cNvSpPr>
            <p:nvPr/>
          </p:nvSpPr>
          <p:spPr bwMode="auto">
            <a:xfrm>
              <a:off x="1570" y="1824"/>
              <a:ext cx="41" cy="49"/>
            </a:xfrm>
            <a:custGeom>
              <a:avLst/>
              <a:gdLst>
                <a:gd name="T0" fmla="*/ 13 w 71"/>
                <a:gd name="T1" fmla="*/ 12 h 87"/>
                <a:gd name="T2" fmla="*/ 1 w 71"/>
                <a:gd name="T3" fmla="*/ 0 h 87"/>
                <a:gd name="T4" fmla="*/ 0 w 71"/>
                <a:gd name="T5" fmla="*/ 4 h 87"/>
                <a:gd name="T6" fmla="*/ 12 w 71"/>
                <a:gd name="T7" fmla="*/ 15 h 87"/>
                <a:gd name="T8" fmla="*/ 13 w 71"/>
                <a:gd name="T9" fmla="*/ 15 h 87"/>
                <a:gd name="T10" fmla="*/ 13 w 71"/>
                <a:gd name="T11" fmla="*/ 12 h 87"/>
                <a:gd name="T12" fmla="*/ 0 60000 65536"/>
                <a:gd name="T13" fmla="*/ 0 60000 65536"/>
                <a:gd name="T14" fmla="*/ 0 60000 65536"/>
                <a:gd name="T15" fmla="*/ 0 60000 65536"/>
                <a:gd name="T16" fmla="*/ 0 60000 65536"/>
                <a:gd name="T17" fmla="*/ 0 60000 65536"/>
                <a:gd name="T18" fmla="*/ 0 w 71"/>
                <a:gd name="T19" fmla="*/ 0 h 87"/>
                <a:gd name="T20" fmla="*/ 71 w 71"/>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71" h="87">
                  <a:moveTo>
                    <a:pt x="70" y="68"/>
                  </a:moveTo>
                  <a:lnTo>
                    <a:pt x="5" y="0"/>
                  </a:lnTo>
                  <a:lnTo>
                    <a:pt x="0" y="21"/>
                  </a:lnTo>
                  <a:lnTo>
                    <a:pt x="62" y="86"/>
                  </a:lnTo>
                  <a:lnTo>
                    <a:pt x="68" y="86"/>
                  </a:lnTo>
                  <a:lnTo>
                    <a:pt x="70" y="68"/>
                  </a:lnTo>
                </a:path>
              </a:pathLst>
            </a:custGeom>
            <a:solidFill>
              <a:srgbClr val="A6A6A6"/>
            </a:solidFill>
            <a:ln w="12700" cap="rnd" cmpd="sng">
              <a:solidFill>
                <a:srgbClr val="000000"/>
              </a:solidFill>
              <a:prstDash val="solid"/>
              <a:round/>
              <a:headEnd/>
              <a:tailEnd/>
            </a:ln>
          </p:spPr>
          <p:txBody>
            <a:bodyPr/>
            <a:lstStyle/>
            <a:p>
              <a:endParaRPr lang="en-GB"/>
            </a:p>
          </p:txBody>
        </p:sp>
        <p:sp>
          <p:nvSpPr>
            <p:cNvPr id="7241" name="Freeform 168"/>
            <p:cNvSpPr>
              <a:spLocks/>
            </p:cNvSpPr>
            <p:nvPr/>
          </p:nvSpPr>
          <p:spPr bwMode="auto">
            <a:xfrm>
              <a:off x="1538" y="1824"/>
              <a:ext cx="55" cy="30"/>
            </a:xfrm>
            <a:custGeom>
              <a:avLst/>
              <a:gdLst>
                <a:gd name="T0" fmla="*/ 18 w 95"/>
                <a:gd name="T1" fmla="*/ 9 h 53"/>
                <a:gd name="T2" fmla="*/ 9 w 95"/>
                <a:gd name="T3" fmla="*/ 9 h 53"/>
                <a:gd name="T4" fmla="*/ 0 w 95"/>
                <a:gd name="T5" fmla="*/ 0 h 53"/>
                <a:gd name="T6" fmla="*/ 8 w 95"/>
                <a:gd name="T7" fmla="*/ 0 h 53"/>
                <a:gd name="T8" fmla="*/ 18 w 95"/>
                <a:gd name="T9" fmla="*/ 9 h 53"/>
                <a:gd name="T10" fmla="*/ 0 60000 65536"/>
                <a:gd name="T11" fmla="*/ 0 60000 65536"/>
                <a:gd name="T12" fmla="*/ 0 60000 65536"/>
                <a:gd name="T13" fmla="*/ 0 60000 65536"/>
                <a:gd name="T14" fmla="*/ 0 60000 65536"/>
                <a:gd name="T15" fmla="*/ 0 w 95"/>
                <a:gd name="T16" fmla="*/ 0 h 53"/>
                <a:gd name="T17" fmla="*/ 95 w 95"/>
                <a:gd name="T18" fmla="*/ 53 h 53"/>
              </a:gdLst>
              <a:ahLst/>
              <a:cxnLst>
                <a:cxn ang="T10">
                  <a:pos x="T0" y="T1"/>
                </a:cxn>
                <a:cxn ang="T11">
                  <a:pos x="T2" y="T3"/>
                </a:cxn>
                <a:cxn ang="T12">
                  <a:pos x="T4" y="T5"/>
                </a:cxn>
                <a:cxn ang="T13">
                  <a:pos x="T6" y="T7"/>
                </a:cxn>
                <a:cxn ang="T14">
                  <a:pos x="T8" y="T9"/>
                </a:cxn>
              </a:cxnLst>
              <a:rect l="T15" t="T16" r="T17" b="T18"/>
              <a:pathLst>
                <a:path w="95" h="53">
                  <a:moveTo>
                    <a:pt x="94" y="52"/>
                  </a:moveTo>
                  <a:lnTo>
                    <a:pt x="47" y="52"/>
                  </a:lnTo>
                  <a:lnTo>
                    <a:pt x="0" y="0"/>
                  </a:lnTo>
                  <a:lnTo>
                    <a:pt x="39" y="0"/>
                  </a:lnTo>
                  <a:lnTo>
                    <a:pt x="94" y="52"/>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242" name="Freeform 169"/>
            <p:cNvSpPr>
              <a:spLocks/>
            </p:cNvSpPr>
            <p:nvPr/>
          </p:nvSpPr>
          <p:spPr bwMode="auto">
            <a:xfrm>
              <a:off x="1523" y="1853"/>
              <a:ext cx="79" cy="10"/>
            </a:xfrm>
            <a:custGeom>
              <a:avLst/>
              <a:gdLst>
                <a:gd name="T0" fmla="*/ 2 w 137"/>
                <a:gd name="T1" fmla="*/ 3 h 17"/>
                <a:gd name="T2" fmla="*/ 26 w 137"/>
                <a:gd name="T3" fmla="*/ 3 h 17"/>
                <a:gd name="T4" fmla="*/ 22 w 137"/>
                <a:gd name="T5" fmla="*/ 0 h 17"/>
                <a:gd name="T6" fmla="*/ 0 w 137"/>
                <a:gd name="T7" fmla="*/ 0 h 17"/>
                <a:gd name="T8" fmla="*/ 2 w 137"/>
                <a:gd name="T9" fmla="*/ 3 h 17"/>
                <a:gd name="T10" fmla="*/ 0 60000 65536"/>
                <a:gd name="T11" fmla="*/ 0 60000 65536"/>
                <a:gd name="T12" fmla="*/ 0 60000 65536"/>
                <a:gd name="T13" fmla="*/ 0 60000 65536"/>
                <a:gd name="T14" fmla="*/ 0 60000 65536"/>
                <a:gd name="T15" fmla="*/ 0 w 137"/>
                <a:gd name="T16" fmla="*/ 0 h 17"/>
                <a:gd name="T17" fmla="*/ 137 w 137"/>
                <a:gd name="T18" fmla="*/ 17 h 17"/>
              </a:gdLst>
              <a:ahLst/>
              <a:cxnLst>
                <a:cxn ang="T10">
                  <a:pos x="T0" y="T1"/>
                </a:cxn>
                <a:cxn ang="T11">
                  <a:pos x="T2" y="T3"/>
                </a:cxn>
                <a:cxn ang="T12">
                  <a:pos x="T4" y="T5"/>
                </a:cxn>
                <a:cxn ang="T13">
                  <a:pos x="T6" y="T7"/>
                </a:cxn>
                <a:cxn ang="T14">
                  <a:pos x="T8" y="T9"/>
                </a:cxn>
              </a:cxnLst>
              <a:rect l="T15" t="T16" r="T17" b="T18"/>
              <a:pathLst>
                <a:path w="137" h="17">
                  <a:moveTo>
                    <a:pt x="13" y="16"/>
                  </a:moveTo>
                  <a:lnTo>
                    <a:pt x="136" y="16"/>
                  </a:lnTo>
                  <a:lnTo>
                    <a:pt x="117" y="0"/>
                  </a:lnTo>
                  <a:lnTo>
                    <a:pt x="0" y="0"/>
                  </a:lnTo>
                  <a:lnTo>
                    <a:pt x="13" y="16"/>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243" name="Freeform 170"/>
            <p:cNvSpPr>
              <a:spLocks/>
            </p:cNvSpPr>
            <p:nvPr/>
          </p:nvSpPr>
          <p:spPr bwMode="auto">
            <a:xfrm>
              <a:off x="1527" y="1862"/>
              <a:ext cx="83" cy="11"/>
            </a:xfrm>
            <a:custGeom>
              <a:avLst/>
              <a:gdLst>
                <a:gd name="T0" fmla="*/ 1 w 142"/>
                <a:gd name="T1" fmla="*/ 0 h 19"/>
                <a:gd name="T2" fmla="*/ 26 w 142"/>
                <a:gd name="T3" fmla="*/ 0 h 19"/>
                <a:gd name="T4" fmla="*/ 28 w 142"/>
                <a:gd name="T5" fmla="*/ 3 h 19"/>
                <a:gd name="T6" fmla="*/ 0 w 142"/>
                <a:gd name="T7" fmla="*/ 3 h 19"/>
                <a:gd name="T8" fmla="*/ 1 w 142"/>
                <a:gd name="T9" fmla="*/ 0 h 19"/>
                <a:gd name="T10" fmla="*/ 0 60000 65536"/>
                <a:gd name="T11" fmla="*/ 0 60000 65536"/>
                <a:gd name="T12" fmla="*/ 0 60000 65536"/>
                <a:gd name="T13" fmla="*/ 0 60000 65536"/>
                <a:gd name="T14" fmla="*/ 0 60000 65536"/>
                <a:gd name="T15" fmla="*/ 0 w 142"/>
                <a:gd name="T16" fmla="*/ 0 h 19"/>
                <a:gd name="T17" fmla="*/ 142 w 142"/>
                <a:gd name="T18" fmla="*/ 19 h 19"/>
              </a:gdLst>
              <a:ahLst/>
              <a:cxnLst>
                <a:cxn ang="T10">
                  <a:pos x="T0" y="T1"/>
                </a:cxn>
                <a:cxn ang="T11">
                  <a:pos x="T2" y="T3"/>
                </a:cxn>
                <a:cxn ang="T12">
                  <a:pos x="T4" y="T5"/>
                </a:cxn>
                <a:cxn ang="T13">
                  <a:pos x="T6" y="T7"/>
                </a:cxn>
                <a:cxn ang="T14">
                  <a:pos x="T8" y="T9"/>
                </a:cxn>
              </a:cxnLst>
              <a:rect l="T15" t="T16" r="T17" b="T18"/>
              <a:pathLst>
                <a:path w="142" h="19">
                  <a:moveTo>
                    <a:pt x="5" y="0"/>
                  </a:moveTo>
                  <a:lnTo>
                    <a:pt x="128" y="0"/>
                  </a:lnTo>
                  <a:lnTo>
                    <a:pt x="141" y="18"/>
                  </a:lnTo>
                  <a:lnTo>
                    <a:pt x="0" y="18"/>
                  </a:lnTo>
                  <a:lnTo>
                    <a:pt x="5" y="0"/>
                  </a:lnTo>
                </a:path>
              </a:pathLst>
            </a:custGeom>
            <a:solidFill>
              <a:srgbClr val="CCCCCC"/>
            </a:solidFill>
            <a:ln w="12700" cap="rnd" cmpd="sng">
              <a:solidFill>
                <a:srgbClr val="000000"/>
              </a:solidFill>
              <a:prstDash val="solid"/>
              <a:round/>
              <a:headEnd/>
              <a:tailEnd/>
            </a:ln>
          </p:spPr>
          <p:txBody>
            <a:bodyPr/>
            <a:lstStyle/>
            <a:p>
              <a:endParaRPr lang="en-GB"/>
            </a:p>
          </p:txBody>
        </p:sp>
        <p:sp>
          <p:nvSpPr>
            <p:cNvPr id="7244" name="Freeform 171"/>
            <p:cNvSpPr>
              <a:spLocks/>
            </p:cNvSpPr>
            <p:nvPr/>
          </p:nvSpPr>
          <p:spPr bwMode="auto">
            <a:xfrm>
              <a:off x="1609" y="1862"/>
              <a:ext cx="49" cy="11"/>
            </a:xfrm>
            <a:custGeom>
              <a:avLst/>
              <a:gdLst>
                <a:gd name="T0" fmla="*/ 0 w 84"/>
                <a:gd name="T1" fmla="*/ 3 h 19"/>
                <a:gd name="T2" fmla="*/ 1 w 84"/>
                <a:gd name="T3" fmla="*/ 0 h 19"/>
                <a:gd name="T4" fmla="*/ 13 w 84"/>
                <a:gd name="T5" fmla="*/ 0 h 19"/>
                <a:gd name="T6" fmla="*/ 16 w 84"/>
                <a:gd name="T7" fmla="*/ 3 h 19"/>
                <a:gd name="T8" fmla="*/ 0 w 84"/>
                <a:gd name="T9" fmla="*/ 3 h 19"/>
                <a:gd name="T10" fmla="*/ 0 60000 65536"/>
                <a:gd name="T11" fmla="*/ 0 60000 65536"/>
                <a:gd name="T12" fmla="*/ 0 60000 65536"/>
                <a:gd name="T13" fmla="*/ 0 60000 65536"/>
                <a:gd name="T14" fmla="*/ 0 60000 65536"/>
                <a:gd name="T15" fmla="*/ 0 w 84"/>
                <a:gd name="T16" fmla="*/ 0 h 19"/>
                <a:gd name="T17" fmla="*/ 84 w 84"/>
                <a:gd name="T18" fmla="*/ 19 h 19"/>
              </a:gdLst>
              <a:ahLst/>
              <a:cxnLst>
                <a:cxn ang="T10">
                  <a:pos x="T0" y="T1"/>
                </a:cxn>
                <a:cxn ang="T11">
                  <a:pos x="T2" y="T3"/>
                </a:cxn>
                <a:cxn ang="T12">
                  <a:pos x="T4" y="T5"/>
                </a:cxn>
                <a:cxn ang="T13">
                  <a:pos x="T6" y="T7"/>
                </a:cxn>
                <a:cxn ang="T14">
                  <a:pos x="T8" y="T9"/>
                </a:cxn>
              </a:cxnLst>
              <a:rect l="T15" t="T16" r="T17" b="T18"/>
              <a:pathLst>
                <a:path w="84" h="19">
                  <a:moveTo>
                    <a:pt x="0" y="18"/>
                  </a:moveTo>
                  <a:lnTo>
                    <a:pt x="2" y="0"/>
                  </a:lnTo>
                  <a:lnTo>
                    <a:pt x="65" y="0"/>
                  </a:lnTo>
                  <a:lnTo>
                    <a:pt x="83" y="18"/>
                  </a:lnTo>
                  <a:lnTo>
                    <a:pt x="0" y="18"/>
                  </a:lnTo>
                </a:path>
              </a:pathLst>
            </a:custGeom>
            <a:solidFill>
              <a:srgbClr val="CCCCCC"/>
            </a:solidFill>
            <a:ln w="12700" cap="rnd" cmpd="sng">
              <a:solidFill>
                <a:srgbClr val="000000"/>
              </a:solidFill>
              <a:prstDash val="solid"/>
              <a:round/>
              <a:headEnd/>
              <a:tailEnd/>
            </a:ln>
          </p:spPr>
          <p:txBody>
            <a:bodyPr/>
            <a:lstStyle/>
            <a:p>
              <a:endParaRPr lang="en-GB"/>
            </a:p>
          </p:txBody>
        </p:sp>
        <p:sp>
          <p:nvSpPr>
            <p:cNvPr id="7245" name="Freeform 172"/>
            <p:cNvSpPr>
              <a:spLocks/>
            </p:cNvSpPr>
            <p:nvPr/>
          </p:nvSpPr>
          <p:spPr bwMode="auto">
            <a:xfrm>
              <a:off x="1642" y="1848"/>
              <a:ext cx="44" cy="15"/>
            </a:xfrm>
            <a:custGeom>
              <a:avLst/>
              <a:gdLst>
                <a:gd name="T0" fmla="*/ 0 w 76"/>
                <a:gd name="T1" fmla="*/ 0 h 27"/>
                <a:gd name="T2" fmla="*/ 9 w 76"/>
                <a:gd name="T3" fmla="*/ 0 h 27"/>
                <a:gd name="T4" fmla="*/ 14 w 76"/>
                <a:gd name="T5" fmla="*/ 4 h 27"/>
                <a:gd name="T6" fmla="*/ 5 w 76"/>
                <a:gd name="T7" fmla="*/ 4 h 27"/>
                <a:gd name="T8" fmla="*/ 0 w 76"/>
                <a:gd name="T9" fmla="*/ 0 h 27"/>
                <a:gd name="T10" fmla="*/ 0 60000 65536"/>
                <a:gd name="T11" fmla="*/ 0 60000 65536"/>
                <a:gd name="T12" fmla="*/ 0 60000 65536"/>
                <a:gd name="T13" fmla="*/ 0 60000 65536"/>
                <a:gd name="T14" fmla="*/ 0 60000 65536"/>
                <a:gd name="T15" fmla="*/ 0 w 76"/>
                <a:gd name="T16" fmla="*/ 0 h 27"/>
                <a:gd name="T17" fmla="*/ 76 w 76"/>
                <a:gd name="T18" fmla="*/ 27 h 27"/>
              </a:gdLst>
              <a:ahLst/>
              <a:cxnLst>
                <a:cxn ang="T10">
                  <a:pos x="T0" y="T1"/>
                </a:cxn>
                <a:cxn ang="T11">
                  <a:pos x="T2" y="T3"/>
                </a:cxn>
                <a:cxn ang="T12">
                  <a:pos x="T4" y="T5"/>
                </a:cxn>
                <a:cxn ang="T13">
                  <a:pos x="T6" y="T7"/>
                </a:cxn>
                <a:cxn ang="T14">
                  <a:pos x="T8" y="T9"/>
                </a:cxn>
              </a:cxnLst>
              <a:rect l="T15" t="T16" r="T17" b="T18"/>
              <a:pathLst>
                <a:path w="76" h="27">
                  <a:moveTo>
                    <a:pt x="0" y="0"/>
                  </a:moveTo>
                  <a:lnTo>
                    <a:pt x="46" y="0"/>
                  </a:lnTo>
                  <a:lnTo>
                    <a:pt x="75" y="26"/>
                  </a:lnTo>
                  <a:lnTo>
                    <a:pt x="23" y="26"/>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46" name="Freeform 173"/>
            <p:cNvSpPr>
              <a:spLocks/>
            </p:cNvSpPr>
            <p:nvPr/>
          </p:nvSpPr>
          <p:spPr bwMode="auto">
            <a:xfrm>
              <a:off x="1655" y="1862"/>
              <a:ext cx="37" cy="11"/>
            </a:xfrm>
            <a:custGeom>
              <a:avLst/>
              <a:gdLst>
                <a:gd name="T0" fmla="*/ 0 w 63"/>
                <a:gd name="T1" fmla="*/ 3 h 19"/>
                <a:gd name="T2" fmla="*/ 0 w 63"/>
                <a:gd name="T3" fmla="*/ 0 h 19"/>
                <a:gd name="T4" fmla="*/ 10 w 63"/>
                <a:gd name="T5" fmla="*/ 0 h 19"/>
                <a:gd name="T6" fmla="*/ 12 w 63"/>
                <a:gd name="T7" fmla="*/ 3 h 19"/>
                <a:gd name="T8" fmla="*/ 0 w 63"/>
                <a:gd name="T9" fmla="*/ 3 h 19"/>
                <a:gd name="T10" fmla="*/ 0 60000 65536"/>
                <a:gd name="T11" fmla="*/ 0 60000 65536"/>
                <a:gd name="T12" fmla="*/ 0 60000 65536"/>
                <a:gd name="T13" fmla="*/ 0 60000 65536"/>
                <a:gd name="T14" fmla="*/ 0 60000 65536"/>
                <a:gd name="T15" fmla="*/ 0 w 63"/>
                <a:gd name="T16" fmla="*/ 0 h 19"/>
                <a:gd name="T17" fmla="*/ 63 w 63"/>
                <a:gd name="T18" fmla="*/ 19 h 19"/>
              </a:gdLst>
              <a:ahLst/>
              <a:cxnLst>
                <a:cxn ang="T10">
                  <a:pos x="T0" y="T1"/>
                </a:cxn>
                <a:cxn ang="T11">
                  <a:pos x="T2" y="T3"/>
                </a:cxn>
                <a:cxn ang="T12">
                  <a:pos x="T4" y="T5"/>
                </a:cxn>
                <a:cxn ang="T13">
                  <a:pos x="T6" y="T7"/>
                </a:cxn>
                <a:cxn ang="T14">
                  <a:pos x="T8" y="T9"/>
                </a:cxn>
              </a:cxnLst>
              <a:rect l="T15" t="T16" r="T17" b="T18"/>
              <a:pathLst>
                <a:path w="63" h="19">
                  <a:moveTo>
                    <a:pt x="0" y="18"/>
                  </a:moveTo>
                  <a:lnTo>
                    <a:pt x="0" y="0"/>
                  </a:lnTo>
                  <a:lnTo>
                    <a:pt x="49" y="0"/>
                  </a:lnTo>
                  <a:lnTo>
                    <a:pt x="62" y="18"/>
                  </a:lnTo>
                  <a:lnTo>
                    <a:pt x="0" y="18"/>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47" name="Freeform 174"/>
            <p:cNvSpPr>
              <a:spLocks/>
            </p:cNvSpPr>
            <p:nvPr/>
          </p:nvSpPr>
          <p:spPr bwMode="auto">
            <a:xfrm>
              <a:off x="1618" y="1824"/>
              <a:ext cx="51" cy="24"/>
            </a:xfrm>
            <a:custGeom>
              <a:avLst/>
              <a:gdLst>
                <a:gd name="T0" fmla="*/ 8 w 89"/>
                <a:gd name="T1" fmla="*/ 7 h 43"/>
                <a:gd name="T2" fmla="*/ 0 w 89"/>
                <a:gd name="T3" fmla="*/ 0 h 43"/>
                <a:gd name="T4" fmla="*/ 8 w 89"/>
                <a:gd name="T5" fmla="*/ 0 h 43"/>
                <a:gd name="T6" fmla="*/ 17 w 89"/>
                <a:gd name="T7" fmla="*/ 7 h 43"/>
                <a:gd name="T8" fmla="*/ 8 w 89"/>
                <a:gd name="T9" fmla="*/ 7 h 43"/>
                <a:gd name="T10" fmla="*/ 0 60000 65536"/>
                <a:gd name="T11" fmla="*/ 0 60000 65536"/>
                <a:gd name="T12" fmla="*/ 0 60000 65536"/>
                <a:gd name="T13" fmla="*/ 0 60000 65536"/>
                <a:gd name="T14" fmla="*/ 0 60000 65536"/>
                <a:gd name="T15" fmla="*/ 0 w 89"/>
                <a:gd name="T16" fmla="*/ 0 h 43"/>
                <a:gd name="T17" fmla="*/ 89 w 89"/>
                <a:gd name="T18" fmla="*/ 43 h 43"/>
              </a:gdLst>
              <a:ahLst/>
              <a:cxnLst>
                <a:cxn ang="T10">
                  <a:pos x="T0" y="T1"/>
                </a:cxn>
                <a:cxn ang="T11">
                  <a:pos x="T2" y="T3"/>
                </a:cxn>
                <a:cxn ang="T12">
                  <a:pos x="T4" y="T5"/>
                </a:cxn>
                <a:cxn ang="T13">
                  <a:pos x="T6" y="T7"/>
                </a:cxn>
                <a:cxn ang="T14">
                  <a:pos x="T8" y="T9"/>
                </a:cxn>
              </a:cxnLst>
              <a:rect l="T15" t="T16" r="T17" b="T18"/>
              <a:pathLst>
                <a:path w="89" h="43">
                  <a:moveTo>
                    <a:pt x="42" y="42"/>
                  </a:moveTo>
                  <a:lnTo>
                    <a:pt x="0" y="0"/>
                  </a:lnTo>
                  <a:lnTo>
                    <a:pt x="44" y="0"/>
                  </a:lnTo>
                  <a:lnTo>
                    <a:pt x="88" y="42"/>
                  </a:lnTo>
                  <a:lnTo>
                    <a:pt x="42" y="42"/>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248" name="Freeform 175"/>
            <p:cNvSpPr>
              <a:spLocks/>
            </p:cNvSpPr>
            <p:nvPr/>
          </p:nvSpPr>
          <p:spPr bwMode="auto">
            <a:xfrm>
              <a:off x="1613" y="1824"/>
              <a:ext cx="30" cy="33"/>
            </a:xfrm>
            <a:custGeom>
              <a:avLst/>
              <a:gdLst>
                <a:gd name="T0" fmla="*/ 2 w 51"/>
                <a:gd name="T1" fmla="*/ 0 h 58"/>
                <a:gd name="T2" fmla="*/ 0 w 51"/>
                <a:gd name="T3" fmla="*/ 3 h 58"/>
                <a:gd name="T4" fmla="*/ 9 w 51"/>
                <a:gd name="T5" fmla="*/ 10 h 58"/>
                <a:gd name="T6" fmla="*/ 10 w 51"/>
                <a:gd name="T7" fmla="*/ 8 h 58"/>
                <a:gd name="T8" fmla="*/ 2 w 51"/>
                <a:gd name="T9" fmla="*/ 0 h 58"/>
                <a:gd name="T10" fmla="*/ 0 60000 65536"/>
                <a:gd name="T11" fmla="*/ 0 60000 65536"/>
                <a:gd name="T12" fmla="*/ 0 60000 65536"/>
                <a:gd name="T13" fmla="*/ 0 60000 65536"/>
                <a:gd name="T14" fmla="*/ 0 60000 65536"/>
                <a:gd name="T15" fmla="*/ 0 w 51"/>
                <a:gd name="T16" fmla="*/ 0 h 58"/>
                <a:gd name="T17" fmla="*/ 51 w 51"/>
                <a:gd name="T18" fmla="*/ 58 h 58"/>
              </a:gdLst>
              <a:ahLst/>
              <a:cxnLst>
                <a:cxn ang="T10">
                  <a:pos x="T0" y="T1"/>
                </a:cxn>
                <a:cxn ang="T11">
                  <a:pos x="T2" y="T3"/>
                </a:cxn>
                <a:cxn ang="T12">
                  <a:pos x="T4" y="T5"/>
                </a:cxn>
                <a:cxn ang="T13">
                  <a:pos x="T6" y="T7"/>
                </a:cxn>
                <a:cxn ang="T14">
                  <a:pos x="T8" y="T9"/>
                </a:cxn>
              </a:cxnLst>
              <a:rect l="T15" t="T16" r="T17" b="T18"/>
              <a:pathLst>
                <a:path w="51" h="58">
                  <a:moveTo>
                    <a:pt x="8" y="0"/>
                  </a:moveTo>
                  <a:lnTo>
                    <a:pt x="0" y="18"/>
                  </a:lnTo>
                  <a:lnTo>
                    <a:pt x="45" y="57"/>
                  </a:lnTo>
                  <a:lnTo>
                    <a:pt x="50" y="42"/>
                  </a:lnTo>
                  <a:lnTo>
                    <a:pt x="8" y="0"/>
                  </a:lnTo>
                </a:path>
              </a:pathLst>
            </a:custGeom>
            <a:solidFill>
              <a:srgbClr val="A6A6A6"/>
            </a:solidFill>
            <a:ln w="12700" cap="rnd" cmpd="sng">
              <a:solidFill>
                <a:srgbClr val="000000"/>
              </a:solidFill>
              <a:prstDash val="solid"/>
              <a:round/>
              <a:headEnd/>
              <a:tailEnd/>
            </a:ln>
          </p:spPr>
          <p:txBody>
            <a:bodyPr/>
            <a:lstStyle/>
            <a:p>
              <a:endParaRPr lang="en-GB"/>
            </a:p>
          </p:txBody>
        </p:sp>
        <p:sp>
          <p:nvSpPr>
            <p:cNvPr id="7249" name="Freeform 176"/>
            <p:cNvSpPr>
              <a:spLocks/>
            </p:cNvSpPr>
            <p:nvPr/>
          </p:nvSpPr>
          <p:spPr bwMode="auto">
            <a:xfrm>
              <a:off x="1573" y="1824"/>
              <a:ext cx="74" cy="39"/>
            </a:xfrm>
            <a:custGeom>
              <a:avLst/>
              <a:gdLst>
                <a:gd name="T0" fmla="*/ 0 w 129"/>
                <a:gd name="T1" fmla="*/ 0 h 69"/>
                <a:gd name="T2" fmla="*/ 10 w 129"/>
                <a:gd name="T3" fmla="*/ 0 h 69"/>
                <a:gd name="T4" fmla="*/ 24 w 129"/>
                <a:gd name="T5" fmla="*/ 12 h 69"/>
                <a:gd name="T6" fmla="*/ 12 w 129"/>
                <a:gd name="T7" fmla="*/ 12 h 69"/>
                <a:gd name="T8" fmla="*/ 0 w 129"/>
                <a:gd name="T9" fmla="*/ 0 h 69"/>
                <a:gd name="T10" fmla="*/ 0 60000 65536"/>
                <a:gd name="T11" fmla="*/ 0 60000 65536"/>
                <a:gd name="T12" fmla="*/ 0 60000 65536"/>
                <a:gd name="T13" fmla="*/ 0 60000 65536"/>
                <a:gd name="T14" fmla="*/ 0 60000 65536"/>
                <a:gd name="T15" fmla="*/ 0 w 129"/>
                <a:gd name="T16" fmla="*/ 0 h 69"/>
                <a:gd name="T17" fmla="*/ 129 w 129"/>
                <a:gd name="T18" fmla="*/ 69 h 69"/>
              </a:gdLst>
              <a:ahLst/>
              <a:cxnLst>
                <a:cxn ang="T10">
                  <a:pos x="T0" y="T1"/>
                </a:cxn>
                <a:cxn ang="T11">
                  <a:pos x="T2" y="T3"/>
                </a:cxn>
                <a:cxn ang="T12">
                  <a:pos x="T4" y="T5"/>
                </a:cxn>
                <a:cxn ang="T13">
                  <a:pos x="T6" y="T7"/>
                </a:cxn>
                <a:cxn ang="T14">
                  <a:pos x="T8" y="T9"/>
                </a:cxn>
              </a:cxnLst>
              <a:rect l="T15" t="T16" r="T17" b="T18"/>
              <a:pathLst>
                <a:path w="129" h="69">
                  <a:moveTo>
                    <a:pt x="0" y="0"/>
                  </a:moveTo>
                  <a:lnTo>
                    <a:pt x="52" y="0"/>
                  </a:lnTo>
                  <a:lnTo>
                    <a:pt x="128" y="68"/>
                  </a:lnTo>
                  <a:lnTo>
                    <a:pt x="65" y="68"/>
                  </a:lnTo>
                  <a:lnTo>
                    <a:pt x="0" y="0"/>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250" name="Freeform 177"/>
            <p:cNvSpPr>
              <a:spLocks/>
            </p:cNvSpPr>
            <p:nvPr/>
          </p:nvSpPr>
          <p:spPr bwMode="auto">
            <a:xfrm>
              <a:off x="1499" y="1824"/>
              <a:ext cx="58" cy="30"/>
            </a:xfrm>
            <a:custGeom>
              <a:avLst/>
              <a:gdLst>
                <a:gd name="T0" fmla="*/ 0 w 100"/>
                <a:gd name="T1" fmla="*/ 0 h 53"/>
                <a:gd name="T2" fmla="*/ 9 w 100"/>
                <a:gd name="T3" fmla="*/ 0 h 53"/>
                <a:gd name="T4" fmla="*/ 19 w 100"/>
                <a:gd name="T5" fmla="*/ 9 h 53"/>
                <a:gd name="T6" fmla="*/ 8 w 100"/>
                <a:gd name="T7" fmla="*/ 9 h 53"/>
                <a:gd name="T8" fmla="*/ 0 w 100"/>
                <a:gd name="T9" fmla="*/ 0 h 53"/>
                <a:gd name="T10" fmla="*/ 0 60000 65536"/>
                <a:gd name="T11" fmla="*/ 0 60000 65536"/>
                <a:gd name="T12" fmla="*/ 0 60000 65536"/>
                <a:gd name="T13" fmla="*/ 0 60000 65536"/>
                <a:gd name="T14" fmla="*/ 0 60000 65536"/>
                <a:gd name="T15" fmla="*/ 0 w 100"/>
                <a:gd name="T16" fmla="*/ 0 h 53"/>
                <a:gd name="T17" fmla="*/ 100 w 100"/>
                <a:gd name="T18" fmla="*/ 53 h 53"/>
              </a:gdLst>
              <a:ahLst/>
              <a:cxnLst>
                <a:cxn ang="T10">
                  <a:pos x="T0" y="T1"/>
                </a:cxn>
                <a:cxn ang="T11">
                  <a:pos x="T2" y="T3"/>
                </a:cxn>
                <a:cxn ang="T12">
                  <a:pos x="T4" y="T5"/>
                </a:cxn>
                <a:cxn ang="T13">
                  <a:pos x="T6" y="T7"/>
                </a:cxn>
                <a:cxn ang="T14">
                  <a:pos x="T8" y="T9"/>
                </a:cxn>
              </a:cxnLst>
              <a:rect l="T15" t="T16" r="T17" b="T18"/>
              <a:pathLst>
                <a:path w="100" h="53">
                  <a:moveTo>
                    <a:pt x="0" y="0"/>
                  </a:moveTo>
                  <a:lnTo>
                    <a:pt x="49" y="0"/>
                  </a:lnTo>
                  <a:lnTo>
                    <a:pt x="99" y="52"/>
                  </a:lnTo>
                  <a:lnTo>
                    <a:pt x="41" y="52"/>
                  </a:lnTo>
                  <a:lnTo>
                    <a:pt x="0" y="0"/>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251" name="Freeform 178"/>
            <p:cNvSpPr>
              <a:spLocks/>
            </p:cNvSpPr>
            <p:nvPr/>
          </p:nvSpPr>
          <p:spPr bwMode="auto">
            <a:xfrm>
              <a:off x="1494" y="1824"/>
              <a:ext cx="37" cy="49"/>
            </a:xfrm>
            <a:custGeom>
              <a:avLst/>
              <a:gdLst>
                <a:gd name="T0" fmla="*/ 11 w 63"/>
                <a:gd name="T1" fmla="*/ 15 h 87"/>
                <a:gd name="T2" fmla="*/ 12 w 63"/>
                <a:gd name="T3" fmla="*/ 12 h 87"/>
                <a:gd name="T4" fmla="*/ 2 w 63"/>
                <a:gd name="T5" fmla="*/ 0 h 87"/>
                <a:gd name="T6" fmla="*/ 0 w 63"/>
                <a:gd name="T7" fmla="*/ 2 h 87"/>
                <a:gd name="T8" fmla="*/ 11 w 63"/>
                <a:gd name="T9" fmla="*/ 15 h 87"/>
                <a:gd name="T10" fmla="*/ 0 60000 65536"/>
                <a:gd name="T11" fmla="*/ 0 60000 65536"/>
                <a:gd name="T12" fmla="*/ 0 60000 65536"/>
                <a:gd name="T13" fmla="*/ 0 60000 65536"/>
                <a:gd name="T14" fmla="*/ 0 60000 65536"/>
                <a:gd name="T15" fmla="*/ 0 w 63"/>
                <a:gd name="T16" fmla="*/ 0 h 87"/>
                <a:gd name="T17" fmla="*/ 63 w 63"/>
                <a:gd name="T18" fmla="*/ 87 h 87"/>
              </a:gdLst>
              <a:ahLst/>
              <a:cxnLst>
                <a:cxn ang="T10">
                  <a:pos x="T0" y="T1"/>
                </a:cxn>
                <a:cxn ang="T11">
                  <a:pos x="T2" y="T3"/>
                </a:cxn>
                <a:cxn ang="T12">
                  <a:pos x="T4" y="T5"/>
                </a:cxn>
                <a:cxn ang="T13">
                  <a:pos x="T6" y="T7"/>
                </a:cxn>
                <a:cxn ang="T14">
                  <a:pos x="T8" y="T9"/>
                </a:cxn>
              </a:cxnLst>
              <a:rect l="T15" t="T16" r="T17" b="T18"/>
              <a:pathLst>
                <a:path w="63" h="87">
                  <a:moveTo>
                    <a:pt x="57" y="86"/>
                  </a:moveTo>
                  <a:lnTo>
                    <a:pt x="62" y="68"/>
                  </a:lnTo>
                  <a:lnTo>
                    <a:pt x="8" y="0"/>
                  </a:lnTo>
                  <a:lnTo>
                    <a:pt x="0" y="13"/>
                  </a:lnTo>
                  <a:lnTo>
                    <a:pt x="57" y="86"/>
                  </a:lnTo>
                </a:path>
              </a:pathLst>
            </a:custGeom>
            <a:solidFill>
              <a:srgbClr val="A6A6A6"/>
            </a:solidFill>
            <a:ln w="12700" cap="rnd" cmpd="sng">
              <a:solidFill>
                <a:srgbClr val="000000"/>
              </a:solidFill>
              <a:prstDash val="solid"/>
              <a:round/>
              <a:headEnd/>
              <a:tailEnd/>
            </a:ln>
          </p:spPr>
          <p:txBody>
            <a:bodyPr/>
            <a:lstStyle/>
            <a:p>
              <a:endParaRPr lang="en-GB"/>
            </a:p>
          </p:txBody>
        </p:sp>
        <p:sp>
          <p:nvSpPr>
            <p:cNvPr id="7252" name="Freeform 179"/>
            <p:cNvSpPr>
              <a:spLocks/>
            </p:cNvSpPr>
            <p:nvPr/>
          </p:nvSpPr>
          <p:spPr bwMode="auto">
            <a:xfrm>
              <a:off x="1414" y="1849"/>
              <a:ext cx="38" cy="12"/>
            </a:xfrm>
            <a:custGeom>
              <a:avLst/>
              <a:gdLst>
                <a:gd name="T0" fmla="*/ 0 w 66"/>
                <a:gd name="T1" fmla="*/ 3 h 22"/>
                <a:gd name="T2" fmla="*/ 2 w 66"/>
                <a:gd name="T3" fmla="*/ 0 h 22"/>
                <a:gd name="T4" fmla="*/ 10 w 66"/>
                <a:gd name="T5" fmla="*/ 0 h 22"/>
                <a:gd name="T6" fmla="*/ 12 w 66"/>
                <a:gd name="T7" fmla="*/ 3 h 22"/>
                <a:gd name="T8" fmla="*/ 0 w 66"/>
                <a:gd name="T9" fmla="*/ 3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1"/>
                  </a:moveTo>
                  <a:lnTo>
                    <a:pt x="8" y="0"/>
                  </a:lnTo>
                  <a:lnTo>
                    <a:pt x="54" y="0"/>
                  </a:lnTo>
                  <a:lnTo>
                    <a:pt x="65" y="21"/>
                  </a:lnTo>
                  <a:lnTo>
                    <a:pt x="0" y="21"/>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53" name="Freeform 180"/>
            <p:cNvSpPr>
              <a:spLocks/>
            </p:cNvSpPr>
            <p:nvPr/>
          </p:nvSpPr>
          <p:spPr bwMode="auto">
            <a:xfrm>
              <a:off x="1400" y="1833"/>
              <a:ext cx="19" cy="28"/>
            </a:xfrm>
            <a:custGeom>
              <a:avLst/>
              <a:gdLst>
                <a:gd name="T0" fmla="*/ 6 w 33"/>
                <a:gd name="T1" fmla="*/ 5 h 50"/>
                <a:gd name="T2" fmla="*/ 1 w 33"/>
                <a:gd name="T3" fmla="*/ 0 h 50"/>
                <a:gd name="T4" fmla="*/ 0 w 33"/>
                <a:gd name="T5" fmla="*/ 2 h 50"/>
                <a:gd name="T6" fmla="*/ 5 w 33"/>
                <a:gd name="T7" fmla="*/ 8 h 50"/>
                <a:gd name="T8" fmla="*/ 6 w 33"/>
                <a:gd name="T9" fmla="*/ 5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2" y="28"/>
                  </a:moveTo>
                  <a:lnTo>
                    <a:pt x="6" y="0"/>
                  </a:lnTo>
                  <a:lnTo>
                    <a:pt x="0" y="15"/>
                  </a:lnTo>
                  <a:lnTo>
                    <a:pt x="24" y="49"/>
                  </a:lnTo>
                  <a:lnTo>
                    <a:pt x="32" y="28"/>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54" name="Freeform 181"/>
            <p:cNvSpPr>
              <a:spLocks/>
            </p:cNvSpPr>
            <p:nvPr/>
          </p:nvSpPr>
          <p:spPr bwMode="auto">
            <a:xfrm>
              <a:off x="1403" y="1833"/>
              <a:ext cx="42" cy="16"/>
            </a:xfrm>
            <a:custGeom>
              <a:avLst/>
              <a:gdLst>
                <a:gd name="T0" fmla="*/ 0 w 73"/>
                <a:gd name="T1" fmla="*/ 0 h 29"/>
                <a:gd name="T2" fmla="*/ 8 w 73"/>
                <a:gd name="T3" fmla="*/ 0 h 29"/>
                <a:gd name="T4" fmla="*/ 14 w 73"/>
                <a:gd name="T5" fmla="*/ 4 h 29"/>
                <a:gd name="T6" fmla="*/ 5 w 73"/>
                <a:gd name="T7" fmla="*/ 4 h 29"/>
                <a:gd name="T8" fmla="*/ 0 w 73"/>
                <a:gd name="T9" fmla="*/ 0 h 29"/>
                <a:gd name="T10" fmla="*/ 0 60000 65536"/>
                <a:gd name="T11" fmla="*/ 0 60000 65536"/>
                <a:gd name="T12" fmla="*/ 0 60000 65536"/>
                <a:gd name="T13" fmla="*/ 0 60000 65536"/>
                <a:gd name="T14" fmla="*/ 0 60000 65536"/>
                <a:gd name="T15" fmla="*/ 0 w 73"/>
                <a:gd name="T16" fmla="*/ 0 h 29"/>
                <a:gd name="T17" fmla="*/ 73 w 73"/>
                <a:gd name="T18" fmla="*/ 29 h 29"/>
              </a:gdLst>
              <a:ahLst/>
              <a:cxnLst>
                <a:cxn ang="T10">
                  <a:pos x="T0" y="T1"/>
                </a:cxn>
                <a:cxn ang="T11">
                  <a:pos x="T2" y="T3"/>
                </a:cxn>
                <a:cxn ang="T12">
                  <a:pos x="T4" y="T5"/>
                </a:cxn>
                <a:cxn ang="T13">
                  <a:pos x="T6" y="T7"/>
                </a:cxn>
                <a:cxn ang="T14">
                  <a:pos x="T8" y="T9"/>
                </a:cxn>
              </a:cxnLst>
              <a:rect l="T15" t="T16" r="T17" b="T18"/>
              <a:pathLst>
                <a:path w="73" h="29">
                  <a:moveTo>
                    <a:pt x="0" y="0"/>
                  </a:moveTo>
                  <a:lnTo>
                    <a:pt x="41" y="0"/>
                  </a:lnTo>
                  <a:lnTo>
                    <a:pt x="72" y="28"/>
                  </a:lnTo>
                  <a:lnTo>
                    <a:pt x="26" y="28"/>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55" name="Freeform 182"/>
            <p:cNvSpPr>
              <a:spLocks/>
            </p:cNvSpPr>
            <p:nvPr/>
          </p:nvSpPr>
          <p:spPr bwMode="auto">
            <a:xfrm>
              <a:off x="1348" y="1804"/>
              <a:ext cx="11" cy="19"/>
            </a:xfrm>
            <a:custGeom>
              <a:avLst/>
              <a:gdLst>
                <a:gd name="T0" fmla="*/ 3 w 19"/>
                <a:gd name="T1" fmla="*/ 2 h 34"/>
                <a:gd name="T2" fmla="*/ 1 w 19"/>
                <a:gd name="T3" fmla="*/ 0 h 34"/>
                <a:gd name="T4" fmla="*/ 0 w 19"/>
                <a:gd name="T5" fmla="*/ 2 h 34"/>
                <a:gd name="T6" fmla="*/ 2 w 19"/>
                <a:gd name="T7" fmla="*/ 6 h 34"/>
                <a:gd name="T8" fmla="*/ 3 w 19"/>
                <a:gd name="T9" fmla="*/ 2 h 34"/>
                <a:gd name="T10" fmla="*/ 0 60000 65536"/>
                <a:gd name="T11" fmla="*/ 0 60000 65536"/>
                <a:gd name="T12" fmla="*/ 0 60000 65536"/>
                <a:gd name="T13" fmla="*/ 0 60000 65536"/>
                <a:gd name="T14" fmla="*/ 0 60000 65536"/>
                <a:gd name="T15" fmla="*/ 0 w 19"/>
                <a:gd name="T16" fmla="*/ 0 h 34"/>
                <a:gd name="T17" fmla="*/ 19 w 19"/>
                <a:gd name="T18" fmla="*/ 34 h 34"/>
              </a:gdLst>
              <a:ahLst/>
              <a:cxnLst>
                <a:cxn ang="T10">
                  <a:pos x="T0" y="T1"/>
                </a:cxn>
                <a:cxn ang="T11">
                  <a:pos x="T2" y="T3"/>
                </a:cxn>
                <a:cxn ang="T12">
                  <a:pos x="T4" y="T5"/>
                </a:cxn>
                <a:cxn ang="T13">
                  <a:pos x="T6" y="T7"/>
                </a:cxn>
                <a:cxn ang="T14">
                  <a:pos x="T8" y="T9"/>
                </a:cxn>
              </a:cxnLst>
              <a:rect l="T15" t="T16" r="T17" b="T18"/>
              <a:pathLst>
                <a:path w="19" h="34">
                  <a:moveTo>
                    <a:pt x="18" y="13"/>
                  </a:moveTo>
                  <a:lnTo>
                    <a:pt x="5" y="0"/>
                  </a:lnTo>
                  <a:lnTo>
                    <a:pt x="0" y="15"/>
                  </a:lnTo>
                  <a:lnTo>
                    <a:pt x="12" y="33"/>
                  </a:lnTo>
                  <a:lnTo>
                    <a:pt x="18" y="13"/>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56" name="Freeform 183"/>
            <p:cNvSpPr>
              <a:spLocks/>
            </p:cNvSpPr>
            <p:nvPr/>
          </p:nvSpPr>
          <p:spPr bwMode="auto">
            <a:xfrm>
              <a:off x="1355" y="1811"/>
              <a:ext cx="34" cy="12"/>
            </a:xfrm>
            <a:custGeom>
              <a:avLst/>
              <a:gdLst>
                <a:gd name="T0" fmla="*/ 0 w 59"/>
                <a:gd name="T1" fmla="*/ 3 h 21"/>
                <a:gd name="T2" fmla="*/ 1 w 59"/>
                <a:gd name="T3" fmla="*/ 0 h 21"/>
                <a:gd name="T4" fmla="*/ 10 w 59"/>
                <a:gd name="T5" fmla="*/ 0 h 21"/>
                <a:gd name="T6" fmla="*/ 11 w 59"/>
                <a:gd name="T7" fmla="*/ 3 h 21"/>
                <a:gd name="T8" fmla="*/ 0 w 59"/>
                <a:gd name="T9" fmla="*/ 3 h 21"/>
                <a:gd name="T10" fmla="*/ 0 60000 65536"/>
                <a:gd name="T11" fmla="*/ 0 60000 65536"/>
                <a:gd name="T12" fmla="*/ 0 60000 65536"/>
                <a:gd name="T13" fmla="*/ 0 60000 65536"/>
                <a:gd name="T14" fmla="*/ 0 60000 65536"/>
                <a:gd name="T15" fmla="*/ 0 w 59"/>
                <a:gd name="T16" fmla="*/ 0 h 21"/>
                <a:gd name="T17" fmla="*/ 59 w 59"/>
                <a:gd name="T18" fmla="*/ 21 h 21"/>
              </a:gdLst>
              <a:ahLst/>
              <a:cxnLst>
                <a:cxn ang="T10">
                  <a:pos x="T0" y="T1"/>
                </a:cxn>
                <a:cxn ang="T11">
                  <a:pos x="T2" y="T3"/>
                </a:cxn>
                <a:cxn ang="T12">
                  <a:pos x="T4" y="T5"/>
                </a:cxn>
                <a:cxn ang="T13">
                  <a:pos x="T6" y="T7"/>
                </a:cxn>
                <a:cxn ang="T14">
                  <a:pos x="T8" y="T9"/>
                </a:cxn>
              </a:cxnLst>
              <a:rect l="T15" t="T16" r="T17" b="T18"/>
              <a:pathLst>
                <a:path w="59" h="21">
                  <a:moveTo>
                    <a:pt x="0" y="20"/>
                  </a:moveTo>
                  <a:lnTo>
                    <a:pt x="6" y="0"/>
                  </a:lnTo>
                  <a:lnTo>
                    <a:pt x="50" y="0"/>
                  </a:lnTo>
                  <a:lnTo>
                    <a:pt x="58" y="20"/>
                  </a:lnTo>
                  <a:lnTo>
                    <a:pt x="0" y="20"/>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57" name="Freeform 184"/>
            <p:cNvSpPr>
              <a:spLocks/>
            </p:cNvSpPr>
            <p:nvPr/>
          </p:nvSpPr>
          <p:spPr bwMode="auto">
            <a:xfrm>
              <a:off x="1350" y="1804"/>
              <a:ext cx="34" cy="9"/>
            </a:xfrm>
            <a:custGeom>
              <a:avLst/>
              <a:gdLst>
                <a:gd name="T0" fmla="*/ 0 w 58"/>
                <a:gd name="T1" fmla="*/ 0 h 17"/>
                <a:gd name="T2" fmla="*/ 8 w 58"/>
                <a:gd name="T3" fmla="*/ 0 h 17"/>
                <a:gd name="T4" fmla="*/ 11 w 58"/>
                <a:gd name="T5" fmla="*/ 2 h 17"/>
                <a:gd name="T6" fmla="*/ 3 w 58"/>
                <a:gd name="T7" fmla="*/ 2 h 17"/>
                <a:gd name="T8" fmla="*/ 0 w 58"/>
                <a:gd name="T9" fmla="*/ 0 h 17"/>
                <a:gd name="T10" fmla="*/ 0 60000 65536"/>
                <a:gd name="T11" fmla="*/ 0 60000 65536"/>
                <a:gd name="T12" fmla="*/ 0 60000 65536"/>
                <a:gd name="T13" fmla="*/ 0 60000 65536"/>
                <a:gd name="T14" fmla="*/ 0 60000 65536"/>
                <a:gd name="T15" fmla="*/ 0 w 58"/>
                <a:gd name="T16" fmla="*/ 0 h 17"/>
                <a:gd name="T17" fmla="*/ 58 w 58"/>
                <a:gd name="T18" fmla="*/ 17 h 17"/>
              </a:gdLst>
              <a:ahLst/>
              <a:cxnLst>
                <a:cxn ang="T10">
                  <a:pos x="T0" y="T1"/>
                </a:cxn>
                <a:cxn ang="T11">
                  <a:pos x="T2" y="T3"/>
                </a:cxn>
                <a:cxn ang="T12">
                  <a:pos x="T4" y="T5"/>
                </a:cxn>
                <a:cxn ang="T13">
                  <a:pos x="T6" y="T7"/>
                </a:cxn>
                <a:cxn ang="T14">
                  <a:pos x="T8" y="T9"/>
                </a:cxn>
              </a:cxnLst>
              <a:rect l="T15" t="T16" r="T17" b="T18"/>
              <a:pathLst>
                <a:path w="58" h="17">
                  <a:moveTo>
                    <a:pt x="0" y="0"/>
                  </a:moveTo>
                  <a:lnTo>
                    <a:pt x="41" y="0"/>
                  </a:lnTo>
                  <a:lnTo>
                    <a:pt x="57" y="16"/>
                  </a:lnTo>
                  <a:lnTo>
                    <a:pt x="13" y="16"/>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58" name="Freeform 185"/>
            <p:cNvSpPr>
              <a:spLocks/>
            </p:cNvSpPr>
            <p:nvPr/>
          </p:nvSpPr>
          <p:spPr bwMode="auto">
            <a:xfrm>
              <a:off x="1362" y="1826"/>
              <a:ext cx="37" cy="12"/>
            </a:xfrm>
            <a:custGeom>
              <a:avLst/>
              <a:gdLst>
                <a:gd name="T0" fmla="*/ 0 w 64"/>
                <a:gd name="T1" fmla="*/ 3 h 21"/>
                <a:gd name="T2" fmla="*/ 2 w 64"/>
                <a:gd name="T3" fmla="*/ 0 h 21"/>
                <a:gd name="T4" fmla="*/ 11 w 64"/>
                <a:gd name="T5" fmla="*/ 0 h 21"/>
                <a:gd name="T6" fmla="*/ 12 w 64"/>
                <a:gd name="T7" fmla="*/ 3 h 21"/>
                <a:gd name="T8" fmla="*/ 0 w 64"/>
                <a:gd name="T9" fmla="*/ 3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0" y="20"/>
                  </a:moveTo>
                  <a:lnTo>
                    <a:pt x="8" y="0"/>
                  </a:lnTo>
                  <a:lnTo>
                    <a:pt x="55" y="0"/>
                  </a:lnTo>
                  <a:lnTo>
                    <a:pt x="63" y="20"/>
                  </a:lnTo>
                  <a:lnTo>
                    <a:pt x="0" y="20"/>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59" name="Freeform 186"/>
            <p:cNvSpPr>
              <a:spLocks/>
            </p:cNvSpPr>
            <p:nvPr/>
          </p:nvSpPr>
          <p:spPr bwMode="auto">
            <a:xfrm>
              <a:off x="1359" y="1818"/>
              <a:ext cx="35" cy="10"/>
            </a:xfrm>
            <a:custGeom>
              <a:avLst/>
              <a:gdLst>
                <a:gd name="T0" fmla="*/ 0 w 61"/>
                <a:gd name="T1" fmla="*/ 0 h 17"/>
                <a:gd name="T2" fmla="*/ 9 w 61"/>
                <a:gd name="T3" fmla="*/ 0 h 17"/>
                <a:gd name="T4" fmla="*/ 11 w 61"/>
                <a:gd name="T5" fmla="*/ 3 h 17"/>
                <a:gd name="T6" fmla="*/ 2 w 61"/>
                <a:gd name="T7" fmla="*/ 3 h 17"/>
                <a:gd name="T8" fmla="*/ 0 w 61"/>
                <a:gd name="T9" fmla="*/ 0 h 17"/>
                <a:gd name="T10" fmla="*/ 0 60000 65536"/>
                <a:gd name="T11" fmla="*/ 0 60000 65536"/>
                <a:gd name="T12" fmla="*/ 0 60000 65536"/>
                <a:gd name="T13" fmla="*/ 0 60000 65536"/>
                <a:gd name="T14" fmla="*/ 0 60000 65536"/>
                <a:gd name="T15" fmla="*/ 0 w 61"/>
                <a:gd name="T16" fmla="*/ 0 h 17"/>
                <a:gd name="T17" fmla="*/ 61 w 61"/>
                <a:gd name="T18" fmla="*/ 17 h 17"/>
              </a:gdLst>
              <a:ahLst/>
              <a:cxnLst>
                <a:cxn ang="T10">
                  <a:pos x="T0" y="T1"/>
                </a:cxn>
                <a:cxn ang="T11">
                  <a:pos x="T2" y="T3"/>
                </a:cxn>
                <a:cxn ang="T12">
                  <a:pos x="T4" y="T5"/>
                </a:cxn>
                <a:cxn ang="T13">
                  <a:pos x="T6" y="T7"/>
                </a:cxn>
                <a:cxn ang="T14">
                  <a:pos x="T8" y="T9"/>
                </a:cxn>
              </a:cxnLst>
              <a:rect l="T15" t="T16" r="T17" b="T18"/>
              <a:pathLst>
                <a:path w="61" h="17">
                  <a:moveTo>
                    <a:pt x="0" y="0"/>
                  </a:moveTo>
                  <a:lnTo>
                    <a:pt x="47" y="0"/>
                  </a:lnTo>
                  <a:lnTo>
                    <a:pt x="60" y="16"/>
                  </a:lnTo>
                  <a:lnTo>
                    <a:pt x="13" y="16"/>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60" name="Freeform 187"/>
            <p:cNvSpPr>
              <a:spLocks/>
            </p:cNvSpPr>
            <p:nvPr/>
          </p:nvSpPr>
          <p:spPr bwMode="auto">
            <a:xfrm>
              <a:off x="1356" y="1818"/>
              <a:ext cx="11" cy="20"/>
            </a:xfrm>
            <a:custGeom>
              <a:avLst/>
              <a:gdLst>
                <a:gd name="T0" fmla="*/ 3 w 19"/>
                <a:gd name="T1" fmla="*/ 3 h 34"/>
                <a:gd name="T2" fmla="*/ 1 w 19"/>
                <a:gd name="T3" fmla="*/ 0 h 34"/>
                <a:gd name="T4" fmla="*/ 0 w 19"/>
                <a:gd name="T5" fmla="*/ 3 h 34"/>
                <a:gd name="T6" fmla="*/ 2 w 19"/>
                <a:gd name="T7" fmla="*/ 6 h 34"/>
                <a:gd name="T8" fmla="*/ 3 w 19"/>
                <a:gd name="T9" fmla="*/ 3 h 34"/>
                <a:gd name="T10" fmla="*/ 0 60000 65536"/>
                <a:gd name="T11" fmla="*/ 0 60000 65536"/>
                <a:gd name="T12" fmla="*/ 0 60000 65536"/>
                <a:gd name="T13" fmla="*/ 0 60000 65536"/>
                <a:gd name="T14" fmla="*/ 0 60000 65536"/>
                <a:gd name="T15" fmla="*/ 0 w 19"/>
                <a:gd name="T16" fmla="*/ 0 h 34"/>
                <a:gd name="T17" fmla="*/ 19 w 19"/>
                <a:gd name="T18" fmla="*/ 34 h 34"/>
              </a:gdLst>
              <a:ahLst/>
              <a:cxnLst>
                <a:cxn ang="T10">
                  <a:pos x="T0" y="T1"/>
                </a:cxn>
                <a:cxn ang="T11">
                  <a:pos x="T2" y="T3"/>
                </a:cxn>
                <a:cxn ang="T12">
                  <a:pos x="T4" y="T5"/>
                </a:cxn>
                <a:cxn ang="T13">
                  <a:pos x="T6" y="T7"/>
                </a:cxn>
                <a:cxn ang="T14">
                  <a:pos x="T8" y="T9"/>
                </a:cxn>
              </a:cxnLst>
              <a:rect l="T15" t="T16" r="T17" b="T18"/>
              <a:pathLst>
                <a:path w="19" h="34">
                  <a:moveTo>
                    <a:pt x="18" y="13"/>
                  </a:moveTo>
                  <a:lnTo>
                    <a:pt x="5" y="0"/>
                  </a:lnTo>
                  <a:lnTo>
                    <a:pt x="0" y="15"/>
                  </a:lnTo>
                  <a:lnTo>
                    <a:pt x="10" y="33"/>
                  </a:lnTo>
                  <a:lnTo>
                    <a:pt x="18" y="13"/>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61" name="Freeform 188"/>
            <p:cNvSpPr>
              <a:spLocks/>
            </p:cNvSpPr>
            <p:nvPr/>
          </p:nvSpPr>
          <p:spPr bwMode="auto">
            <a:xfrm>
              <a:off x="1367" y="1836"/>
              <a:ext cx="11" cy="20"/>
            </a:xfrm>
            <a:custGeom>
              <a:avLst/>
              <a:gdLst>
                <a:gd name="T0" fmla="*/ 3 w 19"/>
                <a:gd name="T1" fmla="*/ 2 h 35"/>
                <a:gd name="T2" fmla="*/ 1 w 19"/>
                <a:gd name="T3" fmla="*/ 0 h 35"/>
                <a:gd name="T4" fmla="*/ 0 w 19"/>
                <a:gd name="T5" fmla="*/ 3 h 35"/>
                <a:gd name="T6" fmla="*/ 3 w 19"/>
                <a:gd name="T7" fmla="*/ 6 h 35"/>
                <a:gd name="T8" fmla="*/ 3 w 19"/>
                <a:gd name="T9" fmla="*/ 2 h 35"/>
                <a:gd name="T10" fmla="*/ 0 60000 65536"/>
                <a:gd name="T11" fmla="*/ 0 60000 65536"/>
                <a:gd name="T12" fmla="*/ 0 60000 65536"/>
                <a:gd name="T13" fmla="*/ 0 60000 65536"/>
                <a:gd name="T14" fmla="*/ 0 60000 65536"/>
                <a:gd name="T15" fmla="*/ 0 w 19"/>
                <a:gd name="T16" fmla="*/ 0 h 35"/>
                <a:gd name="T17" fmla="*/ 19 w 19"/>
                <a:gd name="T18" fmla="*/ 35 h 35"/>
              </a:gdLst>
              <a:ahLst/>
              <a:cxnLst>
                <a:cxn ang="T10">
                  <a:pos x="T0" y="T1"/>
                </a:cxn>
                <a:cxn ang="T11">
                  <a:pos x="T2" y="T3"/>
                </a:cxn>
                <a:cxn ang="T12">
                  <a:pos x="T4" y="T5"/>
                </a:cxn>
                <a:cxn ang="T13">
                  <a:pos x="T6" y="T7"/>
                </a:cxn>
                <a:cxn ang="T14">
                  <a:pos x="T8" y="T9"/>
                </a:cxn>
              </a:cxnLst>
              <a:rect l="T15" t="T16" r="T17" b="T18"/>
              <a:pathLst>
                <a:path w="19" h="35">
                  <a:moveTo>
                    <a:pt x="18" y="13"/>
                  </a:moveTo>
                  <a:lnTo>
                    <a:pt x="5" y="0"/>
                  </a:lnTo>
                  <a:lnTo>
                    <a:pt x="0" y="18"/>
                  </a:lnTo>
                  <a:lnTo>
                    <a:pt x="13" y="34"/>
                  </a:lnTo>
                  <a:lnTo>
                    <a:pt x="18" y="13"/>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62" name="Freeform 189"/>
            <p:cNvSpPr>
              <a:spLocks/>
            </p:cNvSpPr>
            <p:nvPr/>
          </p:nvSpPr>
          <p:spPr bwMode="auto">
            <a:xfrm>
              <a:off x="1374" y="1843"/>
              <a:ext cx="35" cy="13"/>
            </a:xfrm>
            <a:custGeom>
              <a:avLst/>
              <a:gdLst>
                <a:gd name="T0" fmla="*/ 0 w 61"/>
                <a:gd name="T1" fmla="*/ 4 h 22"/>
                <a:gd name="T2" fmla="*/ 1 w 61"/>
                <a:gd name="T3" fmla="*/ 0 h 22"/>
                <a:gd name="T4" fmla="*/ 10 w 61"/>
                <a:gd name="T5" fmla="*/ 0 h 22"/>
                <a:gd name="T6" fmla="*/ 11 w 61"/>
                <a:gd name="T7" fmla="*/ 4 h 22"/>
                <a:gd name="T8" fmla="*/ 0 w 61"/>
                <a:gd name="T9" fmla="*/ 4 h 22"/>
                <a:gd name="T10" fmla="*/ 0 60000 65536"/>
                <a:gd name="T11" fmla="*/ 0 60000 65536"/>
                <a:gd name="T12" fmla="*/ 0 60000 65536"/>
                <a:gd name="T13" fmla="*/ 0 60000 65536"/>
                <a:gd name="T14" fmla="*/ 0 60000 65536"/>
                <a:gd name="T15" fmla="*/ 0 w 61"/>
                <a:gd name="T16" fmla="*/ 0 h 22"/>
                <a:gd name="T17" fmla="*/ 61 w 61"/>
                <a:gd name="T18" fmla="*/ 22 h 22"/>
              </a:gdLst>
              <a:ahLst/>
              <a:cxnLst>
                <a:cxn ang="T10">
                  <a:pos x="T0" y="T1"/>
                </a:cxn>
                <a:cxn ang="T11">
                  <a:pos x="T2" y="T3"/>
                </a:cxn>
                <a:cxn ang="T12">
                  <a:pos x="T4" y="T5"/>
                </a:cxn>
                <a:cxn ang="T13">
                  <a:pos x="T6" y="T7"/>
                </a:cxn>
                <a:cxn ang="T14">
                  <a:pos x="T8" y="T9"/>
                </a:cxn>
              </a:cxnLst>
              <a:rect l="T15" t="T16" r="T17" b="T18"/>
              <a:pathLst>
                <a:path w="61" h="22">
                  <a:moveTo>
                    <a:pt x="0" y="21"/>
                  </a:moveTo>
                  <a:lnTo>
                    <a:pt x="5" y="0"/>
                  </a:lnTo>
                  <a:lnTo>
                    <a:pt x="52" y="0"/>
                  </a:lnTo>
                  <a:lnTo>
                    <a:pt x="60" y="21"/>
                  </a:lnTo>
                  <a:lnTo>
                    <a:pt x="0" y="21"/>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63" name="Freeform 190"/>
            <p:cNvSpPr>
              <a:spLocks/>
            </p:cNvSpPr>
            <p:nvPr/>
          </p:nvSpPr>
          <p:spPr bwMode="auto">
            <a:xfrm>
              <a:off x="1370" y="1836"/>
              <a:ext cx="35" cy="9"/>
            </a:xfrm>
            <a:custGeom>
              <a:avLst/>
              <a:gdLst>
                <a:gd name="T0" fmla="*/ 0 w 61"/>
                <a:gd name="T1" fmla="*/ 0 h 17"/>
                <a:gd name="T2" fmla="*/ 9 w 61"/>
                <a:gd name="T3" fmla="*/ 0 h 17"/>
                <a:gd name="T4" fmla="*/ 11 w 61"/>
                <a:gd name="T5" fmla="*/ 2 h 17"/>
                <a:gd name="T6" fmla="*/ 2 w 61"/>
                <a:gd name="T7" fmla="*/ 2 h 17"/>
                <a:gd name="T8" fmla="*/ 0 w 61"/>
                <a:gd name="T9" fmla="*/ 0 h 17"/>
                <a:gd name="T10" fmla="*/ 0 60000 65536"/>
                <a:gd name="T11" fmla="*/ 0 60000 65536"/>
                <a:gd name="T12" fmla="*/ 0 60000 65536"/>
                <a:gd name="T13" fmla="*/ 0 60000 65536"/>
                <a:gd name="T14" fmla="*/ 0 60000 65536"/>
                <a:gd name="T15" fmla="*/ 0 w 61"/>
                <a:gd name="T16" fmla="*/ 0 h 17"/>
                <a:gd name="T17" fmla="*/ 61 w 61"/>
                <a:gd name="T18" fmla="*/ 17 h 17"/>
              </a:gdLst>
              <a:ahLst/>
              <a:cxnLst>
                <a:cxn ang="T10">
                  <a:pos x="T0" y="T1"/>
                </a:cxn>
                <a:cxn ang="T11">
                  <a:pos x="T2" y="T3"/>
                </a:cxn>
                <a:cxn ang="T12">
                  <a:pos x="T4" y="T5"/>
                </a:cxn>
                <a:cxn ang="T13">
                  <a:pos x="T6" y="T7"/>
                </a:cxn>
                <a:cxn ang="T14">
                  <a:pos x="T8" y="T9"/>
                </a:cxn>
              </a:cxnLst>
              <a:rect l="T15" t="T16" r="T17" b="T18"/>
              <a:pathLst>
                <a:path w="61" h="17">
                  <a:moveTo>
                    <a:pt x="0" y="0"/>
                  </a:moveTo>
                  <a:lnTo>
                    <a:pt x="47" y="0"/>
                  </a:lnTo>
                  <a:lnTo>
                    <a:pt x="60" y="16"/>
                  </a:lnTo>
                  <a:lnTo>
                    <a:pt x="13" y="16"/>
                  </a:lnTo>
                  <a:lnTo>
                    <a:pt x="0" y="0"/>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64" name="Freeform 191"/>
            <p:cNvSpPr>
              <a:spLocks/>
            </p:cNvSpPr>
            <p:nvPr/>
          </p:nvSpPr>
          <p:spPr bwMode="auto">
            <a:xfrm>
              <a:off x="719" y="1818"/>
              <a:ext cx="30" cy="14"/>
            </a:xfrm>
            <a:custGeom>
              <a:avLst/>
              <a:gdLst>
                <a:gd name="T0" fmla="*/ 0 w 52"/>
                <a:gd name="T1" fmla="*/ 5 h 24"/>
                <a:gd name="T2" fmla="*/ 1 w 52"/>
                <a:gd name="T3" fmla="*/ 0 h 24"/>
                <a:gd name="T4" fmla="*/ 10 w 52"/>
                <a:gd name="T5" fmla="*/ 0 h 24"/>
                <a:gd name="T6" fmla="*/ 10 w 52"/>
                <a:gd name="T7" fmla="*/ 5 h 24"/>
                <a:gd name="T8" fmla="*/ 0 w 52"/>
                <a:gd name="T9" fmla="*/ 5 h 24"/>
                <a:gd name="T10" fmla="*/ 0 60000 65536"/>
                <a:gd name="T11" fmla="*/ 0 60000 65536"/>
                <a:gd name="T12" fmla="*/ 0 60000 65536"/>
                <a:gd name="T13" fmla="*/ 0 60000 65536"/>
                <a:gd name="T14" fmla="*/ 0 60000 65536"/>
                <a:gd name="T15" fmla="*/ 0 w 52"/>
                <a:gd name="T16" fmla="*/ 0 h 24"/>
                <a:gd name="T17" fmla="*/ 52 w 52"/>
                <a:gd name="T18" fmla="*/ 24 h 24"/>
              </a:gdLst>
              <a:ahLst/>
              <a:cxnLst>
                <a:cxn ang="T10">
                  <a:pos x="T0" y="T1"/>
                </a:cxn>
                <a:cxn ang="T11">
                  <a:pos x="T2" y="T3"/>
                </a:cxn>
                <a:cxn ang="T12">
                  <a:pos x="T4" y="T5"/>
                </a:cxn>
                <a:cxn ang="T13">
                  <a:pos x="T6" y="T7"/>
                </a:cxn>
                <a:cxn ang="T14">
                  <a:pos x="T8" y="T9"/>
                </a:cxn>
              </a:cxnLst>
              <a:rect l="T15" t="T16" r="T17" b="T18"/>
              <a:pathLst>
                <a:path w="52" h="24">
                  <a:moveTo>
                    <a:pt x="0" y="23"/>
                  </a:moveTo>
                  <a:lnTo>
                    <a:pt x="2" y="0"/>
                  </a:lnTo>
                  <a:lnTo>
                    <a:pt x="51" y="0"/>
                  </a:lnTo>
                  <a:lnTo>
                    <a:pt x="51" y="23"/>
                  </a:lnTo>
                  <a:lnTo>
                    <a:pt x="0" y="23"/>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65" name="Freeform 192"/>
            <p:cNvSpPr>
              <a:spLocks/>
            </p:cNvSpPr>
            <p:nvPr/>
          </p:nvSpPr>
          <p:spPr bwMode="auto">
            <a:xfrm>
              <a:off x="721" y="1814"/>
              <a:ext cx="32" cy="9"/>
            </a:xfrm>
            <a:custGeom>
              <a:avLst/>
              <a:gdLst>
                <a:gd name="T0" fmla="*/ 0 w 56"/>
                <a:gd name="T1" fmla="*/ 2 h 17"/>
                <a:gd name="T2" fmla="*/ 1 w 56"/>
                <a:gd name="T3" fmla="*/ 0 h 17"/>
                <a:gd name="T4" fmla="*/ 10 w 56"/>
                <a:gd name="T5" fmla="*/ 0 h 17"/>
                <a:gd name="T6" fmla="*/ 9 w 56"/>
                <a:gd name="T7" fmla="*/ 2 h 17"/>
                <a:gd name="T8" fmla="*/ 0 w 56"/>
                <a:gd name="T9" fmla="*/ 2 h 17"/>
                <a:gd name="T10" fmla="*/ 0 60000 65536"/>
                <a:gd name="T11" fmla="*/ 0 60000 65536"/>
                <a:gd name="T12" fmla="*/ 0 60000 65536"/>
                <a:gd name="T13" fmla="*/ 0 60000 65536"/>
                <a:gd name="T14" fmla="*/ 0 60000 65536"/>
                <a:gd name="T15" fmla="*/ 0 w 56"/>
                <a:gd name="T16" fmla="*/ 0 h 17"/>
                <a:gd name="T17" fmla="*/ 56 w 56"/>
                <a:gd name="T18" fmla="*/ 17 h 17"/>
              </a:gdLst>
              <a:ahLst/>
              <a:cxnLst>
                <a:cxn ang="T10">
                  <a:pos x="T0" y="T1"/>
                </a:cxn>
                <a:cxn ang="T11">
                  <a:pos x="T2" y="T3"/>
                </a:cxn>
                <a:cxn ang="T12">
                  <a:pos x="T4" y="T5"/>
                </a:cxn>
                <a:cxn ang="T13">
                  <a:pos x="T6" y="T7"/>
                </a:cxn>
                <a:cxn ang="T14">
                  <a:pos x="T8" y="T9"/>
                </a:cxn>
              </a:cxnLst>
              <a:rect l="T15" t="T16" r="T17" b="T18"/>
              <a:pathLst>
                <a:path w="56" h="17">
                  <a:moveTo>
                    <a:pt x="0" y="16"/>
                  </a:moveTo>
                  <a:lnTo>
                    <a:pt x="5" y="0"/>
                  </a:lnTo>
                  <a:lnTo>
                    <a:pt x="55" y="0"/>
                  </a:lnTo>
                  <a:lnTo>
                    <a:pt x="49" y="16"/>
                  </a:lnTo>
                  <a:lnTo>
                    <a:pt x="0"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66" name="Freeform 193"/>
            <p:cNvSpPr>
              <a:spLocks/>
            </p:cNvSpPr>
            <p:nvPr/>
          </p:nvSpPr>
          <p:spPr bwMode="auto">
            <a:xfrm>
              <a:off x="749" y="1814"/>
              <a:ext cx="10" cy="18"/>
            </a:xfrm>
            <a:custGeom>
              <a:avLst/>
              <a:gdLst>
                <a:gd name="T0" fmla="*/ 2 w 17"/>
                <a:gd name="T1" fmla="*/ 0 h 32"/>
                <a:gd name="T2" fmla="*/ 0 w 17"/>
                <a:gd name="T3" fmla="*/ 2 h 32"/>
                <a:gd name="T4" fmla="*/ 0 w 17"/>
                <a:gd name="T5" fmla="*/ 6 h 32"/>
                <a:gd name="T6" fmla="*/ 3 w 17"/>
                <a:gd name="T7" fmla="*/ 3 h 32"/>
                <a:gd name="T8" fmla="*/ 2 w 17"/>
                <a:gd name="T9" fmla="*/ 0 h 32"/>
                <a:gd name="T10" fmla="*/ 0 60000 65536"/>
                <a:gd name="T11" fmla="*/ 0 60000 65536"/>
                <a:gd name="T12" fmla="*/ 0 60000 65536"/>
                <a:gd name="T13" fmla="*/ 0 60000 65536"/>
                <a:gd name="T14" fmla="*/ 0 60000 65536"/>
                <a:gd name="T15" fmla="*/ 0 w 17"/>
                <a:gd name="T16" fmla="*/ 0 h 32"/>
                <a:gd name="T17" fmla="*/ 17 w 17"/>
                <a:gd name="T18" fmla="*/ 32 h 32"/>
              </a:gdLst>
              <a:ahLst/>
              <a:cxnLst>
                <a:cxn ang="T10">
                  <a:pos x="T0" y="T1"/>
                </a:cxn>
                <a:cxn ang="T11">
                  <a:pos x="T2" y="T3"/>
                </a:cxn>
                <a:cxn ang="T12">
                  <a:pos x="T4" y="T5"/>
                </a:cxn>
                <a:cxn ang="T13">
                  <a:pos x="T6" y="T7"/>
                </a:cxn>
                <a:cxn ang="T14">
                  <a:pos x="T8" y="T9"/>
                </a:cxn>
              </a:cxnLst>
              <a:rect l="T15" t="T16" r="T17" b="T18"/>
              <a:pathLst>
                <a:path w="17" h="32">
                  <a:moveTo>
                    <a:pt x="12" y="0"/>
                  </a:moveTo>
                  <a:lnTo>
                    <a:pt x="0" y="8"/>
                  </a:lnTo>
                  <a:lnTo>
                    <a:pt x="0" y="31"/>
                  </a:lnTo>
                  <a:lnTo>
                    <a:pt x="16" y="15"/>
                  </a:lnTo>
                  <a:lnTo>
                    <a:pt x="12" y="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67" name="Freeform 194"/>
            <p:cNvSpPr>
              <a:spLocks/>
            </p:cNvSpPr>
            <p:nvPr/>
          </p:nvSpPr>
          <p:spPr bwMode="auto">
            <a:xfrm>
              <a:off x="1293" y="1818"/>
              <a:ext cx="31" cy="14"/>
            </a:xfrm>
            <a:custGeom>
              <a:avLst/>
              <a:gdLst>
                <a:gd name="T0" fmla="*/ 11 w 53"/>
                <a:gd name="T1" fmla="*/ 5 h 24"/>
                <a:gd name="T2" fmla="*/ 10 w 53"/>
                <a:gd name="T3" fmla="*/ 0 h 24"/>
                <a:gd name="T4" fmla="*/ 0 w 53"/>
                <a:gd name="T5" fmla="*/ 0 h 24"/>
                <a:gd name="T6" fmla="*/ 0 w 53"/>
                <a:gd name="T7" fmla="*/ 5 h 24"/>
                <a:gd name="T8" fmla="*/ 11 w 53"/>
                <a:gd name="T9" fmla="*/ 5 h 24"/>
                <a:gd name="T10" fmla="*/ 0 60000 65536"/>
                <a:gd name="T11" fmla="*/ 0 60000 65536"/>
                <a:gd name="T12" fmla="*/ 0 60000 65536"/>
                <a:gd name="T13" fmla="*/ 0 60000 65536"/>
                <a:gd name="T14" fmla="*/ 0 60000 65536"/>
                <a:gd name="T15" fmla="*/ 0 w 53"/>
                <a:gd name="T16" fmla="*/ 0 h 24"/>
                <a:gd name="T17" fmla="*/ 53 w 53"/>
                <a:gd name="T18" fmla="*/ 24 h 24"/>
              </a:gdLst>
              <a:ahLst/>
              <a:cxnLst>
                <a:cxn ang="T10">
                  <a:pos x="T0" y="T1"/>
                </a:cxn>
                <a:cxn ang="T11">
                  <a:pos x="T2" y="T3"/>
                </a:cxn>
                <a:cxn ang="T12">
                  <a:pos x="T4" y="T5"/>
                </a:cxn>
                <a:cxn ang="T13">
                  <a:pos x="T6" y="T7"/>
                </a:cxn>
                <a:cxn ang="T14">
                  <a:pos x="T8" y="T9"/>
                </a:cxn>
              </a:cxnLst>
              <a:rect l="T15" t="T16" r="T17" b="T18"/>
              <a:pathLst>
                <a:path w="53" h="24">
                  <a:moveTo>
                    <a:pt x="52" y="23"/>
                  </a:moveTo>
                  <a:lnTo>
                    <a:pt x="49" y="0"/>
                  </a:lnTo>
                  <a:lnTo>
                    <a:pt x="0" y="0"/>
                  </a:lnTo>
                  <a:lnTo>
                    <a:pt x="0" y="23"/>
                  </a:lnTo>
                  <a:lnTo>
                    <a:pt x="52" y="23"/>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68" name="Freeform 195"/>
            <p:cNvSpPr>
              <a:spLocks/>
            </p:cNvSpPr>
            <p:nvPr/>
          </p:nvSpPr>
          <p:spPr bwMode="auto">
            <a:xfrm>
              <a:off x="1290" y="1814"/>
              <a:ext cx="32" cy="9"/>
            </a:xfrm>
            <a:custGeom>
              <a:avLst/>
              <a:gdLst>
                <a:gd name="T0" fmla="*/ 10 w 55"/>
                <a:gd name="T1" fmla="*/ 2 h 17"/>
                <a:gd name="T2" fmla="*/ 10 w 55"/>
                <a:gd name="T3" fmla="*/ 0 h 17"/>
                <a:gd name="T4" fmla="*/ 0 w 55"/>
                <a:gd name="T5" fmla="*/ 0 h 17"/>
                <a:gd name="T6" fmla="*/ 1 w 55"/>
                <a:gd name="T7" fmla="*/ 2 h 17"/>
                <a:gd name="T8" fmla="*/ 10 w 55"/>
                <a:gd name="T9" fmla="*/ 2 h 17"/>
                <a:gd name="T10" fmla="*/ 0 60000 65536"/>
                <a:gd name="T11" fmla="*/ 0 60000 65536"/>
                <a:gd name="T12" fmla="*/ 0 60000 65536"/>
                <a:gd name="T13" fmla="*/ 0 60000 65536"/>
                <a:gd name="T14" fmla="*/ 0 60000 65536"/>
                <a:gd name="T15" fmla="*/ 0 w 55"/>
                <a:gd name="T16" fmla="*/ 0 h 17"/>
                <a:gd name="T17" fmla="*/ 55 w 55"/>
                <a:gd name="T18" fmla="*/ 17 h 17"/>
              </a:gdLst>
              <a:ahLst/>
              <a:cxnLst>
                <a:cxn ang="T10">
                  <a:pos x="T0" y="T1"/>
                </a:cxn>
                <a:cxn ang="T11">
                  <a:pos x="T2" y="T3"/>
                </a:cxn>
                <a:cxn ang="T12">
                  <a:pos x="T4" y="T5"/>
                </a:cxn>
                <a:cxn ang="T13">
                  <a:pos x="T6" y="T7"/>
                </a:cxn>
                <a:cxn ang="T14">
                  <a:pos x="T8" y="T9"/>
                </a:cxn>
              </a:cxnLst>
              <a:rect l="T15" t="T16" r="T17" b="T18"/>
              <a:pathLst>
                <a:path w="55" h="17">
                  <a:moveTo>
                    <a:pt x="54" y="16"/>
                  </a:moveTo>
                  <a:lnTo>
                    <a:pt x="49" y="0"/>
                  </a:lnTo>
                  <a:lnTo>
                    <a:pt x="0" y="0"/>
                  </a:lnTo>
                  <a:lnTo>
                    <a:pt x="5" y="16"/>
                  </a:lnTo>
                  <a:lnTo>
                    <a:pt x="54"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69" name="Freeform 196"/>
            <p:cNvSpPr>
              <a:spLocks/>
            </p:cNvSpPr>
            <p:nvPr/>
          </p:nvSpPr>
          <p:spPr bwMode="auto">
            <a:xfrm>
              <a:off x="1289" y="1814"/>
              <a:ext cx="9" cy="18"/>
            </a:xfrm>
            <a:custGeom>
              <a:avLst/>
              <a:gdLst>
                <a:gd name="T0" fmla="*/ 1 w 17"/>
                <a:gd name="T1" fmla="*/ 0 h 32"/>
                <a:gd name="T2" fmla="*/ 2 w 17"/>
                <a:gd name="T3" fmla="*/ 2 h 32"/>
                <a:gd name="T4" fmla="*/ 2 w 17"/>
                <a:gd name="T5" fmla="*/ 6 h 32"/>
                <a:gd name="T6" fmla="*/ 0 w 17"/>
                <a:gd name="T7" fmla="*/ 3 h 32"/>
                <a:gd name="T8" fmla="*/ 1 w 17"/>
                <a:gd name="T9" fmla="*/ 0 h 32"/>
                <a:gd name="T10" fmla="*/ 0 60000 65536"/>
                <a:gd name="T11" fmla="*/ 0 60000 65536"/>
                <a:gd name="T12" fmla="*/ 0 60000 65536"/>
                <a:gd name="T13" fmla="*/ 0 60000 65536"/>
                <a:gd name="T14" fmla="*/ 0 60000 65536"/>
                <a:gd name="T15" fmla="*/ 0 w 17"/>
                <a:gd name="T16" fmla="*/ 0 h 32"/>
                <a:gd name="T17" fmla="*/ 17 w 17"/>
                <a:gd name="T18" fmla="*/ 32 h 32"/>
              </a:gdLst>
              <a:ahLst/>
              <a:cxnLst>
                <a:cxn ang="T10">
                  <a:pos x="T0" y="T1"/>
                </a:cxn>
                <a:cxn ang="T11">
                  <a:pos x="T2" y="T3"/>
                </a:cxn>
                <a:cxn ang="T12">
                  <a:pos x="T4" y="T5"/>
                </a:cxn>
                <a:cxn ang="T13">
                  <a:pos x="T6" y="T7"/>
                </a:cxn>
                <a:cxn ang="T14">
                  <a:pos x="T8" y="T9"/>
                </a:cxn>
              </a:cxnLst>
              <a:rect l="T15" t="T16" r="T17" b="T18"/>
              <a:pathLst>
                <a:path w="17" h="32">
                  <a:moveTo>
                    <a:pt x="6" y="0"/>
                  </a:moveTo>
                  <a:lnTo>
                    <a:pt x="16" y="8"/>
                  </a:lnTo>
                  <a:lnTo>
                    <a:pt x="16" y="31"/>
                  </a:lnTo>
                  <a:lnTo>
                    <a:pt x="0" y="15"/>
                  </a:lnTo>
                  <a:lnTo>
                    <a:pt x="6" y="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70" name="Freeform 197"/>
            <p:cNvSpPr>
              <a:spLocks/>
            </p:cNvSpPr>
            <p:nvPr/>
          </p:nvSpPr>
          <p:spPr bwMode="auto">
            <a:xfrm>
              <a:off x="754" y="1814"/>
              <a:ext cx="537" cy="9"/>
            </a:xfrm>
            <a:custGeom>
              <a:avLst/>
              <a:gdLst>
                <a:gd name="T0" fmla="*/ 0 w 929"/>
                <a:gd name="T1" fmla="*/ 2 h 17"/>
                <a:gd name="T2" fmla="*/ 1 w 929"/>
                <a:gd name="T3" fmla="*/ 0 h 17"/>
                <a:gd name="T4" fmla="*/ 177 w 929"/>
                <a:gd name="T5" fmla="*/ 0 h 17"/>
                <a:gd name="T6" fmla="*/ 179 w 929"/>
                <a:gd name="T7" fmla="*/ 2 h 17"/>
                <a:gd name="T8" fmla="*/ 0 w 929"/>
                <a:gd name="T9" fmla="*/ 2 h 17"/>
                <a:gd name="T10" fmla="*/ 0 60000 65536"/>
                <a:gd name="T11" fmla="*/ 0 60000 65536"/>
                <a:gd name="T12" fmla="*/ 0 60000 65536"/>
                <a:gd name="T13" fmla="*/ 0 60000 65536"/>
                <a:gd name="T14" fmla="*/ 0 60000 65536"/>
                <a:gd name="T15" fmla="*/ 0 w 929"/>
                <a:gd name="T16" fmla="*/ 0 h 17"/>
                <a:gd name="T17" fmla="*/ 929 w 929"/>
                <a:gd name="T18" fmla="*/ 17 h 17"/>
              </a:gdLst>
              <a:ahLst/>
              <a:cxnLst>
                <a:cxn ang="T10">
                  <a:pos x="T0" y="T1"/>
                </a:cxn>
                <a:cxn ang="T11">
                  <a:pos x="T2" y="T3"/>
                </a:cxn>
                <a:cxn ang="T12">
                  <a:pos x="T4" y="T5"/>
                </a:cxn>
                <a:cxn ang="T13">
                  <a:pos x="T6" y="T7"/>
                </a:cxn>
                <a:cxn ang="T14">
                  <a:pos x="T8" y="T9"/>
                </a:cxn>
              </a:cxnLst>
              <a:rect l="T15" t="T16" r="T17" b="T18"/>
              <a:pathLst>
                <a:path w="929" h="17">
                  <a:moveTo>
                    <a:pt x="0" y="16"/>
                  </a:moveTo>
                  <a:lnTo>
                    <a:pt x="5" y="0"/>
                  </a:lnTo>
                  <a:lnTo>
                    <a:pt x="917" y="0"/>
                  </a:lnTo>
                  <a:lnTo>
                    <a:pt x="928" y="16"/>
                  </a:lnTo>
                  <a:lnTo>
                    <a:pt x="0" y="16"/>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271" name="Freeform 198"/>
            <p:cNvSpPr>
              <a:spLocks/>
            </p:cNvSpPr>
            <p:nvPr/>
          </p:nvSpPr>
          <p:spPr bwMode="auto">
            <a:xfrm>
              <a:off x="749" y="1818"/>
              <a:ext cx="545" cy="12"/>
            </a:xfrm>
            <a:custGeom>
              <a:avLst/>
              <a:gdLst>
                <a:gd name="T0" fmla="*/ 0 w 942"/>
                <a:gd name="T1" fmla="*/ 3 h 21"/>
                <a:gd name="T2" fmla="*/ 2 w 942"/>
                <a:gd name="T3" fmla="*/ 0 h 21"/>
                <a:gd name="T4" fmla="*/ 182 w 942"/>
                <a:gd name="T5" fmla="*/ 0 h 21"/>
                <a:gd name="T6" fmla="*/ 182 w 942"/>
                <a:gd name="T7" fmla="*/ 3 h 21"/>
                <a:gd name="T8" fmla="*/ 0 w 942"/>
                <a:gd name="T9" fmla="*/ 3 h 21"/>
                <a:gd name="T10" fmla="*/ 0 60000 65536"/>
                <a:gd name="T11" fmla="*/ 0 60000 65536"/>
                <a:gd name="T12" fmla="*/ 0 60000 65536"/>
                <a:gd name="T13" fmla="*/ 0 60000 65536"/>
                <a:gd name="T14" fmla="*/ 0 60000 65536"/>
                <a:gd name="T15" fmla="*/ 0 w 942"/>
                <a:gd name="T16" fmla="*/ 0 h 21"/>
                <a:gd name="T17" fmla="*/ 942 w 942"/>
                <a:gd name="T18" fmla="*/ 21 h 21"/>
              </a:gdLst>
              <a:ahLst/>
              <a:cxnLst>
                <a:cxn ang="T10">
                  <a:pos x="T0" y="T1"/>
                </a:cxn>
                <a:cxn ang="T11">
                  <a:pos x="T2" y="T3"/>
                </a:cxn>
                <a:cxn ang="T12">
                  <a:pos x="T4" y="T5"/>
                </a:cxn>
                <a:cxn ang="T13">
                  <a:pos x="T6" y="T7"/>
                </a:cxn>
                <a:cxn ang="T14">
                  <a:pos x="T8" y="T9"/>
                </a:cxn>
              </a:cxnLst>
              <a:rect l="T15" t="T16" r="T17" b="T18"/>
              <a:pathLst>
                <a:path w="942" h="21">
                  <a:moveTo>
                    <a:pt x="0" y="20"/>
                  </a:moveTo>
                  <a:lnTo>
                    <a:pt x="8" y="0"/>
                  </a:lnTo>
                  <a:lnTo>
                    <a:pt x="936" y="0"/>
                  </a:lnTo>
                  <a:lnTo>
                    <a:pt x="941" y="20"/>
                  </a:lnTo>
                  <a:lnTo>
                    <a:pt x="0" y="20"/>
                  </a:lnTo>
                </a:path>
              </a:pathLst>
            </a:custGeom>
            <a:solidFill>
              <a:srgbClr val="CCCCCC"/>
            </a:solidFill>
            <a:ln w="12700" cap="rnd" cmpd="sng">
              <a:solidFill>
                <a:srgbClr val="000000"/>
              </a:solidFill>
              <a:prstDash val="solid"/>
              <a:round/>
              <a:headEnd/>
              <a:tailEnd/>
            </a:ln>
          </p:spPr>
          <p:txBody>
            <a:bodyPr/>
            <a:lstStyle/>
            <a:p>
              <a:endParaRPr lang="en-GB"/>
            </a:p>
          </p:txBody>
        </p:sp>
        <p:sp>
          <p:nvSpPr>
            <p:cNvPr id="7272" name="Freeform 199"/>
            <p:cNvSpPr>
              <a:spLocks/>
            </p:cNvSpPr>
            <p:nvPr/>
          </p:nvSpPr>
          <p:spPr bwMode="auto">
            <a:xfrm>
              <a:off x="713" y="1827"/>
              <a:ext cx="44" cy="14"/>
            </a:xfrm>
            <a:custGeom>
              <a:avLst/>
              <a:gdLst>
                <a:gd name="T0" fmla="*/ 0 w 76"/>
                <a:gd name="T1" fmla="*/ 4 h 25"/>
                <a:gd name="T2" fmla="*/ 2 w 76"/>
                <a:gd name="T3" fmla="*/ 0 h 25"/>
                <a:gd name="T4" fmla="*/ 14 w 76"/>
                <a:gd name="T5" fmla="*/ 0 h 25"/>
                <a:gd name="T6" fmla="*/ 14 w 76"/>
                <a:gd name="T7" fmla="*/ 4 h 25"/>
                <a:gd name="T8" fmla="*/ 0 w 76"/>
                <a:gd name="T9" fmla="*/ 4 h 25"/>
                <a:gd name="T10" fmla="*/ 0 60000 65536"/>
                <a:gd name="T11" fmla="*/ 0 60000 65536"/>
                <a:gd name="T12" fmla="*/ 0 60000 65536"/>
                <a:gd name="T13" fmla="*/ 0 60000 65536"/>
                <a:gd name="T14" fmla="*/ 0 60000 65536"/>
                <a:gd name="T15" fmla="*/ 0 w 76"/>
                <a:gd name="T16" fmla="*/ 0 h 25"/>
                <a:gd name="T17" fmla="*/ 76 w 76"/>
                <a:gd name="T18" fmla="*/ 25 h 25"/>
              </a:gdLst>
              <a:ahLst/>
              <a:cxnLst>
                <a:cxn ang="T10">
                  <a:pos x="T0" y="T1"/>
                </a:cxn>
                <a:cxn ang="T11">
                  <a:pos x="T2" y="T3"/>
                </a:cxn>
                <a:cxn ang="T12">
                  <a:pos x="T4" y="T5"/>
                </a:cxn>
                <a:cxn ang="T13">
                  <a:pos x="T6" y="T7"/>
                </a:cxn>
                <a:cxn ang="T14">
                  <a:pos x="T8" y="T9"/>
                </a:cxn>
              </a:cxnLst>
              <a:rect l="T15" t="T16" r="T17" b="T18"/>
              <a:pathLst>
                <a:path w="76" h="25">
                  <a:moveTo>
                    <a:pt x="0" y="24"/>
                  </a:moveTo>
                  <a:lnTo>
                    <a:pt x="8" y="0"/>
                  </a:lnTo>
                  <a:lnTo>
                    <a:pt x="75" y="0"/>
                  </a:lnTo>
                  <a:lnTo>
                    <a:pt x="73" y="24"/>
                  </a:lnTo>
                  <a:lnTo>
                    <a:pt x="0" y="24"/>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73" name="Freeform 200"/>
            <p:cNvSpPr>
              <a:spLocks/>
            </p:cNvSpPr>
            <p:nvPr/>
          </p:nvSpPr>
          <p:spPr bwMode="auto">
            <a:xfrm>
              <a:off x="718" y="1822"/>
              <a:ext cx="42" cy="10"/>
            </a:xfrm>
            <a:custGeom>
              <a:avLst/>
              <a:gdLst>
                <a:gd name="T0" fmla="*/ 0 w 74"/>
                <a:gd name="T1" fmla="*/ 3 h 17"/>
                <a:gd name="T2" fmla="*/ 1 w 74"/>
                <a:gd name="T3" fmla="*/ 0 h 17"/>
                <a:gd name="T4" fmla="*/ 13 w 74"/>
                <a:gd name="T5" fmla="*/ 0 h 17"/>
                <a:gd name="T6" fmla="*/ 12 w 74"/>
                <a:gd name="T7" fmla="*/ 3 h 17"/>
                <a:gd name="T8" fmla="*/ 0 w 74"/>
                <a:gd name="T9" fmla="*/ 3 h 17"/>
                <a:gd name="T10" fmla="*/ 0 60000 65536"/>
                <a:gd name="T11" fmla="*/ 0 60000 65536"/>
                <a:gd name="T12" fmla="*/ 0 60000 65536"/>
                <a:gd name="T13" fmla="*/ 0 60000 65536"/>
                <a:gd name="T14" fmla="*/ 0 60000 65536"/>
                <a:gd name="T15" fmla="*/ 0 w 74"/>
                <a:gd name="T16" fmla="*/ 0 h 17"/>
                <a:gd name="T17" fmla="*/ 74 w 74"/>
                <a:gd name="T18" fmla="*/ 17 h 17"/>
              </a:gdLst>
              <a:ahLst/>
              <a:cxnLst>
                <a:cxn ang="T10">
                  <a:pos x="T0" y="T1"/>
                </a:cxn>
                <a:cxn ang="T11">
                  <a:pos x="T2" y="T3"/>
                </a:cxn>
                <a:cxn ang="T12">
                  <a:pos x="T4" y="T5"/>
                </a:cxn>
                <a:cxn ang="T13">
                  <a:pos x="T6" y="T7"/>
                </a:cxn>
                <a:cxn ang="T14">
                  <a:pos x="T8" y="T9"/>
                </a:cxn>
              </a:cxnLst>
              <a:rect l="T15" t="T16" r="T17" b="T18"/>
              <a:pathLst>
                <a:path w="74" h="17">
                  <a:moveTo>
                    <a:pt x="0" y="16"/>
                  </a:moveTo>
                  <a:lnTo>
                    <a:pt x="3" y="0"/>
                  </a:lnTo>
                  <a:lnTo>
                    <a:pt x="73" y="0"/>
                  </a:lnTo>
                  <a:lnTo>
                    <a:pt x="67" y="16"/>
                  </a:lnTo>
                  <a:lnTo>
                    <a:pt x="0"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74" name="Freeform 201"/>
            <p:cNvSpPr>
              <a:spLocks/>
            </p:cNvSpPr>
            <p:nvPr/>
          </p:nvSpPr>
          <p:spPr bwMode="auto">
            <a:xfrm>
              <a:off x="755" y="1822"/>
              <a:ext cx="10" cy="19"/>
            </a:xfrm>
            <a:custGeom>
              <a:avLst/>
              <a:gdLst>
                <a:gd name="T0" fmla="*/ 3 w 17"/>
                <a:gd name="T1" fmla="*/ 0 h 33"/>
                <a:gd name="T2" fmla="*/ 1 w 17"/>
                <a:gd name="T3" fmla="*/ 2 h 33"/>
                <a:gd name="T4" fmla="*/ 0 w 17"/>
                <a:gd name="T5" fmla="*/ 6 h 33"/>
                <a:gd name="T6" fmla="*/ 3 w 17"/>
                <a:gd name="T7" fmla="*/ 3 h 33"/>
                <a:gd name="T8" fmla="*/ 3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16" y="0"/>
                  </a:moveTo>
                  <a:lnTo>
                    <a:pt x="4" y="8"/>
                  </a:lnTo>
                  <a:lnTo>
                    <a:pt x="0" y="32"/>
                  </a:lnTo>
                  <a:lnTo>
                    <a:pt x="16" y="19"/>
                  </a:lnTo>
                  <a:lnTo>
                    <a:pt x="16" y="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75" name="Freeform 202"/>
            <p:cNvSpPr>
              <a:spLocks/>
            </p:cNvSpPr>
            <p:nvPr/>
          </p:nvSpPr>
          <p:spPr bwMode="auto">
            <a:xfrm>
              <a:off x="1286" y="1827"/>
              <a:ext cx="45" cy="14"/>
            </a:xfrm>
            <a:custGeom>
              <a:avLst/>
              <a:gdLst>
                <a:gd name="T0" fmla="*/ 14 w 79"/>
                <a:gd name="T1" fmla="*/ 4 h 25"/>
                <a:gd name="T2" fmla="*/ 13 w 79"/>
                <a:gd name="T3" fmla="*/ 0 h 25"/>
                <a:gd name="T4" fmla="*/ 0 w 79"/>
                <a:gd name="T5" fmla="*/ 0 h 25"/>
                <a:gd name="T6" fmla="*/ 1 w 79"/>
                <a:gd name="T7" fmla="*/ 4 h 25"/>
                <a:gd name="T8" fmla="*/ 14 w 79"/>
                <a:gd name="T9" fmla="*/ 4 h 25"/>
                <a:gd name="T10" fmla="*/ 0 60000 65536"/>
                <a:gd name="T11" fmla="*/ 0 60000 65536"/>
                <a:gd name="T12" fmla="*/ 0 60000 65536"/>
                <a:gd name="T13" fmla="*/ 0 60000 65536"/>
                <a:gd name="T14" fmla="*/ 0 60000 65536"/>
                <a:gd name="T15" fmla="*/ 0 w 79"/>
                <a:gd name="T16" fmla="*/ 0 h 25"/>
                <a:gd name="T17" fmla="*/ 79 w 79"/>
                <a:gd name="T18" fmla="*/ 25 h 25"/>
              </a:gdLst>
              <a:ahLst/>
              <a:cxnLst>
                <a:cxn ang="T10">
                  <a:pos x="T0" y="T1"/>
                </a:cxn>
                <a:cxn ang="T11">
                  <a:pos x="T2" y="T3"/>
                </a:cxn>
                <a:cxn ang="T12">
                  <a:pos x="T4" y="T5"/>
                </a:cxn>
                <a:cxn ang="T13">
                  <a:pos x="T6" y="T7"/>
                </a:cxn>
                <a:cxn ang="T14">
                  <a:pos x="T8" y="T9"/>
                </a:cxn>
              </a:cxnLst>
              <a:rect l="T15" t="T16" r="T17" b="T18"/>
              <a:pathLst>
                <a:path w="79" h="25">
                  <a:moveTo>
                    <a:pt x="78" y="24"/>
                  </a:moveTo>
                  <a:lnTo>
                    <a:pt x="68" y="0"/>
                  </a:lnTo>
                  <a:lnTo>
                    <a:pt x="0" y="0"/>
                  </a:lnTo>
                  <a:lnTo>
                    <a:pt x="3" y="24"/>
                  </a:lnTo>
                  <a:lnTo>
                    <a:pt x="78" y="24"/>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76" name="Freeform 203"/>
            <p:cNvSpPr>
              <a:spLocks/>
            </p:cNvSpPr>
            <p:nvPr/>
          </p:nvSpPr>
          <p:spPr bwMode="auto">
            <a:xfrm>
              <a:off x="1284" y="1822"/>
              <a:ext cx="42" cy="10"/>
            </a:xfrm>
            <a:custGeom>
              <a:avLst/>
              <a:gdLst>
                <a:gd name="T0" fmla="*/ 14 w 72"/>
                <a:gd name="T1" fmla="*/ 3 h 17"/>
                <a:gd name="T2" fmla="*/ 13 w 72"/>
                <a:gd name="T3" fmla="*/ 0 h 17"/>
                <a:gd name="T4" fmla="*/ 0 w 72"/>
                <a:gd name="T5" fmla="*/ 0 h 17"/>
                <a:gd name="T6" fmla="*/ 1 w 72"/>
                <a:gd name="T7" fmla="*/ 3 h 17"/>
                <a:gd name="T8" fmla="*/ 14 w 72"/>
                <a:gd name="T9" fmla="*/ 3 h 17"/>
                <a:gd name="T10" fmla="*/ 0 60000 65536"/>
                <a:gd name="T11" fmla="*/ 0 60000 65536"/>
                <a:gd name="T12" fmla="*/ 0 60000 65536"/>
                <a:gd name="T13" fmla="*/ 0 60000 65536"/>
                <a:gd name="T14" fmla="*/ 0 60000 65536"/>
                <a:gd name="T15" fmla="*/ 0 w 72"/>
                <a:gd name="T16" fmla="*/ 0 h 17"/>
                <a:gd name="T17" fmla="*/ 72 w 72"/>
                <a:gd name="T18" fmla="*/ 17 h 17"/>
              </a:gdLst>
              <a:ahLst/>
              <a:cxnLst>
                <a:cxn ang="T10">
                  <a:pos x="T0" y="T1"/>
                </a:cxn>
                <a:cxn ang="T11">
                  <a:pos x="T2" y="T3"/>
                </a:cxn>
                <a:cxn ang="T12">
                  <a:pos x="T4" y="T5"/>
                </a:cxn>
                <a:cxn ang="T13">
                  <a:pos x="T6" y="T7"/>
                </a:cxn>
                <a:cxn ang="T14">
                  <a:pos x="T8" y="T9"/>
                </a:cxn>
              </a:cxnLst>
              <a:rect l="T15" t="T16" r="T17" b="T18"/>
              <a:pathLst>
                <a:path w="72" h="17">
                  <a:moveTo>
                    <a:pt x="71" y="16"/>
                  </a:moveTo>
                  <a:lnTo>
                    <a:pt x="68" y="0"/>
                  </a:lnTo>
                  <a:lnTo>
                    <a:pt x="0" y="0"/>
                  </a:lnTo>
                  <a:lnTo>
                    <a:pt x="3" y="16"/>
                  </a:lnTo>
                  <a:lnTo>
                    <a:pt x="71"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77" name="Freeform 204"/>
            <p:cNvSpPr>
              <a:spLocks/>
            </p:cNvSpPr>
            <p:nvPr/>
          </p:nvSpPr>
          <p:spPr bwMode="auto">
            <a:xfrm>
              <a:off x="1284" y="1822"/>
              <a:ext cx="10" cy="19"/>
            </a:xfrm>
            <a:custGeom>
              <a:avLst/>
              <a:gdLst>
                <a:gd name="T0" fmla="*/ 0 w 17"/>
                <a:gd name="T1" fmla="*/ 0 h 33"/>
                <a:gd name="T2" fmla="*/ 2 w 17"/>
                <a:gd name="T3" fmla="*/ 2 h 33"/>
                <a:gd name="T4" fmla="*/ 3 w 17"/>
                <a:gd name="T5" fmla="*/ 6 h 33"/>
                <a:gd name="T6" fmla="*/ 0 w 17"/>
                <a:gd name="T7" fmla="*/ 3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8" y="8"/>
                  </a:lnTo>
                  <a:lnTo>
                    <a:pt x="16" y="32"/>
                  </a:lnTo>
                  <a:lnTo>
                    <a:pt x="0" y="19"/>
                  </a:lnTo>
                  <a:lnTo>
                    <a:pt x="0" y="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78" name="Freeform 205"/>
            <p:cNvSpPr>
              <a:spLocks/>
            </p:cNvSpPr>
            <p:nvPr/>
          </p:nvSpPr>
          <p:spPr bwMode="auto">
            <a:xfrm>
              <a:off x="756" y="1827"/>
              <a:ext cx="530" cy="12"/>
            </a:xfrm>
            <a:custGeom>
              <a:avLst/>
              <a:gdLst>
                <a:gd name="T0" fmla="*/ 0 w 916"/>
                <a:gd name="T1" fmla="*/ 3 h 22"/>
                <a:gd name="T2" fmla="*/ 2 w 916"/>
                <a:gd name="T3" fmla="*/ 0 h 22"/>
                <a:gd name="T4" fmla="*/ 176 w 916"/>
                <a:gd name="T5" fmla="*/ 0 h 22"/>
                <a:gd name="T6" fmla="*/ 177 w 916"/>
                <a:gd name="T7" fmla="*/ 3 h 22"/>
                <a:gd name="T8" fmla="*/ 0 w 916"/>
                <a:gd name="T9" fmla="*/ 3 h 22"/>
                <a:gd name="T10" fmla="*/ 0 60000 65536"/>
                <a:gd name="T11" fmla="*/ 0 60000 65536"/>
                <a:gd name="T12" fmla="*/ 0 60000 65536"/>
                <a:gd name="T13" fmla="*/ 0 60000 65536"/>
                <a:gd name="T14" fmla="*/ 0 60000 65536"/>
                <a:gd name="T15" fmla="*/ 0 w 916"/>
                <a:gd name="T16" fmla="*/ 0 h 22"/>
                <a:gd name="T17" fmla="*/ 916 w 916"/>
                <a:gd name="T18" fmla="*/ 22 h 22"/>
              </a:gdLst>
              <a:ahLst/>
              <a:cxnLst>
                <a:cxn ang="T10">
                  <a:pos x="T0" y="T1"/>
                </a:cxn>
                <a:cxn ang="T11">
                  <a:pos x="T2" y="T3"/>
                </a:cxn>
                <a:cxn ang="T12">
                  <a:pos x="T4" y="T5"/>
                </a:cxn>
                <a:cxn ang="T13">
                  <a:pos x="T6" y="T7"/>
                </a:cxn>
                <a:cxn ang="T14">
                  <a:pos x="T8" y="T9"/>
                </a:cxn>
              </a:cxnLst>
              <a:rect l="T15" t="T16" r="T17" b="T18"/>
              <a:pathLst>
                <a:path w="916" h="22">
                  <a:moveTo>
                    <a:pt x="0" y="21"/>
                  </a:moveTo>
                  <a:lnTo>
                    <a:pt x="8" y="0"/>
                  </a:lnTo>
                  <a:lnTo>
                    <a:pt x="910" y="0"/>
                  </a:lnTo>
                  <a:lnTo>
                    <a:pt x="915" y="21"/>
                  </a:lnTo>
                  <a:lnTo>
                    <a:pt x="0" y="21"/>
                  </a:lnTo>
                </a:path>
              </a:pathLst>
            </a:custGeom>
            <a:solidFill>
              <a:srgbClr val="CCCCCC"/>
            </a:solidFill>
            <a:ln w="12700" cap="rnd" cmpd="sng">
              <a:solidFill>
                <a:srgbClr val="000000"/>
              </a:solidFill>
              <a:prstDash val="solid"/>
              <a:round/>
              <a:headEnd/>
              <a:tailEnd/>
            </a:ln>
          </p:spPr>
          <p:txBody>
            <a:bodyPr/>
            <a:lstStyle/>
            <a:p>
              <a:endParaRPr lang="en-GB"/>
            </a:p>
          </p:txBody>
        </p:sp>
        <p:sp>
          <p:nvSpPr>
            <p:cNvPr id="7279" name="Freeform 206"/>
            <p:cNvSpPr>
              <a:spLocks/>
            </p:cNvSpPr>
            <p:nvPr/>
          </p:nvSpPr>
          <p:spPr bwMode="auto">
            <a:xfrm>
              <a:off x="761" y="1822"/>
              <a:ext cx="522" cy="10"/>
            </a:xfrm>
            <a:custGeom>
              <a:avLst/>
              <a:gdLst>
                <a:gd name="T0" fmla="*/ 0 w 903"/>
                <a:gd name="T1" fmla="*/ 3 h 17"/>
                <a:gd name="T2" fmla="*/ 1 w 903"/>
                <a:gd name="T3" fmla="*/ 0 h 17"/>
                <a:gd name="T4" fmla="*/ 173 w 903"/>
                <a:gd name="T5" fmla="*/ 0 h 17"/>
                <a:gd name="T6" fmla="*/ 174 w 903"/>
                <a:gd name="T7" fmla="*/ 3 h 17"/>
                <a:gd name="T8" fmla="*/ 0 w 903"/>
                <a:gd name="T9" fmla="*/ 3 h 17"/>
                <a:gd name="T10" fmla="*/ 0 60000 65536"/>
                <a:gd name="T11" fmla="*/ 0 60000 65536"/>
                <a:gd name="T12" fmla="*/ 0 60000 65536"/>
                <a:gd name="T13" fmla="*/ 0 60000 65536"/>
                <a:gd name="T14" fmla="*/ 0 60000 65536"/>
                <a:gd name="T15" fmla="*/ 0 w 903"/>
                <a:gd name="T16" fmla="*/ 0 h 17"/>
                <a:gd name="T17" fmla="*/ 903 w 903"/>
                <a:gd name="T18" fmla="*/ 17 h 17"/>
              </a:gdLst>
              <a:ahLst/>
              <a:cxnLst>
                <a:cxn ang="T10">
                  <a:pos x="T0" y="T1"/>
                </a:cxn>
                <a:cxn ang="T11">
                  <a:pos x="T2" y="T3"/>
                </a:cxn>
                <a:cxn ang="T12">
                  <a:pos x="T4" y="T5"/>
                </a:cxn>
                <a:cxn ang="T13">
                  <a:pos x="T6" y="T7"/>
                </a:cxn>
                <a:cxn ang="T14">
                  <a:pos x="T8" y="T9"/>
                </a:cxn>
              </a:cxnLst>
              <a:rect l="T15" t="T16" r="T17" b="T18"/>
              <a:pathLst>
                <a:path w="903" h="17">
                  <a:moveTo>
                    <a:pt x="0" y="16"/>
                  </a:moveTo>
                  <a:lnTo>
                    <a:pt x="5" y="0"/>
                  </a:lnTo>
                  <a:lnTo>
                    <a:pt x="897" y="0"/>
                  </a:lnTo>
                  <a:lnTo>
                    <a:pt x="902" y="16"/>
                  </a:lnTo>
                  <a:lnTo>
                    <a:pt x="0" y="16"/>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280" name="Freeform 207"/>
            <p:cNvSpPr>
              <a:spLocks/>
            </p:cNvSpPr>
            <p:nvPr/>
          </p:nvSpPr>
          <p:spPr bwMode="auto">
            <a:xfrm>
              <a:off x="708" y="1836"/>
              <a:ext cx="58" cy="13"/>
            </a:xfrm>
            <a:custGeom>
              <a:avLst/>
              <a:gdLst>
                <a:gd name="T0" fmla="*/ 0 w 100"/>
                <a:gd name="T1" fmla="*/ 4 h 24"/>
                <a:gd name="T2" fmla="*/ 2 w 100"/>
                <a:gd name="T3" fmla="*/ 0 h 24"/>
                <a:gd name="T4" fmla="*/ 19 w 100"/>
                <a:gd name="T5" fmla="*/ 0 h 24"/>
                <a:gd name="T6" fmla="*/ 19 w 100"/>
                <a:gd name="T7" fmla="*/ 4 h 24"/>
                <a:gd name="T8" fmla="*/ 0 w 100"/>
                <a:gd name="T9" fmla="*/ 4 h 24"/>
                <a:gd name="T10" fmla="*/ 0 60000 65536"/>
                <a:gd name="T11" fmla="*/ 0 60000 65536"/>
                <a:gd name="T12" fmla="*/ 0 60000 65536"/>
                <a:gd name="T13" fmla="*/ 0 60000 65536"/>
                <a:gd name="T14" fmla="*/ 0 60000 65536"/>
                <a:gd name="T15" fmla="*/ 0 w 100"/>
                <a:gd name="T16" fmla="*/ 0 h 24"/>
                <a:gd name="T17" fmla="*/ 100 w 100"/>
                <a:gd name="T18" fmla="*/ 24 h 24"/>
              </a:gdLst>
              <a:ahLst/>
              <a:cxnLst>
                <a:cxn ang="T10">
                  <a:pos x="T0" y="T1"/>
                </a:cxn>
                <a:cxn ang="T11">
                  <a:pos x="T2" y="T3"/>
                </a:cxn>
                <a:cxn ang="T12">
                  <a:pos x="T4" y="T5"/>
                </a:cxn>
                <a:cxn ang="T13">
                  <a:pos x="T6" y="T7"/>
                </a:cxn>
                <a:cxn ang="T14">
                  <a:pos x="T8" y="T9"/>
                </a:cxn>
              </a:cxnLst>
              <a:rect l="T15" t="T16" r="T17" b="T18"/>
              <a:pathLst>
                <a:path w="100" h="24">
                  <a:moveTo>
                    <a:pt x="0" y="23"/>
                  </a:moveTo>
                  <a:lnTo>
                    <a:pt x="11" y="0"/>
                  </a:lnTo>
                  <a:lnTo>
                    <a:pt x="99" y="0"/>
                  </a:lnTo>
                  <a:lnTo>
                    <a:pt x="96" y="23"/>
                  </a:lnTo>
                  <a:lnTo>
                    <a:pt x="0" y="23"/>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81" name="Freeform 208"/>
            <p:cNvSpPr>
              <a:spLocks/>
            </p:cNvSpPr>
            <p:nvPr/>
          </p:nvSpPr>
          <p:spPr bwMode="auto">
            <a:xfrm>
              <a:off x="715" y="1831"/>
              <a:ext cx="54" cy="10"/>
            </a:xfrm>
            <a:custGeom>
              <a:avLst/>
              <a:gdLst>
                <a:gd name="T0" fmla="*/ 0 w 94"/>
                <a:gd name="T1" fmla="*/ 3 h 17"/>
                <a:gd name="T2" fmla="*/ 1 w 94"/>
                <a:gd name="T3" fmla="*/ 0 h 17"/>
                <a:gd name="T4" fmla="*/ 17 w 94"/>
                <a:gd name="T5" fmla="*/ 0 h 17"/>
                <a:gd name="T6" fmla="*/ 17 w 94"/>
                <a:gd name="T7" fmla="*/ 3 h 17"/>
                <a:gd name="T8" fmla="*/ 0 w 94"/>
                <a:gd name="T9" fmla="*/ 3 h 17"/>
                <a:gd name="T10" fmla="*/ 0 60000 65536"/>
                <a:gd name="T11" fmla="*/ 0 60000 65536"/>
                <a:gd name="T12" fmla="*/ 0 60000 65536"/>
                <a:gd name="T13" fmla="*/ 0 60000 65536"/>
                <a:gd name="T14" fmla="*/ 0 60000 65536"/>
                <a:gd name="T15" fmla="*/ 0 w 94"/>
                <a:gd name="T16" fmla="*/ 0 h 17"/>
                <a:gd name="T17" fmla="*/ 94 w 94"/>
                <a:gd name="T18" fmla="*/ 17 h 17"/>
              </a:gdLst>
              <a:ahLst/>
              <a:cxnLst>
                <a:cxn ang="T10">
                  <a:pos x="T0" y="T1"/>
                </a:cxn>
                <a:cxn ang="T11">
                  <a:pos x="T2" y="T3"/>
                </a:cxn>
                <a:cxn ang="T12">
                  <a:pos x="T4" y="T5"/>
                </a:cxn>
                <a:cxn ang="T13">
                  <a:pos x="T6" y="T7"/>
                </a:cxn>
                <a:cxn ang="T14">
                  <a:pos x="T8" y="T9"/>
                </a:cxn>
              </a:cxnLst>
              <a:rect l="T15" t="T16" r="T17" b="T18"/>
              <a:pathLst>
                <a:path w="94" h="17">
                  <a:moveTo>
                    <a:pt x="0" y="16"/>
                  </a:moveTo>
                  <a:lnTo>
                    <a:pt x="5" y="0"/>
                  </a:lnTo>
                  <a:lnTo>
                    <a:pt x="93" y="0"/>
                  </a:lnTo>
                  <a:lnTo>
                    <a:pt x="88" y="16"/>
                  </a:lnTo>
                  <a:lnTo>
                    <a:pt x="0"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82" name="Freeform 209"/>
            <p:cNvSpPr>
              <a:spLocks/>
            </p:cNvSpPr>
            <p:nvPr/>
          </p:nvSpPr>
          <p:spPr bwMode="auto">
            <a:xfrm>
              <a:off x="764" y="1831"/>
              <a:ext cx="10" cy="18"/>
            </a:xfrm>
            <a:custGeom>
              <a:avLst/>
              <a:gdLst>
                <a:gd name="T0" fmla="*/ 3 w 17"/>
                <a:gd name="T1" fmla="*/ 0 h 32"/>
                <a:gd name="T2" fmla="*/ 1 w 17"/>
                <a:gd name="T3" fmla="*/ 2 h 32"/>
                <a:gd name="T4" fmla="*/ 0 w 17"/>
                <a:gd name="T5" fmla="*/ 6 h 32"/>
                <a:gd name="T6" fmla="*/ 3 w 17"/>
                <a:gd name="T7" fmla="*/ 3 h 32"/>
                <a:gd name="T8" fmla="*/ 3 w 17"/>
                <a:gd name="T9" fmla="*/ 0 h 32"/>
                <a:gd name="T10" fmla="*/ 0 60000 65536"/>
                <a:gd name="T11" fmla="*/ 0 60000 65536"/>
                <a:gd name="T12" fmla="*/ 0 60000 65536"/>
                <a:gd name="T13" fmla="*/ 0 60000 65536"/>
                <a:gd name="T14" fmla="*/ 0 60000 65536"/>
                <a:gd name="T15" fmla="*/ 0 w 17"/>
                <a:gd name="T16" fmla="*/ 0 h 32"/>
                <a:gd name="T17" fmla="*/ 17 w 17"/>
                <a:gd name="T18" fmla="*/ 32 h 32"/>
              </a:gdLst>
              <a:ahLst/>
              <a:cxnLst>
                <a:cxn ang="T10">
                  <a:pos x="T0" y="T1"/>
                </a:cxn>
                <a:cxn ang="T11">
                  <a:pos x="T2" y="T3"/>
                </a:cxn>
                <a:cxn ang="T12">
                  <a:pos x="T4" y="T5"/>
                </a:cxn>
                <a:cxn ang="T13">
                  <a:pos x="T6" y="T7"/>
                </a:cxn>
                <a:cxn ang="T14">
                  <a:pos x="T8" y="T9"/>
                </a:cxn>
              </a:cxnLst>
              <a:rect l="T15" t="T16" r="T17" b="T18"/>
              <a:pathLst>
                <a:path w="17" h="32">
                  <a:moveTo>
                    <a:pt x="16" y="0"/>
                  </a:moveTo>
                  <a:lnTo>
                    <a:pt x="6" y="8"/>
                  </a:lnTo>
                  <a:lnTo>
                    <a:pt x="0" y="31"/>
                  </a:lnTo>
                  <a:lnTo>
                    <a:pt x="16" y="16"/>
                  </a:lnTo>
                  <a:lnTo>
                    <a:pt x="16" y="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83" name="Freeform 210"/>
            <p:cNvSpPr>
              <a:spLocks/>
            </p:cNvSpPr>
            <p:nvPr/>
          </p:nvSpPr>
          <p:spPr bwMode="auto">
            <a:xfrm>
              <a:off x="1278" y="1831"/>
              <a:ext cx="55" cy="10"/>
            </a:xfrm>
            <a:custGeom>
              <a:avLst/>
              <a:gdLst>
                <a:gd name="T0" fmla="*/ 18 w 95"/>
                <a:gd name="T1" fmla="*/ 3 h 17"/>
                <a:gd name="T2" fmla="*/ 17 w 95"/>
                <a:gd name="T3" fmla="*/ 0 h 17"/>
                <a:gd name="T4" fmla="*/ 0 w 95"/>
                <a:gd name="T5" fmla="*/ 0 h 17"/>
                <a:gd name="T6" fmla="*/ 1 w 95"/>
                <a:gd name="T7" fmla="*/ 3 h 17"/>
                <a:gd name="T8" fmla="*/ 18 w 95"/>
                <a:gd name="T9" fmla="*/ 3 h 17"/>
                <a:gd name="T10" fmla="*/ 0 60000 65536"/>
                <a:gd name="T11" fmla="*/ 0 60000 65536"/>
                <a:gd name="T12" fmla="*/ 0 60000 65536"/>
                <a:gd name="T13" fmla="*/ 0 60000 65536"/>
                <a:gd name="T14" fmla="*/ 0 60000 65536"/>
                <a:gd name="T15" fmla="*/ 0 w 95"/>
                <a:gd name="T16" fmla="*/ 0 h 17"/>
                <a:gd name="T17" fmla="*/ 95 w 95"/>
                <a:gd name="T18" fmla="*/ 17 h 17"/>
              </a:gdLst>
              <a:ahLst/>
              <a:cxnLst>
                <a:cxn ang="T10">
                  <a:pos x="T0" y="T1"/>
                </a:cxn>
                <a:cxn ang="T11">
                  <a:pos x="T2" y="T3"/>
                </a:cxn>
                <a:cxn ang="T12">
                  <a:pos x="T4" y="T5"/>
                </a:cxn>
                <a:cxn ang="T13">
                  <a:pos x="T6" y="T7"/>
                </a:cxn>
                <a:cxn ang="T14">
                  <a:pos x="T8" y="T9"/>
                </a:cxn>
              </a:cxnLst>
              <a:rect l="T15" t="T16" r="T17" b="T18"/>
              <a:pathLst>
                <a:path w="95" h="17">
                  <a:moveTo>
                    <a:pt x="94" y="16"/>
                  </a:moveTo>
                  <a:lnTo>
                    <a:pt x="88" y="0"/>
                  </a:lnTo>
                  <a:lnTo>
                    <a:pt x="0" y="0"/>
                  </a:lnTo>
                  <a:lnTo>
                    <a:pt x="5" y="16"/>
                  </a:lnTo>
                  <a:lnTo>
                    <a:pt x="94"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84" name="Freeform 211"/>
            <p:cNvSpPr>
              <a:spLocks/>
            </p:cNvSpPr>
            <p:nvPr/>
          </p:nvSpPr>
          <p:spPr bwMode="auto">
            <a:xfrm>
              <a:off x="1278" y="1831"/>
              <a:ext cx="10" cy="18"/>
            </a:xfrm>
            <a:custGeom>
              <a:avLst/>
              <a:gdLst>
                <a:gd name="T0" fmla="*/ 0 w 17"/>
                <a:gd name="T1" fmla="*/ 0 h 32"/>
                <a:gd name="T2" fmla="*/ 1 w 17"/>
                <a:gd name="T3" fmla="*/ 2 h 32"/>
                <a:gd name="T4" fmla="*/ 3 w 17"/>
                <a:gd name="T5" fmla="*/ 6 h 32"/>
                <a:gd name="T6" fmla="*/ 0 w 17"/>
                <a:gd name="T7" fmla="*/ 3 h 32"/>
                <a:gd name="T8" fmla="*/ 0 w 17"/>
                <a:gd name="T9" fmla="*/ 0 h 32"/>
                <a:gd name="T10" fmla="*/ 0 60000 65536"/>
                <a:gd name="T11" fmla="*/ 0 60000 65536"/>
                <a:gd name="T12" fmla="*/ 0 60000 65536"/>
                <a:gd name="T13" fmla="*/ 0 60000 65536"/>
                <a:gd name="T14" fmla="*/ 0 60000 65536"/>
                <a:gd name="T15" fmla="*/ 0 w 17"/>
                <a:gd name="T16" fmla="*/ 0 h 32"/>
                <a:gd name="T17" fmla="*/ 17 w 17"/>
                <a:gd name="T18" fmla="*/ 32 h 32"/>
              </a:gdLst>
              <a:ahLst/>
              <a:cxnLst>
                <a:cxn ang="T10">
                  <a:pos x="T0" y="T1"/>
                </a:cxn>
                <a:cxn ang="T11">
                  <a:pos x="T2" y="T3"/>
                </a:cxn>
                <a:cxn ang="T12">
                  <a:pos x="T4" y="T5"/>
                </a:cxn>
                <a:cxn ang="T13">
                  <a:pos x="T6" y="T7"/>
                </a:cxn>
                <a:cxn ang="T14">
                  <a:pos x="T8" y="T9"/>
                </a:cxn>
              </a:cxnLst>
              <a:rect l="T15" t="T16" r="T17" b="T18"/>
              <a:pathLst>
                <a:path w="17" h="32">
                  <a:moveTo>
                    <a:pt x="0" y="0"/>
                  </a:moveTo>
                  <a:lnTo>
                    <a:pt x="6" y="8"/>
                  </a:lnTo>
                  <a:lnTo>
                    <a:pt x="16" y="31"/>
                  </a:lnTo>
                  <a:lnTo>
                    <a:pt x="0" y="16"/>
                  </a:lnTo>
                  <a:lnTo>
                    <a:pt x="0" y="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85" name="Freeform 212"/>
            <p:cNvSpPr>
              <a:spLocks/>
            </p:cNvSpPr>
            <p:nvPr/>
          </p:nvSpPr>
          <p:spPr bwMode="auto">
            <a:xfrm>
              <a:off x="1281" y="1836"/>
              <a:ext cx="58" cy="13"/>
            </a:xfrm>
            <a:custGeom>
              <a:avLst/>
              <a:gdLst>
                <a:gd name="T0" fmla="*/ 19 w 100"/>
                <a:gd name="T1" fmla="*/ 4 h 24"/>
                <a:gd name="T2" fmla="*/ 17 w 100"/>
                <a:gd name="T3" fmla="*/ 0 h 24"/>
                <a:gd name="T4" fmla="*/ 0 w 100"/>
                <a:gd name="T5" fmla="*/ 0 h 24"/>
                <a:gd name="T6" fmla="*/ 1 w 100"/>
                <a:gd name="T7" fmla="*/ 4 h 24"/>
                <a:gd name="T8" fmla="*/ 19 w 100"/>
                <a:gd name="T9" fmla="*/ 4 h 24"/>
                <a:gd name="T10" fmla="*/ 0 60000 65536"/>
                <a:gd name="T11" fmla="*/ 0 60000 65536"/>
                <a:gd name="T12" fmla="*/ 0 60000 65536"/>
                <a:gd name="T13" fmla="*/ 0 60000 65536"/>
                <a:gd name="T14" fmla="*/ 0 60000 65536"/>
                <a:gd name="T15" fmla="*/ 0 w 100"/>
                <a:gd name="T16" fmla="*/ 0 h 24"/>
                <a:gd name="T17" fmla="*/ 100 w 100"/>
                <a:gd name="T18" fmla="*/ 24 h 24"/>
              </a:gdLst>
              <a:ahLst/>
              <a:cxnLst>
                <a:cxn ang="T10">
                  <a:pos x="T0" y="T1"/>
                </a:cxn>
                <a:cxn ang="T11">
                  <a:pos x="T2" y="T3"/>
                </a:cxn>
                <a:cxn ang="T12">
                  <a:pos x="T4" y="T5"/>
                </a:cxn>
                <a:cxn ang="T13">
                  <a:pos x="T6" y="T7"/>
                </a:cxn>
                <a:cxn ang="T14">
                  <a:pos x="T8" y="T9"/>
                </a:cxn>
              </a:cxnLst>
              <a:rect l="T15" t="T16" r="T17" b="T18"/>
              <a:pathLst>
                <a:path w="100" h="24">
                  <a:moveTo>
                    <a:pt x="99" y="23"/>
                  </a:moveTo>
                  <a:lnTo>
                    <a:pt x="89" y="0"/>
                  </a:lnTo>
                  <a:lnTo>
                    <a:pt x="0" y="0"/>
                  </a:lnTo>
                  <a:lnTo>
                    <a:pt x="3" y="23"/>
                  </a:lnTo>
                  <a:lnTo>
                    <a:pt x="99" y="23"/>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86" name="Freeform 213"/>
            <p:cNvSpPr>
              <a:spLocks/>
            </p:cNvSpPr>
            <p:nvPr/>
          </p:nvSpPr>
          <p:spPr bwMode="auto">
            <a:xfrm>
              <a:off x="763" y="1836"/>
              <a:ext cx="517" cy="12"/>
            </a:xfrm>
            <a:custGeom>
              <a:avLst/>
              <a:gdLst>
                <a:gd name="T0" fmla="*/ 0 w 895"/>
                <a:gd name="T1" fmla="*/ 3 h 22"/>
                <a:gd name="T2" fmla="*/ 2 w 895"/>
                <a:gd name="T3" fmla="*/ 0 h 22"/>
                <a:gd name="T4" fmla="*/ 172 w 895"/>
                <a:gd name="T5" fmla="*/ 0 h 22"/>
                <a:gd name="T6" fmla="*/ 172 w 895"/>
                <a:gd name="T7" fmla="*/ 3 h 22"/>
                <a:gd name="T8" fmla="*/ 0 w 895"/>
                <a:gd name="T9" fmla="*/ 3 h 22"/>
                <a:gd name="T10" fmla="*/ 0 60000 65536"/>
                <a:gd name="T11" fmla="*/ 0 60000 65536"/>
                <a:gd name="T12" fmla="*/ 0 60000 65536"/>
                <a:gd name="T13" fmla="*/ 0 60000 65536"/>
                <a:gd name="T14" fmla="*/ 0 60000 65536"/>
                <a:gd name="T15" fmla="*/ 0 w 895"/>
                <a:gd name="T16" fmla="*/ 0 h 22"/>
                <a:gd name="T17" fmla="*/ 895 w 895"/>
                <a:gd name="T18" fmla="*/ 22 h 22"/>
              </a:gdLst>
              <a:ahLst/>
              <a:cxnLst>
                <a:cxn ang="T10">
                  <a:pos x="T0" y="T1"/>
                </a:cxn>
                <a:cxn ang="T11">
                  <a:pos x="T2" y="T3"/>
                </a:cxn>
                <a:cxn ang="T12">
                  <a:pos x="T4" y="T5"/>
                </a:cxn>
                <a:cxn ang="T13">
                  <a:pos x="T6" y="T7"/>
                </a:cxn>
                <a:cxn ang="T14">
                  <a:pos x="T8" y="T9"/>
                </a:cxn>
              </a:cxnLst>
              <a:rect l="T15" t="T16" r="T17" b="T18"/>
              <a:pathLst>
                <a:path w="895" h="22">
                  <a:moveTo>
                    <a:pt x="0" y="21"/>
                  </a:moveTo>
                  <a:lnTo>
                    <a:pt x="10" y="0"/>
                  </a:lnTo>
                  <a:lnTo>
                    <a:pt x="891" y="0"/>
                  </a:lnTo>
                  <a:lnTo>
                    <a:pt x="894" y="21"/>
                  </a:lnTo>
                  <a:lnTo>
                    <a:pt x="0" y="21"/>
                  </a:lnTo>
                </a:path>
              </a:pathLst>
            </a:custGeom>
            <a:solidFill>
              <a:srgbClr val="CCCCCC"/>
            </a:solidFill>
            <a:ln w="12700" cap="rnd" cmpd="sng">
              <a:solidFill>
                <a:srgbClr val="000000"/>
              </a:solidFill>
              <a:prstDash val="solid"/>
              <a:round/>
              <a:headEnd/>
              <a:tailEnd/>
            </a:ln>
          </p:spPr>
          <p:txBody>
            <a:bodyPr/>
            <a:lstStyle/>
            <a:p>
              <a:endParaRPr lang="en-GB"/>
            </a:p>
          </p:txBody>
        </p:sp>
        <p:sp>
          <p:nvSpPr>
            <p:cNvPr id="7287" name="Freeform 214"/>
            <p:cNvSpPr>
              <a:spLocks/>
            </p:cNvSpPr>
            <p:nvPr/>
          </p:nvSpPr>
          <p:spPr bwMode="auto">
            <a:xfrm>
              <a:off x="770" y="1831"/>
              <a:ext cx="509" cy="10"/>
            </a:xfrm>
            <a:custGeom>
              <a:avLst/>
              <a:gdLst>
                <a:gd name="T0" fmla="*/ 0 w 879"/>
                <a:gd name="T1" fmla="*/ 3 h 17"/>
                <a:gd name="T2" fmla="*/ 1 w 879"/>
                <a:gd name="T3" fmla="*/ 0 h 17"/>
                <a:gd name="T4" fmla="*/ 169 w 879"/>
                <a:gd name="T5" fmla="*/ 0 h 17"/>
                <a:gd name="T6" fmla="*/ 170 w 879"/>
                <a:gd name="T7" fmla="*/ 3 h 17"/>
                <a:gd name="T8" fmla="*/ 0 w 879"/>
                <a:gd name="T9" fmla="*/ 3 h 17"/>
                <a:gd name="T10" fmla="*/ 0 60000 65536"/>
                <a:gd name="T11" fmla="*/ 0 60000 65536"/>
                <a:gd name="T12" fmla="*/ 0 60000 65536"/>
                <a:gd name="T13" fmla="*/ 0 60000 65536"/>
                <a:gd name="T14" fmla="*/ 0 60000 65536"/>
                <a:gd name="T15" fmla="*/ 0 w 879"/>
                <a:gd name="T16" fmla="*/ 0 h 17"/>
                <a:gd name="T17" fmla="*/ 879 w 879"/>
                <a:gd name="T18" fmla="*/ 17 h 17"/>
              </a:gdLst>
              <a:ahLst/>
              <a:cxnLst>
                <a:cxn ang="T10">
                  <a:pos x="T0" y="T1"/>
                </a:cxn>
                <a:cxn ang="T11">
                  <a:pos x="T2" y="T3"/>
                </a:cxn>
                <a:cxn ang="T12">
                  <a:pos x="T4" y="T5"/>
                </a:cxn>
                <a:cxn ang="T13">
                  <a:pos x="T6" y="T7"/>
                </a:cxn>
                <a:cxn ang="T14">
                  <a:pos x="T8" y="T9"/>
                </a:cxn>
              </a:cxnLst>
              <a:rect l="T15" t="T16" r="T17" b="T18"/>
              <a:pathLst>
                <a:path w="879" h="17">
                  <a:moveTo>
                    <a:pt x="0" y="16"/>
                  </a:moveTo>
                  <a:lnTo>
                    <a:pt x="5" y="0"/>
                  </a:lnTo>
                  <a:lnTo>
                    <a:pt x="870" y="0"/>
                  </a:lnTo>
                  <a:lnTo>
                    <a:pt x="878" y="16"/>
                  </a:lnTo>
                  <a:lnTo>
                    <a:pt x="0" y="16"/>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288" name="Freeform 215"/>
            <p:cNvSpPr>
              <a:spLocks/>
            </p:cNvSpPr>
            <p:nvPr/>
          </p:nvSpPr>
          <p:spPr bwMode="auto">
            <a:xfrm>
              <a:off x="1275" y="1844"/>
              <a:ext cx="70" cy="14"/>
            </a:xfrm>
            <a:custGeom>
              <a:avLst/>
              <a:gdLst>
                <a:gd name="T0" fmla="*/ 23 w 120"/>
                <a:gd name="T1" fmla="*/ 4 h 25"/>
                <a:gd name="T2" fmla="*/ 21 w 120"/>
                <a:gd name="T3" fmla="*/ 0 h 25"/>
                <a:gd name="T4" fmla="*/ 0 w 120"/>
                <a:gd name="T5" fmla="*/ 0 h 25"/>
                <a:gd name="T6" fmla="*/ 1 w 120"/>
                <a:gd name="T7" fmla="*/ 4 h 25"/>
                <a:gd name="T8" fmla="*/ 23 w 120"/>
                <a:gd name="T9" fmla="*/ 4 h 25"/>
                <a:gd name="T10" fmla="*/ 0 60000 65536"/>
                <a:gd name="T11" fmla="*/ 0 60000 65536"/>
                <a:gd name="T12" fmla="*/ 0 60000 65536"/>
                <a:gd name="T13" fmla="*/ 0 60000 65536"/>
                <a:gd name="T14" fmla="*/ 0 60000 65536"/>
                <a:gd name="T15" fmla="*/ 0 w 120"/>
                <a:gd name="T16" fmla="*/ 0 h 25"/>
                <a:gd name="T17" fmla="*/ 120 w 120"/>
                <a:gd name="T18" fmla="*/ 25 h 25"/>
              </a:gdLst>
              <a:ahLst/>
              <a:cxnLst>
                <a:cxn ang="T10">
                  <a:pos x="T0" y="T1"/>
                </a:cxn>
                <a:cxn ang="T11">
                  <a:pos x="T2" y="T3"/>
                </a:cxn>
                <a:cxn ang="T12">
                  <a:pos x="T4" y="T5"/>
                </a:cxn>
                <a:cxn ang="T13">
                  <a:pos x="T6" y="T7"/>
                </a:cxn>
                <a:cxn ang="T14">
                  <a:pos x="T8" y="T9"/>
                </a:cxn>
              </a:cxnLst>
              <a:rect l="T15" t="T16" r="T17" b="T18"/>
              <a:pathLst>
                <a:path w="120" h="25">
                  <a:moveTo>
                    <a:pt x="119" y="24"/>
                  </a:moveTo>
                  <a:lnTo>
                    <a:pt x="106" y="0"/>
                  </a:lnTo>
                  <a:lnTo>
                    <a:pt x="0" y="0"/>
                  </a:lnTo>
                  <a:lnTo>
                    <a:pt x="5" y="24"/>
                  </a:lnTo>
                  <a:lnTo>
                    <a:pt x="119" y="24"/>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89" name="Freeform 216"/>
            <p:cNvSpPr>
              <a:spLocks/>
            </p:cNvSpPr>
            <p:nvPr/>
          </p:nvSpPr>
          <p:spPr bwMode="auto">
            <a:xfrm>
              <a:off x="1272" y="1840"/>
              <a:ext cx="65" cy="10"/>
            </a:xfrm>
            <a:custGeom>
              <a:avLst/>
              <a:gdLst>
                <a:gd name="T0" fmla="*/ 21 w 112"/>
                <a:gd name="T1" fmla="*/ 3 h 17"/>
                <a:gd name="T2" fmla="*/ 21 w 112"/>
                <a:gd name="T3" fmla="*/ 0 h 17"/>
                <a:gd name="T4" fmla="*/ 0 w 112"/>
                <a:gd name="T5" fmla="*/ 0 h 17"/>
                <a:gd name="T6" fmla="*/ 1 w 112"/>
                <a:gd name="T7" fmla="*/ 3 h 17"/>
                <a:gd name="T8" fmla="*/ 21 w 112"/>
                <a:gd name="T9" fmla="*/ 3 h 17"/>
                <a:gd name="T10" fmla="*/ 0 60000 65536"/>
                <a:gd name="T11" fmla="*/ 0 60000 65536"/>
                <a:gd name="T12" fmla="*/ 0 60000 65536"/>
                <a:gd name="T13" fmla="*/ 0 60000 65536"/>
                <a:gd name="T14" fmla="*/ 0 60000 65536"/>
                <a:gd name="T15" fmla="*/ 0 w 112"/>
                <a:gd name="T16" fmla="*/ 0 h 17"/>
                <a:gd name="T17" fmla="*/ 112 w 112"/>
                <a:gd name="T18" fmla="*/ 17 h 17"/>
              </a:gdLst>
              <a:ahLst/>
              <a:cxnLst>
                <a:cxn ang="T10">
                  <a:pos x="T0" y="T1"/>
                </a:cxn>
                <a:cxn ang="T11">
                  <a:pos x="T2" y="T3"/>
                </a:cxn>
                <a:cxn ang="T12">
                  <a:pos x="T4" y="T5"/>
                </a:cxn>
                <a:cxn ang="T13">
                  <a:pos x="T6" y="T7"/>
                </a:cxn>
                <a:cxn ang="T14">
                  <a:pos x="T8" y="T9"/>
                </a:cxn>
              </a:cxnLst>
              <a:rect l="T15" t="T16" r="T17" b="T18"/>
              <a:pathLst>
                <a:path w="112" h="17">
                  <a:moveTo>
                    <a:pt x="111" y="16"/>
                  </a:moveTo>
                  <a:lnTo>
                    <a:pt x="106" y="0"/>
                  </a:lnTo>
                  <a:lnTo>
                    <a:pt x="0" y="0"/>
                  </a:lnTo>
                  <a:lnTo>
                    <a:pt x="5" y="16"/>
                  </a:lnTo>
                  <a:lnTo>
                    <a:pt x="111"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90" name="Freeform 217"/>
            <p:cNvSpPr>
              <a:spLocks/>
            </p:cNvSpPr>
            <p:nvPr/>
          </p:nvSpPr>
          <p:spPr bwMode="auto">
            <a:xfrm>
              <a:off x="1272" y="1840"/>
              <a:ext cx="10" cy="18"/>
            </a:xfrm>
            <a:custGeom>
              <a:avLst/>
              <a:gdLst>
                <a:gd name="T0" fmla="*/ 0 w 17"/>
                <a:gd name="T1" fmla="*/ 0 h 32"/>
                <a:gd name="T2" fmla="*/ 2 w 17"/>
                <a:gd name="T3" fmla="*/ 1 h 32"/>
                <a:gd name="T4" fmla="*/ 3 w 17"/>
                <a:gd name="T5" fmla="*/ 6 h 32"/>
                <a:gd name="T6" fmla="*/ 0 w 17"/>
                <a:gd name="T7" fmla="*/ 3 h 32"/>
                <a:gd name="T8" fmla="*/ 0 w 17"/>
                <a:gd name="T9" fmla="*/ 0 h 32"/>
                <a:gd name="T10" fmla="*/ 0 60000 65536"/>
                <a:gd name="T11" fmla="*/ 0 60000 65536"/>
                <a:gd name="T12" fmla="*/ 0 60000 65536"/>
                <a:gd name="T13" fmla="*/ 0 60000 65536"/>
                <a:gd name="T14" fmla="*/ 0 60000 65536"/>
                <a:gd name="T15" fmla="*/ 0 w 17"/>
                <a:gd name="T16" fmla="*/ 0 h 32"/>
                <a:gd name="T17" fmla="*/ 17 w 17"/>
                <a:gd name="T18" fmla="*/ 32 h 32"/>
              </a:gdLst>
              <a:ahLst/>
              <a:cxnLst>
                <a:cxn ang="T10">
                  <a:pos x="T0" y="T1"/>
                </a:cxn>
                <a:cxn ang="T11">
                  <a:pos x="T2" y="T3"/>
                </a:cxn>
                <a:cxn ang="T12">
                  <a:pos x="T4" y="T5"/>
                </a:cxn>
                <a:cxn ang="T13">
                  <a:pos x="T6" y="T7"/>
                </a:cxn>
                <a:cxn ang="T14">
                  <a:pos x="T8" y="T9"/>
                </a:cxn>
              </a:cxnLst>
              <a:rect l="T15" t="T16" r="T17" b="T18"/>
              <a:pathLst>
                <a:path w="17" h="32">
                  <a:moveTo>
                    <a:pt x="0" y="0"/>
                  </a:moveTo>
                  <a:lnTo>
                    <a:pt x="8" y="7"/>
                  </a:lnTo>
                  <a:lnTo>
                    <a:pt x="16" y="31"/>
                  </a:lnTo>
                  <a:lnTo>
                    <a:pt x="0" y="15"/>
                  </a:lnTo>
                  <a:lnTo>
                    <a:pt x="0" y="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91" name="Freeform 218"/>
            <p:cNvSpPr>
              <a:spLocks/>
            </p:cNvSpPr>
            <p:nvPr/>
          </p:nvSpPr>
          <p:spPr bwMode="auto">
            <a:xfrm>
              <a:off x="704" y="1844"/>
              <a:ext cx="68" cy="14"/>
            </a:xfrm>
            <a:custGeom>
              <a:avLst/>
              <a:gdLst>
                <a:gd name="T0" fmla="*/ 0 w 117"/>
                <a:gd name="T1" fmla="*/ 4 h 25"/>
                <a:gd name="T2" fmla="*/ 3 w 117"/>
                <a:gd name="T3" fmla="*/ 0 h 25"/>
                <a:gd name="T4" fmla="*/ 23 w 117"/>
                <a:gd name="T5" fmla="*/ 0 h 25"/>
                <a:gd name="T6" fmla="*/ 22 w 117"/>
                <a:gd name="T7" fmla="*/ 4 h 25"/>
                <a:gd name="T8" fmla="*/ 0 w 117"/>
                <a:gd name="T9" fmla="*/ 4 h 25"/>
                <a:gd name="T10" fmla="*/ 0 60000 65536"/>
                <a:gd name="T11" fmla="*/ 0 60000 65536"/>
                <a:gd name="T12" fmla="*/ 0 60000 65536"/>
                <a:gd name="T13" fmla="*/ 0 60000 65536"/>
                <a:gd name="T14" fmla="*/ 0 60000 65536"/>
                <a:gd name="T15" fmla="*/ 0 w 117"/>
                <a:gd name="T16" fmla="*/ 0 h 25"/>
                <a:gd name="T17" fmla="*/ 117 w 117"/>
                <a:gd name="T18" fmla="*/ 25 h 25"/>
              </a:gdLst>
              <a:ahLst/>
              <a:cxnLst>
                <a:cxn ang="T10">
                  <a:pos x="T0" y="T1"/>
                </a:cxn>
                <a:cxn ang="T11">
                  <a:pos x="T2" y="T3"/>
                </a:cxn>
                <a:cxn ang="T12">
                  <a:pos x="T4" y="T5"/>
                </a:cxn>
                <a:cxn ang="T13">
                  <a:pos x="T6" y="T7"/>
                </a:cxn>
                <a:cxn ang="T14">
                  <a:pos x="T8" y="T9"/>
                </a:cxn>
              </a:cxnLst>
              <a:rect l="T15" t="T16" r="T17" b="T18"/>
              <a:pathLst>
                <a:path w="117" h="25">
                  <a:moveTo>
                    <a:pt x="0" y="24"/>
                  </a:moveTo>
                  <a:lnTo>
                    <a:pt x="13" y="0"/>
                  </a:lnTo>
                  <a:lnTo>
                    <a:pt x="116" y="0"/>
                  </a:lnTo>
                  <a:lnTo>
                    <a:pt x="114" y="24"/>
                  </a:lnTo>
                  <a:lnTo>
                    <a:pt x="0" y="24"/>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92" name="Freeform 219"/>
            <p:cNvSpPr>
              <a:spLocks/>
            </p:cNvSpPr>
            <p:nvPr/>
          </p:nvSpPr>
          <p:spPr bwMode="auto">
            <a:xfrm>
              <a:off x="712" y="1840"/>
              <a:ext cx="65" cy="10"/>
            </a:xfrm>
            <a:custGeom>
              <a:avLst/>
              <a:gdLst>
                <a:gd name="T0" fmla="*/ 0 w 112"/>
                <a:gd name="T1" fmla="*/ 3 h 17"/>
                <a:gd name="T2" fmla="*/ 1 w 112"/>
                <a:gd name="T3" fmla="*/ 0 h 17"/>
                <a:gd name="T4" fmla="*/ 21 w 112"/>
                <a:gd name="T5" fmla="*/ 0 h 17"/>
                <a:gd name="T6" fmla="*/ 21 w 112"/>
                <a:gd name="T7" fmla="*/ 3 h 17"/>
                <a:gd name="T8" fmla="*/ 0 w 112"/>
                <a:gd name="T9" fmla="*/ 3 h 17"/>
                <a:gd name="T10" fmla="*/ 0 60000 65536"/>
                <a:gd name="T11" fmla="*/ 0 60000 65536"/>
                <a:gd name="T12" fmla="*/ 0 60000 65536"/>
                <a:gd name="T13" fmla="*/ 0 60000 65536"/>
                <a:gd name="T14" fmla="*/ 0 60000 65536"/>
                <a:gd name="T15" fmla="*/ 0 w 112"/>
                <a:gd name="T16" fmla="*/ 0 h 17"/>
                <a:gd name="T17" fmla="*/ 112 w 112"/>
                <a:gd name="T18" fmla="*/ 17 h 17"/>
              </a:gdLst>
              <a:ahLst/>
              <a:cxnLst>
                <a:cxn ang="T10">
                  <a:pos x="T0" y="T1"/>
                </a:cxn>
                <a:cxn ang="T11">
                  <a:pos x="T2" y="T3"/>
                </a:cxn>
                <a:cxn ang="T12">
                  <a:pos x="T4" y="T5"/>
                </a:cxn>
                <a:cxn ang="T13">
                  <a:pos x="T6" y="T7"/>
                </a:cxn>
                <a:cxn ang="T14">
                  <a:pos x="T8" y="T9"/>
                </a:cxn>
              </a:cxnLst>
              <a:rect l="T15" t="T16" r="T17" b="T18"/>
              <a:pathLst>
                <a:path w="112" h="17">
                  <a:moveTo>
                    <a:pt x="0" y="16"/>
                  </a:moveTo>
                  <a:lnTo>
                    <a:pt x="5" y="0"/>
                  </a:lnTo>
                  <a:lnTo>
                    <a:pt x="111" y="0"/>
                  </a:lnTo>
                  <a:lnTo>
                    <a:pt x="106" y="16"/>
                  </a:lnTo>
                  <a:lnTo>
                    <a:pt x="0"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93" name="Freeform 220"/>
            <p:cNvSpPr>
              <a:spLocks/>
            </p:cNvSpPr>
            <p:nvPr/>
          </p:nvSpPr>
          <p:spPr bwMode="auto">
            <a:xfrm>
              <a:off x="770" y="1840"/>
              <a:ext cx="10" cy="18"/>
            </a:xfrm>
            <a:custGeom>
              <a:avLst/>
              <a:gdLst>
                <a:gd name="T0" fmla="*/ 3 w 17"/>
                <a:gd name="T1" fmla="*/ 0 h 32"/>
                <a:gd name="T2" fmla="*/ 1 w 17"/>
                <a:gd name="T3" fmla="*/ 1 h 32"/>
                <a:gd name="T4" fmla="*/ 0 w 17"/>
                <a:gd name="T5" fmla="*/ 6 h 32"/>
                <a:gd name="T6" fmla="*/ 3 w 17"/>
                <a:gd name="T7" fmla="*/ 3 h 32"/>
                <a:gd name="T8" fmla="*/ 3 w 17"/>
                <a:gd name="T9" fmla="*/ 0 h 32"/>
                <a:gd name="T10" fmla="*/ 0 60000 65536"/>
                <a:gd name="T11" fmla="*/ 0 60000 65536"/>
                <a:gd name="T12" fmla="*/ 0 60000 65536"/>
                <a:gd name="T13" fmla="*/ 0 60000 65536"/>
                <a:gd name="T14" fmla="*/ 0 60000 65536"/>
                <a:gd name="T15" fmla="*/ 0 w 17"/>
                <a:gd name="T16" fmla="*/ 0 h 32"/>
                <a:gd name="T17" fmla="*/ 17 w 17"/>
                <a:gd name="T18" fmla="*/ 32 h 32"/>
              </a:gdLst>
              <a:ahLst/>
              <a:cxnLst>
                <a:cxn ang="T10">
                  <a:pos x="T0" y="T1"/>
                </a:cxn>
                <a:cxn ang="T11">
                  <a:pos x="T2" y="T3"/>
                </a:cxn>
                <a:cxn ang="T12">
                  <a:pos x="T4" y="T5"/>
                </a:cxn>
                <a:cxn ang="T13">
                  <a:pos x="T6" y="T7"/>
                </a:cxn>
                <a:cxn ang="T14">
                  <a:pos x="T8" y="T9"/>
                </a:cxn>
              </a:cxnLst>
              <a:rect l="T15" t="T16" r="T17" b="T18"/>
              <a:pathLst>
                <a:path w="17" h="32">
                  <a:moveTo>
                    <a:pt x="16" y="0"/>
                  </a:moveTo>
                  <a:lnTo>
                    <a:pt x="3" y="7"/>
                  </a:lnTo>
                  <a:lnTo>
                    <a:pt x="0" y="31"/>
                  </a:lnTo>
                  <a:lnTo>
                    <a:pt x="16" y="15"/>
                  </a:lnTo>
                  <a:lnTo>
                    <a:pt x="16" y="0"/>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294" name="Freeform 221"/>
            <p:cNvSpPr>
              <a:spLocks/>
            </p:cNvSpPr>
            <p:nvPr/>
          </p:nvSpPr>
          <p:spPr bwMode="auto">
            <a:xfrm>
              <a:off x="771" y="1844"/>
              <a:ext cx="506" cy="13"/>
            </a:xfrm>
            <a:custGeom>
              <a:avLst/>
              <a:gdLst>
                <a:gd name="T0" fmla="*/ 0 w 874"/>
                <a:gd name="T1" fmla="*/ 4 h 22"/>
                <a:gd name="T2" fmla="*/ 2 w 874"/>
                <a:gd name="T3" fmla="*/ 0 h 22"/>
                <a:gd name="T4" fmla="*/ 168 w 874"/>
                <a:gd name="T5" fmla="*/ 0 h 22"/>
                <a:gd name="T6" fmla="*/ 169 w 874"/>
                <a:gd name="T7" fmla="*/ 4 h 22"/>
                <a:gd name="T8" fmla="*/ 0 w 874"/>
                <a:gd name="T9" fmla="*/ 4 h 22"/>
                <a:gd name="T10" fmla="*/ 0 60000 65536"/>
                <a:gd name="T11" fmla="*/ 0 60000 65536"/>
                <a:gd name="T12" fmla="*/ 0 60000 65536"/>
                <a:gd name="T13" fmla="*/ 0 60000 65536"/>
                <a:gd name="T14" fmla="*/ 0 60000 65536"/>
                <a:gd name="T15" fmla="*/ 0 w 874"/>
                <a:gd name="T16" fmla="*/ 0 h 22"/>
                <a:gd name="T17" fmla="*/ 874 w 874"/>
                <a:gd name="T18" fmla="*/ 22 h 22"/>
              </a:gdLst>
              <a:ahLst/>
              <a:cxnLst>
                <a:cxn ang="T10">
                  <a:pos x="T0" y="T1"/>
                </a:cxn>
                <a:cxn ang="T11">
                  <a:pos x="T2" y="T3"/>
                </a:cxn>
                <a:cxn ang="T12">
                  <a:pos x="T4" y="T5"/>
                </a:cxn>
                <a:cxn ang="T13">
                  <a:pos x="T6" y="T7"/>
                </a:cxn>
                <a:cxn ang="T14">
                  <a:pos x="T8" y="T9"/>
                </a:cxn>
              </a:cxnLst>
              <a:rect l="T15" t="T16" r="T17" b="T18"/>
              <a:pathLst>
                <a:path w="874" h="22">
                  <a:moveTo>
                    <a:pt x="0" y="21"/>
                  </a:moveTo>
                  <a:lnTo>
                    <a:pt x="11" y="0"/>
                  </a:lnTo>
                  <a:lnTo>
                    <a:pt x="868" y="0"/>
                  </a:lnTo>
                  <a:lnTo>
                    <a:pt x="873" y="21"/>
                  </a:lnTo>
                  <a:lnTo>
                    <a:pt x="0" y="21"/>
                  </a:lnTo>
                </a:path>
              </a:pathLst>
            </a:custGeom>
            <a:solidFill>
              <a:srgbClr val="CCCCCC"/>
            </a:solidFill>
            <a:ln w="12700" cap="rnd" cmpd="sng">
              <a:solidFill>
                <a:srgbClr val="000000"/>
              </a:solidFill>
              <a:prstDash val="solid"/>
              <a:round/>
              <a:headEnd/>
              <a:tailEnd/>
            </a:ln>
          </p:spPr>
          <p:txBody>
            <a:bodyPr/>
            <a:lstStyle/>
            <a:p>
              <a:endParaRPr lang="en-GB"/>
            </a:p>
          </p:txBody>
        </p:sp>
        <p:sp>
          <p:nvSpPr>
            <p:cNvPr id="7295" name="Freeform 222"/>
            <p:cNvSpPr>
              <a:spLocks/>
            </p:cNvSpPr>
            <p:nvPr/>
          </p:nvSpPr>
          <p:spPr bwMode="auto">
            <a:xfrm>
              <a:off x="778" y="1840"/>
              <a:ext cx="496" cy="10"/>
            </a:xfrm>
            <a:custGeom>
              <a:avLst/>
              <a:gdLst>
                <a:gd name="T0" fmla="*/ 0 w 858"/>
                <a:gd name="T1" fmla="*/ 3 h 17"/>
                <a:gd name="T2" fmla="*/ 1 w 858"/>
                <a:gd name="T3" fmla="*/ 0 h 17"/>
                <a:gd name="T4" fmla="*/ 164 w 858"/>
                <a:gd name="T5" fmla="*/ 0 h 17"/>
                <a:gd name="T6" fmla="*/ 165 w 858"/>
                <a:gd name="T7" fmla="*/ 3 h 17"/>
                <a:gd name="T8" fmla="*/ 0 w 858"/>
                <a:gd name="T9" fmla="*/ 3 h 17"/>
                <a:gd name="T10" fmla="*/ 0 60000 65536"/>
                <a:gd name="T11" fmla="*/ 0 60000 65536"/>
                <a:gd name="T12" fmla="*/ 0 60000 65536"/>
                <a:gd name="T13" fmla="*/ 0 60000 65536"/>
                <a:gd name="T14" fmla="*/ 0 60000 65536"/>
                <a:gd name="T15" fmla="*/ 0 w 858"/>
                <a:gd name="T16" fmla="*/ 0 h 17"/>
                <a:gd name="T17" fmla="*/ 858 w 858"/>
                <a:gd name="T18" fmla="*/ 17 h 17"/>
              </a:gdLst>
              <a:ahLst/>
              <a:cxnLst>
                <a:cxn ang="T10">
                  <a:pos x="T0" y="T1"/>
                </a:cxn>
                <a:cxn ang="T11">
                  <a:pos x="T2" y="T3"/>
                </a:cxn>
                <a:cxn ang="T12">
                  <a:pos x="T4" y="T5"/>
                </a:cxn>
                <a:cxn ang="T13">
                  <a:pos x="T6" y="T7"/>
                </a:cxn>
                <a:cxn ang="T14">
                  <a:pos x="T8" y="T9"/>
                </a:cxn>
              </a:cxnLst>
              <a:rect l="T15" t="T16" r="T17" b="T18"/>
              <a:pathLst>
                <a:path w="858" h="17">
                  <a:moveTo>
                    <a:pt x="0" y="16"/>
                  </a:moveTo>
                  <a:lnTo>
                    <a:pt x="5" y="0"/>
                  </a:lnTo>
                  <a:lnTo>
                    <a:pt x="849" y="0"/>
                  </a:lnTo>
                  <a:lnTo>
                    <a:pt x="857" y="16"/>
                  </a:lnTo>
                  <a:lnTo>
                    <a:pt x="0" y="16"/>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296" name="Freeform 223"/>
            <p:cNvSpPr>
              <a:spLocks/>
            </p:cNvSpPr>
            <p:nvPr/>
          </p:nvSpPr>
          <p:spPr bwMode="auto">
            <a:xfrm>
              <a:off x="700" y="1853"/>
              <a:ext cx="649" cy="14"/>
            </a:xfrm>
            <a:custGeom>
              <a:avLst/>
              <a:gdLst>
                <a:gd name="T0" fmla="*/ 0 w 1123"/>
                <a:gd name="T1" fmla="*/ 5 h 24"/>
                <a:gd name="T2" fmla="*/ 2 w 1123"/>
                <a:gd name="T3" fmla="*/ 0 h 24"/>
                <a:gd name="T4" fmla="*/ 214 w 1123"/>
                <a:gd name="T5" fmla="*/ 0 h 24"/>
                <a:gd name="T6" fmla="*/ 216 w 1123"/>
                <a:gd name="T7" fmla="*/ 5 h 24"/>
                <a:gd name="T8" fmla="*/ 0 w 1123"/>
                <a:gd name="T9" fmla="*/ 5 h 24"/>
                <a:gd name="T10" fmla="*/ 0 60000 65536"/>
                <a:gd name="T11" fmla="*/ 0 60000 65536"/>
                <a:gd name="T12" fmla="*/ 0 60000 65536"/>
                <a:gd name="T13" fmla="*/ 0 60000 65536"/>
                <a:gd name="T14" fmla="*/ 0 60000 65536"/>
                <a:gd name="T15" fmla="*/ 0 w 1123"/>
                <a:gd name="T16" fmla="*/ 0 h 24"/>
                <a:gd name="T17" fmla="*/ 1123 w 1123"/>
                <a:gd name="T18" fmla="*/ 24 h 24"/>
              </a:gdLst>
              <a:ahLst/>
              <a:cxnLst>
                <a:cxn ang="T10">
                  <a:pos x="T0" y="T1"/>
                </a:cxn>
                <a:cxn ang="T11">
                  <a:pos x="T2" y="T3"/>
                </a:cxn>
                <a:cxn ang="T12">
                  <a:pos x="T4" y="T5"/>
                </a:cxn>
                <a:cxn ang="T13">
                  <a:pos x="T6" y="T7"/>
                </a:cxn>
                <a:cxn ang="T14">
                  <a:pos x="T8" y="T9"/>
                </a:cxn>
              </a:cxnLst>
              <a:rect l="T15" t="T16" r="T17" b="T18"/>
              <a:pathLst>
                <a:path w="1123" h="24">
                  <a:moveTo>
                    <a:pt x="0" y="23"/>
                  </a:moveTo>
                  <a:lnTo>
                    <a:pt x="10" y="0"/>
                  </a:lnTo>
                  <a:lnTo>
                    <a:pt x="1109" y="0"/>
                  </a:lnTo>
                  <a:lnTo>
                    <a:pt x="1122" y="23"/>
                  </a:lnTo>
                  <a:lnTo>
                    <a:pt x="0" y="23"/>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297" name="Freeform 224"/>
            <p:cNvSpPr>
              <a:spLocks/>
            </p:cNvSpPr>
            <p:nvPr/>
          </p:nvSpPr>
          <p:spPr bwMode="auto">
            <a:xfrm>
              <a:off x="705" y="1849"/>
              <a:ext cx="637" cy="9"/>
            </a:xfrm>
            <a:custGeom>
              <a:avLst/>
              <a:gdLst>
                <a:gd name="T0" fmla="*/ 0 w 1100"/>
                <a:gd name="T1" fmla="*/ 2 h 17"/>
                <a:gd name="T2" fmla="*/ 2 w 1100"/>
                <a:gd name="T3" fmla="*/ 0 h 17"/>
                <a:gd name="T4" fmla="*/ 213 w 1100"/>
                <a:gd name="T5" fmla="*/ 0 h 17"/>
                <a:gd name="T6" fmla="*/ 213 w 1100"/>
                <a:gd name="T7" fmla="*/ 2 h 17"/>
                <a:gd name="T8" fmla="*/ 0 w 1100"/>
                <a:gd name="T9" fmla="*/ 2 h 17"/>
                <a:gd name="T10" fmla="*/ 0 60000 65536"/>
                <a:gd name="T11" fmla="*/ 0 60000 65536"/>
                <a:gd name="T12" fmla="*/ 0 60000 65536"/>
                <a:gd name="T13" fmla="*/ 0 60000 65536"/>
                <a:gd name="T14" fmla="*/ 0 60000 65536"/>
                <a:gd name="T15" fmla="*/ 0 w 1100"/>
                <a:gd name="T16" fmla="*/ 0 h 17"/>
                <a:gd name="T17" fmla="*/ 1100 w 1100"/>
                <a:gd name="T18" fmla="*/ 17 h 17"/>
              </a:gdLst>
              <a:ahLst/>
              <a:cxnLst>
                <a:cxn ang="T10">
                  <a:pos x="T0" y="T1"/>
                </a:cxn>
                <a:cxn ang="T11">
                  <a:pos x="T2" y="T3"/>
                </a:cxn>
                <a:cxn ang="T12">
                  <a:pos x="T4" y="T5"/>
                </a:cxn>
                <a:cxn ang="T13">
                  <a:pos x="T6" y="T7"/>
                </a:cxn>
                <a:cxn ang="T14">
                  <a:pos x="T8" y="T9"/>
                </a:cxn>
              </a:cxnLst>
              <a:rect l="T15" t="T16" r="T17" b="T18"/>
              <a:pathLst>
                <a:path w="1100" h="17">
                  <a:moveTo>
                    <a:pt x="0" y="16"/>
                  </a:moveTo>
                  <a:lnTo>
                    <a:pt x="8" y="0"/>
                  </a:lnTo>
                  <a:lnTo>
                    <a:pt x="1094" y="0"/>
                  </a:lnTo>
                  <a:lnTo>
                    <a:pt x="1099" y="16"/>
                  </a:lnTo>
                  <a:lnTo>
                    <a:pt x="0"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98" name="Freeform 225"/>
            <p:cNvSpPr>
              <a:spLocks/>
            </p:cNvSpPr>
            <p:nvPr/>
          </p:nvSpPr>
          <p:spPr bwMode="auto">
            <a:xfrm>
              <a:off x="939" y="1855"/>
              <a:ext cx="46" cy="10"/>
            </a:xfrm>
            <a:custGeom>
              <a:avLst/>
              <a:gdLst>
                <a:gd name="T0" fmla="*/ 0 w 81"/>
                <a:gd name="T1" fmla="*/ 3 h 17"/>
                <a:gd name="T2" fmla="*/ 1 w 81"/>
                <a:gd name="T3" fmla="*/ 0 h 17"/>
                <a:gd name="T4" fmla="*/ 14 w 81"/>
                <a:gd name="T5" fmla="*/ 0 h 17"/>
                <a:gd name="T6" fmla="*/ 15 w 81"/>
                <a:gd name="T7" fmla="*/ 3 h 17"/>
                <a:gd name="T8" fmla="*/ 0 w 81"/>
                <a:gd name="T9" fmla="*/ 3 h 17"/>
                <a:gd name="T10" fmla="*/ 0 60000 65536"/>
                <a:gd name="T11" fmla="*/ 0 60000 65536"/>
                <a:gd name="T12" fmla="*/ 0 60000 65536"/>
                <a:gd name="T13" fmla="*/ 0 60000 65536"/>
                <a:gd name="T14" fmla="*/ 0 60000 65536"/>
                <a:gd name="T15" fmla="*/ 0 w 81"/>
                <a:gd name="T16" fmla="*/ 0 h 17"/>
                <a:gd name="T17" fmla="*/ 81 w 81"/>
                <a:gd name="T18" fmla="*/ 17 h 17"/>
              </a:gdLst>
              <a:ahLst/>
              <a:cxnLst>
                <a:cxn ang="T10">
                  <a:pos x="T0" y="T1"/>
                </a:cxn>
                <a:cxn ang="T11">
                  <a:pos x="T2" y="T3"/>
                </a:cxn>
                <a:cxn ang="T12">
                  <a:pos x="T4" y="T5"/>
                </a:cxn>
                <a:cxn ang="T13">
                  <a:pos x="T6" y="T7"/>
                </a:cxn>
                <a:cxn ang="T14">
                  <a:pos x="T8" y="T9"/>
                </a:cxn>
              </a:cxnLst>
              <a:rect l="T15" t="T16" r="T17" b="T18"/>
              <a:pathLst>
                <a:path w="81" h="17">
                  <a:moveTo>
                    <a:pt x="0" y="16"/>
                  </a:moveTo>
                  <a:lnTo>
                    <a:pt x="2" y="0"/>
                  </a:lnTo>
                  <a:lnTo>
                    <a:pt x="78" y="0"/>
                  </a:lnTo>
                  <a:lnTo>
                    <a:pt x="80" y="16"/>
                  </a:lnTo>
                  <a:lnTo>
                    <a:pt x="0"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299" name="Freeform 226"/>
            <p:cNvSpPr>
              <a:spLocks/>
            </p:cNvSpPr>
            <p:nvPr/>
          </p:nvSpPr>
          <p:spPr bwMode="auto">
            <a:xfrm>
              <a:off x="937" y="1859"/>
              <a:ext cx="50" cy="14"/>
            </a:xfrm>
            <a:custGeom>
              <a:avLst/>
              <a:gdLst>
                <a:gd name="T0" fmla="*/ 0 w 87"/>
                <a:gd name="T1" fmla="*/ 4 h 25"/>
                <a:gd name="T2" fmla="*/ 1 w 87"/>
                <a:gd name="T3" fmla="*/ 0 h 25"/>
                <a:gd name="T4" fmla="*/ 16 w 87"/>
                <a:gd name="T5" fmla="*/ 0 h 25"/>
                <a:gd name="T6" fmla="*/ 16 w 87"/>
                <a:gd name="T7" fmla="*/ 4 h 25"/>
                <a:gd name="T8" fmla="*/ 0 w 87"/>
                <a:gd name="T9" fmla="*/ 4 h 25"/>
                <a:gd name="T10" fmla="*/ 0 60000 65536"/>
                <a:gd name="T11" fmla="*/ 0 60000 65536"/>
                <a:gd name="T12" fmla="*/ 0 60000 65536"/>
                <a:gd name="T13" fmla="*/ 0 60000 65536"/>
                <a:gd name="T14" fmla="*/ 0 60000 65536"/>
                <a:gd name="T15" fmla="*/ 0 w 87"/>
                <a:gd name="T16" fmla="*/ 0 h 25"/>
                <a:gd name="T17" fmla="*/ 87 w 87"/>
                <a:gd name="T18" fmla="*/ 25 h 25"/>
              </a:gdLst>
              <a:ahLst/>
              <a:cxnLst>
                <a:cxn ang="T10">
                  <a:pos x="T0" y="T1"/>
                </a:cxn>
                <a:cxn ang="T11">
                  <a:pos x="T2" y="T3"/>
                </a:cxn>
                <a:cxn ang="T12">
                  <a:pos x="T4" y="T5"/>
                </a:cxn>
                <a:cxn ang="T13">
                  <a:pos x="T6" y="T7"/>
                </a:cxn>
                <a:cxn ang="T14">
                  <a:pos x="T8" y="T9"/>
                </a:cxn>
              </a:cxnLst>
              <a:rect l="T15" t="T16" r="T17" b="T18"/>
              <a:pathLst>
                <a:path w="87" h="25">
                  <a:moveTo>
                    <a:pt x="0" y="24"/>
                  </a:moveTo>
                  <a:lnTo>
                    <a:pt x="3" y="0"/>
                  </a:lnTo>
                  <a:lnTo>
                    <a:pt x="83" y="0"/>
                  </a:lnTo>
                  <a:lnTo>
                    <a:pt x="86" y="24"/>
                  </a:lnTo>
                  <a:lnTo>
                    <a:pt x="0" y="24"/>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300" name="Freeform 227"/>
            <p:cNvSpPr>
              <a:spLocks/>
            </p:cNvSpPr>
            <p:nvPr/>
          </p:nvSpPr>
          <p:spPr bwMode="auto">
            <a:xfrm>
              <a:off x="988" y="1855"/>
              <a:ext cx="47" cy="10"/>
            </a:xfrm>
            <a:custGeom>
              <a:avLst/>
              <a:gdLst>
                <a:gd name="T0" fmla="*/ 0 w 81"/>
                <a:gd name="T1" fmla="*/ 3 h 17"/>
                <a:gd name="T2" fmla="*/ 1 w 81"/>
                <a:gd name="T3" fmla="*/ 0 h 17"/>
                <a:gd name="T4" fmla="*/ 15 w 81"/>
                <a:gd name="T5" fmla="*/ 0 h 17"/>
                <a:gd name="T6" fmla="*/ 16 w 81"/>
                <a:gd name="T7" fmla="*/ 3 h 17"/>
                <a:gd name="T8" fmla="*/ 0 w 81"/>
                <a:gd name="T9" fmla="*/ 3 h 17"/>
                <a:gd name="T10" fmla="*/ 0 60000 65536"/>
                <a:gd name="T11" fmla="*/ 0 60000 65536"/>
                <a:gd name="T12" fmla="*/ 0 60000 65536"/>
                <a:gd name="T13" fmla="*/ 0 60000 65536"/>
                <a:gd name="T14" fmla="*/ 0 60000 65536"/>
                <a:gd name="T15" fmla="*/ 0 w 81"/>
                <a:gd name="T16" fmla="*/ 0 h 17"/>
                <a:gd name="T17" fmla="*/ 81 w 81"/>
                <a:gd name="T18" fmla="*/ 17 h 17"/>
              </a:gdLst>
              <a:ahLst/>
              <a:cxnLst>
                <a:cxn ang="T10">
                  <a:pos x="T0" y="T1"/>
                </a:cxn>
                <a:cxn ang="T11">
                  <a:pos x="T2" y="T3"/>
                </a:cxn>
                <a:cxn ang="T12">
                  <a:pos x="T4" y="T5"/>
                </a:cxn>
                <a:cxn ang="T13">
                  <a:pos x="T6" y="T7"/>
                </a:cxn>
                <a:cxn ang="T14">
                  <a:pos x="T8" y="T9"/>
                </a:cxn>
              </a:cxnLst>
              <a:rect l="T15" t="T16" r="T17" b="T18"/>
              <a:pathLst>
                <a:path w="81" h="17">
                  <a:moveTo>
                    <a:pt x="0" y="16"/>
                  </a:moveTo>
                  <a:lnTo>
                    <a:pt x="2" y="0"/>
                  </a:lnTo>
                  <a:lnTo>
                    <a:pt x="78" y="0"/>
                  </a:lnTo>
                  <a:lnTo>
                    <a:pt x="80" y="16"/>
                  </a:lnTo>
                  <a:lnTo>
                    <a:pt x="0" y="16"/>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301" name="Freeform 228"/>
            <p:cNvSpPr>
              <a:spLocks/>
            </p:cNvSpPr>
            <p:nvPr/>
          </p:nvSpPr>
          <p:spPr bwMode="auto">
            <a:xfrm>
              <a:off x="987" y="1859"/>
              <a:ext cx="51" cy="14"/>
            </a:xfrm>
            <a:custGeom>
              <a:avLst/>
              <a:gdLst>
                <a:gd name="T0" fmla="*/ 0 w 89"/>
                <a:gd name="T1" fmla="*/ 4 h 25"/>
                <a:gd name="T2" fmla="*/ 1 w 89"/>
                <a:gd name="T3" fmla="*/ 0 h 25"/>
                <a:gd name="T4" fmla="*/ 16 w 89"/>
                <a:gd name="T5" fmla="*/ 0 h 25"/>
                <a:gd name="T6" fmla="*/ 17 w 89"/>
                <a:gd name="T7" fmla="*/ 4 h 25"/>
                <a:gd name="T8" fmla="*/ 0 w 89"/>
                <a:gd name="T9" fmla="*/ 4 h 25"/>
                <a:gd name="T10" fmla="*/ 0 60000 65536"/>
                <a:gd name="T11" fmla="*/ 0 60000 65536"/>
                <a:gd name="T12" fmla="*/ 0 60000 65536"/>
                <a:gd name="T13" fmla="*/ 0 60000 65536"/>
                <a:gd name="T14" fmla="*/ 0 60000 65536"/>
                <a:gd name="T15" fmla="*/ 0 w 89"/>
                <a:gd name="T16" fmla="*/ 0 h 25"/>
                <a:gd name="T17" fmla="*/ 89 w 89"/>
                <a:gd name="T18" fmla="*/ 25 h 25"/>
              </a:gdLst>
              <a:ahLst/>
              <a:cxnLst>
                <a:cxn ang="T10">
                  <a:pos x="T0" y="T1"/>
                </a:cxn>
                <a:cxn ang="T11">
                  <a:pos x="T2" y="T3"/>
                </a:cxn>
                <a:cxn ang="T12">
                  <a:pos x="T4" y="T5"/>
                </a:cxn>
                <a:cxn ang="T13">
                  <a:pos x="T6" y="T7"/>
                </a:cxn>
                <a:cxn ang="T14">
                  <a:pos x="T8" y="T9"/>
                </a:cxn>
              </a:cxnLst>
              <a:rect l="T15" t="T16" r="T17" b="T18"/>
              <a:pathLst>
                <a:path w="89" h="25">
                  <a:moveTo>
                    <a:pt x="0" y="24"/>
                  </a:moveTo>
                  <a:lnTo>
                    <a:pt x="3" y="0"/>
                  </a:lnTo>
                  <a:lnTo>
                    <a:pt x="83" y="0"/>
                  </a:lnTo>
                  <a:lnTo>
                    <a:pt x="88" y="24"/>
                  </a:lnTo>
                  <a:lnTo>
                    <a:pt x="0" y="24"/>
                  </a:lnTo>
                </a:path>
              </a:pathLst>
            </a:custGeom>
            <a:solidFill>
              <a:srgbClr val="8C8C8C"/>
            </a:solidFill>
            <a:ln w="12700" cap="rnd" cmpd="sng">
              <a:solidFill>
                <a:srgbClr val="000000"/>
              </a:solidFill>
              <a:prstDash val="solid"/>
              <a:round/>
              <a:headEnd/>
              <a:tailEnd/>
            </a:ln>
          </p:spPr>
          <p:txBody>
            <a:bodyPr/>
            <a:lstStyle/>
            <a:p>
              <a:endParaRPr lang="en-GB"/>
            </a:p>
          </p:txBody>
        </p:sp>
        <p:sp>
          <p:nvSpPr>
            <p:cNvPr id="7302" name="Freeform 229"/>
            <p:cNvSpPr>
              <a:spLocks/>
            </p:cNvSpPr>
            <p:nvPr/>
          </p:nvSpPr>
          <p:spPr bwMode="auto">
            <a:xfrm>
              <a:off x="1371" y="1862"/>
              <a:ext cx="127" cy="11"/>
            </a:xfrm>
            <a:custGeom>
              <a:avLst/>
              <a:gdLst>
                <a:gd name="T0" fmla="*/ 2 w 219"/>
                <a:gd name="T1" fmla="*/ 3 h 19"/>
                <a:gd name="T2" fmla="*/ 0 w 219"/>
                <a:gd name="T3" fmla="*/ 0 h 19"/>
                <a:gd name="T4" fmla="*/ 39 w 219"/>
                <a:gd name="T5" fmla="*/ 0 h 19"/>
                <a:gd name="T6" fmla="*/ 42 w 219"/>
                <a:gd name="T7" fmla="*/ 3 h 19"/>
                <a:gd name="T8" fmla="*/ 2 w 219"/>
                <a:gd name="T9" fmla="*/ 3 h 19"/>
                <a:gd name="T10" fmla="*/ 0 60000 65536"/>
                <a:gd name="T11" fmla="*/ 0 60000 65536"/>
                <a:gd name="T12" fmla="*/ 0 60000 65536"/>
                <a:gd name="T13" fmla="*/ 0 60000 65536"/>
                <a:gd name="T14" fmla="*/ 0 60000 65536"/>
                <a:gd name="T15" fmla="*/ 0 w 219"/>
                <a:gd name="T16" fmla="*/ 0 h 19"/>
                <a:gd name="T17" fmla="*/ 219 w 219"/>
                <a:gd name="T18" fmla="*/ 19 h 19"/>
              </a:gdLst>
              <a:ahLst/>
              <a:cxnLst>
                <a:cxn ang="T10">
                  <a:pos x="T0" y="T1"/>
                </a:cxn>
                <a:cxn ang="T11">
                  <a:pos x="T2" y="T3"/>
                </a:cxn>
                <a:cxn ang="T12">
                  <a:pos x="T4" y="T5"/>
                </a:cxn>
                <a:cxn ang="T13">
                  <a:pos x="T6" y="T7"/>
                </a:cxn>
                <a:cxn ang="T14">
                  <a:pos x="T8" y="T9"/>
                </a:cxn>
              </a:cxnLst>
              <a:rect l="T15" t="T16" r="T17" b="T18"/>
              <a:pathLst>
                <a:path w="219" h="19">
                  <a:moveTo>
                    <a:pt x="10" y="18"/>
                  </a:moveTo>
                  <a:lnTo>
                    <a:pt x="0" y="0"/>
                  </a:lnTo>
                  <a:lnTo>
                    <a:pt x="200" y="0"/>
                  </a:lnTo>
                  <a:lnTo>
                    <a:pt x="218" y="18"/>
                  </a:lnTo>
                  <a:lnTo>
                    <a:pt x="10" y="18"/>
                  </a:lnTo>
                </a:path>
              </a:pathLst>
            </a:custGeom>
            <a:solidFill>
              <a:srgbClr val="000000"/>
            </a:solidFill>
            <a:ln w="12700" cap="rnd" cmpd="sng">
              <a:solidFill>
                <a:srgbClr val="000000"/>
              </a:solidFill>
              <a:prstDash val="solid"/>
              <a:round/>
              <a:headEnd/>
              <a:tailEnd/>
            </a:ln>
          </p:spPr>
          <p:txBody>
            <a:bodyPr/>
            <a:lstStyle/>
            <a:p>
              <a:endParaRPr lang="en-GB"/>
            </a:p>
          </p:txBody>
        </p:sp>
        <p:sp>
          <p:nvSpPr>
            <p:cNvPr id="7303" name="Freeform 230"/>
            <p:cNvSpPr>
              <a:spLocks/>
            </p:cNvSpPr>
            <p:nvPr/>
          </p:nvSpPr>
          <p:spPr bwMode="auto">
            <a:xfrm>
              <a:off x="1382" y="1862"/>
              <a:ext cx="116" cy="11"/>
            </a:xfrm>
            <a:custGeom>
              <a:avLst/>
              <a:gdLst>
                <a:gd name="T0" fmla="*/ 2 w 201"/>
                <a:gd name="T1" fmla="*/ 0 h 19"/>
                <a:gd name="T2" fmla="*/ 36 w 201"/>
                <a:gd name="T3" fmla="*/ 0 h 19"/>
                <a:gd name="T4" fmla="*/ 38 w 201"/>
                <a:gd name="T5" fmla="*/ 3 h 19"/>
                <a:gd name="T6" fmla="*/ 0 w 201"/>
                <a:gd name="T7" fmla="*/ 3 h 19"/>
                <a:gd name="T8" fmla="*/ 2 w 201"/>
                <a:gd name="T9" fmla="*/ 0 h 19"/>
                <a:gd name="T10" fmla="*/ 0 60000 65536"/>
                <a:gd name="T11" fmla="*/ 0 60000 65536"/>
                <a:gd name="T12" fmla="*/ 0 60000 65536"/>
                <a:gd name="T13" fmla="*/ 0 60000 65536"/>
                <a:gd name="T14" fmla="*/ 0 60000 65536"/>
                <a:gd name="T15" fmla="*/ 0 w 201"/>
                <a:gd name="T16" fmla="*/ 0 h 19"/>
                <a:gd name="T17" fmla="*/ 201 w 201"/>
                <a:gd name="T18" fmla="*/ 19 h 19"/>
              </a:gdLst>
              <a:ahLst/>
              <a:cxnLst>
                <a:cxn ang="T10">
                  <a:pos x="T0" y="T1"/>
                </a:cxn>
                <a:cxn ang="T11">
                  <a:pos x="T2" y="T3"/>
                </a:cxn>
                <a:cxn ang="T12">
                  <a:pos x="T4" y="T5"/>
                </a:cxn>
                <a:cxn ang="T13">
                  <a:pos x="T6" y="T7"/>
                </a:cxn>
                <a:cxn ang="T14">
                  <a:pos x="T8" y="T9"/>
                </a:cxn>
              </a:cxnLst>
              <a:rect l="T15" t="T16" r="T17" b="T18"/>
              <a:pathLst>
                <a:path w="201" h="19">
                  <a:moveTo>
                    <a:pt x="8" y="0"/>
                  </a:moveTo>
                  <a:lnTo>
                    <a:pt x="187" y="0"/>
                  </a:lnTo>
                  <a:lnTo>
                    <a:pt x="200" y="18"/>
                  </a:lnTo>
                  <a:lnTo>
                    <a:pt x="0" y="18"/>
                  </a:lnTo>
                  <a:lnTo>
                    <a:pt x="8" y="0"/>
                  </a:lnTo>
                </a:path>
              </a:pathLst>
            </a:custGeom>
            <a:solidFill>
              <a:srgbClr val="CCCCCC"/>
            </a:solidFill>
            <a:ln w="12700" cap="rnd" cmpd="sng">
              <a:solidFill>
                <a:srgbClr val="000000"/>
              </a:solidFill>
              <a:prstDash val="solid"/>
              <a:round/>
              <a:headEnd/>
              <a:tailEnd/>
            </a:ln>
          </p:spPr>
          <p:txBody>
            <a:bodyPr/>
            <a:lstStyle/>
            <a:p>
              <a:endParaRPr lang="en-GB"/>
            </a:p>
          </p:txBody>
        </p:sp>
        <p:sp>
          <p:nvSpPr>
            <p:cNvPr id="7304" name="Freeform 231"/>
            <p:cNvSpPr>
              <a:spLocks/>
            </p:cNvSpPr>
            <p:nvPr/>
          </p:nvSpPr>
          <p:spPr bwMode="auto">
            <a:xfrm>
              <a:off x="1374" y="1853"/>
              <a:ext cx="13" cy="20"/>
            </a:xfrm>
            <a:custGeom>
              <a:avLst/>
              <a:gdLst>
                <a:gd name="T0" fmla="*/ 3 w 22"/>
                <a:gd name="T1" fmla="*/ 6 h 35"/>
                <a:gd name="T2" fmla="*/ 0 w 22"/>
                <a:gd name="T3" fmla="*/ 3 h 35"/>
                <a:gd name="T4" fmla="*/ 2 w 22"/>
                <a:gd name="T5" fmla="*/ 0 h 35"/>
                <a:gd name="T6" fmla="*/ 4 w 22"/>
                <a:gd name="T7" fmla="*/ 3 h 35"/>
                <a:gd name="T8" fmla="*/ 3 w 22"/>
                <a:gd name="T9" fmla="*/ 6 h 35"/>
                <a:gd name="T10" fmla="*/ 0 60000 65536"/>
                <a:gd name="T11" fmla="*/ 0 60000 65536"/>
                <a:gd name="T12" fmla="*/ 0 60000 65536"/>
                <a:gd name="T13" fmla="*/ 0 60000 65536"/>
                <a:gd name="T14" fmla="*/ 0 60000 65536"/>
                <a:gd name="T15" fmla="*/ 0 w 22"/>
                <a:gd name="T16" fmla="*/ 0 h 35"/>
                <a:gd name="T17" fmla="*/ 22 w 22"/>
                <a:gd name="T18" fmla="*/ 35 h 35"/>
              </a:gdLst>
              <a:ahLst/>
              <a:cxnLst>
                <a:cxn ang="T10">
                  <a:pos x="T0" y="T1"/>
                </a:cxn>
                <a:cxn ang="T11">
                  <a:pos x="T2" y="T3"/>
                </a:cxn>
                <a:cxn ang="T12">
                  <a:pos x="T4" y="T5"/>
                </a:cxn>
                <a:cxn ang="T13">
                  <a:pos x="T6" y="T7"/>
                </a:cxn>
                <a:cxn ang="T14">
                  <a:pos x="T8" y="T9"/>
                </a:cxn>
              </a:cxnLst>
              <a:rect l="T15" t="T16" r="T17" b="T18"/>
              <a:pathLst>
                <a:path w="22" h="35">
                  <a:moveTo>
                    <a:pt x="13" y="34"/>
                  </a:moveTo>
                  <a:lnTo>
                    <a:pt x="0" y="16"/>
                  </a:lnTo>
                  <a:lnTo>
                    <a:pt x="8" y="0"/>
                  </a:lnTo>
                  <a:lnTo>
                    <a:pt x="21" y="16"/>
                  </a:lnTo>
                  <a:lnTo>
                    <a:pt x="13" y="34"/>
                  </a:lnTo>
                </a:path>
              </a:pathLst>
            </a:custGeom>
            <a:solidFill>
              <a:srgbClr val="A6A6A6"/>
            </a:solidFill>
            <a:ln w="12700" cap="rnd" cmpd="sng">
              <a:solidFill>
                <a:srgbClr val="000000"/>
              </a:solidFill>
              <a:prstDash val="solid"/>
              <a:round/>
              <a:headEnd/>
              <a:tailEnd/>
            </a:ln>
          </p:spPr>
          <p:txBody>
            <a:bodyPr/>
            <a:lstStyle/>
            <a:p>
              <a:endParaRPr lang="en-GB"/>
            </a:p>
          </p:txBody>
        </p:sp>
        <p:sp>
          <p:nvSpPr>
            <p:cNvPr id="7305" name="Freeform 232"/>
            <p:cNvSpPr>
              <a:spLocks/>
            </p:cNvSpPr>
            <p:nvPr/>
          </p:nvSpPr>
          <p:spPr bwMode="auto">
            <a:xfrm>
              <a:off x="1379" y="1853"/>
              <a:ext cx="111" cy="10"/>
            </a:xfrm>
            <a:custGeom>
              <a:avLst/>
              <a:gdLst>
                <a:gd name="T0" fmla="*/ 2 w 193"/>
                <a:gd name="T1" fmla="*/ 3 h 17"/>
                <a:gd name="T2" fmla="*/ 36 w 193"/>
                <a:gd name="T3" fmla="*/ 3 h 17"/>
                <a:gd name="T4" fmla="*/ 34 w 193"/>
                <a:gd name="T5" fmla="*/ 0 h 17"/>
                <a:gd name="T6" fmla="*/ 0 w 193"/>
                <a:gd name="T7" fmla="*/ 0 h 17"/>
                <a:gd name="T8" fmla="*/ 2 w 193"/>
                <a:gd name="T9" fmla="*/ 3 h 17"/>
                <a:gd name="T10" fmla="*/ 0 60000 65536"/>
                <a:gd name="T11" fmla="*/ 0 60000 65536"/>
                <a:gd name="T12" fmla="*/ 0 60000 65536"/>
                <a:gd name="T13" fmla="*/ 0 60000 65536"/>
                <a:gd name="T14" fmla="*/ 0 60000 65536"/>
                <a:gd name="T15" fmla="*/ 0 w 193"/>
                <a:gd name="T16" fmla="*/ 0 h 17"/>
                <a:gd name="T17" fmla="*/ 193 w 193"/>
                <a:gd name="T18" fmla="*/ 17 h 17"/>
              </a:gdLst>
              <a:ahLst/>
              <a:cxnLst>
                <a:cxn ang="T10">
                  <a:pos x="T0" y="T1"/>
                </a:cxn>
                <a:cxn ang="T11">
                  <a:pos x="T2" y="T3"/>
                </a:cxn>
                <a:cxn ang="T12">
                  <a:pos x="T4" y="T5"/>
                </a:cxn>
                <a:cxn ang="T13">
                  <a:pos x="T6" y="T7"/>
                </a:cxn>
                <a:cxn ang="T14">
                  <a:pos x="T8" y="T9"/>
                </a:cxn>
              </a:cxnLst>
              <a:rect l="T15" t="T16" r="T17" b="T18"/>
              <a:pathLst>
                <a:path w="193" h="17">
                  <a:moveTo>
                    <a:pt x="13" y="16"/>
                  </a:moveTo>
                  <a:lnTo>
                    <a:pt x="192" y="16"/>
                  </a:lnTo>
                  <a:lnTo>
                    <a:pt x="177" y="0"/>
                  </a:lnTo>
                  <a:lnTo>
                    <a:pt x="0" y="0"/>
                  </a:lnTo>
                  <a:lnTo>
                    <a:pt x="13" y="16"/>
                  </a:lnTo>
                </a:path>
              </a:pathLst>
            </a:custGeom>
            <a:solidFill>
              <a:srgbClr val="BFBFBF"/>
            </a:solidFill>
            <a:ln w="12700" cap="rnd" cmpd="sng">
              <a:solidFill>
                <a:srgbClr val="000000"/>
              </a:solidFill>
              <a:prstDash val="solid"/>
              <a:round/>
              <a:headEnd/>
              <a:tailEnd/>
            </a:ln>
          </p:spPr>
          <p:txBody>
            <a:bodyPr/>
            <a:lstStyle/>
            <a:p>
              <a:endParaRPr lang="en-GB"/>
            </a:p>
          </p:txBody>
        </p:sp>
        <p:sp>
          <p:nvSpPr>
            <p:cNvPr id="7306" name="Rectangle 233"/>
            <p:cNvSpPr>
              <a:spLocks noChangeArrowheads="1"/>
            </p:cNvSpPr>
            <p:nvPr/>
          </p:nvSpPr>
          <p:spPr bwMode="auto">
            <a:xfrm>
              <a:off x="667" y="1879"/>
              <a:ext cx="1059" cy="18"/>
            </a:xfrm>
            <a:prstGeom prst="rect">
              <a:avLst/>
            </a:prstGeom>
            <a:solidFill>
              <a:srgbClr val="666666"/>
            </a:solidFill>
            <a:ln w="12700">
              <a:solidFill>
                <a:srgbClr val="000000"/>
              </a:solidFill>
              <a:miter lim="800000"/>
              <a:headEnd/>
              <a:tailEnd/>
            </a:ln>
          </p:spPr>
          <p:txBody>
            <a:bodyPr wrap="none" anchor="ctr"/>
            <a:lstStyle/>
            <a:p>
              <a:endParaRPr lang="en-US"/>
            </a:p>
          </p:txBody>
        </p:sp>
        <p:sp>
          <p:nvSpPr>
            <p:cNvPr id="7307" name="Rectangle 234"/>
            <p:cNvSpPr>
              <a:spLocks noChangeArrowheads="1"/>
            </p:cNvSpPr>
            <p:nvPr/>
          </p:nvSpPr>
          <p:spPr bwMode="auto">
            <a:xfrm>
              <a:off x="697" y="1900"/>
              <a:ext cx="1012" cy="20"/>
            </a:xfrm>
            <a:prstGeom prst="rect">
              <a:avLst/>
            </a:prstGeom>
            <a:solidFill>
              <a:srgbClr val="404040"/>
            </a:solidFill>
            <a:ln w="12700">
              <a:solidFill>
                <a:srgbClr val="000000"/>
              </a:solidFill>
              <a:miter lim="800000"/>
              <a:headEnd/>
              <a:tailEnd/>
            </a:ln>
          </p:spPr>
          <p:txBody>
            <a:bodyPr wrap="none" anchor="ctr"/>
            <a:lstStyle/>
            <a:p>
              <a:endParaRPr lang="en-US"/>
            </a:p>
          </p:txBody>
        </p:sp>
        <p:sp>
          <p:nvSpPr>
            <p:cNvPr id="7308" name="Freeform 235"/>
            <p:cNvSpPr>
              <a:spLocks/>
            </p:cNvSpPr>
            <p:nvPr/>
          </p:nvSpPr>
          <p:spPr bwMode="auto">
            <a:xfrm>
              <a:off x="751" y="768"/>
              <a:ext cx="894" cy="725"/>
            </a:xfrm>
            <a:custGeom>
              <a:avLst/>
              <a:gdLst>
                <a:gd name="T0" fmla="*/ 11 w 1547"/>
                <a:gd name="T1" fmla="*/ 230 h 1284"/>
                <a:gd name="T2" fmla="*/ 6 w 1547"/>
                <a:gd name="T3" fmla="*/ 230 h 1284"/>
                <a:gd name="T4" fmla="*/ 3 w 1547"/>
                <a:gd name="T5" fmla="*/ 230 h 1284"/>
                <a:gd name="T6" fmla="*/ 2 w 1547"/>
                <a:gd name="T7" fmla="*/ 228 h 1284"/>
                <a:gd name="T8" fmla="*/ 1 w 1547"/>
                <a:gd name="T9" fmla="*/ 226 h 1284"/>
                <a:gd name="T10" fmla="*/ 0 w 1547"/>
                <a:gd name="T11" fmla="*/ 223 h 1284"/>
                <a:gd name="T12" fmla="*/ 0 w 1547"/>
                <a:gd name="T13" fmla="*/ 9 h 1284"/>
                <a:gd name="T14" fmla="*/ 0 w 1547"/>
                <a:gd name="T15" fmla="*/ 8 h 1284"/>
                <a:gd name="T16" fmla="*/ 1 w 1547"/>
                <a:gd name="T17" fmla="*/ 5 h 1284"/>
                <a:gd name="T18" fmla="*/ 3 w 1547"/>
                <a:gd name="T19" fmla="*/ 3 h 1284"/>
                <a:gd name="T20" fmla="*/ 4 w 1547"/>
                <a:gd name="T21" fmla="*/ 2 h 1284"/>
                <a:gd name="T22" fmla="*/ 7 w 1547"/>
                <a:gd name="T23" fmla="*/ 1 h 1284"/>
                <a:gd name="T24" fmla="*/ 10 w 1547"/>
                <a:gd name="T25" fmla="*/ 0 h 1284"/>
                <a:gd name="T26" fmla="*/ 288 w 1547"/>
                <a:gd name="T27" fmla="*/ 0 h 1284"/>
                <a:gd name="T28" fmla="*/ 292 w 1547"/>
                <a:gd name="T29" fmla="*/ 0 h 1284"/>
                <a:gd name="T30" fmla="*/ 295 w 1547"/>
                <a:gd name="T31" fmla="*/ 1 h 1284"/>
                <a:gd name="T32" fmla="*/ 297 w 1547"/>
                <a:gd name="T33" fmla="*/ 3 h 1284"/>
                <a:gd name="T34" fmla="*/ 298 w 1547"/>
                <a:gd name="T35" fmla="*/ 5 h 1284"/>
                <a:gd name="T36" fmla="*/ 298 w 1547"/>
                <a:gd name="T37" fmla="*/ 8 h 1284"/>
                <a:gd name="T38" fmla="*/ 298 w 1547"/>
                <a:gd name="T39" fmla="*/ 10 h 1284"/>
                <a:gd name="T40" fmla="*/ 298 w 1547"/>
                <a:gd name="T41" fmla="*/ 222 h 1284"/>
                <a:gd name="T42" fmla="*/ 298 w 1547"/>
                <a:gd name="T43" fmla="*/ 226 h 1284"/>
                <a:gd name="T44" fmla="*/ 296 w 1547"/>
                <a:gd name="T45" fmla="*/ 228 h 1284"/>
                <a:gd name="T46" fmla="*/ 294 w 1547"/>
                <a:gd name="T47" fmla="*/ 230 h 1284"/>
                <a:gd name="T48" fmla="*/ 292 w 1547"/>
                <a:gd name="T49" fmla="*/ 230 h 1284"/>
                <a:gd name="T50" fmla="*/ 289 w 1547"/>
                <a:gd name="T51" fmla="*/ 231 h 1284"/>
                <a:gd name="T52" fmla="*/ 288 w 1547"/>
                <a:gd name="T53" fmla="*/ 230 h 1284"/>
                <a:gd name="T54" fmla="*/ 11 w 1547"/>
                <a:gd name="T55" fmla="*/ 230 h 12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47"/>
                <a:gd name="T85" fmla="*/ 0 h 1284"/>
                <a:gd name="T86" fmla="*/ 1547 w 1547"/>
                <a:gd name="T87" fmla="*/ 1284 h 12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47" h="1284">
                  <a:moveTo>
                    <a:pt x="57" y="1281"/>
                  </a:moveTo>
                  <a:lnTo>
                    <a:pt x="29" y="1281"/>
                  </a:lnTo>
                  <a:lnTo>
                    <a:pt x="18" y="1275"/>
                  </a:lnTo>
                  <a:lnTo>
                    <a:pt x="8" y="1268"/>
                  </a:lnTo>
                  <a:lnTo>
                    <a:pt x="3" y="1255"/>
                  </a:lnTo>
                  <a:lnTo>
                    <a:pt x="0" y="1239"/>
                  </a:lnTo>
                  <a:lnTo>
                    <a:pt x="0" y="49"/>
                  </a:lnTo>
                  <a:lnTo>
                    <a:pt x="0" y="42"/>
                  </a:lnTo>
                  <a:lnTo>
                    <a:pt x="5" y="26"/>
                  </a:lnTo>
                  <a:lnTo>
                    <a:pt x="13" y="16"/>
                  </a:lnTo>
                  <a:lnTo>
                    <a:pt x="21" y="8"/>
                  </a:lnTo>
                  <a:lnTo>
                    <a:pt x="36" y="3"/>
                  </a:lnTo>
                  <a:lnTo>
                    <a:pt x="55" y="0"/>
                  </a:lnTo>
                  <a:lnTo>
                    <a:pt x="1494" y="0"/>
                  </a:lnTo>
                  <a:lnTo>
                    <a:pt x="1515" y="0"/>
                  </a:lnTo>
                  <a:lnTo>
                    <a:pt x="1528" y="5"/>
                  </a:lnTo>
                  <a:lnTo>
                    <a:pt x="1538" y="16"/>
                  </a:lnTo>
                  <a:lnTo>
                    <a:pt x="1543" y="26"/>
                  </a:lnTo>
                  <a:lnTo>
                    <a:pt x="1546" y="44"/>
                  </a:lnTo>
                  <a:lnTo>
                    <a:pt x="1546" y="55"/>
                  </a:lnTo>
                  <a:lnTo>
                    <a:pt x="1546" y="1234"/>
                  </a:lnTo>
                  <a:lnTo>
                    <a:pt x="1541" y="1255"/>
                  </a:lnTo>
                  <a:lnTo>
                    <a:pt x="1533" y="1268"/>
                  </a:lnTo>
                  <a:lnTo>
                    <a:pt x="1525" y="1275"/>
                  </a:lnTo>
                  <a:lnTo>
                    <a:pt x="1515" y="1281"/>
                  </a:lnTo>
                  <a:lnTo>
                    <a:pt x="1499" y="1283"/>
                  </a:lnTo>
                  <a:lnTo>
                    <a:pt x="1491" y="1281"/>
                  </a:lnTo>
                  <a:lnTo>
                    <a:pt x="57" y="1281"/>
                  </a:lnTo>
                </a:path>
              </a:pathLst>
            </a:custGeom>
            <a:solidFill>
              <a:srgbClr val="808080"/>
            </a:solidFill>
            <a:ln w="12700" cap="rnd" cmpd="sng">
              <a:solidFill>
                <a:srgbClr val="000000"/>
              </a:solidFill>
              <a:prstDash val="solid"/>
              <a:round/>
              <a:headEnd/>
              <a:tailEnd/>
            </a:ln>
          </p:spPr>
          <p:txBody>
            <a:bodyPr/>
            <a:lstStyle/>
            <a:p>
              <a:endParaRPr lang="en-GB"/>
            </a:p>
          </p:txBody>
        </p:sp>
        <p:sp>
          <p:nvSpPr>
            <p:cNvPr id="7309" name="Freeform 236"/>
            <p:cNvSpPr>
              <a:spLocks/>
            </p:cNvSpPr>
            <p:nvPr/>
          </p:nvSpPr>
          <p:spPr bwMode="auto">
            <a:xfrm>
              <a:off x="763" y="778"/>
              <a:ext cx="869" cy="704"/>
            </a:xfrm>
            <a:custGeom>
              <a:avLst/>
              <a:gdLst>
                <a:gd name="T0" fmla="*/ 10 w 1503"/>
                <a:gd name="T1" fmla="*/ 224 h 1245"/>
                <a:gd name="T2" fmla="*/ 5 w 1503"/>
                <a:gd name="T3" fmla="*/ 224 h 1245"/>
                <a:gd name="T4" fmla="*/ 3 w 1503"/>
                <a:gd name="T5" fmla="*/ 223 h 1245"/>
                <a:gd name="T6" fmla="*/ 1 w 1503"/>
                <a:gd name="T7" fmla="*/ 222 h 1245"/>
                <a:gd name="T8" fmla="*/ 0 w 1503"/>
                <a:gd name="T9" fmla="*/ 220 h 1245"/>
                <a:gd name="T10" fmla="*/ 0 w 1503"/>
                <a:gd name="T11" fmla="*/ 217 h 1245"/>
                <a:gd name="T12" fmla="*/ 0 w 1503"/>
                <a:gd name="T13" fmla="*/ 9 h 1245"/>
                <a:gd name="T14" fmla="*/ 0 w 1503"/>
                <a:gd name="T15" fmla="*/ 8 h 1245"/>
                <a:gd name="T16" fmla="*/ 1 w 1503"/>
                <a:gd name="T17" fmla="*/ 5 h 1245"/>
                <a:gd name="T18" fmla="*/ 2 w 1503"/>
                <a:gd name="T19" fmla="*/ 3 h 1245"/>
                <a:gd name="T20" fmla="*/ 4 w 1503"/>
                <a:gd name="T21" fmla="*/ 2 h 1245"/>
                <a:gd name="T22" fmla="*/ 7 w 1503"/>
                <a:gd name="T23" fmla="*/ 1 h 1245"/>
                <a:gd name="T24" fmla="*/ 10 w 1503"/>
                <a:gd name="T25" fmla="*/ 0 h 1245"/>
                <a:gd name="T26" fmla="*/ 281 w 1503"/>
                <a:gd name="T27" fmla="*/ 0 h 1245"/>
                <a:gd name="T28" fmla="*/ 284 w 1503"/>
                <a:gd name="T29" fmla="*/ 1 h 1245"/>
                <a:gd name="T30" fmla="*/ 287 w 1503"/>
                <a:gd name="T31" fmla="*/ 2 h 1245"/>
                <a:gd name="T32" fmla="*/ 289 w 1503"/>
                <a:gd name="T33" fmla="*/ 3 h 1245"/>
                <a:gd name="T34" fmla="*/ 290 w 1503"/>
                <a:gd name="T35" fmla="*/ 5 h 1245"/>
                <a:gd name="T36" fmla="*/ 290 w 1503"/>
                <a:gd name="T37" fmla="*/ 8 h 1245"/>
                <a:gd name="T38" fmla="*/ 290 w 1503"/>
                <a:gd name="T39" fmla="*/ 9 h 1245"/>
                <a:gd name="T40" fmla="*/ 290 w 1503"/>
                <a:gd name="T41" fmla="*/ 217 h 1245"/>
                <a:gd name="T42" fmla="*/ 289 w 1503"/>
                <a:gd name="T43" fmla="*/ 220 h 1245"/>
                <a:gd name="T44" fmla="*/ 288 w 1503"/>
                <a:gd name="T45" fmla="*/ 222 h 1245"/>
                <a:gd name="T46" fmla="*/ 286 w 1503"/>
                <a:gd name="T47" fmla="*/ 223 h 1245"/>
                <a:gd name="T48" fmla="*/ 284 w 1503"/>
                <a:gd name="T49" fmla="*/ 224 h 1245"/>
                <a:gd name="T50" fmla="*/ 281 w 1503"/>
                <a:gd name="T51" fmla="*/ 225 h 1245"/>
                <a:gd name="T52" fmla="*/ 280 w 1503"/>
                <a:gd name="T53" fmla="*/ 224 h 1245"/>
                <a:gd name="T54" fmla="*/ 10 w 1503"/>
                <a:gd name="T55" fmla="*/ 224 h 12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03"/>
                <a:gd name="T85" fmla="*/ 0 h 1245"/>
                <a:gd name="T86" fmla="*/ 1503 w 1503"/>
                <a:gd name="T87" fmla="*/ 1245 h 12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03" h="1245">
                  <a:moveTo>
                    <a:pt x="54" y="1242"/>
                  </a:moveTo>
                  <a:lnTo>
                    <a:pt x="26" y="1242"/>
                  </a:lnTo>
                  <a:lnTo>
                    <a:pt x="15" y="1237"/>
                  </a:lnTo>
                  <a:lnTo>
                    <a:pt x="5" y="1229"/>
                  </a:lnTo>
                  <a:lnTo>
                    <a:pt x="0" y="1216"/>
                  </a:lnTo>
                  <a:lnTo>
                    <a:pt x="0" y="1200"/>
                  </a:lnTo>
                  <a:lnTo>
                    <a:pt x="0" y="50"/>
                  </a:lnTo>
                  <a:lnTo>
                    <a:pt x="0" y="42"/>
                  </a:lnTo>
                  <a:lnTo>
                    <a:pt x="5" y="26"/>
                  </a:lnTo>
                  <a:lnTo>
                    <a:pt x="10" y="16"/>
                  </a:lnTo>
                  <a:lnTo>
                    <a:pt x="21" y="8"/>
                  </a:lnTo>
                  <a:lnTo>
                    <a:pt x="34" y="3"/>
                  </a:lnTo>
                  <a:lnTo>
                    <a:pt x="52" y="0"/>
                  </a:lnTo>
                  <a:lnTo>
                    <a:pt x="1452" y="0"/>
                  </a:lnTo>
                  <a:lnTo>
                    <a:pt x="1470" y="3"/>
                  </a:lnTo>
                  <a:lnTo>
                    <a:pt x="1486" y="8"/>
                  </a:lnTo>
                  <a:lnTo>
                    <a:pt x="1494" y="16"/>
                  </a:lnTo>
                  <a:lnTo>
                    <a:pt x="1499" y="26"/>
                  </a:lnTo>
                  <a:lnTo>
                    <a:pt x="1502" y="44"/>
                  </a:lnTo>
                  <a:lnTo>
                    <a:pt x="1502" y="52"/>
                  </a:lnTo>
                  <a:lnTo>
                    <a:pt x="1502" y="1198"/>
                  </a:lnTo>
                  <a:lnTo>
                    <a:pt x="1496" y="1216"/>
                  </a:lnTo>
                  <a:lnTo>
                    <a:pt x="1489" y="1229"/>
                  </a:lnTo>
                  <a:lnTo>
                    <a:pt x="1481" y="1237"/>
                  </a:lnTo>
                  <a:lnTo>
                    <a:pt x="1470" y="1242"/>
                  </a:lnTo>
                  <a:lnTo>
                    <a:pt x="1455" y="1244"/>
                  </a:lnTo>
                  <a:lnTo>
                    <a:pt x="1447" y="1242"/>
                  </a:lnTo>
                  <a:lnTo>
                    <a:pt x="54" y="1242"/>
                  </a:lnTo>
                </a:path>
              </a:pathLst>
            </a:custGeom>
            <a:noFill/>
            <a:ln w="12700" cap="rnd" cmpd="sng">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7310" name="Freeform 237"/>
            <p:cNvSpPr>
              <a:spLocks/>
            </p:cNvSpPr>
            <p:nvPr/>
          </p:nvSpPr>
          <p:spPr bwMode="auto">
            <a:xfrm>
              <a:off x="817" y="841"/>
              <a:ext cx="758" cy="567"/>
            </a:xfrm>
            <a:custGeom>
              <a:avLst/>
              <a:gdLst>
                <a:gd name="T0" fmla="*/ 0 w 1311"/>
                <a:gd name="T1" fmla="*/ 0 h 1003"/>
                <a:gd name="T2" fmla="*/ 0 w 1311"/>
                <a:gd name="T3" fmla="*/ 181 h 1003"/>
                <a:gd name="T4" fmla="*/ 253 w 1311"/>
                <a:gd name="T5" fmla="*/ 181 h 1003"/>
                <a:gd name="T6" fmla="*/ 253 w 1311"/>
                <a:gd name="T7" fmla="*/ 0 h 1003"/>
                <a:gd name="T8" fmla="*/ 0 w 1311"/>
                <a:gd name="T9" fmla="*/ 0 h 1003"/>
                <a:gd name="T10" fmla="*/ 0 60000 65536"/>
                <a:gd name="T11" fmla="*/ 0 60000 65536"/>
                <a:gd name="T12" fmla="*/ 0 60000 65536"/>
                <a:gd name="T13" fmla="*/ 0 60000 65536"/>
                <a:gd name="T14" fmla="*/ 0 60000 65536"/>
                <a:gd name="T15" fmla="*/ 0 w 1311"/>
                <a:gd name="T16" fmla="*/ 0 h 1003"/>
                <a:gd name="T17" fmla="*/ 1311 w 1311"/>
                <a:gd name="T18" fmla="*/ 1003 h 1003"/>
              </a:gdLst>
              <a:ahLst/>
              <a:cxnLst>
                <a:cxn ang="T10">
                  <a:pos x="T0" y="T1"/>
                </a:cxn>
                <a:cxn ang="T11">
                  <a:pos x="T2" y="T3"/>
                </a:cxn>
                <a:cxn ang="T12">
                  <a:pos x="T4" y="T5"/>
                </a:cxn>
                <a:cxn ang="T13">
                  <a:pos x="T6" y="T7"/>
                </a:cxn>
                <a:cxn ang="T14">
                  <a:pos x="T8" y="T9"/>
                </a:cxn>
              </a:cxnLst>
              <a:rect l="T15" t="T16" r="T17" b="T18"/>
              <a:pathLst>
                <a:path w="1311" h="1003">
                  <a:moveTo>
                    <a:pt x="0" y="0"/>
                  </a:moveTo>
                  <a:lnTo>
                    <a:pt x="0" y="1002"/>
                  </a:lnTo>
                  <a:lnTo>
                    <a:pt x="1310" y="1002"/>
                  </a:lnTo>
                  <a:lnTo>
                    <a:pt x="1310" y="0"/>
                  </a:lnTo>
                  <a:lnTo>
                    <a:pt x="0" y="0"/>
                  </a:lnTo>
                </a:path>
              </a:pathLst>
            </a:custGeom>
            <a:solidFill>
              <a:schemeClr val="bg1"/>
            </a:solidFill>
            <a:ln w="12700" cap="rnd" cmpd="sng">
              <a:solidFill>
                <a:srgbClr val="000000"/>
              </a:solidFill>
              <a:prstDash val="solid"/>
              <a:round/>
              <a:headEnd/>
              <a:tailEnd/>
            </a:ln>
          </p:spPr>
          <p:txBody>
            <a:bodyPr/>
            <a:lstStyle/>
            <a:p>
              <a:endParaRPr lang="en-GB"/>
            </a:p>
          </p:txBody>
        </p:sp>
        <p:sp>
          <p:nvSpPr>
            <p:cNvPr id="7311" name="Freeform 238"/>
            <p:cNvSpPr>
              <a:spLocks/>
            </p:cNvSpPr>
            <p:nvPr/>
          </p:nvSpPr>
          <p:spPr bwMode="auto">
            <a:xfrm>
              <a:off x="817" y="1396"/>
              <a:ext cx="758" cy="12"/>
            </a:xfrm>
            <a:custGeom>
              <a:avLst/>
              <a:gdLst>
                <a:gd name="T0" fmla="*/ 0 w 1311"/>
                <a:gd name="T1" fmla="*/ 3 h 21"/>
                <a:gd name="T2" fmla="*/ 5 w 1311"/>
                <a:gd name="T3" fmla="*/ 0 h 21"/>
                <a:gd name="T4" fmla="*/ 249 w 1311"/>
                <a:gd name="T5" fmla="*/ 0 h 21"/>
                <a:gd name="T6" fmla="*/ 253 w 1311"/>
                <a:gd name="T7" fmla="*/ 3 h 21"/>
                <a:gd name="T8" fmla="*/ 0 w 1311"/>
                <a:gd name="T9" fmla="*/ 3 h 21"/>
                <a:gd name="T10" fmla="*/ 0 60000 65536"/>
                <a:gd name="T11" fmla="*/ 0 60000 65536"/>
                <a:gd name="T12" fmla="*/ 0 60000 65536"/>
                <a:gd name="T13" fmla="*/ 0 60000 65536"/>
                <a:gd name="T14" fmla="*/ 0 60000 65536"/>
                <a:gd name="T15" fmla="*/ 0 w 1311"/>
                <a:gd name="T16" fmla="*/ 0 h 21"/>
                <a:gd name="T17" fmla="*/ 1311 w 1311"/>
                <a:gd name="T18" fmla="*/ 21 h 21"/>
              </a:gdLst>
              <a:ahLst/>
              <a:cxnLst>
                <a:cxn ang="T10">
                  <a:pos x="T0" y="T1"/>
                </a:cxn>
                <a:cxn ang="T11">
                  <a:pos x="T2" y="T3"/>
                </a:cxn>
                <a:cxn ang="T12">
                  <a:pos x="T4" y="T5"/>
                </a:cxn>
                <a:cxn ang="T13">
                  <a:pos x="T6" y="T7"/>
                </a:cxn>
                <a:cxn ang="T14">
                  <a:pos x="T8" y="T9"/>
                </a:cxn>
              </a:cxnLst>
              <a:rect l="T15" t="T16" r="T17" b="T18"/>
              <a:pathLst>
                <a:path w="1311" h="21">
                  <a:moveTo>
                    <a:pt x="0" y="20"/>
                  </a:moveTo>
                  <a:lnTo>
                    <a:pt x="24" y="0"/>
                  </a:lnTo>
                  <a:lnTo>
                    <a:pt x="1286" y="0"/>
                  </a:lnTo>
                  <a:lnTo>
                    <a:pt x="1310" y="20"/>
                  </a:lnTo>
                  <a:lnTo>
                    <a:pt x="0" y="20"/>
                  </a:lnTo>
                </a:path>
              </a:pathLst>
            </a:custGeom>
            <a:solidFill>
              <a:srgbClr val="A6A6A6"/>
            </a:solidFill>
            <a:ln w="12700" cap="rnd" cmpd="sng">
              <a:solidFill>
                <a:srgbClr val="000000"/>
              </a:solidFill>
              <a:prstDash val="solid"/>
              <a:round/>
              <a:headEnd/>
              <a:tailEnd/>
            </a:ln>
          </p:spPr>
          <p:txBody>
            <a:bodyPr/>
            <a:lstStyle/>
            <a:p>
              <a:endParaRPr lang="en-GB"/>
            </a:p>
          </p:txBody>
        </p:sp>
        <p:sp>
          <p:nvSpPr>
            <p:cNvPr id="7312" name="Freeform 239"/>
            <p:cNvSpPr>
              <a:spLocks/>
            </p:cNvSpPr>
            <p:nvPr/>
          </p:nvSpPr>
          <p:spPr bwMode="auto">
            <a:xfrm>
              <a:off x="817" y="841"/>
              <a:ext cx="14" cy="567"/>
            </a:xfrm>
            <a:custGeom>
              <a:avLst/>
              <a:gdLst>
                <a:gd name="T0" fmla="*/ 4 w 25"/>
                <a:gd name="T1" fmla="*/ 178 h 1003"/>
                <a:gd name="T2" fmla="*/ 4 w 25"/>
                <a:gd name="T3" fmla="*/ 0 h 1003"/>
                <a:gd name="T4" fmla="*/ 0 w 25"/>
                <a:gd name="T5" fmla="*/ 0 h 1003"/>
                <a:gd name="T6" fmla="*/ 0 w 25"/>
                <a:gd name="T7" fmla="*/ 181 h 1003"/>
                <a:gd name="T8" fmla="*/ 4 w 25"/>
                <a:gd name="T9" fmla="*/ 178 h 1003"/>
                <a:gd name="T10" fmla="*/ 0 60000 65536"/>
                <a:gd name="T11" fmla="*/ 0 60000 65536"/>
                <a:gd name="T12" fmla="*/ 0 60000 65536"/>
                <a:gd name="T13" fmla="*/ 0 60000 65536"/>
                <a:gd name="T14" fmla="*/ 0 60000 65536"/>
                <a:gd name="T15" fmla="*/ 0 w 25"/>
                <a:gd name="T16" fmla="*/ 0 h 1003"/>
                <a:gd name="T17" fmla="*/ 25 w 25"/>
                <a:gd name="T18" fmla="*/ 1003 h 1003"/>
              </a:gdLst>
              <a:ahLst/>
              <a:cxnLst>
                <a:cxn ang="T10">
                  <a:pos x="T0" y="T1"/>
                </a:cxn>
                <a:cxn ang="T11">
                  <a:pos x="T2" y="T3"/>
                </a:cxn>
                <a:cxn ang="T12">
                  <a:pos x="T4" y="T5"/>
                </a:cxn>
                <a:cxn ang="T13">
                  <a:pos x="T6" y="T7"/>
                </a:cxn>
                <a:cxn ang="T14">
                  <a:pos x="T8" y="T9"/>
                </a:cxn>
              </a:cxnLst>
              <a:rect l="T15" t="T16" r="T17" b="T18"/>
              <a:pathLst>
                <a:path w="25" h="1003">
                  <a:moveTo>
                    <a:pt x="24" y="982"/>
                  </a:moveTo>
                  <a:lnTo>
                    <a:pt x="24" y="0"/>
                  </a:lnTo>
                  <a:lnTo>
                    <a:pt x="0" y="0"/>
                  </a:lnTo>
                  <a:lnTo>
                    <a:pt x="0" y="1002"/>
                  </a:lnTo>
                  <a:lnTo>
                    <a:pt x="24" y="982"/>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313" name="Freeform 240"/>
            <p:cNvSpPr>
              <a:spLocks/>
            </p:cNvSpPr>
            <p:nvPr/>
          </p:nvSpPr>
          <p:spPr bwMode="auto">
            <a:xfrm>
              <a:off x="1560" y="841"/>
              <a:ext cx="15" cy="567"/>
            </a:xfrm>
            <a:custGeom>
              <a:avLst/>
              <a:gdLst>
                <a:gd name="T0" fmla="*/ 0 w 25"/>
                <a:gd name="T1" fmla="*/ 178 h 1003"/>
                <a:gd name="T2" fmla="*/ 0 w 25"/>
                <a:gd name="T3" fmla="*/ 0 h 1003"/>
                <a:gd name="T4" fmla="*/ 5 w 25"/>
                <a:gd name="T5" fmla="*/ 0 h 1003"/>
                <a:gd name="T6" fmla="*/ 5 w 25"/>
                <a:gd name="T7" fmla="*/ 181 h 1003"/>
                <a:gd name="T8" fmla="*/ 0 w 25"/>
                <a:gd name="T9" fmla="*/ 178 h 1003"/>
                <a:gd name="T10" fmla="*/ 0 60000 65536"/>
                <a:gd name="T11" fmla="*/ 0 60000 65536"/>
                <a:gd name="T12" fmla="*/ 0 60000 65536"/>
                <a:gd name="T13" fmla="*/ 0 60000 65536"/>
                <a:gd name="T14" fmla="*/ 0 60000 65536"/>
                <a:gd name="T15" fmla="*/ 0 w 25"/>
                <a:gd name="T16" fmla="*/ 0 h 1003"/>
                <a:gd name="T17" fmla="*/ 25 w 25"/>
                <a:gd name="T18" fmla="*/ 1003 h 1003"/>
              </a:gdLst>
              <a:ahLst/>
              <a:cxnLst>
                <a:cxn ang="T10">
                  <a:pos x="T0" y="T1"/>
                </a:cxn>
                <a:cxn ang="T11">
                  <a:pos x="T2" y="T3"/>
                </a:cxn>
                <a:cxn ang="T12">
                  <a:pos x="T4" y="T5"/>
                </a:cxn>
                <a:cxn ang="T13">
                  <a:pos x="T6" y="T7"/>
                </a:cxn>
                <a:cxn ang="T14">
                  <a:pos x="T8" y="T9"/>
                </a:cxn>
              </a:cxnLst>
              <a:rect l="T15" t="T16" r="T17" b="T18"/>
              <a:pathLst>
                <a:path w="25" h="1003">
                  <a:moveTo>
                    <a:pt x="0" y="982"/>
                  </a:moveTo>
                  <a:lnTo>
                    <a:pt x="0" y="0"/>
                  </a:lnTo>
                  <a:lnTo>
                    <a:pt x="24" y="0"/>
                  </a:lnTo>
                  <a:lnTo>
                    <a:pt x="24" y="1002"/>
                  </a:lnTo>
                  <a:lnTo>
                    <a:pt x="0" y="982"/>
                  </a:lnTo>
                </a:path>
              </a:pathLst>
            </a:custGeom>
            <a:solidFill>
              <a:srgbClr val="666666"/>
            </a:solidFill>
            <a:ln w="12700" cap="rnd" cmpd="sng">
              <a:solidFill>
                <a:srgbClr val="000000"/>
              </a:solidFill>
              <a:prstDash val="solid"/>
              <a:round/>
              <a:headEnd/>
              <a:tailEnd/>
            </a:ln>
          </p:spPr>
          <p:txBody>
            <a:bodyPr/>
            <a:lstStyle/>
            <a:p>
              <a:endParaRPr lang="en-GB"/>
            </a:p>
          </p:txBody>
        </p:sp>
        <p:sp>
          <p:nvSpPr>
            <p:cNvPr id="7314" name="Rectangle 241"/>
            <p:cNvSpPr>
              <a:spLocks noChangeArrowheads="1"/>
            </p:cNvSpPr>
            <p:nvPr/>
          </p:nvSpPr>
          <p:spPr bwMode="auto">
            <a:xfrm>
              <a:off x="902" y="1492"/>
              <a:ext cx="598" cy="52"/>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315" name="Rectangle 242"/>
            <p:cNvSpPr>
              <a:spLocks noChangeArrowheads="1"/>
            </p:cNvSpPr>
            <p:nvPr/>
          </p:nvSpPr>
          <p:spPr bwMode="auto">
            <a:xfrm>
              <a:off x="909" y="1547"/>
              <a:ext cx="125" cy="54"/>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316" name="Rectangle 243"/>
            <p:cNvSpPr>
              <a:spLocks noChangeArrowheads="1"/>
            </p:cNvSpPr>
            <p:nvPr/>
          </p:nvSpPr>
          <p:spPr bwMode="auto">
            <a:xfrm>
              <a:off x="1037" y="1547"/>
              <a:ext cx="15" cy="54"/>
            </a:xfrm>
            <a:prstGeom prst="rect">
              <a:avLst/>
            </a:prstGeom>
            <a:solidFill>
              <a:srgbClr val="262626"/>
            </a:solidFill>
            <a:ln w="12700">
              <a:solidFill>
                <a:srgbClr val="000000"/>
              </a:solidFill>
              <a:miter lim="800000"/>
              <a:headEnd/>
              <a:tailEnd/>
            </a:ln>
          </p:spPr>
          <p:txBody>
            <a:bodyPr wrap="none" anchor="ctr"/>
            <a:lstStyle/>
            <a:p>
              <a:endParaRPr lang="en-US"/>
            </a:p>
          </p:txBody>
        </p:sp>
        <p:sp>
          <p:nvSpPr>
            <p:cNvPr id="7317" name="Rectangle 244"/>
            <p:cNvSpPr>
              <a:spLocks noChangeArrowheads="1"/>
            </p:cNvSpPr>
            <p:nvPr/>
          </p:nvSpPr>
          <p:spPr bwMode="auto">
            <a:xfrm>
              <a:off x="1372" y="1547"/>
              <a:ext cx="122" cy="55"/>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318" name="Rectangle 245"/>
            <p:cNvSpPr>
              <a:spLocks noChangeArrowheads="1"/>
            </p:cNvSpPr>
            <p:nvPr/>
          </p:nvSpPr>
          <p:spPr bwMode="auto">
            <a:xfrm>
              <a:off x="904" y="1626"/>
              <a:ext cx="58" cy="10"/>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319" name="Rectangle 246"/>
            <p:cNvSpPr>
              <a:spLocks noChangeArrowheads="1"/>
            </p:cNvSpPr>
            <p:nvPr/>
          </p:nvSpPr>
          <p:spPr bwMode="auto">
            <a:xfrm>
              <a:off x="1007" y="1626"/>
              <a:ext cx="57" cy="10"/>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320" name="Rectangle 247"/>
            <p:cNvSpPr>
              <a:spLocks noChangeArrowheads="1"/>
            </p:cNvSpPr>
            <p:nvPr/>
          </p:nvSpPr>
          <p:spPr bwMode="auto">
            <a:xfrm>
              <a:off x="1076" y="1626"/>
              <a:ext cx="57" cy="10"/>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321" name="Rectangle 248"/>
            <p:cNvSpPr>
              <a:spLocks noChangeArrowheads="1"/>
            </p:cNvSpPr>
            <p:nvPr/>
          </p:nvSpPr>
          <p:spPr bwMode="auto">
            <a:xfrm>
              <a:off x="1273" y="1626"/>
              <a:ext cx="58" cy="10"/>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322" name="Rectangle 249"/>
            <p:cNvSpPr>
              <a:spLocks noChangeArrowheads="1"/>
            </p:cNvSpPr>
            <p:nvPr/>
          </p:nvSpPr>
          <p:spPr bwMode="auto">
            <a:xfrm>
              <a:off x="1351" y="1626"/>
              <a:ext cx="57" cy="10"/>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323" name="Rectangle 250"/>
            <p:cNvSpPr>
              <a:spLocks noChangeArrowheads="1"/>
            </p:cNvSpPr>
            <p:nvPr/>
          </p:nvSpPr>
          <p:spPr bwMode="auto">
            <a:xfrm>
              <a:off x="1449" y="1626"/>
              <a:ext cx="56" cy="10"/>
            </a:xfrm>
            <a:prstGeom prst="rect">
              <a:avLst/>
            </a:prstGeom>
            <a:solidFill>
              <a:srgbClr val="4D4D4D"/>
            </a:solidFill>
            <a:ln w="12700">
              <a:solidFill>
                <a:srgbClr val="000000"/>
              </a:solidFill>
              <a:miter lim="800000"/>
              <a:headEnd/>
              <a:tailEnd/>
            </a:ln>
          </p:spPr>
          <p:txBody>
            <a:bodyPr wrap="none" anchor="ctr"/>
            <a:lstStyle/>
            <a:p>
              <a:endParaRPr lang="en-US"/>
            </a:p>
          </p:txBody>
        </p:sp>
        <p:sp>
          <p:nvSpPr>
            <p:cNvPr id="7324" name="Rectangle 251"/>
            <p:cNvSpPr>
              <a:spLocks noChangeArrowheads="1"/>
            </p:cNvSpPr>
            <p:nvPr/>
          </p:nvSpPr>
          <p:spPr bwMode="auto">
            <a:xfrm>
              <a:off x="1345" y="1522"/>
              <a:ext cx="14" cy="7"/>
            </a:xfrm>
            <a:prstGeom prst="rect">
              <a:avLst/>
            </a:prstGeom>
            <a:solidFill>
              <a:srgbClr val="999999"/>
            </a:solidFill>
            <a:ln w="12700">
              <a:solidFill>
                <a:srgbClr val="000000"/>
              </a:solidFill>
              <a:miter lim="800000"/>
              <a:headEnd/>
              <a:tailEnd/>
            </a:ln>
          </p:spPr>
          <p:txBody>
            <a:bodyPr wrap="none" anchor="ctr"/>
            <a:lstStyle/>
            <a:p>
              <a:endParaRPr lang="en-US"/>
            </a:p>
          </p:txBody>
        </p:sp>
        <p:sp>
          <p:nvSpPr>
            <p:cNvPr id="7325" name="Rectangle 252"/>
            <p:cNvSpPr>
              <a:spLocks noChangeArrowheads="1"/>
            </p:cNvSpPr>
            <p:nvPr/>
          </p:nvSpPr>
          <p:spPr bwMode="auto">
            <a:xfrm>
              <a:off x="821" y="1432"/>
              <a:ext cx="38" cy="7"/>
            </a:xfrm>
            <a:prstGeom prst="rect">
              <a:avLst/>
            </a:prstGeom>
            <a:solidFill>
              <a:srgbClr val="B3B3B3"/>
            </a:solidFill>
            <a:ln w="12700">
              <a:solidFill>
                <a:srgbClr val="000000"/>
              </a:solidFill>
              <a:miter lim="800000"/>
              <a:headEnd/>
              <a:tailEnd/>
            </a:ln>
          </p:spPr>
          <p:txBody>
            <a:bodyPr wrap="none" anchor="ctr"/>
            <a:lstStyle/>
            <a:p>
              <a:endParaRPr lang="en-US"/>
            </a:p>
          </p:txBody>
        </p:sp>
        <p:sp>
          <p:nvSpPr>
            <p:cNvPr id="7326" name="Freeform 253"/>
            <p:cNvSpPr>
              <a:spLocks/>
            </p:cNvSpPr>
            <p:nvPr/>
          </p:nvSpPr>
          <p:spPr bwMode="auto">
            <a:xfrm>
              <a:off x="844" y="1595"/>
              <a:ext cx="717" cy="39"/>
            </a:xfrm>
            <a:custGeom>
              <a:avLst/>
              <a:gdLst>
                <a:gd name="T0" fmla="*/ 0 w 1240"/>
                <a:gd name="T1" fmla="*/ 2 h 69"/>
                <a:gd name="T2" fmla="*/ 3 w 1240"/>
                <a:gd name="T3" fmla="*/ 2 h 69"/>
                <a:gd name="T4" fmla="*/ 8 w 1240"/>
                <a:gd name="T5" fmla="*/ 2 h 69"/>
                <a:gd name="T6" fmla="*/ 20 w 1240"/>
                <a:gd name="T7" fmla="*/ 2 h 69"/>
                <a:gd name="T8" fmla="*/ 27 w 1240"/>
                <a:gd name="T9" fmla="*/ 2 h 69"/>
                <a:gd name="T10" fmla="*/ 45 w 1240"/>
                <a:gd name="T11" fmla="*/ 1 h 69"/>
                <a:gd name="T12" fmla="*/ 65 w 1240"/>
                <a:gd name="T13" fmla="*/ 1 h 69"/>
                <a:gd name="T14" fmla="*/ 85 w 1240"/>
                <a:gd name="T15" fmla="*/ 0 h 69"/>
                <a:gd name="T16" fmla="*/ 123 w 1240"/>
                <a:gd name="T17" fmla="*/ 0 h 69"/>
                <a:gd name="T18" fmla="*/ 152 w 1240"/>
                <a:gd name="T19" fmla="*/ 0 h 69"/>
                <a:gd name="T20" fmla="*/ 191 w 1240"/>
                <a:gd name="T21" fmla="*/ 1 h 69"/>
                <a:gd name="T22" fmla="*/ 210 w 1240"/>
                <a:gd name="T23" fmla="*/ 2 h 69"/>
                <a:gd name="T24" fmla="*/ 217 w 1240"/>
                <a:gd name="T25" fmla="*/ 2 h 69"/>
                <a:gd name="T26" fmla="*/ 231 w 1240"/>
                <a:gd name="T27" fmla="*/ 2 h 69"/>
                <a:gd name="T28" fmla="*/ 236 w 1240"/>
                <a:gd name="T29" fmla="*/ 2 h 69"/>
                <a:gd name="T30" fmla="*/ 239 w 1240"/>
                <a:gd name="T31" fmla="*/ 2 h 69"/>
                <a:gd name="T32" fmla="*/ 239 w 1240"/>
                <a:gd name="T33" fmla="*/ 12 h 69"/>
                <a:gd name="T34" fmla="*/ 236 w 1240"/>
                <a:gd name="T35" fmla="*/ 12 h 69"/>
                <a:gd name="T36" fmla="*/ 231 w 1240"/>
                <a:gd name="T37" fmla="*/ 12 h 69"/>
                <a:gd name="T38" fmla="*/ 217 w 1240"/>
                <a:gd name="T39" fmla="*/ 12 h 69"/>
                <a:gd name="T40" fmla="*/ 209 w 1240"/>
                <a:gd name="T41" fmla="*/ 11 h 69"/>
                <a:gd name="T42" fmla="*/ 190 w 1240"/>
                <a:gd name="T43" fmla="*/ 11 h 69"/>
                <a:gd name="T44" fmla="*/ 170 w 1240"/>
                <a:gd name="T45" fmla="*/ 10 h 69"/>
                <a:gd name="T46" fmla="*/ 151 w 1240"/>
                <a:gd name="T47" fmla="*/ 10 h 69"/>
                <a:gd name="T48" fmla="*/ 142 w 1240"/>
                <a:gd name="T49" fmla="*/ 10 h 69"/>
                <a:gd name="T50" fmla="*/ 134 w 1240"/>
                <a:gd name="T51" fmla="*/ 9 h 69"/>
                <a:gd name="T52" fmla="*/ 122 w 1240"/>
                <a:gd name="T53" fmla="*/ 9 h 69"/>
                <a:gd name="T54" fmla="*/ 93 w 1240"/>
                <a:gd name="T55" fmla="*/ 9 h 69"/>
                <a:gd name="T56" fmla="*/ 72 w 1240"/>
                <a:gd name="T57" fmla="*/ 10 h 69"/>
                <a:gd name="T58" fmla="*/ 52 w 1240"/>
                <a:gd name="T59" fmla="*/ 10 h 69"/>
                <a:gd name="T60" fmla="*/ 32 w 1240"/>
                <a:gd name="T61" fmla="*/ 11 h 69"/>
                <a:gd name="T62" fmla="*/ 23 w 1240"/>
                <a:gd name="T63" fmla="*/ 11 h 69"/>
                <a:gd name="T64" fmla="*/ 16 w 1240"/>
                <a:gd name="T65" fmla="*/ 12 h 69"/>
                <a:gd name="T66" fmla="*/ 9 w 1240"/>
                <a:gd name="T67" fmla="*/ 12 h 69"/>
                <a:gd name="T68" fmla="*/ 4 w 1240"/>
                <a:gd name="T69" fmla="*/ 12 h 69"/>
                <a:gd name="T70" fmla="*/ 0 w 1240"/>
                <a:gd name="T71" fmla="*/ 12 h 69"/>
                <a:gd name="T72" fmla="*/ 0 w 1240"/>
                <a:gd name="T73" fmla="*/ 2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0"/>
                <a:gd name="T112" fmla="*/ 0 h 69"/>
                <a:gd name="T113" fmla="*/ 1240 w 1240"/>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0" h="69">
                  <a:moveTo>
                    <a:pt x="0" y="13"/>
                  </a:moveTo>
                  <a:lnTo>
                    <a:pt x="18" y="13"/>
                  </a:lnTo>
                  <a:lnTo>
                    <a:pt x="39" y="10"/>
                  </a:lnTo>
                  <a:lnTo>
                    <a:pt x="101" y="10"/>
                  </a:lnTo>
                  <a:lnTo>
                    <a:pt x="140" y="8"/>
                  </a:lnTo>
                  <a:lnTo>
                    <a:pt x="231" y="5"/>
                  </a:lnTo>
                  <a:lnTo>
                    <a:pt x="333" y="3"/>
                  </a:lnTo>
                  <a:lnTo>
                    <a:pt x="439" y="0"/>
                  </a:lnTo>
                  <a:lnTo>
                    <a:pt x="637" y="0"/>
                  </a:lnTo>
                  <a:lnTo>
                    <a:pt x="787" y="0"/>
                  </a:lnTo>
                  <a:lnTo>
                    <a:pt x="987" y="5"/>
                  </a:lnTo>
                  <a:lnTo>
                    <a:pt x="1084" y="8"/>
                  </a:lnTo>
                  <a:lnTo>
                    <a:pt x="1125" y="10"/>
                  </a:lnTo>
                  <a:lnTo>
                    <a:pt x="1195" y="10"/>
                  </a:lnTo>
                  <a:lnTo>
                    <a:pt x="1219" y="13"/>
                  </a:lnTo>
                  <a:lnTo>
                    <a:pt x="1239" y="13"/>
                  </a:lnTo>
                  <a:lnTo>
                    <a:pt x="1239" y="68"/>
                  </a:lnTo>
                  <a:lnTo>
                    <a:pt x="1219" y="68"/>
                  </a:lnTo>
                  <a:lnTo>
                    <a:pt x="1195" y="65"/>
                  </a:lnTo>
                  <a:lnTo>
                    <a:pt x="1123" y="65"/>
                  </a:lnTo>
                  <a:lnTo>
                    <a:pt x="1081" y="62"/>
                  </a:lnTo>
                  <a:lnTo>
                    <a:pt x="982" y="60"/>
                  </a:lnTo>
                  <a:lnTo>
                    <a:pt x="878" y="57"/>
                  </a:lnTo>
                  <a:lnTo>
                    <a:pt x="780" y="55"/>
                  </a:lnTo>
                  <a:lnTo>
                    <a:pt x="733" y="55"/>
                  </a:lnTo>
                  <a:lnTo>
                    <a:pt x="694" y="52"/>
                  </a:lnTo>
                  <a:lnTo>
                    <a:pt x="631" y="52"/>
                  </a:lnTo>
                  <a:lnTo>
                    <a:pt x="478" y="52"/>
                  </a:lnTo>
                  <a:lnTo>
                    <a:pt x="374" y="55"/>
                  </a:lnTo>
                  <a:lnTo>
                    <a:pt x="268" y="57"/>
                  </a:lnTo>
                  <a:lnTo>
                    <a:pt x="166" y="62"/>
                  </a:lnTo>
                  <a:lnTo>
                    <a:pt x="120" y="62"/>
                  </a:lnTo>
                  <a:lnTo>
                    <a:pt x="81" y="65"/>
                  </a:lnTo>
                  <a:lnTo>
                    <a:pt x="47" y="65"/>
                  </a:lnTo>
                  <a:lnTo>
                    <a:pt x="21" y="68"/>
                  </a:lnTo>
                  <a:lnTo>
                    <a:pt x="0" y="68"/>
                  </a:lnTo>
                  <a:lnTo>
                    <a:pt x="0" y="13"/>
                  </a:lnTo>
                </a:path>
              </a:pathLst>
            </a:custGeom>
            <a:solidFill>
              <a:srgbClr val="737373"/>
            </a:solidFill>
            <a:ln w="12700" cap="rnd" cmpd="sng">
              <a:solidFill>
                <a:srgbClr val="000000"/>
              </a:solidFill>
              <a:prstDash val="solid"/>
              <a:round/>
              <a:headEnd/>
              <a:tailEnd/>
            </a:ln>
          </p:spPr>
          <p:txBody>
            <a:bodyPr/>
            <a:lstStyle/>
            <a:p>
              <a:endParaRPr lang="en-GB"/>
            </a:p>
          </p:txBody>
        </p:sp>
      </p:grpSp>
      <p:sp>
        <p:nvSpPr>
          <p:cNvPr id="7182" name="Rectangle 254"/>
          <p:cNvSpPr>
            <a:spLocks noGrp="1" noChangeArrowheads="1"/>
          </p:cNvSpPr>
          <p:nvPr>
            <p:ph type="title"/>
          </p:nvPr>
        </p:nvSpPr>
        <p:spPr/>
        <p:txBody>
          <a:bodyPr/>
          <a:lstStyle/>
          <a:p>
            <a:pPr eaLnBrk="1" hangingPunct="1"/>
            <a:r>
              <a:rPr lang="en-GB" dirty="0" smtClean="0"/>
              <a:t>Course delivery</a:t>
            </a:r>
          </a:p>
        </p:txBody>
      </p:sp>
      <p:graphicFrame>
        <p:nvGraphicFramePr>
          <p:cNvPr id="7183" name="Object 255"/>
          <p:cNvGraphicFramePr>
            <a:graphicFrameLocks noChangeAspect="1"/>
          </p:cNvGraphicFramePr>
          <p:nvPr/>
        </p:nvGraphicFramePr>
        <p:xfrm>
          <a:off x="1544638" y="1474788"/>
          <a:ext cx="685800" cy="581025"/>
        </p:xfrm>
        <a:graphic>
          <a:graphicData uri="http://schemas.openxmlformats.org/presentationml/2006/ole">
            <mc:AlternateContent xmlns:mc="http://schemas.openxmlformats.org/markup-compatibility/2006">
              <mc:Choice xmlns:v="urn:schemas-microsoft-com:vml" Requires="v">
                <p:oleObj spid="_x0000_s1315" name="Bitmap Image" r:id="rId10" imgW="685714" imgH="581106" progId="PBrush">
                  <p:embed/>
                </p:oleObj>
              </mc:Choice>
              <mc:Fallback>
                <p:oleObj name="Bitmap Image" r:id="rId10" imgW="685714" imgH="581106" progId="PBrush">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4638" y="1474788"/>
                        <a:ext cx="68580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89952951"/>
      </p:ext>
    </p:extLst>
  </p:cSld>
  <p:clrMapOvr>
    <a:masterClrMapping/>
  </p:clrMapOvr>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IT_Slides_2015_v1.0</Template>
  <TotalTime>9760</TotalTime>
  <Words>1296</Words>
  <Application>Microsoft Macintosh PowerPoint</Application>
  <PresentationFormat>On-screen Show (4:3)</PresentationFormat>
  <Paragraphs>435</Paragraphs>
  <Slides>13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2" baseType="lpstr">
      <vt:lpstr>Courier</vt:lpstr>
      <vt:lpstr>Courier New</vt:lpstr>
      <vt:lpstr>Symbol</vt:lpstr>
      <vt:lpstr>Times New Roman</vt:lpstr>
      <vt:lpstr>Wingdings</vt:lpstr>
      <vt:lpstr>Arial</vt:lpstr>
      <vt:lpstr>QA PowerPoint Template_DRAFTMay2012</vt:lpstr>
      <vt:lpstr>ClipArt</vt:lpstr>
      <vt:lpstr>Bitmap Image</vt:lpstr>
      <vt:lpstr>Scala Programming</vt:lpstr>
      <vt:lpstr>Overview</vt:lpstr>
      <vt:lpstr>Prerequisites</vt:lpstr>
      <vt:lpstr>Introductions</vt:lpstr>
      <vt:lpstr>Course Aims</vt:lpstr>
      <vt:lpstr>Course Structure</vt:lpstr>
      <vt:lpstr>Approximate Schedule</vt:lpstr>
      <vt:lpstr>Approximate Day &amp; Lesson Structure</vt:lpstr>
      <vt:lpstr>Course delivery</vt:lpstr>
      <vt:lpstr>Course Materials</vt:lpstr>
      <vt:lpstr>Advice</vt:lpstr>
      <vt:lpstr>Please ask questions</vt:lpstr>
      <vt:lpstr>PowerPoint Presentation</vt:lpstr>
    </vt:vector>
  </TitlesOfParts>
  <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Burgess</dc:creator>
  <cp:lastModifiedBy>Michael Burgess</cp:lastModifiedBy>
  <cp:revision>175</cp:revision>
  <dcterms:created xsi:type="dcterms:W3CDTF">2017-03-11T01:54:25Z</dcterms:created>
  <dcterms:modified xsi:type="dcterms:W3CDTF">2017-09-04T05:44:12Z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