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261" r:id="rId4"/>
    <p:sldId id="272" r:id="rId5"/>
    <p:sldId id="283" r:id="rId6"/>
    <p:sldId id="260" r:id="rId7"/>
    <p:sldId id="267" r:id="rId8"/>
    <p:sldId id="268" r:id="rId9"/>
    <p:sldId id="269" r:id="rId10"/>
    <p:sldId id="270" r:id="rId11"/>
    <p:sldId id="259" r:id="rId12"/>
    <p:sldId id="271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2" r:id="rId21"/>
    <p:sldId id="281" r:id="rId22"/>
    <p:sldId id="284" r:id="rId23"/>
    <p:sldId id="266" r:id="rId24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86508" autoAdjust="0"/>
  </p:normalViewPr>
  <p:slideViewPr>
    <p:cSldViewPr snapToGrid="0">
      <p:cViewPr varScale="1">
        <p:scale>
          <a:sx n="190" d="100"/>
          <a:sy n="190" d="100"/>
        </p:scale>
        <p:origin x="216" y="2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39" d="100"/>
          <a:sy n="239" d="100"/>
        </p:scale>
        <p:origin x="10248" y="19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0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which combines several of </a:t>
            </a:r>
            <a:r>
              <a:rPr lang="en-US" dirty="0" err="1" smtClean="0"/>
              <a:t>scala's</a:t>
            </a:r>
            <a:r>
              <a:rPr lang="en-US" dirty="0" smtClean="0"/>
              <a:t> features together: its functional style, its libraries, its expressivity. </a:t>
            </a:r>
          </a:p>
          <a:p>
            <a:endParaRPr lang="en-US" dirty="0"/>
          </a:p>
          <a:p>
            <a:r>
              <a:rPr lang="en-US" dirty="0" smtClean="0"/>
              <a:t>Above, the services operating system file is </a:t>
            </a:r>
            <a:r>
              <a:rPr lang="en-US" dirty="0" err="1" smtClean="0"/>
              <a:t>analysed</a:t>
            </a:r>
            <a:r>
              <a:rPr lang="en-US" dirty="0" smtClean="0"/>
              <a:t> to extract in-use ports. Free ports are then reported between 1 and 200 by removing these in use set.</a:t>
            </a:r>
          </a:p>
        </p:txBody>
      </p:sp>
    </p:spTree>
    <p:extLst>
      <p:ext uri="{BB962C8B-B14F-4D97-AF65-F5344CB8AC3E}">
        <p14:creationId xmlns:p14="http://schemas.microsoft.com/office/powerpoint/2010/main" val="154649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One of the most popular uses of </a:t>
            </a:r>
            <a:r>
              <a:rPr lang="en-US" dirty="0" err="1" smtClean="0">
                <a:latin typeface="Arial" charset="0"/>
                <a:cs typeface="Arial" charset="0"/>
              </a:rPr>
              <a:t>scala</a:t>
            </a:r>
            <a:r>
              <a:rPr lang="en-US" dirty="0" smtClean="0">
                <a:latin typeface="Arial" charset="0"/>
                <a:cs typeface="Arial" charset="0"/>
              </a:rPr>
              <a:t> is for</a:t>
            </a:r>
            <a:r>
              <a:rPr lang="en-US" baseline="0" dirty="0" smtClean="0">
                <a:latin typeface="Arial" charset="0"/>
                <a:cs typeface="Arial" charset="0"/>
              </a:rPr>
              <a:t> asynchronous problems. Above, </a:t>
            </a:r>
            <a:r>
              <a:rPr lang="en-US" baseline="0" dirty="0" err="1" smtClean="0">
                <a:latin typeface="Arial" charset="0"/>
                <a:cs typeface="Arial" charset="0"/>
              </a:rPr>
              <a:t>scala’s</a:t>
            </a:r>
            <a:r>
              <a:rPr lang="en-US" baseline="0" dirty="0" smtClean="0">
                <a:latin typeface="Arial" charset="0"/>
                <a:cs typeface="Arial" charset="0"/>
              </a:rPr>
              <a:t> futures are used to upper case and print a list of names in </a:t>
            </a:r>
            <a:r>
              <a:rPr lang="en-US" baseline="0" dirty="0" err="1" smtClean="0">
                <a:latin typeface="Arial" charset="0"/>
                <a:cs typeface="Arial" charset="0"/>
              </a:rPr>
              <a:t>parrallel</a:t>
            </a:r>
            <a:r>
              <a:rPr lang="en-US" baseline="0" dirty="0" smtClean="0">
                <a:latin typeface="Arial" charset="0"/>
                <a:cs typeface="Arial" charset="0"/>
              </a:rPr>
              <a:t>.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3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programming paradigm is a way of phrasing the solution to programming problems. Each style can solve pretty much any problem. The advances of one style over another come down to improvements to: development time, </a:t>
            </a:r>
            <a:r>
              <a:rPr lang="en-US" dirty="0" err="1" smtClean="0"/>
              <a:t>maintaence</a:t>
            </a:r>
            <a:r>
              <a:rPr lang="en-US" dirty="0" smtClean="0"/>
              <a:t> time, clarity, ease of understanding, ease of use </a:t>
            </a:r>
            <a:r>
              <a:rPr lang="mr-IN" dirty="0" smtClean="0"/>
              <a:t>–</a:t>
            </a:r>
            <a:r>
              <a:rPr lang="en-US" dirty="0" smtClean="0"/>
              <a:t> among many others.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9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ways of categorizing the various styles of programming. An important distinction is between imperative and declarative approaches: programs which are phrased as a sequences of actions to the goal; vs. programs which are phrased as descriptions of the goal. </a:t>
            </a:r>
          </a:p>
          <a:p>
            <a:endParaRPr lang="en-US" dirty="0"/>
          </a:p>
          <a:p>
            <a:r>
              <a:rPr lang="en-US" dirty="0" smtClean="0"/>
              <a:t>Above is a procedural program: an imperative style which uses named actions ("procedures"). </a:t>
            </a:r>
          </a:p>
          <a:p>
            <a:endParaRPr lang="en-US" dirty="0"/>
          </a:p>
          <a:p>
            <a:r>
              <a:rPr lang="en-US" dirty="0" smtClean="0"/>
              <a:t>Age is a changing variable which holds the data we care about. To get to the output we perform a sequences of operations on age to change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47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orientation is another imperative style. Here "objects" wrap up state and behavior together. The actions we perform are actions </a:t>
            </a:r>
            <a:r>
              <a:rPr lang="en-US" i="1" dirty="0" smtClean="0"/>
              <a:t>on and with</a:t>
            </a:r>
            <a:r>
              <a:rPr lang="en-US" dirty="0" smtClean="0"/>
              <a:t> objects.</a:t>
            </a:r>
          </a:p>
          <a:p>
            <a:endParaRPr lang="en-US" dirty="0"/>
          </a:p>
          <a:p>
            <a:r>
              <a:rPr lang="en-US" dirty="0" smtClean="0"/>
              <a:t>Above the class Human defines a template which describes what all human objects will look like: they have an age and two actions associated with them. </a:t>
            </a:r>
          </a:p>
          <a:p>
            <a:endParaRPr lang="en-US" dirty="0"/>
          </a:p>
          <a:p>
            <a:r>
              <a:rPr lang="en-US" dirty="0" smtClean="0"/>
              <a:t>The variable me hold a human object which acts to grow older and then describes itself.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99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functional program does everything with calculation (or, equivalently, transformation): taking an input and translating it to an output. </a:t>
            </a:r>
          </a:p>
          <a:p>
            <a:endParaRPr lang="en-US" dirty="0"/>
          </a:p>
          <a:p>
            <a:r>
              <a:rPr lang="en-US" dirty="0" smtClean="0"/>
              <a:t>Above age is 27 and transformed to </a:t>
            </a:r>
            <a:r>
              <a:rPr lang="en-US" dirty="0" err="1" smtClean="0"/>
              <a:t>new_age</a:t>
            </a:r>
            <a:r>
              <a:rPr lang="en-US" dirty="0" smtClean="0"/>
              <a:t> and then printed. Nothing is modified, there are no "actions" </a:t>
            </a:r>
            <a:r>
              <a:rPr lang="mr-IN" dirty="0" smtClean="0"/>
              <a:t>–</a:t>
            </a:r>
            <a:r>
              <a:rPr lang="en-US" dirty="0" smtClean="0"/>
              <a:t> everything is a transformation from one value to another.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 programs can be written and run in several ways: written in a file and run line-by-line with the interpreter (</a:t>
            </a:r>
            <a:r>
              <a:rPr lang="en-US" dirty="0" err="1" smtClean="0"/>
              <a:t>scala</a:t>
            </a:r>
            <a:r>
              <a:rPr lang="en-US" dirty="0" smtClean="0"/>
              <a:t>), or written in a file and compiled with the compiler (</a:t>
            </a:r>
            <a:r>
              <a:rPr lang="en-US" dirty="0" err="1" smtClean="0"/>
              <a:t>scalac</a:t>
            </a:r>
            <a:r>
              <a:rPr lang="en-US" dirty="0" smtClean="0"/>
              <a:t>) or written-and-run line-by-line with the </a:t>
            </a:r>
            <a:r>
              <a:rPr lang="en-US" dirty="0" err="1" smtClean="0"/>
              <a:t>repl</a:t>
            </a:r>
            <a:r>
              <a:rPr lang="en-US" dirty="0" smtClean="0"/>
              <a:t> (</a:t>
            </a:r>
            <a:r>
              <a:rPr lang="en-US" dirty="0" err="1" smtClean="0"/>
              <a:t>scala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01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usual case </a:t>
            </a:r>
            <a:r>
              <a:rPr lang="en-US" dirty="0" err="1" smtClean="0"/>
              <a:t>scala</a:t>
            </a:r>
            <a:r>
              <a:rPr lang="en-US" dirty="0" smtClean="0"/>
              <a:t> programs are compiled with the compiler (</a:t>
            </a:r>
            <a:r>
              <a:rPr lang="en-US" dirty="0" err="1" smtClean="0"/>
              <a:t>scalac</a:t>
            </a:r>
            <a:r>
              <a:rPr lang="en-US" dirty="0" smtClean="0"/>
              <a:t>) to produce an independent executable that can be run on the </a:t>
            </a:r>
            <a:r>
              <a:rPr lang="en-US" dirty="0" err="1" smtClean="0"/>
              <a:t>jvm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When compiling a </a:t>
            </a:r>
            <a:r>
              <a:rPr lang="en-US" dirty="0" err="1" smtClean="0"/>
              <a:t>scala</a:t>
            </a:r>
            <a:r>
              <a:rPr lang="en-US" dirty="0" smtClean="0"/>
              <a:t> program, your source should include either: 1. an object that extends App, or 2., a main method. Both of these options are show above. </a:t>
            </a:r>
          </a:p>
          <a:p>
            <a:endParaRPr lang="en-US" dirty="0"/>
          </a:p>
          <a:p>
            <a:r>
              <a:rPr lang="en-US" dirty="0" smtClean="0"/>
              <a:t>In the first example, the entire program can be read as being between the two braces ({ }). When you compile and run this it will seem as-if </a:t>
            </a:r>
            <a:r>
              <a:rPr lang="en-US" dirty="0" err="1" smtClean="0"/>
              <a:t>scala</a:t>
            </a:r>
            <a:r>
              <a:rPr lang="en-US" dirty="0" smtClean="0"/>
              <a:t> is running your application line-by-line between the braces. </a:t>
            </a:r>
          </a:p>
          <a:p>
            <a:endParaRPr lang="en-US" dirty="0"/>
          </a:p>
          <a:p>
            <a:r>
              <a:rPr lang="en-US" dirty="0" smtClean="0"/>
              <a:t>In the second example, the entire program is contained within the main method of the HelloWorld object.</a:t>
            </a:r>
          </a:p>
          <a:p>
            <a:endParaRPr lang="en-US" dirty="0" smtClean="0"/>
          </a:p>
          <a:p>
            <a:r>
              <a:rPr lang="en-US" dirty="0" smtClean="0"/>
              <a:t>Roughly we can read the second example as saying:</a:t>
            </a:r>
          </a:p>
          <a:p>
            <a:endParaRPr lang="en-US" dirty="0" smtClean="0"/>
          </a:p>
          <a:p>
            <a:r>
              <a:rPr lang="en-US" dirty="0" smtClean="0"/>
              <a:t>Create an object with the label HelloWorld. This single object has one behavior: main. Main is a method which accepts an array of strings (command line arguments) and print's "Hello World".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8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most important means of running </a:t>
            </a:r>
            <a:r>
              <a:rPr lang="en-US" dirty="0" err="1" smtClean="0"/>
              <a:t>scala</a:t>
            </a:r>
            <a:r>
              <a:rPr lang="en-US" dirty="0" smtClean="0"/>
              <a:t> is the REPL: the read-evaluate-print-loop program. </a:t>
            </a:r>
          </a:p>
          <a:p>
            <a:endParaRPr lang="en-US" dirty="0"/>
          </a:p>
          <a:p>
            <a:r>
              <a:rPr lang="en-US" dirty="0" smtClean="0"/>
              <a:t>At a prompt, type "</a:t>
            </a:r>
            <a:r>
              <a:rPr lang="en-US" dirty="0" err="1" smtClean="0"/>
              <a:t>scala</a:t>
            </a:r>
            <a:r>
              <a:rPr lang="en-US" dirty="0" smtClean="0"/>
              <a:t>" and press enter. You should see a new "</a:t>
            </a:r>
            <a:r>
              <a:rPr lang="en-US" dirty="0" err="1" smtClean="0"/>
              <a:t>scala</a:t>
            </a:r>
            <a:r>
              <a:rPr lang="en-US" dirty="0" smtClean="0"/>
              <a:t>&gt;" prompt. Here you can write lines of </a:t>
            </a:r>
            <a:r>
              <a:rPr lang="en-US" dirty="0" err="1" smtClean="0"/>
              <a:t>scala</a:t>
            </a:r>
            <a:r>
              <a:rPr lang="en-US" dirty="0" smtClean="0"/>
              <a:t> code which will be compiled and run immediately without having to write a larger program. </a:t>
            </a:r>
          </a:p>
          <a:p>
            <a:endParaRPr lang="en-US" dirty="0"/>
          </a:p>
          <a:p>
            <a:r>
              <a:rPr lang="en-US" dirty="0" smtClean="0"/>
              <a:t>The REPL is a vital programming tool: you can try out ideas here first before copying them into a your final program. Here too you can debug lines and understand what they do. (This is one of the major advantages of Scala over java.)</a:t>
            </a:r>
          </a:p>
          <a:p>
            <a:endParaRPr lang="en-US" dirty="0"/>
          </a:p>
          <a:p>
            <a:r>
              <a:rPr lang="en-US" dirty="0" smtClean="0"/>
              <a:t>Type the code out above at the REPL to get some practice and see how it works. </a:t>
            </a:r>
          </a:p>
          <a:p>
            <a:endParaRPr lang="en-US" dirty="0"/>
          </a:p>
          <a:p>
            <a:r>
              <a:rPr lang="en-US" dirty="0" smtClean="0"/>
              <a:t>If you give the </a:t>
            </a:r>
            <a:r>
              <a:rPr lang="en-US" dirty="0" err="1" smtClean="0"/>
              <a:t>scala</a:t>
            </a:r>
            <a:r>
              <a:rPr lang="en-US" dirty="0" smtClean="0"/>
              <a:t> program a file name at the system prompt (</a:t>
            </a:r>
            <a:r>
              <a:rPr lang="en-US" dirty="0" err="1" smtClean="0"/>
              <a:t>eg</a:t>
            </a:r>
            <a:r>
              <a:rPr lang="en-US" dirty="0" smtClean="0"/>
              <a:t>. $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myfile.scala</a:t>
            </a:r>
            <a:r>
              <a:rPr lang="en-US" dirty="0" smtClean="0"/>
              <a:t>), it will run the file line-by-line as if you had typed it at the REPL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., it will interpret it. </a:t>
            </a:r>
          </a:p>
        </p:txBody>
      </p:sp>
    </p:spTree>
    <p:extLst>
      <p:ext uri="{BB962C8B-B14F-4D97-AF65-F5344CB8AC3E}">
        <p14:creationId xmlns:p14="http://schemas.microsoft.com/office/powerpoint/2010/main" val="110910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</a:t>
            </a:r>
            <a:r>
              <a:rPr lang="en-US" dirty="0" err="1" smtClean="0"/>
              <a:t>scalac</a:t>
            </a:r>
            <a:r>
              <a:rPr lang="en-US" dirty="0" smtClean="0"/>
              <a:t> is the compiler that produces the executable. Scala is the program which runs </a:t>
            </a:r>
            <a:r>
              <a:rPr lang="en-US" dirty="0" err="1" smtClean="0"/>
              <a:t>scala</a:t>
            </a:r>
            <a:r>
              <a:rPr lang="en-US" dirty="0" smtClean="0"/>
              <a:t> programs. </a:t>
            </a:r>
          </a:p>
          <a:p>
            <a:endParaRPr lang="en-US" dirty="0" smtClean="0"/>
          </a:p>
          <a:p>
            <a:r>
              <a:rPr lang="en-US" dirty="0" smtClean="0"/>
              <a:t>If given a </a:t>
            </a:r>
            <a:r>
              <a:rPr lang="en-US" dirty="0" err="1" smtClean="0"/>
              <a:t>scala</a:t>
            </a:r>
            <a:r>
              <a:rPr lang="en-US" dirty="0" smtClean="0"/>
              <a:t> file (.</a:t>
            </a:r>
            <a:r>
              <a:rPr lang="en-US" dirty="0" err="1" smtClean="0"/>
              <a:t>scala</a:t>
            </a:r>
            <a:r>
              <a:rPr lang="en-US" dirty="0" smtClean="0"/>
              <a:t>) "</a:t>
            </a:r>
            <a:r>
              <a:rPr lang="en-US" dirty="0" err="1" smtClean="0"/>
              <a:t>scala</a:t>
            </a:r>
            <a:r>
              <a:rPr lang="en-US" dirty="0" smtClean="0"/>
              <a:t>"  will interpret it. If </a:t>
            </a:r>
            <a:r>
              <a:rPr lang="en-US" dirty="0" err="1" smtClean="0"/>
              <a:t>scala</a:t>
            </a:r>
            <a:r>
              <a:rPr lang="en-US" dirty="0" smtClean="0"/>
              <a:t> is given a compiled .class file, </a:t>
            </a:r>
            <a:r>
              <a:rPr lang="en-US" dirty="0" err="1" smtClean="0"/>
              <a:t>scala</a:t>
            </a:r>
            <a:r>
              <a:rPr lang="en-US" dirty="0" smtClean="0"/>
              <a:t> will run it. If </a:t>
            </a:r>
            <a:r>
              <a:rPr lang="en-US" dirty="0" err="1" smtClean="0"/>
              <a:t>scala</a:t>
            </a:r>
            <a:r>
              <a:rPr lang="en-US" dirty="0" smtClean="0"/>
              <a:t> is started without either it will load the REPL.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chapter is a whirlwind</a:t>
            </a:r>
            <a:r>
              <a:rPr lang="en-US" baseline="0" dirty="0" smtClean="0"/>
              <a:t> tour of key concepts related to Scala. We are only at an introductory stage, so here understanding the syntax of each example is not key.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the most </a:t>
            </a:r>
            <a:r>
              <a:rPr lang="en-US" dirty="0" err="1" smtClean="0"/>
              <a:t>commom</a:t>
            </a:r>
            <a:r>
              <a:rPr lang="en-US" dirty="0" smtClean="0"/>
              <a:t> way to compile and run </a:t>
            </a:r>
            <a:r>
              <a:rPr lang="en-US" dirty="0" err="1" smtClean="0"/>
              <a:t>scala</a:t>
            </a:r>
            <a:r>
              <a:rPr lang="en-US" dirty="0" smtClean="0"/>
              <a:t> programs is actually to let another tool do it for you: the simple build tool.</a:t>
            </a:r>
          </a:p>
          <a:p>
            <a:endParaRPr lang="en-US" dirty="0"/>
          </a:p>
          <a:p>
            <a:r>
              <a:rPr lang="en-US" dirty="0" smtClean="0"/>
              <a:t>SBT is a program which manages </a:t>
            </a:r>
            <a:r>
              <a:rPr lang="en-US" dirty="0" err="1" smtClean="0"/>
              <a:t>scala</a:t>
            </a:r>
            <a:r>
              <a:rPr lang="en-US" dirty="0" smtClean="0"/>
              <a:t> projects it uses </a:t>
            </a:r>
            <a:r>
              <a:rPr lang="en-US" dirty="0" err="1" smtClean="0"/>
              <a:t>scala</a:t>
            </a:r>
            <a:r>
              <a:rPr lang="en-US" dirty="0" smtClean="0"/>
              <a:t>/</a:t>
            </a:r>
            <a:r>
              <a:rPr lang="en-US" dirty="0" err="1" smtClean="0"/>
              <a:t>scalac</a:t>
            </a:r>
            <a:r>
              <a:rPr lang="en-US" dirty="0" smtClean="0"/>
              <a:t> to compile, run and help you test your programs. We'll cover </a:t>
            </a:r>
            <a:r>
              <a:rPr lang="en-US" dirty="0" err="1" smtClean="0"/>
              <a:t>sbt</a:t>
            </a:r>
            <a:r>
              <a:rPr lang="en-US" dirty="0" smtClean="0"/>
              <a:t> later on in the course.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4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SBT follows recipes defined in build files written in </a:t>
            </a:r>
            <a:r>
              <a:rPr lang="en-US" dirty="0" err="1" smtClean="0"/>
              <a:t>scala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Above we define a few settings for our project: the </a:t>
            </a:r>
            <a:r>
              <a:rPr lang="en-US" dirty="0" err="1" smtClean="0"/>
              <a:t>scala</a:t>
            </a:r>
            <a:r>
              <a:rPr lang="en-US" dirty="0" smtClean="0"/>
              <a:t> version, its name and version and some dependencies. </a:t>
            </a:r>
          </a:p>
          <a:p>
            <a:endParaRPr lang="en-US" dirty="0"/>
          </a:p>
          <a:p>
            <a:r>
              <a:rPr lang="en-US" dirty="0" smtClean="0"/>
              <a:t>SBT will download this </a:t>
            </a:r>
            <a:r>
              <a:rPr lang="en-US" dirty="0" err="1" smtClean="0"/>
              <a:t>verson</a:t>
            </a:r>
            <a:r>
              <a:rPr lang="en-US" dirty="0" smtClean="0"/>
              <a:t> of </a:t>
            </a:r>
            <a:r>
              <a:rPr lang="en-US" dirty="0" err="1" smtClean="0"/>
              <a:t>scala</a:t>
            </a:r>
            <a:r>
              <a:rPr lang="en-US" dirty="0" smtClean="0"/>
              <a:t>, the project dependencies (a </a:t>
            </a:r>
            <a:r>
              <a:rPr lang="en-US" dirty="0" err="1" smtClean="0"/>
              <a:t>json</a:t>
            </a:r>
            <a:r>
              <a:rPr lang="en-US" dirty="0" smtClean="0"/>
              <a:t> library in the cases) and package the project in a self-contained unit so it can be compiled, run and tested</a:t>
            </a:r>
            <a:r>
              <a:rPr lang="en-US" dirty="0"/>
              <a:t> </a:t>
            </a:r>
            <a:r>
              <a:rPr lang="en-US" dirty="0" smtClean="0"/>
              <a:t>in isolation.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27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chapter is a whirlwind</a:t>
            </a:r>
            <a:r>
              <a:rPr lang="en-US" baseline="0" dirty="0" smtClean="0"/>
              <a:t> tour of key concepts related to Scala. We are only at an introductory stage, so here understanding the syntax of each example is not key.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82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454025"/>
            <a:ext cx="5400675" cy="4049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 was invented in 2004 by Martin </a:t>
            </a:r>
            <a:r>
              <a:rPr lang="en-US" dirty="0" err="1" smtClean="0"/>
              <a:t>Odesky</a:t>
            </a:r>
            <a:r>
              <a:rPr lang="en-US" baseline="0" dirty="0" smtClean="0"/>
              <a:t> as a means of brining functional programming to the </a:t>
            </a:r>
            <a:r>
              <a:rPr lang="en-US" baseline="0" dirty="0" err="1" smtClean="0"/>
              <a:t>jvm</a:t>
            </a:r>
            <a:r>
              <a:rPr lang="en-US" baseline="0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Odesky</a:t>
            </a:r>
            <a:r>
              <a:rPr lang="en-US" dirty="0" smtClean="0"/>
              <a:t> continues developing the language today with this aim: of making advanced functional programming available to the "ordinary developer". </a:t>
            </a:r>
          </a:p>
          <a:p>
            <a:endParaRPr lang="en-US" dirty="0"/>
          </a:p>
          <a:p>
            <a:r>
              <a:rPr lang="en-US" dirty="0" smtClean="0"/>
              <a:t>However many have also repurposed </a:t>
            </a:r>
            <a:r>
              <a:rPr lang="en-US" dirty="0" err="1" smtClean="0"/>
              <a:t>scala</a:t>
            </a:r>
            <a:r>
              <a:rPr lang="en-US" dirty="0" smtClean="0"/>
              <a:t> for a simpler aim: complementing their java programs with a language a little better suited to certain programming problems (</a:t>
            </a:r>
            <a:r>
              <a:rPr lang="en-US" dirty="0" err="1" smtClean="0"/>
              <a:t>eg</a:t>
            </a:r>
            <a:r>
              <a:rPr lang="en-US" dirty="0" smtClean="0"/>
              <a:t>. those involving concurrency). In these areas </a:t>
            </a:r>
            <a:r>
              <a:rPr lang="en-US" dirty="0" err="1" smtClean="0"/>
              <a:t>scala</a:t>
            </a:r>
            <a:r>
              <a:rPr lang="en-US" dirty="0" smtClean="0"/>
              <a:t> has both the libraries and language features that attract professional java developers.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</a:t>
            </a:r>
            <a:r>
              <a:rPr lang="en-US" baseline="0" dirty="0" smtClean="0"/>
              <a:t> is a statically typed language: the type of every term is known at compile-time. The more information a compiler has at compile-time the more that can be determined about a program without running it. Most importantly, the compiler can determine if a wide-class of errors occur: not only syntax errors, but since types encode design decisions, logical and problem-domain errors.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manifest typing system is one in which all types are explicitly written in the code. Scala is static but not manifest: types can often be inferred at compile time by the compiler without their being explicitly written in code.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possible,</a:t>
            </a:r>
            <a:r>
              <a:rPr lang="en-US" baseline="0" dirty="0" smtClean="0"/>
              <a:t> every phrase of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syntax is an expression: it produces a value. Since everything is a value, everything can be combined. Above, note the call to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() whose argument is made from a call to describe() concatenated to an if-else expression. </a:t>
            </a:r>
          </a:p>
          <a:p>
            <a:endParaRPr lang="en-US" dirty="0"/>
          </a:p>
          <a:p>
            <a:r>
              <a:rPr lang="en-US" dirty="0" smtClean="0"/>
              <a:t>Programming with expressions rather than statements is powerful: it introduces compositionality and modularity at the level of the syntax and the language itself. Programming is easier when problems can be solved by combining small parts together.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more straightforward way, </a:t>
            </a:r>
            <a:r>
              <a:rPr lang="en-US" dirty="0" err="1" smtClean="0"/>
              <a:t>scala</a:t>
            </a:r>
            <a:r>
              <a:rPr lang="en-US" dirty="0" smtClean="0"/>
              <a:t> can be used to simplify java applications. Java is a language which requires lots of additional syntax (compared to </a:t>
            </a:r>
            <a:r>
              <a:rPr lang="en-US" dirty="0" err="1" smtClean="0"/>
              <a:t>scala</a:t>
            </a:r>
            <a:r>
              <a:rPr lang="en-US" dirty="0" smtClean="0"/>
              <a:t>) and this can make understanding larger programs harder, at a glance.</a:t>
            </a:r>
          </a:p>
          <a:p>
            <a:endParaRPr lang="en-US" dirty="0"/>
          </a:p>
          <a:p>
            <a:r>
              <a:rPr lang="en-US" dirty="0" smtClean="0"/>
              <a:t>Above a class has been defined for Person having two fields and one method. An instance of person is then printed. </a:t>
            </a:r>
          </a:p>
          <a:p>
            <a:endParaRPr lang="en-US" dirty="0"/>
          </a:p>
          <a:p>
            <a:r>
              <a:rPr lang="en-US" dirty="0" smtClean="0"/>
              <a:t>This takes around three to five times as many lines in java.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rejects the </a:t>
            </a:r>
            <a:r>
              <a:rPr lang="en-US" dirty="0" err="1" smtClean="0"/>
              <a:t>stateful</a:t>
            </a:r>
            <a:r>
              <a:rPr lang="en-US" dirty="0" smtClean="0"/>
              <a:t> action-by-action approach of procedural and object-oriented programming. By phrasing the solution of every problem as a kind of transformation from input to output every piece of the process is made clear and their inter-relationships.</a:t>
            </a:r>
          </a:p>
          <a:p>
            <a:endParaRPr lang="en-US" dirty="0"/>
          </a:p>
          <a:p>
            <a:r>
              <a:rPr lang="en-US" dirty="0" smtClean="0"/>
              <a:t>Above a complex data structure (people) is </a:t>
            </a:r>
            <a:r>
              <a:rPr lang="en-US" dirty="0" err="1" smtClean="0"/>
              <a:t>analysed</a:t>
            </a:r>
            <a:r>
              <a:rPr lang="en-US" dirty="0" smtClean="0"/>
              <a:t> using one line of code to extract two names. This is accomplished without any intermediate variables and without changing any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3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7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0" y="857567"/>
            <a:ext cx="6696000" cy="5634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96000" y="857567"/>
            <a:ext cx="2448000" cy="5634000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WHY SCALA? -- powerful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val svc = io.Source.fromFile("/etc/services")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val inUsePorts = (for (</a:t>
            </a:r>
            <a:br>
              <a:rPr lang="en-US" smtClean="0"/>
            </a:br>
            <a:r>
              <a:rPr lang="en-US" smtClean="0"/>
              <a:t>  line &lt;- svc.getLines;</a:t>
            </a:r>
            <a:br>
              <a:rPr lang="en-US" smtClean="0"/>
            </a:br>
            <a:r>
              <a:rPr lang="en-US" smtClean="0"/>
              <a:t>  port &lt;- """\d+""".r.findFirstIn(line)</a:t>
            </a:r>
            <a:br>
              <a:rPr lang="en-US" smtClean="0"/>
            </a:br>
            <a:r>
              <a:rPr lang="en-US" smtClean="0"/>
              <a:t>) yield port.toInt).toSet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val freePorts = Set(1 to 200: _*) &amp;~ inUsePorts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scala&gt;</a:t>
            </a:r>
          </a:p>
          <a:p>
            <a:r>
              <a:rPr lang="en-US" smtClean="0"/>
              <a:t>freePorts: Set[Int] = Set(110, 196, 74, 109, 149, 71, 172, 81, 72, 146, 195)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WHY SCALA? --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err="1" smtClean="0"/>
              <a:t>scala.concurrent</a:t>
            </a:r>
            <a:r>
              <a:rPr lang="en-US" dirty="0" smtClean="0"/>
              <a:t>._</a:t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err="1" smtClean="0"/>
              <a:t>scala.concurrent.ExecutionContext</a:t>
            </a:r>
            <a:r>
              <a:rPr lang="en-US" dirty="0" smtClean="0"/>
              <a:t> </a:t>
            </a:r>
            <a:r>
              <a:rPr lang="en-GB" dirty="0" smtClean="0"/>
              <a:t>/**/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Future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Thread.sleep</a:t>
            </a:r>
            <a:r>
              <a:rPr lang="en-US" dirty="0" smtClean="0"/>
              <a:t>(100)</a:t>
            </a:r>
            <a:br>
              <a:rPr lang="en-US" dirty="0" smtClean="0"/>
            </a:br>
            <a:r>
              <a:rPr lang="en-US" dirty="0" smtClean="0"/>
              <a:t>  List("Sherlock Holmes", </a:t>
            </a:r>
          </a:p>
          <a:p>
            <a:r>
              <a:rPr lang="en-US" dirty="0" smtClean="0"/>
              <a:t>       "Thomas Jefferson")</a:t>
            </a:r>
            <a:br>
              <a:rPr lang="en-US" dirty="0" smtClean="0"/>
            </a:br>
            <a:r>
              <a:rPr lang="en-US" dirty="0" smtClean="0"/>
              <a:t>} map {</a:t>
            </a:r>
            <a:br>
              <a:rPr lang="en-US" dirty="0" smtClean="0"/>
            </a:br>
            <a:r>
              <a:rPr lang="en-US" dirty="0" smtClean="0"/>
              <a:t>  _ map {</a:t>
            </a:r>
          </a:p>
          <a:p>
            <a:r>
              <a:rPr lang="en-US" dirty="0" smtClean="0"/>
              <a:t>   </a:t>
            </a:r>
            <a:r>
              <a:rPr lang="en-US" dirty="0" err="1"/>
              <a:t>Thread.sleep</a:t>
            </a:r>
            <a:r>
              <a:rPr lang="en-US" dirty="0"/>
              <a:t>(100)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_.</a:t>
            </a:r>
            <a:r>
              <a:rPr lang="en-US" dirty="0" err="1" smtClean="0"/>
              <a:t>toUpperCase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 map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(_)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List(</a:t>
            </a:r>
          </a:p>
          <a:p>
            <a:endParaRPr lang="en-US" smtClean="0"/>
          </a:p>
          <a:p>
            <a:r>
              <a:rPr lang="en-US" smtClean="0"/>
              <a:t>SHERLOCK HOLMES,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THOMAS JEFFERSON</a:t>
            </a:r>
          </a:p>
          <a:p>
            <a:endParaRPr lang="en-US" smtClean="0"/>
          </a:p>
          <a:p>
            <a:r>
              <a:rPr lang="en-US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OO -- imperative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var age = 26 		//state</a:t>
            </a:r>
            <a:br>
              <a:rPr lang="en-US" smtClean="0"/>
            </a:br>
            <a:r>
              <a:rPr lang="en-US" smtClean="0"/>
              <a:t>age += 1 		//state change</a:t>
            </a:r>
            <a:br>
              <a:rPr lang="en-US" smtClean="0"/>
            </a:br>
            <a:r>
              <a:rPr lang="en-US" smtClean="0"/>
              <a:t>println(age) 		//action</a:t>
            </a:r>
          </a:p>
          <a:p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def show_next_age() {</a:t>
            </a:r>
            <a:br>
              <a:rPr lang="en-US" smtClean="0"/>
            </a:br>
            <a:r>
              <a:rPr lang="en-US" smtClean="0"/>
              <a:t>  var my_age = 27</a:t>
            </a:r>
            <a:br>
              <a:rPr lang="en-US" smtClean="0"/>
            </a:br>
            <a:r>
              <a:rPr lang="en-US" smtClean="0"/>
              <a:t>  my_age += 1</a:t>
            </a:r>
            <a:br>
              <a:rPr lang="en-US" smtClean="0"/>
            </a:br>
            <a:r>
              <a:rPr lang="en-US" smtClean="0"/>
              <a:t>  println(my_age)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show_next_age() //entire app is an action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scala&gt; </a:t>
            </a:r>
          </a:p>
          <a:p>
            <a:r>
              <a:rPr lang="en-US" smtClean="0"/>
              <a:t>show_next_age: ()Unit</a:t>
            </a:r>
            <a:br>
              <a:rPr lang="en-US" smtClean="0"/>
            </a:br>
            <a:r>
              <a:rPr lang="en-US" smtClean="0"/>
              <a:t>scala&gt;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OO -- objects: state + behaviour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class Human(var age: Int) {</a:t>
            </a:r>
            <a:br>
              <a:rPr lang="en-US" smtClean="0"/>
            </a:br>
            <a:r>
              <a:rPr lang="en-US" smtClean="0"/>
              <a:t>  def grow_older() {</a:t>
            </a:r>
            <a:br>
              <a:rPr lang="en-US" smtClean="0"/>
            </a:br>
            <a:r>
              <a:rPr lang="en-US" smtClean="0"/>
              <a:t>    age += 1</a:t>
            </a:r>
            <a:br>
              <a:rPr lang="en-US" smtClean="0"/>
            </a:br>
            <a:r>
              <a:rPr lang="en-US" smtClean="0"/>
              <a:t>  }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def describe() {</a:t>
            </a:r>
            <a:br>
              <a:rPr lang="en-US" smtClean="0"/>
            </a:br>
            <a:r>
              <a:rPr lang="en-US" smtClean="0"/>
              <a:t>    println(age)</a:t>
            </a:r>
            <a:br>
              <a:rPr lang="en-US" smtClean="0"/>
            </a:br>
            <a:r>
              <a:rPr lang="en-US" smtClean="0"/>
              <a:t>  }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val me = new Human(27)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me.grow_older()       // actions</a:t>
            </a:r>
            <a:br>
              <a:rPr lang="en-US" smtClean="0"/>
            </a:br>
            <a:r>
              <a:rPr lang="en-US" smtClean="0"/>
              <a:t>me.describe()         // ugly!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scala&gt; </a:t>
            </a:r>
            <a:br>
              <a:rPr lang="en-US" smtClean="0"/>
            </a:br>
            <a:r>
              <a:rPr lang="en-US" smtClean="0"/>
              <a:t>defined class Human</a:t>
            </a:r>
            <a:br>
              <a:rPr lang="en-US" smtClean="0"/>
            </a:br>
            <a:r>
              <a:rPr lang="en-US" smtClean="0"/>
              <a:t>me: Human = Human@65cc5252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scala&gt;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FUNCTIONAL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age = 27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grow_older</a:t>
            </a:r>
            <a:r>
              <a:rPr lang="en-US" dirty="0" smtClean="0"/>
              <a:t>(age: </a:t>
            </a:r>
            <a:r>
              <a:rPr lang="en-US" dirty="0" err="1" smtClean="0"/>
              <a:t>Int</a:t>
            </a:r>
            <a:r>
              <a:rPr lang="en-US" dirty="0" smtClean="0"/>
              <a:t>) = age + 1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new_age</a:t>
            </a:r>
            <a:r>
              <a:rPr lang="en-US" dirty="0" smtClean="0"/>
              <a:t> = </a:t>
            </a:r>
            <a:r>
              <a:rPr lang="en-US" dirty="0" err="1" smtClean="0"/>
              <a:t>grow_older</a:t>
            </a:r>
            <a:r>
              <a:rPr lang="en-US" dirty="0" smtClean="0"/>
              <a:t>(age)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new_age</a:t>
            </a:r>
            <a:r>
              <a:rPr lang="en-US" dirty="0" smtClean="0"/>
              <a:t>) // an action *eventually*</a:t>
            </a: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Scala </a:t>
            </a:r>
          </a:p>
        </p:txBody>
      </p:sp>
    </p:spTree>
    <p:extLst>
      <p:ext uri="{BB962C8B-B14F-4D97-AF65-F5344CB8AC3E}">
        <p14:creationId xmlns:p14="http://schemas.microsoft.com/office/powerpoint/2010/main" val="467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ANATOMY OF SCALA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//$ scalac myapp.scala &amp;&amp; scala MyApp</a:t>
            </a:r>
            <a:br>
              <a:rPr lang="en-US" smtClean="0"/>
            </a:br>
            <a:r>
              <a:rPr lang="en-US" smtClean="0"/>
              <a:t>object MyApp extends App {</a:t>
            </a:r>
            <a:br>
              <a:rPr lang="en-US" smtClean="0"/>
            </a:br>
            <a:r>
              <a:rPr lang="en-US" smtClean="0"/>
              <a:t>  println("Hello World!")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//$ scalac main.scala</a:t>
            </a:r>
            <a:br>
              <a:rPr lang="en-US" smtClean="0"/>
            </a:br>
            <a:r>
              <a:rPr lang="en-US" smtClean="0"/>
              <a:t>//$ javap HelloWorld.class</a:t>
            </a:r>
            <a:br>
              <a:rPr lang="en-US" smtClean="0"/>
            </a:br>
            <a:r>
              <a:rPr lang="en-US" smtClean="0"/>
              <a:t>object HelloWorld {</a:t>
            </a:r>
            <a:br>
              <a:rPr lang="en-US" smtClean="0"/>
            </a:br>
            <a:r>
              <a:rPr lang="en-US" smtClean="0"/>
              <a:t>  def main(a: Array[String]) {</a:t>
            </a:r>
            <a:br>
              <a:rPr lang="en-US" smtClean="0"/>
            </a:br>
            <a:r>
              <a:rPr lang="en-US" smtClean="0"/>
              <a:t>    println("Hello World!")</a:t>
            </a:r>
            <a:br>
              <a:rPr lang="en-US" smtClean="0"/>
            </a:br>
            <a:r>
              <a:rPr lang="en-US" smtClean="0"/>
              <a:t>  }</a:t>
            </a:r>
            <a:br>
              <a:rPr lang="en-US" smtClean="0"/>
            </a:br>
            <a:r>
              <a:rPr lang="en-US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TRY THE REPL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val name = "Michael"</a:t>
            </a:r>
            <a:br>
              <a:rPr lang="en-US" smtClean="0"/>
            </a:br>
            <a:r>
              <a:rPr lang="en-US" smtClean="0"/>
              <a:t>var age = 27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println(name + " is " + age)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(age &gt;= 18) {</a:t>
            </a:r>
            <a:br>
              <a:rPr lang="en-US" smtClean="0"/>
            </a:br>
            <a:r>
              <a:rPr lang="en-US" smtClean="0"/>
              <a:t>  println("You're allowed!")</a:t>
            </a:r>
            <a:br>
              <a:rPr lang="en-US" smtClean="0"/>
            </a:br>
            <a:r>
              <a:rPr lang="en-US" smtClean="0"/>
              <a:t>} else {</a:t>
            </a:r>
            <a:br>
              <a:rPr lang="en-US" smtClean="0"/>
            </a:br>
            <a:r>
              <a:rPr lang="en-US" smtClean="0"/>
              <a:t>  println("You're not allowed!")</a:t>
            </a:r>
            <a:br>
              <a:rPr lang="en-US" smtClean="0"/>
            </a:br>
            <a:r>
              <a:rPr lang="en-US" smtClean="0"/>
              <a:t>}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def describe(name: String, age: Int) =</a:t>
            </a:r>
            <a:br>
              <a:rPr lang="en-US" smtClean="0"/>
            </a:br>
            <a:r>
              <a:rPr lang="en-US" smtClean="0"/>
              <a:t>  s"${name} (${age})”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println( describe(name, age) + " is " + (</a:t>
            </a:r>
            <a:br>
              <a:rPr lang="en-US" smtClean="0"/>
            </a:br>
            <a:r>
              <a:rPr lang="en-US" smtClean="0"/>
              <a:t>    if (age &gt;= 18) "allowed in" </a:t>
            </a:r>
          </a:p>
          <a:p>
            <a:r>
              <a:rPr lang="en-US" smtClean="0"/>
              <a:t>    else "not allowed in")</a:t>
            </a:r>
          </a:p>
          <a:p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scala&gt; age: Int = 27</a:t>
            </a:r>
            <a:br>
              <a:rPr lang="en-US" smtClean="0"/>
            </a:br>
            <a:r>
              <a:rPr lang="en-US" smtClean="0"/>
              <a:t>scala&gt; Michael is 27</a:t>
            </a:r>
            <a:br>
              <a:rPr lang="en-US" smtClean="0"/>
            </a:br>
            <a:r>
              <a:rPr lang="en-US" smtClean="0"/>
              <a:t>scala&gt; You're allowed!</a:t>
            </a:r>
            <a:br>
              <a:rPr lang="en-US" smtClean="0"/>
            </a:br>
            <a:r>
              <a:rPr lang="en-US" smtClean="0"/>
              <a:t>scala&gt; Michael (27)</a:t>
            </a:r>
            <a:br>
              <a:rPr lang="en-US" smtClean="0"/>
            </a:b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SCALAC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$ scalac -help</a:t>
            </a:r>
          </a:p>
          <a:p>
            <a:r>
              <a:rPr lang="en-US" smtClean="0"/>
              <a:t>Usage: scalac &lt;options&gt; &lt;source files&gt;</a:t>
            </a:r>
          </a:p>
          <a:p>
            <a:r>
              <a:rPr lang="en-US" smtClean="0"/>
              <a:t>where possible standard options include:</a:t>
            </a:r>
          </a:p>
          <a:p>
            <a:endParaRPr lang="en-US" smtClean="0"/>
          </a:p>
          <a:p>
            <a:r>
              <a:rPr lang="en-US" smtClean="0"/>
              <a:t>$ scala -help</a:t>
            </a:r>
          </a:p>
          <a:p>
            <a:r>
              <a:rPr lang="en-US" smtClean="0"/>
              <a:t>Usage: scala &lt;options&gt; [&lt;script|class|object|jar&gt; &lt;arguments&gt;]</a:t>
            </a:r>
          </a:p>
          <a:p>
            <a:r>
              <a:rPr lang="en-US" smtClean="0"/>
              <a:t>   or  scala -help</a:t>
            </a:r>
          </a:p>
          <a:p>
            <a:r>
              <a:rPr lang="en-US" smtClean="0"/>
              <a:t>All options to scalac (see scalac -help) are also allowed.</a:t>
            </a:r>
          </a:p>
          <a:p>
            <a:endParaRPr lang="en-US" smtClean="0"/>
          </a:p>
          <a:p>
            <a:r>
              <a:rPr lang="en-US" smtClean="0"/>
              <a:t>$ scala</a:t>
            </a:r>
          </a:p>
          <a:p>
            <a:r>
              <a:rPr lang="en-US" smtClean="0"/>
              <a:t>Welcome to Scala 2.11.8 (Java HotSpot(TM) 64-Bit Server VM, Java 1.8.0_111).</a:t>
            </a:r>
          </a:p>
          <a:p>
            <a:r>
              <a:rPr lang="en-US" smtClean="0"/>
              <a:t>Type in expressions for evaluation. Or try :help.</a:t>
            </a:r>
          </a:p>
          <a:p>
            <a:endParaRPr lang="en-US" smtClean="0"/>
          </a:p>
          <a:p>
            <a:r>
              <a:rPr lang="en-US" smtClean="0"/>
              <a:t>scala&gt; 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Libraries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Static typing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Compositional syntax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Functional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Powerful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Paradigms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Functional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Running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Anatomy of </a:t>
            </a:r>
            <a:r>
              <a:rPr lang="en-US" dirty="0" err="1" smtClean="0"/>
              <a:t>scala</a:t>
            </a:r>
            <a:r>
              <a:rPr lang="en-US" dirty="0" smtClean="0"/>
              <a:t> programs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Try the </a:t>
            </a:r>
            <a:r>
              <a:rPr lang="en-US" dirty="0" err="1" smtClean="0"/>
              <a:t>repl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Scalac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Scala interpreter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Sbt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SBT</a:t>
            </a:r>
            <a:endParaRPr lang="en-GB" noProof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$ sbt</a:t>
            </a:r>
            <a:br>
              <a:rPr lang="en-US" smtClean="0"/>
            </a:br>
            <a:r>
              <a:rPr lang="en-US" smtClean="0"/>
              <a:t>&gt; help              </a:t>
            </a:r>
            <a:br>
              <a:rPr lang="en-US" smtClean="0"/>
            </a:br>
            <a:r>
              <a:rPr lang="en-US" smtClean="0"/>
              <a:t>&gt; tasks       </a:t>
            </a:r>
            <a:br>
              <a:rPr lang="en-US" smtClean="0"/>
            </a:br>
            <a:r>
              <a:rPr lang="en-US" smtClean="0"/>
              <a:t>&gt; tasks -V &gt; compile &gt; test         </a:t>
            </a:r>
            <a:br>
              <a:rPr lang="en-US" smtClean="0"/>
            </a:br>
            <a:r>
              <a:rPr lang="en-US" smtClean="0"/>
              <a:t>&gt; clean</a:t>
            </a:r>
            <a:br>
              <a:rPr lang="en-US" smtClean="0"/>
            </a:br>
            <a:r>
              <a:rPr lang="en-US" smtClean="0"/>
              <a:t>&gt; ~test</a:t>
            </a:r>
            <a:br>
              <a:rPr lang="en-US" smtClean="0"/>
            </a:br>
            <a:r>
              <a:rPr lang="en-US" smtClean="0"/>
              <a:t>&gt; console </a:t>
            </a:r>
            <a:br>
              <a:rPr lang="en-US" smtClean="0"/>
            </a:br>
            <a:r>
              <a:rPr lang="en-US" smtClean="0"/>
              <a:t>&gt; run </a:t>
            </a:r>
            <a:br>
              <a:rPr lang="en-US" smtClean="0"/>
            </a:br>
            <a:r>
              <a:rPr lang="en-US" smtClean="0"/>
              <a:t>&gt; show x</a:t>
            </a:r>
            <a:br>
              <a:rPr lang="en-US" smtClean="0"/>
            </a:br>
            <a:r>
              <a:rPr lang="en-US" smtClean="0"/>
              <a:t>&gt; show scalaVersion</a:t>
            </a:r>
            <a:br>
              <a:rPr lang="en-US" smtClean="0"/>
            </a:br>
            <a:r>
              <a:rPr lang="en-US" smtClean="0"/>
              <a:t>&gt; eclipse &gt; exit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val json4sNative = "org.json4s" %% "json4s-native" % "latest.integration"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lazy val root = (</a:t>
            </a:r>
          </a:p>
          <a:p>
            <a:r>
              <a:rPr lang="en-US" smtClean="0"/>
              <a:t> project in file(".")</a:t>
            </a:r>
          </a:p>
          <a:p>
            <a:r>
              <a:rPr lang="en-US" smtClean="0"/>
              <a:t>).settings(</a:t>
            </a:r>
            <a:br>
              <a:rPr lang="en-US" smtClean="0"/>
            </a:br>
            <a:r>
              <a:rPr lang="en-US" smtClean="0"/>
              <a:t>  name := "hello",</a:t>
            </a:r>
            <a:br>
              <a:rPr lang="en-US" smtClean="0"/>
            </a:br>
            <a:r>
              <a:rPr lang="en-US" smtClean="0"/>
              <a:t>  version := "1.0",</a:t>
            </a:r>
            <a:br>
              <a:rPr lang="en-US" smtClean="0"/>
            </a:br>
            <a:r>
              <a:rPr lang="en-US" smtClean="0"/>
              <a:t>  libraryDependencies += json4sNative</a:t>
            </a:r>
            <a:br>
              <a:rPr lang="en-US" smtClean="0"/>
            </a:b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scalaVersion := "2.11.8"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Libraries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Static typing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Compositional syntax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Functional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Powerful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Paradigms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Functional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Running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Anatomy of </a:t>
            </a:r>
            <a:r>
              <a:rPr lang="en-US" dirty="0" err="1" smtClean="0"/>
              <a:t>scala</a:t>
            </a:r>
            <a:r>
              <a:rPr lang="en-US" dirty="0" smtClean="0"/>
              <a:t> programs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Try the </a:t>
            </a:r>
            <a:r>
              <a:rPr lang="en-US" dirty="0" err="1" smtClean="0"/>
              <a:t>repl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Scalac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Scala interpreter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Sbt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Exercise: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Using the compiler, interpreter and REPL, run Scala code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Scala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SCALA?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//a powerful </a:t>
            </a:r>
            <a:r>
              <a:rPr lang="en-US" dirty="0"/>
              <a:t>language with "killer </a:t>
            </a:r>
            <a:r>
              <a:rPr lang="en-US" dirty="0" smtClean="0"/>
              <a:t>libraries”</a:t>
            </a:r>
          </a:p>
          <a:p>
            <a:endParaRPr lang="en-US" dirty="0"/>
          </a:p>
          <a:p>
            <a:r>
              <a:rPr lang="en-US" dirty="0"/>
              <a:t>//especially relevant in </a:t>
            </a:r>
            <a:r>
              <a:rPr lang="en-US" dirty="0" err="1"/>
              <a:t>BigData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r>
              <a:rPr lang="en-US" dirty="0"/>
              <a:t>//modernizing replacement for java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WHY SCALA -- static typing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scala</a:t>
            </a:r>
            <a:r>
              <a:rPr lang="en-US" dirty="0"/>
              <a:t> is </a:t>
            </a:r>
            <a:r>
              <a:rPr lang="en-US" dirty="0" smtClean="0"/>
              <a:t>a statically typed</a:t>
            </a:r>
          </a:p>
          <a:p>
            <a:r>
              <a:rPr lang="en-US" dirty="0" smtClean="0"/>
              <a:t>//”object-functional</a:t>
            </a:r>
            <a:r>
              <a:rPr lang="en-US" dirty="0"/>
              <a:t>” language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types statically inferred 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name = "Michael"  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age = 27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//in full 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: String = "Michael" : String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fage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= 27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functions as in -&gt; out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describe(name: String, age: </a:t>
            </a:r>
            <a:r>
              <a:rPr lang="en-US" dirty="0" err="1" smtClean="0"/>
              <a:t>Int</a:t>
            </a:r>
            <a:r>
              <a:rPr lang="en-US" dirty="0" smtClean="0"/>
              <a:t>) =</a:t>
            </a:r>
            <a:br>
              <a:rPr lang="en-US" dirty="0" smtClean="0"/>
            </a:br>
            <a:r>
              <a:rPr lang="en-US" dirty="0" smtClean="0"/>
              <a:t>  s"${name} (${age})"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(describe(name, age))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name: </a:t>
            </a:r>
          </a:p>
          <a:p>
            <a:r>
              <a:rPr lang="en-US" smtClean="0"/>
              <a:t>String = Michael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age: </a:t>
            </a:r>
          </a:p>
          <a:p>
            <a:r>
              <a:rPr lang="en-US" smtClean="0"/>
              <a:t>Int = 27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Michael (27)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WHY SCALA -- compositional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describe(name: String, age: </a:t>
            </a:r>
            <a:r>
              <a:rPr lang="en-US" dirty="0" err="1" smtClean="0"/>
              <a:t>Int</a:t>
            </a:r>
            <a:r>
              <a:rPr lang="en-US" dirty="0" smtClean="0"/>
              <a:t>) = </a:t>
            </a:r>
          </a:p>
          <a:p>
            <a:r>
              <a:rPr lang="en-US" dirty="0"/>
              <a:t> </a:t>
            </a:r>
            <a:r>
              <a:rPr lang="en-US" dirty="0" smtClean="0"/>
              <a:t> s"${name} (${age})"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name = "Michael"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age = 27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describe(name, age) + " is " + (</a:t>
            </a:r>
            <a:br>
              <a:rPr lang="en-US" dirty="0" smtClean="0"/>
            </a:br>
            <a:r>
              <a:rPr lang="en-US" dirty="0" smtClean="0"/>
              <a:t>    if (age &gt;= 18) {</a:t>
            </a:r>
            <a:br>
              <a:rPr lang="en-US" dirty="0" smtClean="0"/>
            </a:br>
            <a:r>
              <a:rPr lang="en-US" dirty="0" smtClean="0"/>
              <a:t>      "allowed"</a:t>
            </a:r>
            <a:br>
              <a:rPr lang="en-US" dirty="0" smtClean="0"/>
            </a:b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   "not allowed"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))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Michael (27) is allowed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WHY SCALA -- simplify </a:t>
            </a:r>
            <a:r>
              <a:rPr lang="en-GB" noProof="0" dirty="0" err="1" smtClean="0"/>
              <a:t>oo</a:t>
            </a:r>
            <a:r>
              <a:rPr lang="en-GB" noProof="0" dirty="0" smtClean="0"/>
              <a:t>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class Person(val n: String, val a: Int) {</a:t>
            </a:r>
            <a:br>
              <a:rPr lang="en-US" smtClean="0"/>
            </a:br>
            <a:r>
              <a:rPr lang="en-US" smtClean="0"/>
              <a:t>  def describe() = s"${n} (${a})"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println(</a:t>
            </a:r>
            <a:br>
              <a:rPr lang="en-US" smtClean="0"/>
            </a:br>
            <a:r>
              <a:rPr lang="en-US" smtClean="0"/>
              <a:t>  new Person("Sherlock", 27).describe()</a:t>
            </a:r>
            <a:br>
              <a:rPr lang="en-US" smtClean="0"/>
            </a:br>
            <a:r>
              <a:rPr lang="en-US" smtClean="0"/>
              <a:t>)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defined class Person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Sherlock (27)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WHY SCALA? -- functional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val people = List(</a:t>
            </a:r>
            <a:br>
              <a:rPr lang="en-US" smtClean="0"/>
            </a:br>
            <a:r>
              <a:rPr lang="en-US" smtClean="0"/>
              <a:t>  Map("id" -&gt; 1, "name" -&gt; "Sherlock",</a:t>
            </a:r>
            <a:br>
              <a:rPr lang="en-US" smtClean="0"/>
            </a:br>
            <a:r>
              <a:rPr lang="en-US" smtClean="0"/>
              <a:t>    "address" -&gt; "London, United Kingdom"),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Map("id" -&gt; 2, "name" -&gt; "Jefferson",</a:t>
            </a:r>
            <a:br>
              <a:rPr lang="en-US" smtClean="0"/>
            </a:br>
            <a:r>
              <a:rPr lang="en-US" smtClean="0"/>
              <a:t>    "address" -&gt; "Virginia, United States")</a:t>
            </a:r>
            <a:br>
              <a:rPr lang="en-US" smtClean="0"/>
            </a:b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println(</a:t>
            </a:r>
            <a:br>
              <a:rPr lang="en-US" smtClean="0"/>
            </a:br>
            <a:r>
              <a:rPr lang="en-US" smtClean="0"/>
              <a:t> people map { _("name") } mkString ","</a:t>
            </a:r>
            <a:br>
              <a:rPr lang="en-US" smtClean="0"/>
            </a:b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r>
              <a:rPr lang="en-US" smtClean="0"/>
              <a:t>Sherlock, Jefferson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3310</TotalTime>
  <Words>1782</Words>
  <Application>Microsoft Macintosh PowerPoint</Application>
  <PresentationFormat>On-screen Show (4:3)</PresentationFormat>
  <Paragraphs>216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</vt:lpstr>
      <vt:lpstr>Wingdings</vt:lpstr>
      <vt:lpstr>QA PowerPoint Template_DRAFTMay2012</vt:lpstr>
      <vt:lpstr>Scala Programming</vt:lpstr>
      <vt:lpstr>Learning Overview</vt:lpstr>
      <vt:lpstr>Objectives</vt:lpstr>
      <vt:lpstr>Why Scala?</vt:lpstr>
      <vt:lpstr>WHY SCALA?</vt:lpstr>
      <vt:lpstr>WHY SCALA -- static typing</vt:lpstr>
      <vt:lpstr>WHY SCALA -- compositional syntax</vt:lpstr>
      <vt:lpstr>WHY SCALA -- simplify oo design</vt:lpstr>
      <vt:lpstr>WHY SCALA? -- functional</vt:lpstr>
      <vt:lpstr>WHY SCALA? -- powerful</vt:lpstr>
      <vt:lpstr>WHY SCALA? -- libraries</vt:lpstr>
      <vt:lpstr>Paradigms</vt:lpstr>
      <vt:lpstr>OO -- imperative programming</vt:lpstr>
      <vt:lpstr>OO -- objects: state + behaviour</vt:lpstr>
      <vt:lpstr>FUNCTIONAL</vt:lpstr>
      <vt:lpstr>Running Scala </vt:lpstr>
      <vt:lpstr>ANATOMY OF SCALA PROGRAMS</vt:lpstr>
      <vt:lpstr>TRY THE REPL</vt:lpstr>
      <vt:lpstr>SCALAC</vt:lpstr>
      <vt:lpstr>SBT</vt:lpstr>
      <vt:lpstr>SBT</vt:lpstr>
      <vt:lpstr>Learning Overview</vt:lpstr>
      <vt:lpstr>Exercise: Introduction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85</cp:revision>
  <dcterms:created xsi:type="dcterms:W3CDTF">2017-03-11T01:54:25Z</dcterms:created>
  <dcterms:modified xsi:type="dcterms:W3CDTF">2017-09-04T04:50:07Z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