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6" r:id="rId25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26" autoAdjust="0"/>
  </p:normalViewPr>
  <p:slideViewPr>
    <p:cSldViewPr snapToGrid="0">
      <p:cViewPr varScale="1">
        <p:scale>
          <a:sx n="168" d="100"/>
          <a:sy n="168" d="100"/>
        </p:scale>
        <p:origin x="208" y="2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chapter is a whirlwind</a:t>
            </a:r>
            <a:r>
              <a:rPr lang="en-US" baseline="0" dirty="0" smtClean="0"/>
              <a:t> tour of key concepts related to Scala. We are only at an introductory stage, so here understanding the syntax of each example is not key. 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Fundamentals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OF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isChild</a:t>
            </a:r>
            <a:r>
              <a:rPr lang="en-US" dirty="0"/>
              <a:t> = if (age &lt; 18) 1 else "Nope"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Q. what is the type of </a:t>
            </a:r>
            <a:r>
              <a:rPr lang="en-US" dirty="0" err="1"/>
              <a:t>isChild</a:t>
            </a:r>
            <a:r>
              <a:rPr lang="en-US" dirty="0"/>
              <a:t> ?</a:t>
            </a:r>
          </a:p>
          <a:p>
            <a:r>
              <a:rPr lang="en-US" dirty="0"/>
              <a:t>// A. </a:t>
            </a:r>
            <a:r>
              <a:rPr lang="en-US" dirty="0" err="1"/>
              <a:t>supertype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x = if (true)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1 </a:t>
            </a:r>
          </a:p>
          <a:p>
            <a:r>
              <a:rPr lang="en-US" dirty="0"/>
              <a:t>	</a:t>
            </a:r>
            <a:r>
              <a:rPr lang="en-US" dirty="0" smtClean="0"/>
              <a:t> else </a:t>
            </a:r>
          </a:p>
          <a:p>
            <a:r>
              <a:rPr lang="en-US" dirty="0"/>
              <a:t>	</a:t>
            </a:r>
            <a:r>
              <a:rPr lang="en-US" dirty="0" smtClean="0"/>
              <a:t>	throw </a:t>
            </a:r>
            <a:r>
              <a:rPr lang="en-US" dirty="0"/>
              <a:t>new Exception("Hello")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Q. what is the type of x?</a:t>
            </a:r>
          </a:p>
          <a:p>
            <a:r>
              <a:rPr lang="en-US" dirty="0"/>
              <a:t>// A. 'throw ...' is whatever type it is used 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5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age = 21</a:t>
            </a:r>
          </a:p>
          <a:p>
            <a:r>
              <a:rPr lang="en-US" dirty="0" err="1"/>
              <a:t>val</a:t>
            </a:r>
            <a:r>
              <a:rPr lang="en-US" dirty="0"/>
              <a:t> name = "Fido"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= "Blue"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comparison operators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isAdult</a:t>
            </a:r>
            <a:r>
              <a:rPr lang="en-US" dirty="0"/>
              <a:t> = age &gt; 21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isFido</a:t>
            </a:r>
            <a:r>
              <a:rPr lang="en-US" dirty="0"/>
              <a:t> = name == "Fido"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isRed</a:t>
            </a:r>
            <a:r>
              <a:rPr lang="en-US" dirty="0"/>
              <a:t> = </a:t>
            </a:r>
            <a:r>
              <a:rPr lang="en-US" dirty="0" err="1"/>
              <a:t>colour</a:t>
            </a:r>
            <a:r>
              <a:rPr lang="en-US" dirty="0"/>
              <a:t> == "Red"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</a:t>
            </a:r>
            <a:r>
              <a:rPr lang="en-US" dirty="0"/>
              <a:t>logical operators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isAdult</a:t>
            </a:r>
            <a:r>
              <a:rPr lang="en-US" dirty="0"/>
              <a:t> &amp;&amp; </a:t>
            </a:r>
            <a:r>
              <a:rPr lang="en-US" dirty="0" err="1"/>
              <a:t>isRed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isAdult</a:t>
            </a:r>
            <a:r>
              <a:rPr lang="en-US" dirty="0"/>
              <a:t> || </a:t>
            </a:r>
            <a:r>
              <a:rPr lang="en-US" dirty="0" err="1"/>
              <a:t>isRed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(!</a:t>
            </a:r>
            <a:r>
              <a:rPr lang="en-US" dirty="0" err="1"/>
              <a:t>isAdult</a:t>
            </a:r>
            <a:r>
              <a:rPr lang="en-US" dirty="0"/>
              <a:t> || </a:t>
            </a:r>
            <a:r>
              <a:rPr lang="en-US" dirty="0" err="1"/>
              <a:t>isFido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(true &amp;&amp; true)</a:t>
            </a:r>
          </a:p>
          <a:p>
            <a:r>
              <a:rPr lang="en-US" dirty="0" err="1"/>
              <a:t>println</a:t>
            </a:r>
            <a:r>
              <a:rPr lang="en-US" dirty="0"/>
              <a:t>(true &amp;&amp; false)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(false </a:t>
            </a:r>
            <a:r>
              <a:rPr lang="en-US" dirty="0"/>
              <a:t>|| true)</a:t>
            </a:r>
          </a:p>
          <a:p>
            <a:r>
              <a:rPr lang="en-US" dirty="0" err="1"/>
              <a:t>println</a:t>
            </a:r>
            <a:r>
              <a:rPr lang="en-US" dirty="0"/>
              <a:t>(false || false)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isAdult</a:t>
            </a:r>
            <a:r>
              <a:rPr lang="en-US" dirty="0"/>
              <a:t>: Boolean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r>
              <a:rPr lang="en-US" dirty="0" err="1" smtClean="0"/>
              <a:t>isFido</a:t>
            </a:r>
            <a:r>
              <a:rPr lang="en-US" dirty="0"/>
              <a:t>: Boolean =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 err="1" smtClean="0"/>
              <a:t>isRed</a:t>
            </a:r>
            <a:r>
              <a:rPr lang="en-US" dirty="0"/>
              <a:t>: Boolean = </a:t>
            </a:r>
            <a:r>
              <a:rPr lang="en-US" dirty="0" smtClean="0"/>
              <a:t>false</a:t>
            </a:r>
          </a:p>
          <a:p>
            <a:endParaRPr lang="en-US" dirty="0"/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 smtClean="0"/>
              <a:t>true</a:t>
            </a:r>
            <a:endParaRPr lang="en-US" dirty="0"/>
          </a:p>
          <a:p>
            <a:r>
              <a:rPr lang="en-US" dirty="0" smtClean="0"/>
              <a:t>false</a:t>
            </a:r>
            <a:endParaRPr lang="en-US" dirty="0"/>
          </a:p>
          <a:p>
            <a:r>
              <a:rPr lang="en-US" dirty="0" smtClean="0"/>
              <a:t>true</a:t>
            </a:r>
            <a:endParaRPr lang="en-US" dirty="0"/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/>
              <a:t>ints</a:t>
            </a:r>
            <a:r>
              <a:rPr lang="en-US" dirty="0"/>
              <a:t> are circular</a:t>
            </a:r>
          </a:p>
          <a:p>
            <a:r>
              <a:rPr lang="en-US" dirty="0" err="1"/>
              <a:t>var</a:t>
            </a:r>
            <a:r>
              <a:rPr lang="en-US" dirty="0"/>
              <a:t> population = 2147483647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population += 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(population)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bytes and chars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nlByte</a:t>
            </a:r>
            <a:r>
              <a:rPr lang="en-US" dirty="0"/>
              <a:t>: Byte = 10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nl</a:t>
            </a:r>
            <a:r>
              <a:rPr lang="en-US" dirty="0"/>
              <a:t>: Char = '\n'</a:t>
            </a:r>
          </a:p>
          <a:p>
            <a:r>
              <a:rPr lang="en-US" dirty="0" err="1"/>
              <a:t>nl</a:t>
            </a:r>
            <a:r>
              <a:rPr lang="en-US" dirty="0"/>
              <a:t> == </a:t>
            </a:r>
            <a:r>
              <a:rPr lang="en-US" dirty="0" err="1" smtClean="0"/>
              <a:t>nlByte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2147483647</a:t>
            </a:r>
          </a:p>
          <a:p>
            <a:endParaRPr lang="en-US" dirty="0"/>
          </a:p>
          <a:p>
            <a:r>
              <a:rPr lang="en-US" dirty="0" smtClean="0"/>
              <a:t>-2147483647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2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say(message: String): Unit = </a:t>
            </a:r>
            <a:r>
              <a:rPr lang="en-US" dirty="0" err="1"/>
              <a:t>println</a:t>
            </a:r>
            <a:r>
              <a:rPr lang="en-US" dirty="0"/>
              <a:t>(message)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error // say("hello") * 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empty = ()</a:t>
            </a:r>
          </a:p>
          <a:p>
            <a:r>
              <a:rPr lang="en-US" dirty="0"/>
              <a:t>say("hello") == </a:t>
            </a:r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println</a:t>
            </a:r>
            <a:r>
              <a:rPr lang="en-US" dirty="0"/>
              <a:t>("\</a:t>
            </a:r>
            <a:r>
              <a:rPr lang="en-US" dirty="0" err="1"/>
              <a:t>tHello</a:t>
            </a:r>
            <a:r>
              <a:rPr lang="en-US" dirty="0"/>
              <a:t>\n\</a:t>
            </a:r>
            <a:r>
              <a:rPr lang="en-US" dirty="0" err="1"/>
              <a:t>tWorld</a:t>
            </a:r>
            <a:r>
              <a:rPr lang="en-US" dirty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myAge</a:t>
            </a:r>
            <a:r>
              <a:rPr lang="en-US" dirty="0"/>
              <a:t> = </a:t>
            </a:r>
            <a:r>
              <a:rPr lang="en-US" dirty="0" err="1"/>
              <a:t>s"I</a:t>
            </a:r>
            <a:r>
              <a:rPr lang="en-US" dirty="0"/>
              <a:t> am ${18 + 8} years old!"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name = "Michael"</a:t>
            </a:r>
          </a:p>
          <a:p>
            <a:r>
              <a:rPr lang="en-US" dirty="0" err="1"/>
              <a:t>val</a:t>
            </a:r>
            <a:r>
              <a:rPr lang="en-US" dirty="0"/>
              <a:t> location = "The United Kingdom"</a:t>
            </a:r>
          </a:p>
          <a:p>
            <a:r>
              <a:rPr lang="en-US" dirty="0" err="1"/>
              <a:t>val</a:t>
            </a:r>
            <a:r>
              <a:rPr lang="en-US" dirty="0"/>
              <a:t> message = </a:t>
            </a:r>
            <a:r>
              <a:rPr lang="en-US" dirty="0" err="1"/>
              <a:t>s"$name</a:t>
            </a:r>
            <a:r>
              <a:rPr lang="en-US" dirty="0"/>
              <a:t> is in $location"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height = 1.8</a:t>
            </a:r>
          </a:p>
          <a:p>
            <a:r>
              <a:rPr lang="en-US" dirty="0" err="1"/>
              <a:t>val</a:t>
            </a:r>
            <a:r>
              <a:rPr lang="en-US" dirty="0"/>
              <a:t> message = </a:t>
            </a:r>
            <a:r>
              <a:rPr lang="en-US" dirty="0" err="1"/>
              <a:t>f"Height</a:t>
            </a:r>
            <a:r>
              <a:rPr lang="en-US" dirty="0"/>
              <a:t>: $height%.2f"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path = </a:t>
            </a:r>
            <a:r>
              <a:rPr lang="en-US" dirty="0" err="1"/>
              <a:t>raw"C</a:t>
            </a:r>
            <a:r>
              <a:rPr lang="en-US" dirty="0"/>
              <a:t>:\Windows\Users\Public\Documents"</a:t>
            </a:r>
          </a:p>
          <a:p>
            <a:r>
              <a:rPr lang="en-US" dirty="0" err="1"/>
              <a:t>val</a:t>
            </a:r>
            <a:r>
              <a:rPr lang="en-US" dirty="0"/>
              <a:t> regex = raw"\b[\w|£]+\b"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= </a:t>
            </a:r>
            <a:r>
              <a:rPr lang="en-US" dirty="0" err="1"/>
              <a:t>raw"a</a:t>
            </a:r>
            <a:r>
              <a:rPr lang="en-US" dirty="0"/>
              <a:t>\</a:t>
            </a:r>
            <a:r>
              <a:rPr lang="en-US" dirty="0" err="1"/>
              <a:t>nb</a:t>
            </a:r>
            <a:r>
              <a:rPr lang="en-US" dirty="0"/>
              <a:t>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anotherPath</a:t>
            </a:r>
            <a:r>
              <a:rPr lang="en-US" dirty="0"/>
              <a:t> = """C:\Windows\system32\Drivers\</a:t>
            </a:r>
            <a:r>
              <a:rPr lang="en-US" dirty="0" err="1"/>
              <a:t>etc</a:t>
            </a:r>
            <a:r>
              <a:rPr lang="en-US" dirty="0" smtClean="0"/>
              <a:t>"""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050" dirty="0" err="1" smtClean="0"/>
              <a:t>myAge</a:t>
            </a:r>
            <a:r>
              <a:rPr lang="en-US" sz="1050" dirty="0"/>
              <a:t>: String = I am 26 years old!</a:t>
            </a:r>
          </a:p>
          <a:p>
            <a:endParaRPr lang="en-US" sz="1050" dirty="0" smtClean="0"/>
          </a:p>
          <a:p>
            <a:r>
              <a:rPr lang="en-US" sz="1050" dirty="0" smtClean="0"/>
              <a:t>name</a:t>
            </a:r>
            <a:r>
              <a:rPr lang="en-US" sz="1050" dirty="0"/>
              <a:t>: String = </a:t>
            </a:r>
            <a:r>
              <a:rPr lang="en-US" sz="1050" dirty="0" smtClean="0"/>
              <a:t>Michael</a:t>
            </a:r>
          </a:p>
          <a:p>
            <a:endParaRPr lang="en-US" sz="1050" dirty="0" smtClean="0"/>
          </a:p>
          <a:p>
            <a:r>
              <a:rPr lang="en-US" sz="1050" dirty="0" smtClean="0"/>
              <a:t>location: String = The United Kingdom</a:t>
            </a:r>
          </a:p>
          <a:p>
            <a:endParaRPr lang="en-US" sz="1050" dirty="0" smtClean="0"/>
          </a:p>
          <a:p>
            <a:r>
              <a:rPr lang="en-US" sz="1050" dirty="0" smtClean="0"/>
              <a:t>message</a:t>
            </a:r>
            <a:r>
              <a:rPr lang="en-US" sz="1050" dirty="0"/>
              <a:t>: String = Michael is in The United Kingdom</a:t>
            </a:r>
          </a:p>
          <a:p>
            <a:endParaRPr lang="en-US" sz="1050" dirty="0" smtClean="0"/>
          </a:p>
          <a:p>
            <a:r>
              <a:rPr lang="en-US" sz="1050" dirty="0" smtClean="0"/>
              <a:t>height</a:t>
            </a:r>
            <a:r>
              <a:rPr lang="en-US" sz="1050" dirty="0"/>
              <a:t>: Double = 1.8</a:t>
            </a:r>
          </a:p>
          <a:p>
            <a:endParaRPr lang="en-US" sz="1050" dirty="0" smtClean="0"/>
          </a:p>
          <a:p>
            <a:r>
              <a:rPr lang="en-US" sz="1050" dirty="0" smtClean="0"/>
              <a:t>message</a:t>
            </a:r>
            <a:r>
              <a:rPr lang="en-US" sz="1050" dirty="0"/>
              <a:t>: String = Height: 1.80</a:t>
            </a:r>
          </a:p>
          <a:p>
            <a:endParaRPr lang="en-US" sz="1050" dirty="0" smtClean="0"/>
          </a:p>
          <a:p>
            <a:r>
              <a:rPr lang="en-US" sz="1050" dirty="0" smtClean="0"/>
              <a:t>path</a:t>
            </a:r>
            <a:r>
              <a:rPr lang="en-US" sz="1050" dirty="0"/>
              <a:t>: String = C:\Windows\Users\Public\Documents</a:t>
            </a:r>
          </a:p>
          <a:p>
            <a:endParaRPr lang="en-US" sz="1050" dirty="0" smtClean="0"/>
          </a:p>
          <a:p>
            <a:r>
              <a:rPr lang="en-US" sz="1050" dirty="0" smtClean="0"/>
              <a:t>regex</a:t>
            </a:r>
            <a:r>
              <a:rPr lang="en-US" sz="1050" dirty="0"/>
              <a:t>: String = \b[\w|£]+\b</a:t>
            </a:r>
          </a:p>
          <a:p>
            <a:endParaRPr lang="en-US" sz="1050" dirty="0" smtClean="0"/>
          </a:p>
          <a:p>
            <a:r>
              <a:rPr lang="en-US" sz="1050" dirty="0" err="1" smtClean="0"/>
              <a:t>eg</a:t>
            </a:r>
            <a:r>
              <a:rPr lang="en-US" sz="1050" dirty="0"/>
              <a:t>: String = a\</a:t>
            </a:r>
            <a:r>
              <a:rPr lang="en-US" sz="1050" dirty="0" err="1"/>
              <a:t>nb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err="1" smtClean="0"/>
              <a:t>anotherPath</a:t>
            </a:r>
            <a:r>
              <a:rPr lang="en-US" sz="1050" dirty="0"/>
              <a:t>: String = C:\Windows\system32\Drivers\</a:t>
            </a:r>
            <a:r>
              <a:rPr lang="en-US" sz="1050" dirty="0" err="1"/>
              <a:t>etc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309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println</a:t>
            </a:r>
            <a:r>
              <a:rPr lang="en-US" dirty="0"/>
              <a:t>("-" * </a:t>
            </a:r>
            <a:r>
              <a:rPr lang="en-US" dirty="0" smtClean="0"/>
              <a:t>3)</a:t>
            </a:r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("HELLO" + " WORLD")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parts = "Michael John </a:t>
            </a:r>
            <a:r>
              <a:rPr lang="en-US" dirty="0" err="1"/>
              <a:t>Burgess".split</a:t>
            </a:r>
            <a:r>
              <a:rPr lang="en-US" dirty="0"/>
              <a:t>(' ')</a:t>
            </a:r>
          </a:p>
          <a:p>
            <a:r>
              <a:rPr lang="en-US" dirty="0" err="1"/>
              <a:t>parts.mkString</a:t>
            </a:r>
            <a:r>
              <a:rPr lang="en-US" dirty="0"/>
              <a:t>(",")</a:t>
            </a:r>
          </a:p>
          <a:p>
            <a:r>
              <a:rPr lang="en-US" dirty="0" smtClean="0"/>
              <a:t>"</a:t>
            </a:r>
            <a:r>
              <a:rPr lang="en-US" dirty="0"/>
              <a:t>Michael John Burgess" split (' ') slice(1, 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"Michael John Burgess" split (' ') slice(-1, 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"be the change you want to </a:t>
            </a:r>
            <a:r>
              <a:rPr lang="en-US" dirty="0" err="1"/>
              <a:t>see".split</a:t>
            </a:r>
            <a:r>
              <a:rPr lang="en-US" dirty="0"/>
              <a:t>(" ").drop(2).</a:t>
            </a:r>
            <a:r>
              <a:rPr lang="en-US" dirty="0" err="1"/>
              <a:t>takeRight</a:t>
            </a:r>
            <a:r>
              <a:rPr lang="en-US" dirty="0"/>
              <a:t>(4)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---</a:t>
            </a:r>
          </a:p>
          <a:p>
            <a:r>
              <a:rPr lang="en-US" dirty="0" smtClean="0"/>
              <a:t>HELLO WORLD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Array(Michael</a:t>
            </a:r>
            <a:r>
              <a:rPr lang="en-US" dirty="0"/>
              <a:t>, John, Burgess)</a:t>
            </a:r>
          </a:p>
          <a:p>
            <a:endParaRPr lang="en-US" dirty="0" smtClean="0"/>
          </a:p>
          <a:p>
            <a:r>
              <a:rPr lang="en-US" dirty="0" err="1" smtClean="0"/>
              <a:t>Michael,John,Burgess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Array(John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Array(Michael</a:t>
            </a:r>
            <a:r>
              <a:rPr lang="en-US" dirty="0"/>
              <a:t>, John)</a:t>
            </a:r>
          </a:p>
          <a:p>
            <a:endParaRPr lang="en-US" dirty="0" smtClean="0"/>
          </a:p>
          <a:p>
            <a:r>
              <a:rPr lang="en-US" dirty="0" smtClean="0"/>
              <a:t>Array(you</a:t>
            </a:r>
            <a:r>
              <a:rPr lang="en-US" dirty="0"/>
              <a:t>, want, to, see)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5"/>
            <a:ext cx="8786874" cy="5004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quote = "be the change you wish to see in the world"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quote.contains</a:t>
            </a:r>
            <a:r>
              <a:rPr lang="en-US" dirty="0"/>
              <a:t>("world")</a:t>
            </a:r>
          </a:p>
          <a:p>
            <a:r>
              <a:rPr lang="en-US" dirty="0" err="1" smtClean="0"/>
              <a:t>quote.indexOf</a:t>
            </a:r>
            <a:r>
              <a:rPr lang="en-US" dirty="0"/>
              <a:t>("change")</a:t>
            </a:r>
          </a:p>
          <a:p>
            <a:r>
              <a:rPr lang="en-US" dirty="0" err="1" smtClean="0"/>
              <a:t>quote.indexOf</a:t>
            </a:r>
            <a:r>
              <a:rPr lang="en-US" dirty="0"/>
              <a:t>("leader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 smtClean="0"/>
              <a:t>quote.toLowerCase</a:t>
            </a:r>
            <a:endParaRPr lang="en-US" dirty="0"/>
          </a:p>
          <a:p>
            <a:r>
              <a:rPr lang="en-US" dirty="0" err="1" smtClean="0"/>
              <a:t>quote.toUpperCase</a:t>
            </a:r>
            <a:endParaRPr lang="en-US" dirty="0"/>
          </a:p>
          <a:p>
            <a:r>
              <a:rPr lang="en-US" dirty="0" err="1" smtClean="0"/>
              <a:t>quote.substring</a:t>
            </a:r>
            <a:r>
              <a:rPr lang="en-US" dirty="0" smtClean="0"/>
              <a:t>(7</a:t>
            </a:r>
            <a:r>
              <a:rPr lang="en-US" dirty="0"/>
              <a:t>)</a:t>
            </a:r>
          </a:p>
          <a:p>
            <a:r>
              <a:rPr lang="en-US" dirty="0" err="1" smtClean="0"/>
              <a:t>quote.substring</a:t>
            </a:r>
            <a:r>
              <a:rPr lang="en-US" dirty="0" smtClean="0"/>
              <a:t>(7</a:t>
            </a:r>
            <a:r>
              <a:rPr lang="en-US" dirty="0"/>
              <a:t>, 7 + 6)</a:t>
            </a:r>
          </a:p>
          <a:p>
            <a:r>
              <a:rPr lang="en-US" dirty="0" err="1" smtClean="0"/>
              <a:t>quote.reverse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/>
              <a:t>be the change you wish to see in the </a:t>
            </a:r>
            <a:r>
              <a:rPr lang="en-US" sz="1400" dirty="0" smtClean="0"/>
              <a:t>world</a:t>
            </a:r>
          </a:p>
          <a:p>
            <a:endParaRPr lang="en-US" sz="1400" dirty="0"/>
          </a:p>
          <a:p>
            <a:r>
              <a:rPr lang="en-US" sz="1400" dirty="0"/>
              <a:t>true</a:t>
            </a:r>
          </a:p>
          <a:p>
            <a:r>
              <a:rPr lang="en-US" sz="1400" dirty="0"/>
              <a:t>7</a:t>
            </a:r>
          </a:p>
          <a:p>
            <a:r>
              <a:rPr lang="en-US" sz="1400" dirty="0"/>
              <a:t>-</a:t>
            </a:r>
            <a:r>
              <a:rPr lang="en-US" sz="1400" dirty="0" smtClean="0"/>
              <a:t>1</a:t>
            </a:r>
          </a:p>
          <a:p>
            <a:endParaRPr lang="en-US" sz="1400" dirty="0"/>
          </a:p>
          <a:p>
            <a:r>
              <a:rPr lang="en-US" sz="1400" dirty="0"/>
              <a:t>be the change you wish to see in the </a:t>
            </a:r>
            <a:r>
              <a:rPr lang="en-US" sz="1400" dirty="0" smtClean="0"/>
              <a:t>world</a:t>
            </a:r>
          </a:p>
          <a:p>
            <a:r>
              <a:rPr lang="en-US" sz="1400" dirty="0" smtClean="0"/>
              <a:t>BE </a:t>
            </a:r>
            <a:r>
              <a:rPr lang="en-US" sz="1400" dirty="0"/>
              <a:t>THE CHANGE YOU WISH TO SEE IN THE WORLD</a:t>
            </a:r>
          </a:p>
          <a:p>
            <a:r>
              <a:rPr lang="en-US" sz="1400" dirty="0"/>
              <a:t>change you wish to see in the world</a:t>
            </a:r>
          </a:p>
          <a:p>
            <a:r>
              <a:rPr lang="en-US" sz="1400" dirty="0"/>
              <a:t>change</a:t>
            </a:r>
          </a:p>
          <a:p>
            <a:r>
              <a:rPr lang="en-US" sz="1400" dirty="0" err="1"/>
              <a:t>dlrow</a:t>
            </a:r>
            <a:r>
              <a:rPr lang="en-US" sz="1400" dirty="0"/>
              <a:t> </a:t>
            </a:r>
            <a:r>
              <a:rPr lang="en-US" sz="1400" dirty="0" err="1"/>
              <a:t>eht</a:t>
            </a:r>
            <a:r>
              <a:rPr lang="en-US" sz="1400" dirty="0"/>
              <a:t> </a:t>
            </a:r>
            <a:r>
              <a:rPr lang="en-US" sz="1400" dirty="0" err="1"/>
              <a:t>ni</a:t>
            </a:r>
            <a:r>
              <a:rPr lang="en-US" sz="1400" dirty="0"/>
              <a:t> </a:t>
            </a:r>
            <a:r>
              <a:rPr lang="en-US" sz="1400" dirty="0" err="1"/>
              <a:t>ees</a:t>
            </a:r>
            <a:r>
              <a:rPr lang="en-US" sz="1400" dirty="0"/>
              <a:t> </a:t>
            </a:r>
            <a:r>
              <a:rPr lang="en-US" sz="1400" dirty="0" err="1"/>
              <a:t>ot</a:t>
            </a:r>
            <a:r>
              <a:rPr lang="en-US" sz="1400" dirty="0"/>
              <a:t> </a:t>
            </a:r>
            <a:r>
              <a:rPr lang="en-US" sz="1400" dirty="0" err="1"/>
              <a:t>hsiw</a:t>
            </a:r>
            <a:r>
              <a:rPr lang="en-US" sz="1400" dirty="0"/>
              <a:t> </a:t>
            </a:r>
            <a:r>
              <a:rPr lang="en-US" sz="1400" dirty="0" err="1"/>
              <a:t>uoy</a:t>
            </a:r>
            <a:r>
              <a:rPr lang="en-US" sz="1400" dirty="0"/>
              <a:t> </a:t>
            </a:r>
            <a:r>
              <a:rPr lang="en-US" sz="1400" dirty="0" err="1"/>
              <a:t>egnahc</a:t>
            </a:r>
            <a:r>
              <a:rPr lang="en-US" sz="1400" dirty="0"/>
              <a:t> </a:t>
            </a:r>
            <a:r>
              <a:rPr lang="en-US" sz="1400" dirty="0" err="1"/>
              <a:t>eht</a:t>
            </a:r>
            <a:r>
              <a:rPr lang="en-US" sz="1400" dirty="0"/>
              <a:t> </a:t>
            </a:r>
            <a:r>
              <a:rPr lang="en-US" sz="1400" dirty="0" err="1"/>
              <a:t>eb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624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names: List[String]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List("</a:t>
            </a:r>
            <a:r>
              <a:rPr lang="en-US" dirty="0"/>
              <a:t>Sherlock", "Watson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ages: List[</a:t>
            </a:r>
            <a:r>
              <a:rPr lang="en-US" dirty="0" err="1"/>
              <a:t>Int</a:t>
            </a:r>
            <a:r>
              <a:rPr lang="en-US" dirty="0"/>
              <a:t>] = List(30, 40)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as: List[</a:t>
            </a:r>
            <a:r>
              <a:rPr lang="en-US" dirty="0" err="1"/>
              <a:t>Int</a:t>
            </a:r>
            <a:r>
              <a:rPr lang="en-US" dirty="0"/>
              <a:t>] = List[</a:t>
            </a:r>
            <a:r>
              <a:rPr lang="en-US" dirty="0" err="1"/>
              <a:t>Int</a:t>
            </a:r>
            <a:r>
              <a:rPr lang="en-US" dirty="0"/>
              <a:t>](30, 40)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//in full: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ns: List[String]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List[String] ( "</a:t>
            </a:r>
            <a:r>
              <a:rPr lang="en-US" dirty="0"/>
              <a:t>Michael" : String,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	   "</a:t>
            </a:r>
            <a:r>
              <a:rPr lang="en-US" dirty="0"/>
              <a:t>Watson": </a:t>
            </a:r>
            <a:r>
              <a:rPr lang="en-US" dirty="0" smtClean="0"/>
              <a:t>String 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dirty="0" err="1" smtClean="0"/>
              <a:t>nb.</a:t>
            </a:r>
            <a:r>
              <a:rPr lang="en-US" dirty="0" smtClean="0"/>
              <a:t>, List[String</a:t>
            </a:r>
            <a:r>
              <a:rPr lang="en-US" dirty="0"/>
              <a:t>] != List[</a:t>
            </a:r>
            <a:r>
              <a:rPr lang="en-US" dirty="0" err="1"/>
              <a:t>Int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names: List[String] = List(Sherlock, Watson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ages: List[</a:t>
            </a:r>
            <a:r>
              <a:rPr lang="en-US" dirty="0" err="1"/>
              <a:t>Int</a:t>
            </a:r>
            <a:r>
              <a:rPr lang="en-US" dirty="0"/>
              <a:t>] = List(30,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as: List[</a:t>
            </a:r>
            <a:r>
              <a:rPr lang="en-US" dirty="0" err="1"/>
              <a:t>Int</a:t>
            </a:r>
            <a:r>
              <a:rPr lang="en-US" dirty="0"/>
              <a:t>] = List(30,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ns: List[String] = List(Michael, Watson)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Language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Objects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Calling methods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Operators as methods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Values and variables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Basic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Boolean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Numeric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Unit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methods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Introduction to collections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arguments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Tuples, Lists, Maps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point = (10, 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(point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(point</a:t>
            </a:r>
            <a:r>
              <a:rPr lang="en-US" dirty="0"/>
              <a:t>._1)</a:t>
            </a:r>
          </a:p>
          <a:p>
            <a:r>
              <a:rPr lang="en-US" dirty="0" err="1"/>
              <a:t>println</a:t>
            </a:r>
            <a:r>
              <a:rPr lang="en-US" dirty="0"/>
              <a:t>(point._2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(10,20)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9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names = List[String</a:t>
            </a:r>
            <a:r>
              <a:rPr lang="en-US" dirty="0" smtClean="0"/>
              <a:t>] (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Sherlock Holmes",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Mycroft </a:t>
            </a:r>
            <a:r>
              <a:rPr lang="en-US" dirty="0" smtClean="0"/>
              <a:t>Holmes”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(names(0))</a:t>
            </a:r>
          </a:p>
          <a:p>
            <a:r>
              <a:rPr lang="en-US" dirty="0" err="1"/>
              <a:t>println</a:t>
            </a:r>
            <a:r>
              <a:rPr lang="en-US" dirty="0"/>
              <a:t>(names(1))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(names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ages = List(10, 20, 30)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names: List[String] = List(Sherlock Holmes, Mycroft Holmes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Sherlock Holmes</a:t>
            </a:r>
          </a:p>
          <a:p>
            <a:r>
              <a:rPr lang="en-US" dirty="0"/>
              <a:t>Mycroft </a:t>
            </a:r>
            <a:r>
              <a:rPr lang="en-US" dirty="0" smtClean="0"/>
              <a:t>Holmes</a:t>
            </a:r>
          </a:p>
          <a:p>
            <a:endParaRPr lang="en-US" dirty="0"/>
          </a:p>
          <a:p>
            <a:r>
              <a:rPr lang="en-US" dirty="0"/>
              <a:t>List(Sherlock Holmes, Mycroft Holmes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ages: List[</a:t>
            </a:r>
            <a:r>
              <a:rPr lang="en-US" dirty="0" err="1"/>
              <a:t>Int</a:t>
            </a:r>
            <a:r>
              <a:rPr lang="en-US" dirty="0"/>
              <a:t>] = List(10, 20, 30)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0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people_address</a:t>
            </a:r>
            <a:r>
              <a:rPr lang="en-US" dirty="0"/>
              <a:t> = Map(</a:t>
            </a:r>
          </a:p>
          <a:p>
            <a:r>
              <a:rPr lang="en-US" dirty="0" smtClean="0"/>
              <a:t>  "</a:t>
            </a:r>
            <a:r>
              <a:rPr lang="en-US" dirty="0"/>
              <a:t>Sherlock" -&gt; "London, UK",</a:t>
            </a:r>
          </a:p>
          <a:p>
            <a:r>
              <a:rPr lang="en-US" dirty="0" smtClean="0"/>
              <a:t>  "</a:t>
            </a:r>
            <a:r>
              <a:rPr lang="en-US" dirty="0"/>
              <a:t>Jefferson" -&gt; "Virginia, US"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people_address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people_address</a:t>
            </a:r>
            <a:r>
              <a:rPr lang="en-US" dirty="0"/>
              <a:t>("Sherlock</a:t>
            </a:r>
            <a:r>
              <a:rPr lang="en-US" dirty="0" smtClean="0"/>
              <a:t>"))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Map</a:t>
            </a:r>
            <a:r>
              <a:rPr lang="en-US" dirty="0" smtClean="0"/>
              <a:t>(</a:t>
            </a:r>
          </a:p>
          <a:p>
            <a:r>
              <a:rPr lang="en-US" dirty="0" smtClean="0"/>
              <a:t>Sherlock </a:t>
            </a:r>
            <a:r>
              <a:rPr lang="en-US" dirty="0"/>
              <a:t>-&gt; London, </a:t>
            </a:r>
            <a:r>
              <a:rPr lang="en-US" dirty="0" smtClean="0"/>
              <a:t>UK</a:t>
            </a:r>
            <a:r>
              <a:rPr lang="en-US" dirty="0"/>
              <a:t>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Jefferson </a:t>
            </a:r>
            <a:r>
              <a:rPr lang="en-US" dirty="0"/>
              <a:t>-&gt; Virginia, </a:t>
            </a:r>
            <a:r>
              <a:rPr lang="en-US" dirty="0" smtClean="0"/>
              <a:t>US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London,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Libraries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Static typing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Compositional syntax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Powerful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Paradigms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Functional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Running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Anatomy of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Try the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Scalac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Scala interpreter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Sbt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pPr lvl="1"/>
            <a:r>
              <a:rPr lang="en-GB" dirty="0"/>
              <a:t>Use </a:t>
            </a:r>
            <a:r>
              <a:rPr lang="en-GB" dirty="0" err="1"/>
              <a:t>var</a:t>
            </a:r>
            <a:r>
              <a:rPr lang="en-GB" dirty="0"/>
              <a:t> and </a:t>
            </a:r>
            <a:r>
              <a:rPr lang="en-GB" dirty="0" err="1"/>
              <a:t>val</a:t>
            </a:r>
            <a:r>
              <a:rPr lang="en-GB" dirty="0"/>
              <a:t> to describe yourself.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boolean</a:t>
            </a:r>
            <a:r>
              <a:rPr lang="en-GB" dirty="0"/>
              <a:t> operators to describe a bar.</a:t>
            </a:r>
          </a:p>
          <a:p>
            <a:pPr lvl="1"/>
            <a:r>
              <a:rPr lang="en-GB" dirty="0"/>
              <a:t>Parse complex data types to describe your hobbies.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b="0" dirty="0" smtClean="0"/>
              <a:t>Use </a:t>
            </a:r>
            <a:r>
              <a:rPr lang="en-GB" b="0" dirty="0" err="1"/>
              <a:t>var</a:t>
            </a:r>
            <a:r>
              <a:rPr lang="en-GB" b="0" dirty="0"/>
              <a:t> and </a:t>
            </a:r>
            <a:r>
              <a:rPr lang="en-GB" b="0" dirty="0" err="1"/>
              <a:t>val</a:t>
            </a:r>
            <a:r>
              <a:rPr lang="en-GB" b="0" dirty="0"/>
              <a:t> to describe yourself.</a:t>
            </a:r>
          </a:p>
          <a:p>
            <a:pPr lvl="1"/>
            <a:r>
              <a:rPr lang="en-GB" b="0" dirty="0" smtClean="0"/>
              <a:t>Use </a:t>
            </a:r>
            <a:r>
              <a:rPr lang="en-GB" b="0" dirty="0" err="1"/>
              <a:t>boolean</a:t>
            </a:r>
            <a:r>
              <a:rPr lang="en-GB" b="0" dirty="0"/>
              <a:t> operators to describe a bar.</a:t>
            </a:r>
          </a:p>
          <a:p>
            <a:pPr lvl="1"/>
            <a:r>
              <a:rPr lang="en-GB" b="0" dirty="0" smtClean="0"/>
              <a:t>Parse </a:t>
            </a:r>
            <a:r>
              <a:rPr lang="en-GB" b="0" dirty="0"/>
              <a:t>complex data types to describe your hobbies.</a:t>
            </a:r>
          </a:p>
          <a:p>
            <a:endParaRPr lang="en-GB" b="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//expressions </a:t>
            </a:r>
            <a:r>
              <a:rPr lang="en-US" b="1" dirty="0"/>
              <a:t>vs statements</a:t>
            </a:r>
          </a:p>
          <a:p>
            <a:r>
              <a:rPr lang="en-US" dirty="0" err="1"/>
              <a:t>val</a:t>
            </a:r>
            <a:r>
              <a:rPr lang="en-US" dirty="0"/>
              <a:t> age = 27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if (age &gt; 18)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/>
              <a:t>("Allowed")</a:t>
            </a:r>
          </a:p>
          <a:p>
            <a:r>
              <a:rPr lang="en-US" dirty="0"/>
              <a:t>} else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/>
              <a:t>("Not Allowed")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//vs.</a:t>
            </a:r>
          </a:p>
          <a:p>
            <a:r>
              <a:rPr lang="en-US" dirty="0" err="1"/>
              <a:t>val</a:t>
            </a:r>
            <a:r>
              <a:rPr lang="en-US" dirty="0"/>
              <a:t> message = if (age &gt; 18) {</a:t>
            </a:r>
          </a:p>
          <a:p>
            <a:r>
              <a:rPr lang="en-US" dirty="0" smtClean="0"/>
              <a:t>  "</a:t>
            </a:r>
            <a:r>
              <a:rPr lang="en-US" dirty="0"/>
              <a:t>Allowed"</a:t>
            </a:r>
          </a:p>
          <a:p>
            <a:r>
              <a:rPr lang="en-US" dirty="0"/>
              <a:t>} else {</a:t>
            </a:r>
          </a:p>
          <a:p>
            <a:r>
              <a:rPr lang="en-US" dirty="0" smtClean="0"/>
              <a:t>  "</a:t>
            </a:r>
            <a:r>
              <a:rPr lang="en-US" dirty="0"/>
              <a:t>Not Allowed"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 the action is delayed to the last moment</a:t>
            </a:r>
          </a:p>
          <a:p>
            <a:r>
              <a:rPr lang="en-US" dirty="0" err="1"/>
              <a:t>println</a:t>
            </a:r>
            <a:r>
              <a:rPr lang="en-US" dirty="0"/>
              <a:t>(message)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Allowed</a:t>
            </a:r>
          </a:p>
          <a:p>
            <a:r>
              <a:rPr lang="en-US" dirty="0" smtClean="0"/>
              <a:t>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every value is an object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 = "Jefferson"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Q. what does name refer to?</a:t>
            </a:r>
          </a:p>
          <a:p>
            <a:r>
              <a:rPr lang="en-US" dirty="0"/>
              <a:t>// A. an object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//objects have:</a:t>
            </a:r>
          </a:p>
          <a:p>
            <a:r>
              <a:rPr lang="en-US" dirty="0" err="1"/>
              <a:t>println</a:t>
            </a:r>
            <a:r>
              <a:rPr lang="en-US" dirty="0"/>
              <a:t>(n) </a:t>
            </a:r>
            <a:r>
              <a:rPr lang="en-US" dirty="0" smtClean="0"/>
              <a:t>				</a:t>
            </a:r>
            <a:r>
              <a:rPr lang="en-US" b="1" dirty="0" smtClean="0"/>
              <a:t>//</a:t>
            </a:r>
            <a:r>
              <a:rPr lang="en-US" b="1" dirty="0"/>
              <a:t>state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n.getClass</a:t>
            </a:r>
            <a:r>
              <a:rPr lang="en-US" dirty="0" smtClean="0"/>
              <a:t>) 			</a:t>
            </a:r>
            <a:r>
              <a:rPr lang="en-US" b="1" dirty="0" smtClean="0"/>
              <a:t>//class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n.getClass.getMethods</a:t>
            </a:r>
            <a:r>
              <a:rPr lang="en-US" dirty="0" smtClean="0"/>
              <a:t> map { _.</a:t>
            </a:r>
            <a:r>
              <a:rPr lang="en-US" dirty="0" err="1" smtClean="0"/>
              <a:t>getName</a:t>
            </a:r>
            <a:r>
              <a:rPr lang="en-US" dirty="0" smtClean="0"/>
              <a:t> }</a:t>
            </a:r>
          </a:p>
          <a:p>
            <a:r>
              <a:rPr lang="en-US" dirty="0" smtClean="0"/>
              <a:t>).</a:t>
            </a:r>
            <a:r>
              <a:rPr lang="en-US" dirty="0" err="1"/>
              <a:t>toSet</a:t>
            </a:r>
            <a:r>
              <a:rPr lang="en-US" dirty="0"/>
              <a:t>) </a:t>
            </a:r>
            <a:r>
              <a:rPr lang="en-US" dirty="0" smtClean="0"/>
              <a:t>				</a:t>
            </a:r>
            <a:r>
              <a:rPr lang="en-US" b="1" dirty="0" smtClean="0"/>
              <a:t>//</a:t>
            </a:r>
            <a:r>
              <a:rPr lang="en-US" b="1" dirty="0"/>
              <a:t>methods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n.hashCode</a:t>
            </a:r>
            <a:r>
              <a:rPr lang="en-US" dirty="0"/>
              <a:t>) </a:t>
            </a:r>
            <a:r>
              <a:rPr lang="en-US" dirty="0" smtClean="0"/>
              <a:t>			</a:t>
            </a:r>
            <a:r>
              <a:rPr lang="en-US" b="1" dirty="0" smtClean="0"/>
              <a:t>// uniqueness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Jefferson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Set(</a:t>
            </a:r>
            <a:r>
              <a:rPr lang="en-US" dirty="0" err="1"/>
              <a:t>getChars</a:t>
            </a:r>
            <a:r>
              <a:rPr lang="en-US" dirty="0"/>
              <a:t>, ... chars,)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-1624405174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9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name = "</a:t>
            </a:r>
            <a:r>
              <a:rPr lang="en-US" dirty="0" err="1"/>
              <a:t>michael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print(3 </a:t>
            </a:r>
            <a:r>
              <a:rPr lang="en-US" dirty="0"/>
              <a:t>+ 2)</a:t>
            </a:r>
          </a:p>
          <a:p>
            <a:r>
              <a:rPr lang="en-US" dirty="0"/>
              <a:t>3.+(2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name.toUpperCase</a:t>
            </a:r>
            <a:r>
              <a:rPr lang="en-US" dirty="0"/>
              <a:t>())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name.toUpperCase</a:t>
            </a:r>
            <a:r>
              <a:rPr lang="en-US" dirty="0"/>
              <a:t>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// </a:t>
            </a:r>
            <a:r>
              <a:rPr lang="en-US" b="1" dirty="0" smtClean="0"/>
              <a:t>parentheses </a:t>
            </a:r>
            <a:r>
              <a:rPr lang="en-US" b="1" dirty="0"/>
              <a:t>group </a:t>
            </a:r>
            <a:r>
              <a:rPr lang="en-US" b="1" dirty="0" smtClean="0"/>
              <a:t>arguments:</a:t>
            </a:r>
            <a:endParaRPr lang="en-US" b="1" dirty="0"/>
          </a:p>
          <a:p>
            <a:r>
              <a:rPr lang="en-US" b="1" dirty="0" smtClean="0"/>
              <a:t>// . </a:t>
            </a:r>
            <a:r>
              <a:rPr lang="en-US" b="1" dirty="0"/>
              <a:t>"sends the message</a:t>
            </a:r>
            <a:r>
              <a:rPr lang="en-US" b="1" dirty="0" smtClean="0"/>
              <a:t>"</a:t>
            </a:r>
            <a:endParaRPr lang="en-US" b="1" dirty="0"/>
          </a:p>
          <a:p>
            <a:r>
              <a:rPr lang="en-US" b="1" dirty="0"/>
              <a:t>// i.e., calls the </a:t>
            </a:r>
            <a:r>
              <a:rPr lang="en-US" b="1" dirty="0" smtClean="0"/>
              <a:t>method</a:t>
            </a:r>
          </a:p>
          <a:p>
            <a:r>
              <a:rPr lang="en-US" b="1" dirty="0" smtClean="0"/>
              <a:t>// therefore optional for zero or one arguments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MICHAEL</a:t>
            </a:r>
            <a:endParaRPr lang="en-US" dirty="0"/>
          </a:p>
          <a:p>
            <a:r>
              <a:rPr lang="en-US" dirty="0" smtClean="0"/>
              <a:t>MICHAEL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OPERATORS AS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r-IN" b="1" dirty="0" smtClean="0"/>
              <a:t>// </a:t>
            </a:r>
            <a:r>
              <a:rPr lang="mr-IN" b="1" dirty="0" err="1" smtClean="0"/>
              <a:t>left</a:t>
            </a:r>
            <a:r>
              <a:rPr lang="en-GB" b="1" dirty="0"/>
              <a:t> </a:t>
            </a:r>
            <a:r>
              <a:rPr lang="en-GB" b="1" dirty="0" smtClean="0"/>
              <a:t>associated:</a:t>
            </a:r>
          </a:p>
          <a:p>
            <a:endParaRPr lang="mr-IN" dirty="0"/>
          </a:p>
          <a:p>
            <a:r>
              <a:rPr lang="mr-IN" dirty="0" smtClean="0"/>
              <a:t>2 </a:t>
            </a:r>
            <a:r>
              <a:rPr lang="mr-IN" dirty="0"/>
              <a:t>+ </a:t>
            </a:r>
            <a:r>
              <a:rPr lang="mr-IN" dirty="0" smtClean="0"/>
              <a:t>3</a:t>
            </a:r>
            <a:endParaRPr lang="mr-IN" dirty="0"/>
          </a:p>
          <a:p>
            <a:r>
              <a:rPr lang="mr-IN" dirty="0"/>
              <a:t>2.+(3)</a:t>
            </a:r>
          </a:p>
          <a:p>
            <a:endParaRPr lang="en-GB" dirty="0" smtClean="0"/>
          </a:p>
          <a:p>
            <a:r>
              <a:rPr lang="mr-IN" dirty="0"/>
              <a:t/>
            </a:r>
            <a:br>
              <a:rPr lang="mr-IN" dirty="0"/>
            </a:br>
            <a:r>
              <a:rPr lang="mr-IN" b="1" dirty="0"/>
              <a:t>//</a:t>
            </a:r>
            <a:r>
              <a:rPr lang="mr-IN" b="1" dirty="0" err="1" smtClean="0"/>
              <a:t>right</a:t>
            </a:r>
            <a:r>
              <a:rPr lang="en-GB" b="1" dirty="0"/>
              <a:t> </a:t>
            </a:r>
            <a:r>
              <a:rPr lang="en-GB" b="1" dirty="0" smtClean="0"/>
              <a:t>associated:</a:t>
            </a:r>
          </a:p>
          <a:p>
            <a:endParaRPr lang="en-GB" dirty="0" smtClean="0"/>
          </a:p>
          <a:p>
            <a:r>
              <a:rPr lang="mr-IN" dirty="0" smtClean="0"/>
              <a:t>5 </a:t>
            </a:r>
            <a:r>
              <a:rPr lang="mr-IN" dirty="0"/>
              <a:t>+: </a:t>
            </a:r>
            <a:r>
              <a:rPr lang="mr-IN" dirty="0" err="1"/>
              <a:t>List</a:t>
            </a:r>
            <a:r>
              <a:rPr lang="mr-IN" dirty="0"/>
              <a:t>(1, 2, 3</a:t>
            </a:r>
            <a:r>
              <a:rPr lang="mr-IN" dirty="0" smtClean="0"/>
              <a:t>)</a:t>
            </a:r>
            <a:endParaRPr lang="en-GB" dirty="0" smtClean="0"/>
          </a:p>
          <a:p>
            <a:endParaRPr lang="mr-IN" dirty="0"/>
          </a:p>
          <a:p>
            <a:r>
              <a:rPr lang="mr-IN" dirty="0" err="1"/>
              <a:t>List</a:t>
            </a:r>
            <a:r>
              <a:rPr lang="mr-IN" dirty="0"/>
              <a:t>(1, 2, 3).+:(5)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5 </a:t>
            </a:r>
            <a:r>
              <a:rPr lang="mr-IN" dirty="0"/>
              <a:t>+ </a:t>
            </a:r>
            <a:r>
              <a:rPr lang="mr-IN" dirty="0" err="1"/>
              <a:t>List</a:t>
            </a:r>
            <a:r>
              <a:rPr lang="mr-IN" dirty="0"/>
              <a:t>(3,4</a:t>
            </a:r>
            <a:r>
              <a:rPr lang="mr-IN" dirty="0" smtClean="0"/>
              <a:t>)</a:t>
            </a:r>
            <a:r>
              <a:rPr lang="en-GB" dirty="0" smtClean="0"/>
              <a:t> </a:t>
            </a:r>
            <a:r>
              <a:rPr lang="en-GB" b="1" dirty="0" smtClean="0"/>
              <a:t>// ERROR</a:t>
            </a:r>
            <a:endParaRPr lang="mr-IN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5</a:t>
            </a:r>
          </a:p>
          <a:p>
            <a:r>
              <a:rPr lang="mr-IN" dirty="0" err="1"/>
              <a:t>List</a:t>
            </a:r>
            <a:r>
              <a:rPr lang="mr-IN" dirty="0"/>
              <a:t>(5, 1, 2, 3</a:t>
            </a:r>
            <a:r>
              <a:rPr lang="mr-IN" dirty="0" smtClean="0"/>
              <a:t>)</a:t>
            </a:r>
            <a:endParaRPr lang="en-GB" dirty="0" smtClean="0"/>
          </a:p>
          <a:p>
            <a:r>
              <a:rPr lang="mr-IN" dirty="0" err="1"/>
              <a:t>List</a:t>
            </a:r>
            <a:r>
              <a:rPr lang="mr-IN" dirty="0"/>
              <a:t>(5, 1, 2, 3)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 = "Michael"</a:t>
            </a:r>
          </a:p>
          <a:p>
            <a:r>
              <a:rPr lang="en-US" dirty="0" err="1"/>
              <a:t>val</a:t>
            </a:r>
            <a:r>
              <a:rPr lang="en-US" dirty="0"/>
              <a:t> height = 1.8</a:t>
            </a:r>
          </a:p>
          <a:p>
            <a:r>
              <a:rPr lang="en-US" dirty="0" err="1"/>
              <a:t>var</a:t>
            </a:r>
            <a:r>
              <a:rPr lang="en-US" dirty="0"/>
              <a:t> age = 26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error // height += 1</a:t>
            </a:r>
          </a:p>
          <a:p>
            <a:r>
              <a:rPr lang="en-US" dirty="0" smtClean="0"/>
              <a:t>age </a:t>
            </a:r>
            <a:r>
              <a:rPr lang="en-US" dirty="0"/>
              <a:t>+= 1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builder = new </a:t>
            </a:r>
            <a:r>
              <a:rPr lang="en-US" dirty="0" err="1"/>
              <a:t>StringBuilder</a:t>
            </a:r>
            <a:r>
              <a:rPr lang="en-US" dirty="0"/>
              <a:t>("Hello ")</a:t>
            </a:r>
          </a:p>
          <a:p>
            <a:r>
              <a:rPr lang="en-US" dirty="0" err="1"/>
              <a:t>builder.append</a:t>
            </a:r>
            <a:r>
              <a:rPr lang="en-US" dirty="0"/>
              <a:t>("World")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newBuilder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("Goodbye ")</a:t>
            </a:r>
          </a:p>
          <a:p>
            <a:r>
              <a:rPr lang="en-US" dirty="0" err="1"/>
              <a:t>newBuilder.append</a:t>
            </a:r>
            <a:r>
              <a:rPr lang="en-US" dirty="0"/>
              <a:t>("World")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newBuilder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//change which object </a:t>
            </a:r>
            <a:r>
              <a:rPr lang="en-US" dirty="0" err="1"/>
              <a:t>newBuilder</a:t>
            </a:r>
            <a:r>
              <a:rPr lang="en-US" dirty="0"/>
              <a:t> refers to</a:t>
            </a:r>
          </a:p>
          <a:p>
            <a:r>
              <a:rPr lang="en-US" dirty="0" err="1"/>
              <a:t>newBuilder</a:t>
            </a:r>
            <a:r>
              <a:rPr lang="en-US" dirty="0"/>
              <a:t> = builder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newBuilder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Goodbye World</a:t>
            </a:r>
          </a:p>
          <a:p>
            <a:endParaRPr lang="en-US" dirty="0"/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location = "United States"</a:t>
            </a:r>
          </a:p>
          <a:p>
            <a:r>
              <a:rPr lang="en-US" dirty="0" err="1"/>
              <a:t>val</a:t>
            </a:r>
            <a:r>
              <a:rPr lang="en-US" dirty="0"/>
              <a:t> name = "Michael"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Q. what does name refer to? A. an </a:t>
            </a:r>
            <a:r>
              <a:rPr lang="en-US" dirty="0" smtClean="0"/>
              <a:t>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every object has a class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name.getClass.getSimpleName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every container (</a:t>
            </a:r>
            <a:r>
              <a:rPr lang="en-US" dirty="0" err="1"/>
              <a:t>ie</a:t>
            </a:r>
            <a:r>
              <a:rPr lang="en-US" dirty="0"/>
              <a:t>., variable) has a type</a:t>
            </a:r>
          </a:p>
          <a:p>
            <a:r>
              <a:rPr lang="en-US" dirty="0"/>
              <a:t>// the string fits into this container</a:t>
            </a:r>
          </a:p>
          <a:p>
            <a:r>
              <a:rPr lang="en-US" dirty="0"/>
              <a:t>// because all strings are also </a:t>
            </a:r>
            <a:r>
              <a:rPr lang="en-US" dirty="0" err="1"/>
              <a:t>Anys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aLocation</a:t>
            </a:r>
            <a:r>
              <a:rPr lang="en-US" dirty="0"/>
              <a:t>: Any = location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</a:t>
            </a:r>
            <a:r>
              <a:rPr lang="en-US" dirty="0"/>
              <a:t>name belongs to multiple types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name.isInstanceOf</a:t>
            </a:r>
            <a:r>
              <a:rPr lang="en-US" dirty="0"/>
              <a:t>[String])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name.isInstanceOf</a:t>
            </a:r>
            <a:r>
              <a:rPr lang="en-US" dirty="0"/>
              <a:t>[Any])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location: String = United States</a:t>
            </a:r>
          </a:p>
          <a:p>
            <a:endParaRPr lang="en-US" dirty="0" smtClean="0"/>
          </a:p>
          <a:p>
            <a:r>
              <a:rPr lang="en-US" dirty="0" err="1" smtClean="0"/>
              <a:t>aLocation</a:t>
            </a:r>
            <a:r>
              <a:rPr lang="en-US" dirty="0"/>
              <a:t>: Any = United </a:t>
            </a:r>
            <a:r>
              <a:rPr lang="en-US" dirty="0" smtClean="0"/>
              <a:t>States</a:t>
            </a:r>
          </a:p>
          <a:p>
            <a:endParaRPr lang="en-US" dirty="0"/>
          </a:p>
          <a:p>
            <a:r>
              <a:rPr lang="en-US" dirty="0" smtClean="0"/>
              <a:t>true</a:t>
            </a:r>
            <a:endParaRPr lang="en-US" dirty="0"/>
          </a:p>
          <a:p>
            <a:r>
              <a:rPr lang="en-US" dirty="0" smtClean="0"/>
              <a:t>true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530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7177</TotalTime>
  <Words>761</Words>
  <Application>Microsoft Macintosh PowerPoint</Application>
  <PresentationFormat>On-screen Show (4:3)</PresentationFormat>
  <Paragraphs>355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</vt:lpstr>
      <vt:lpstr>Wingdings</vt:lpstr>
      <vt:lpstr>QA PowerPoint Template_DRAFTMay2012</vt:lpstr>
      <vt:lpstr>Scala Programming</vt:lpstr>
      <vt:lpstr>Learning Overview</vt:lpstr>
      <vt:lpstr>Objectives</vt:lpstr>
      <vt:lpstr>LANGUAGE</vt:lpstr>
      <vt:lpstr>OBJECTS</vt:lpstr>
      <vt:lpstr>CALLING METHODS</vt:lpstr>
      <vt:lpstr>OPERATORS AS METHODS</vt:lpstr>
      <vt:lpstr>VALUES AND VARIABLES</vt:lpstr>
      <vt:lpstr>TYPES</vt:lpstr>
      <vt:lpstr>THE TYPE OF EXCEPTIONS</vt:lpstr>
      <vt:lpstr>Basic Types</vt:lpstr>
      <vt:lpstr>BOOLEAN</vt:lpstr>
      <vt:lpstr>NUMERIC TYPES</vt:lpstr>
      <vt:lpstr>UNIT</vt:lpstr>
      <vt:lpstr>STRINGS</vt:lpstr>
      <vt:lpstr>STRING METHODS</vt:lpstr>
      <vt:lpstr>STRING METHODS</vt:lpstr>
      <vt:lpstr>Introduction to Collections</vt:lpstr>
      <vt:lpstr>TYPE ARGUMENTS</vt:lpstr>
      <vt:lpstr>TUPLES</vt:lpstr>
      <vt:lpstr>LISTS</vt:lpstr>
      <vt:lpstr>MAPS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153</cp:revision>
  <dcterms:created xsi:type="dcterms:W3CDTF">2017-03-11T01:54:25Z</dcterms:created>
  <dcterms:modified xsi:type="dcterms:W3CDTF">2017-08-30T16:17:24Z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