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20"/>
  </p:notesMasterIdLst>
  <p:handoutMasterIdLst>
    <p:handoutMasterId r:id="rId21"/>
  </p:handoutMasterIdLst>
  <p:sldIdLst>
    <p:sldId id="256" r:id="rId2"/>
    <p:sldId id="262" r:id="rId3"/>
    <p:sldId id="261" r:id="rId4"/>
    <p:sldId id="301" r:id="rId5"/>
    <p:sldId id="302" r:id="rId6"/>
    <p:sldId id="304" r:id="rId7"/>
    <p:sldId id="303" r:id="rId8"/>
    <p:sldId id="305" r:id="rId9"/>
    <p:sldId id="306" r:id="rId10"/>
    <p:sldId id="307" r:id="rId11"/>
    <p:sldId id="308" r:id="rId12"/>
    <p:sldId id="309" r:id="rId13"/>
    <p:sldId id="310" r:id="rId14"/>
    <p:sldId id="311" r:id="rId15"/>
    <p:sldId id="314" r:id="rId16"/>
    <p:sldId id="316" r:id="rId17"/>
    <p:sldId id="317" r:id="rId18"/>
    <p:sldId id="266" r:id="rId19"/>
  </p:sldIdLst>
  <p:sldSz cx="9144000" cy="6858000" type="screen4x3"/>
  <p:notesSz cx="6794500" cy="9921875"/>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70AB"/>
    <a:srgbClr val="FF70C0"/>
    <a:srgbClr val="005AAB"/>
    <a:srgbClr val="DFFFCD"/>
    <a:srgbClr val="C80000"/>
    <a:srgbClr val="0000C8"/>
    <a:srgbClr val="134183"/>
    <a:srgbClr val="005AA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69" autoAdjust="0"/>
    <p:restoredTop sz="86426" autoAdjust="0"/>
  </p:normalViewPr>
  <p:slideViewPr>
    <p:cSldViewPr snapToGrid="0">
      <p:cViewPr varScale="1">
        <p:scale>
          <a:sx n="168" d="100"/>
          <a:sy n="168" d="100"/>
        </p:scale>
        <p:origin x="208" y="299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61" d="100"/>
          <a:sy n="161" d="100"/>
        </p:scale>
        <p:origin x="5632" y="-528"/>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1" Type="http://schemas.openxmlformats.org/officeDocument/2006/relationships/slide" Target="slides/slide11.xml"/><Relationship Id="rId12" Type="http://schemas.openxmlformats.org/officeDocument/2006/relationships/slide" Target="slides/slide12.xml"/><Relationship Id="rId13" Type="http://schemas.openxmlformats.org/officeDocument/2006/relationships/slide" Target="slides/slide13.xml"/><Relationship Id="rId14" Type="http://schemas.openxmlformats.org/officeDocument/2006/relationships/slide" Target="slides/slide14.xml"/><Relationship Id="rId15" Type="http://schemas.openxmlformats.org/officeDocument/2006/relationships/slide" Target="slides/slide15.xml"/><Relationship Id="rId16" Type="http://schemas.openxmlformats.org/officeDocument/2006/relationships/slide" Target="slides/slide16.xml"/><Relationship Id="rId17" Type="http://schemas.openxmlformats.org/officeDocument/2006/relationships/slide" Target="slides/slide17.xml"/><Relationship Id="rId18" Type="http://schemas.openxmlformats.org/officeDocument/2006/relationships/slide" Target="slides/slide18.xml"/><Relationship Id="rId1" Type="http://schemas.openxmlformats.org/officeDocument/2006/relationships/slide" Target="slides/slide1.xml"/><Relationship Id="rId2" Type="http://schemas.openxmlformats.org/officeDocument/2006/relationships/slide" Target="slides/slide2.xml"/><Relationship Id="rId3" Type="http://schemas.openxmlformats.org/officeDocument/2006/relationships/slide" Target="slides/slide3.xml"/><Relationship Id="rId4" Type="http://schemas.openxmlformats.org/officeDocument/2006/relationships/slide" Target="slides/slide4.xml"/><Relationship Id="rId5" Type="http://schemas.openxmlformats.org/officeDocument/2006/relationships/slide" Target="slides/slide5.xml"/><Relationship Id="rId6" Type="http://schemas.openxmlformats.org/officeDocument/2006/relationships/slide" Target="slides/slide6.xml"/><Relationship Id="rId7" Type="http://schemas.openxmlformats.org/officeDocument/2006/relationships/slide" Target="slides/slide7.xml"/><Relationship Id="rId8" Type="http://schemas.openxmlformats.org/officeDocument/2006/relationships/slide" Target="slides/slide8.xml"/><Relationship Id="rId9" Type="http://schemas.openxmlformats.org/officeDocument/2006/relationships/slide" Target="slides/slide9.xml"/><Relationship Id="rId10"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a:solidFill>
                  <a:schemeClr val="accent1"/>
                </a:solidFill>
                <a:latin typeface="Arial" pitchFamily="34" charset="0"/>
                <a:cs typeface="Arial" pitchFamily="34" charset="0"/>
              </a:rPr>
              <a:t>Edit course title here	</a:t>
            </a:r>
          </a:p>
        </p:txBody>
      </p:sp>
      <p:sp>
        <p:nvSpPr>
          <p:cNvPr id="9" name="TextBox 8"/>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1"/>
                </a:solidFill>
                <a:latin typeface="Arial" pitchFamily="34" charset="0"/>
                <a:cs typeface="Arial" pitchFamily="34" charset="0"/>
              </a:rPr>
              <a:t>Page </a:t>
            </a:r>
            <a:fld id="{D8970E65-33FC-4939-995C-97864F22F032}" type="slidenum">
              <a:rPr lang="en-GB" sz="1200">
                <a:solidFill>
                  <a:schemeClr val="accent1"/>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3184435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728663" y="428625"/>
            <a:ext cx="5400675" cy="4049713"/>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12" name="Notes Placeholder 4"/>
          <p:cNvSpPr>
            <a:spLocks noGrp="1"/>
          </p:cNvSpPr>
          <p:nvPr>
            <p:ph type="body" sz="quarter" idx="3"/>
          </p:nvPr>
        </p:nvSpPr>
        <p:spPr>
          <a:xfrm>
            <a:off x="728663" y="4679950"/>
            <a:ext cx="5400675" cy="4865688"/>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13" name="TextBox 12"/>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a:solidFill>
                  <a:schemeClr val="accent4"/>
                </a:solidFill>
                <a:latin typeface="Arial" pitchFamily="34" charset="0"/>
                <a:cs typeface="Arial" pitchFamily="34" charset="0"/>
              </a:rPr>
              <a:t>Edit course title here</a:t>
            </a:r>
            <a:r>
              <a:rPr lang="en-GB" sz="1200" dirty="0">
                <a:solidFill>
                  <a:schemeClr val="accent1"/>
                </a:solidFill>
                <a:latin typeface="Arial" pitchFamily="34" charset="0"/>
                <a:cs typeface="Arial" pitchFamily="34" charset="0"/>
              </a:rPr>
              <a:t>	</a:t>
            </a:r>
          </a:p>
        </p:txBody>
      </p:sp>
      <p:sp>
        <p:nvSpPr>
          <p:cNvPr id="14" name="TextBox 13"/>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4"/>
                </a:solidFill>
                <a:latin typeface="Arial" pitchFamily="34" charset="0"/>
                <a:cs typeface="Arial" pitchFamily="34" charset="0"/>
              </a:rPr>
              <a:t>Page </a:t>
            </a:r>
            <a:fld id="{5A994FC6-4CA0-47B1-908E-E307E7797130}" type="slidenum">
              <a:rPr lang="en-GB" sz="1200">
                <a:solidFill>
                  <a:schemeClr val="accent4"/>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2568861227"/>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728663" y="428625"/>
            <a:ext cx="5400675"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cs typeface="Arial" charset="0"/>
            </a:endParaRPr>
          </a:p>
        </p:txBody>
      </p:sp>
    </p:spTree>
    <p:extLst>
      <p:ext uri="{BB962C8B-B14F-4D97-AF65-F5344CB8AC3E}">
        <p14:creationId xmlns:p14="http://schemas.microsoft.com/office/powerpoint/2010/main" val="23813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word ‘function’</a:t>
            </a:r>
            <a:r>
              <a:rPr lang="en-US" baseline="0" dirty="0" smtClean="0"/>
              <a:t> or ’lambda’ in </a:t>
            </a:r>
            <a:r>
              <a:rPr lang="en-US" baseline="0" dirty="0" err="1" smtClean="0"/>
              <a:t>scala</a:t>
            </a:r>
            <a:r>
              <a:rPr lang="en-US" baseline="0" dirty="0" smtClean="0"/>
              <a:t> means the object whereas ’method’ means the </a:t>
            </a:r>
            <a:r>
              <a:rPr lang="en-US" baseline="0" dirty="0" err="1" smtClean="0"/>
              <a:t>def’d</a:t>
            </a:r>
            <a:r>
              <a:rPr lang="en-US" baseline="0" dirty="0" smtClean="0"/>
              <a:t> compile-time label for a piece of </a:t>
            </a:r>
            <a:r>
              <a:rPr lang="en-US" baseline="0" dirty="0" err="1" smtClean="0"/>
              <a:t>behaviour</a:t>
            </a:r>
            <a:r>
              <a:rPr lang="en-US" baseline="0" dirty="0" smtClean="0"/>
              <a:t>.</a:t>
            </a:r>
          </a:p>
          <a:p>
            <a:endParaRPr lang="en-US" baseline="0" dirty="0" smtClean="0"/>
          </a:p>
          <a:p>
            <a:r>
              <a:rPr lang="en-US" baseline="0" dirty="0" smtClean="0"/>
              <a:t>Methods can be converted to functions. In order to store methods in variables we’d need to wrap them in an object, this can be done easily: follow the method name with an underscore. This is known as partial application (</a:t>
            </a:r>
            <a:r>
              <a:rPr lang="en-US" baseline="0" dirty="0" err="1" smtClean="0"/>
              <a:t>ie</a:t>
            </a:r>
            <a:r>
              <a:rPr lang="en-US" baseline="0" dirty="0" smtClean="0"/>
              <a:t>., partially running the </a:t>
            </a:r>
            <a:r>
              <a:rPr lang="en-US" baseline="0" dirty="0" err="1" smtClean="0"/>
              <a:t>funciton</a:t>
            </a:r>
            <a:r>
              <a:rPr lang="en-US" baseline="0" dirty="0" smtClean="0"/>
              <a:t>). </a:t>
            </a:r>
          </a:p>
        </p:txBody>
      </p:sp>
    </p:spTree>
    <p:extLst>
      <p:ext uri="{BB962C8B-B14F-4D97-AF65-F5344CB8AC3E}">
        <p14:creationId xmlns:p14="http://schemas.microsoft.com/office/powerpoint/2010/main" val="1704512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Functions really are objects. Above you can see that the function call is actually translated to </a:t>
            </a:r>
            <a:r>
              <a:rPr lang="en-US" baseline="0" dirty="0" err="1" smtClean="0"/>
              <a:t>function.apply</a:t>
            </a:r>
            <a:r>
              <a:rPr lang="en-US" baseline="0" dirty="0" smtClean="0"/>
              <a:t>, which is a method on the function object. </a:t>
            </a:r>
          </a:p>
          <a:p>
            <a:endParaRPr lang="en-US" baseline="0" dirty="0" smtClean="0"/>
          </a:p>
          <a:p>
            <a:r>
              <a:rPr lang="en-US" baseline="0" dirty="0" smtClean="0"/>
              <a:t>In </a:t>
            </a:r>
            <a:r>
              <a:rPr lang="en-US" baseline="0" dirty="0" err="1" smtClean="0"/>
              <a:t>scala</a:t>
            </a:r>
            <a:r>
              <a:rPr lang="en-US" baseline="0" dirty="0" smtClean="0"/>
              <a:t> object cannot really be ”called”, rather, calling is rewritten to .apply </a:t>
            </a:r>
            <a:r>
              <a:rPr lang="mr-IN" baseline="0" dirty="0" smtClean="0"/>
              <a:t>–</a:t>
            </a:r>
            <a:r>
              <a:rPr lang="en-US" baseline="0" dirty="0" smtClean="0"/>
              <a:t> so any object with an apply() method can be “called”. </a:t>
            </a:r>
          </a:p>
        </p:txBody>
      </p:sp>
    </p:spTree>
    <p:extLst>
      <p:ext uri="{BB962C8B-B14F-4D97-AF65-F5344CB8AC3E}">
        <p14:creationId xmlns:p14="http://schemas.microsoft.com/office/powerpoint/2010/main" val="1485154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Methods can accept functions as arguments.</a:t>
            </a:r>
            <a:r>
              <a:rPr lang="en-US" baseline="0" dirty="0" smtClean="0"/>
              <a:t> </a:t>
            </a:r>
          </a:p>
          <a:p>
            <a:endParaRPr lang="en-US" dirty="0"/>
          </a:p>
          <a:p>
            <a:r>
              <a:rPr lang="en-US" baseline="0" dirty="0" smtClean="0"/>
              <a:t>Above, the parameter formatter has a function type (X =&gt; Y)  so it can hold functions of the type String =&gt; String. </a:t>
            </a:r>
            <a:r>
              <a:rPr lang="en-US" baseline="0" dirty="0" err="1" smtClean="0"/>
              <a:t>sendMessage</a:t>
            </a:r>
            <a:r>
              <a:rPr lang="en-US" baseline="0" dirty="0" smtClean="0"/>
              <a:t> uses its argument to format a question before printing. </a:t>
            </a:r>
          </a:p>
          <a:p>
            <a:endParaRPr lang="en-US" dirty="0"/>
          </a:p>
          <a:p>
            <a:r>
              <a:rPr lang="en-US" baseline="0" dirty="0" smtClean="0"/>
              <a:t>We can</a:t>
            </a:r>
            <a:r>
              <a:rPr lang="en-US" dirty="0" smtClean="0"/>
              <a:t> supply this function when calling the method, as with the first call. </a:t>
            </a:r>
          </a:p>
          <a:p>
            <a:endParaRPr lang="en-US" dirty="0"/>
          </a:p>
          <a:p>
            <a:r>
              <a:rPr lang="en-US" dirty="0" smtClean="0"/>
              <a:t>Since </a:t>
            </a:r>
            <a:r>
              <a:rPr lang="en-US" dirty="0" err="1" smtClean="0"/>
              <a:t>scala</a:t>
            </a:r>
            <a:r>
              <a:rPr lang="en-US" dirty="0" smtClean="0"/>
              <a:t> knows the type of the formatter parameter, we can drop the type of the function’s argument when defining it.</a:t>
            </a:r>
          </a:p>
          <a:p>
            <a:endParaRPr lang="en-US" dirty="0"/>
          </a:p>
          <a:p>
            <a:r>
              <a:rPr lang="en-US" dirty="0" smtClean="0"/>
              <a:t>One further simplification is possible. Whenever </a:t>
            </a:r>
            <a:r>
              <a:rPr lang="en-US" dirty="0" err="1" smtClean="0"/>
              <a:t>scala</a:t>
            </a:r>
            <a:r>
              <a:rPr lang="en-US" dirty="0" smtClean="0"/>
              <a:t> sees an underscore in a function-position it will treat it as the first argument of a function you’re defining. _.</a:t>
            </a:r>
            <a:r>
              <a:rPr lang="en-US" dirty="0" err="1" smtClean="0"/>
              <a:t>toUpperCase</a:t>
            </a:r>
            <a:r>
              <a:rPr lang="en-US" dirty="0" smtClean="0"/>
              <a:t> is then </a:t>
            </a:r>
            <a:r>
              <a:rPr lang="en-US" dirty="0" err="1" smtClean="0"/>
              <a:t>equvialent</a:t>
            </a:r>
            <a:r>
              <a:rPr lang="en-US" dirty="0" smtClean="0"/>
              <a:t> to each of the previous lines, </a:t>
            </a:r>
            <a:r>
              <a:rPr lang="en-US" dirty="0" err="1" smtClean="0"/>
              <a:t>ie</a:t>
            </a:r>
            <a:r>
              <a:rPr lang="en-US" dirty="0" smtClean="0"/>
              <a:t>., to (m: String) =&gt; </a:t>
            </a:r>
            <a:r>
              <a:rPr lang="en-US" dirty="0" err="1" smtClean="0"/>
              <a:t>m.toUpperCase</a:t>
            </a:r>
            <a:r>
              <a:rPr lang="en-US" dirty="0" smtClean="0"/>
              <a:t>. </a:t>
            </a:r>
          </a:p>
          <a:p>
            <a:endParaRPr lang="en-US" dirty="0"/>
          </a:p>
          <a:p>
            <a:r>
              <a:rPr lang="en-US" dirty="0" smtClean="0"/>
              <a:t>Finally, as a matter of convention, functions are not usually passed with parentheses around them. In Scala it is always possible to replace a single pair of parentheses with braces, so above, we do that.  </a:t>
            </a:r>
            <a:endParaRPr lang="en-US" baseline="0" dirty="0" smtClean="0"/>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483226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above example </a:t>
            </a:r>
            <a:r>
              <a:rPr lang="en-US" dirty="0" err="1" smtClean="0"/>
              <a:t>reop</a:t>
            </a:r>
            <a:r>
              <a:rPr lang="en-US" dirty="0" smtClean="0"/>
              <a:t> takes a function of two argument, an </a:t>
            </a:r>
            <a:r>
              <a:rPr lang="en-US" dirty="0" err="1" smtClean="0"/>
              <a:t>Int</a:t>
            </a:r>
            <a:r>
              <a:rPr lang="en-US" dirty="0" smtClean="0"/>
              <a:t> x and an </a:t>
            </a:r>
            <a:r>
              <a:rPr lang="en-US" dirty="0" err="1" smtClean="0"/>
              <a:t>Int</a:t>
            </a:r>
            <a:r>
              <a:rPr lang="en-US" dirty="0" smtClean="0"/>
              <a:t> y. It uses the function, called op, with x and y twice the combines their results with op again. </a:t>
            </a:r>
          </a:p>
          <a:p>
            <a:endParaRPr lang="en-US" dirty="0"/>
          </a:p>
          <a:p>
            <a:r>
              <a:rPr lang="en-US" dirty="0" err="1" smtClean="0"/>
              <a:t>reop</a:t>
            </a:r>
            <a:r>
              <a:rPr lang="en-US" dirty="0" smtClean="0"/>
              <a:t> is called with add and sub, functions of two arguments. </a:t>
            </a:r>
          </a:p>
          <a:p>
            <a:endParaRPr lang="en-US" dirty="0"/>
          </a:p>
        </p:txBody>
      </p:sp>
    </p:spTree>
    <p:extLst>
      <p:ext uri="{BB962C8B-B14F-4D97-AF65-F5344CB8AC3E}">
        <p14:creationId xmlns:p14="http://schemas.microsoft.com/office/powerpoint/2010/main" val="1113490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functions are objects, a wide variety of operations can be performed on them just like any other object. </a:t>
            </a:r>
          </a:p>
          <a:p>
            <a:endParaRPr lang="en-US" dirty="0"/>
          </a:p>
          <a:p>
            <a:r>
              <a:rPr lang="en-US" dirty="0" smtClean="0"/>
              <a:t>One of the most important operations involving functions is composition (“compose”) which takes two functions and makes a new one, so that F compose G is the same as F(G()) .</a:t>
            </a:r>
            <a:r>
              <a:rPr lang="en-US" dirty="0"/>
              <a:t> </a:t>
            </a:r>
            <a:r>
              <a:rPr lang="en-US" dirty="0" err="1" smtClean="0"/>
              <a:t>andThen</a:t>
            </a:r>
            <a:r>
              <a:rPr lang="en-US" dirty="0" smtClean="0"/>
              <a:t> is the same operation but with the arguments reversed, so that F </a:t>
            </a:r>
            <a:r>
              <a:rPr lang="en-US" dirty="0" err="1" smtClean="0"/>
              <a:t>andThen</a:t>
            </a:r>
            <a:r>
              <a:rPr lang="en-US" dirty="0" smtClean="0"/>
              <a:t> G means G(F()). </a:t>
            </a:r>
          </a:p>
          <a:p>
            <a:endParaRPr lang="en-US" dirty="0"/>
          </a:p>
          <a:p>
            <a:r>
              <a:rPr lang="en-US" dirty="0" smtClean="0"/>
              <a:t>Why not simply write F(G()) ? Because this would </a:t>
            </a:r>
            <a:r>
              <a:rPr lang="en-US" i="1" dirty="0" smtClean="0"/>
              <a:t>call</a:t>
            </a:r>
            <a:r>
              <a:rPr lang="en-US" dirty="0" smtClean="0"/>
              <a:t> G and then F. Above the method </a:t>
            </a:r>
            <a:r>
              <a:rPr lang="en-US" dirty="0" err="1" smtClean="0"/>
              <a:t>sendMessage</a:t>
            </a:r>
            <a:r>
              <a:rPr lang="en-US" dirty="0" smtClean="0"/>
              <a:t> needs a function. We could supply either first, or upper </a:t>
            </a:r>
            <a:r>
              <a:rPr lang="mr-IN" dirty="0" smtClean="0"/>
              <a:t>–</a:t>
            </a:r>
            <a:r>
              <a:rPr lang="en-US" dirty="0" smtClean="0"/>
              <a:t> but only by </a:t>
            </a:r>
            <a:r>
              <a:rPr lang="en-US" i="1" dirty="0" smtClean="0"/>
              <a:t>composing</a:t>
            </a:r>
            <a:r>
              <a:rPr lang="en-US" dirty="0" smtClean="0"/>
              <a:t> them can we supply a function which does both.</a:t>
            </a:r>
          </a:p>
          <a:p>
            <a:endParaRPr lang="en-US" dirty="0"/>
          </a:p>
          <a:p>
            <a:r>
              <a:rPr lang="en-US" dirty="0" smtClean="0"/>
              <a:t>Function composition is a fundamental technique in functional programming. Using it, lots of different units of functionality can be combined into larger ones enabling a much more far reaching </a:t>
            </a:r>
            <a:r>
              <a:rPr lang="en-US" dirty="0" err="1" smtClean="0"/>
              <a:t>resue</a:t>
            </a:r>
            <a:r>
              <a:rPr lang="en-US" dirty="0" smtClean="0"/>
              <a:t> than object-oriented programming allows.</a:t>
            </a:r>
          </a:p>
        </p:txBody>
      </p:sp>
    </p:spTree>
    <p:extLst>
      <p:ext uri="{BB962C8B-B14F-4D97-AF65-F5344CB8AC3E}">
        <p14:creationId xmlns:p14="http://schemas.microsoft.com/office/powerpoint/2010/main" val="218718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Currying</a:t>
            </a:r>
            <a:r>
              <a:rPr lang="en-US" baseline="0" dirty="0" smtClean="0"/>
              <a:t> is a style of defining methods and functions so that they accept their parameters one after another rather than all at once. </a:t>
            </a:r>
          </a:p>
          <a:p>
            <a:endParaRPr lang="en-US" baseline="0" dirty="0" smtClean="0"/>
          </a:p>
          <a:p>
            <a:r>
              <a:rPr lang="en-US" baseline="0" dirty="0" smtClean="0"/>
              <a:t>Above, price is defined in a curried style: parentheses around each parameter. When calling, this allows each parameter to be supplied in its own pair of parentheses. </a:t>
            </a:r>
          </a:p>
          <a:p>
            <a:endParaRPr lang="en-US" baseline="0" dirty="0" smtClean="0"/>
          </a:p>
          <a:p>
            <a:r>
              <a:rPr lang="en-US" baseline="0" dirty="0" smtClean="0"/>
              <a:t>By convention, in </a:t>
            </a:r>
            <a:r>
              <a:rPr lang="en-US" baseline="0" dirty="0" err="1" smtClean="0"/>
              <a:t>scala</a:t>
            </a:r>
            <a:r>
              <a:rPr lang="en-US" baseline="0" dirty="0" smtClean="0"/>
              <a:t>, functions are often written as the final parameter which is curried, so that when calling, you can replace the final pair of </a:t>
            </a:r>
            <a:r>
              <a:rPr lang="en-US" baseline="0" dirty="0" err="1" smtClean="0"/>
              <a:t>parens</a:t>
            </a:r>
            <a:r>
              <a:rPr lang="en-US" baseline="0" dirty="0" smtClean="0"/>
              <a:t> with braces to conform to a conventional style.</a:t>
            </a:r>
          </a:p>
          <a:p>
            <a:endParaRPr lang="en-US" baseline="0" dirty="0" smtClean="0"/>
          </a:p>
          <a:p>
            <a:r>
              <a:rPr lang="en-US" baseline="0" dirty="0" smtClean="0"/>
              <a:t>This is not the only use of currying, nor even the most important. In the second case a method is defined in a curried style, and then converted to a function </a:t>
            </a:r>
            <a:r>
              <a:rPr lang="mr-IN" baseline="0" dirty="0" smtClean="0"/>
              <a:t>–</a:t>
            </a:r>
            <a:r>
              <a:rPr lang="en-US" baseline="0" dirty="0" smtClean="0"/>
              <a:t> but only supply one of the arguments. The remainder of the arguments can be supplied later.  </a:t>
            </a:r>
          </a:p>
          <a:p>
            <a:endParaRPr lang="en-US" baseline="0" dirty="0" smtClean="0"/>
          </a:p>
          <a:p>
            <a:r>
              <a:rPr lang="en-US" baseline="0" dirty="0" err="1" smtClean="0"/>
              <a:t>configureUK</a:t>
            </a:r>
            <a:r>
              <a:rPr lang="en-US" baseline="0" dirty="0" smtClean="0"/>
              <a:t> is a function of two arguments: u and p </a:t>
            </a:r>
            <a:r>
              <a:rPr lang="mr-IN" baseline="0" dirty="0" smtClean="0"/>
              <a:t>–</a:t>
            </a:r>
            <a:r>
              <a:rPr lang="en-US" baseline="0" dirty="0" smtClean="0"/>
              <a:t> the first argument has already been filled-in (or, more technically, “partially applied”). </a:t>
            </a:r>
          </a:p>
          <a:p>
            <a:endParaRPr lang="en-US" dirty="0"/>
          </a:p>
        </p:txBody>
      </p:sp>
    </p:spTree>
    <p:extLst>
      <p:ext uri="{BB962C8B-B14F-4D97-AF65-F5344CB8AC3E}">
        <p14:creationId xmlns:p14="http://schemas.microsoft.com/office/powerpoint/2010/main" val="290836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Functions can</a:t>
            </a:r>
            <a:r>
              <a:rPr lang="en-US" baseline="0" dirty="0" smtClean="0"/>
              <a:t> be type-aliased. The </a:t>
            </a:r>
            <a:r>
              <a:rPr lang="en-US" baseline="0" dirty="0" err="1" smtClean="0"/>
              <a:t>reop</a:t>
            </a:r>
            <a:r>
              <a:rPr lang="en-US" baseline="0" dirty="0" smtClean="0"/>
              <a:t> method takes a </a:t>
            </a:r>
            <a:r>
              <a:rPr lang="en-US" baseline="0" dirty="0" err="1" smtClean="0"/>
              <a:t>PairToInt</a:t>
            </a:r>
            <a:r>
              <a:rPr lang="en-US" baseline="0" dirty="0" smtClean="0"/>
              <a:t> which looks like a simple type, but is rather a function. Using type aliases for functions may be confusing at first, since type labels are often understood to be referring to a simple type. </a:t>
            </a:r>
            <a:endParaRPr lang="en-US" dirty="0"/>
          </a:p>
        </p:txBody>
      </p:sp>
    </p:spTree>
    <p:extLst>
      <p:ext uri="{BB962C8B-B14F-4D97-AF65-F5344CB8AC3E}">
        <p14:creationId xmlns:p14="http://schemas.microsoft.com/office/powerpoint/2010/main" val="102156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8659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5376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35866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7544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discuss functional programming, we should be clear on what kind of programming we’re used to: imperative. ”Imperative” is a grammatical term for commands like “Stop!” and so imperative </a:t>
            </a:r>
            <a:r>
              <a:rPr lang="en-US" dirty="0" err="1" smtClean="0"/>
              <a:t>programms</a:t>
            </a:r>
            <a:r>
              <a:rPr lang="en-US" dirty="0" smtClean="0"/>
              <a:t> are phrased as sequences of commands.</a:t>
            </a:r>
          </a:p>
          <a:p>
            <a:endParaRPr lang="en-US" dirty="0"/>
          </a:p>
          <a:p>
            <a:r>
              <a:rPr lang="en-US" dirty="0" smtClean="0"/>
              <a:t>Above, the class Ingredients defines three commands: prep, mix and bake. We call them in sequence on an ingredients object and then print. Notice, we print “</a:t>
            </a:r>
            <a:r>
              <a:rPr lang="en-US" dirty="0" err="1" smtClean="0"/>
              <a:t>ing.amount</a:t>
            </a:r>
            <a:r>
              <a:rPr lang="en-US" dirty="0" smtClean="0"/>
              <a:t>” however no preceding line of commands mentions amount. Where did it come from?</a:t>
            </a:r>
          </a:p>
          <a:p>
            <a:endParaRPr lang="en-US" dirty="0"/>
          </a:p>
          <a:p>
            <a:r>
              <a:rPr lang="en-US" dirty="0" smtClean="0"/>
              <a:t>Understanding that question reveals the difficulties of imperative programming: 1. it changes things, </a:t>
            </a:r>
            <a:r>
              <a:rPr lang="en-US" dirty="0" err="1" smtClean="0"/>
              <a:t>ie</a:t>
            </a:r>
            <a:r>
              <a:rPr lang="en-US" dirty="0" smtClean="0"/>
              <a:t>., has state; and 2. its commands operate through side-effects. Effects that are not easily seen by looking at their parameters or return values. Above, .amount is modified without any indication in the parameter list or return value of the methods. </a:t>
            </a:r>
            <a:endParaRPr lang="en-US" dirty="0"/>
          </a:p>
        </p:txBody>
      </p:sp>
    </p:spTree>
    <p:extLst>
      <p:ext uri="{BB962C8B-B14F-4D97-AF65-F5344CB8AC3E}">
        <p14:creationId xmlns:p14="http://schemas.microsoft.com/office/powerpoint/2010/main" val="112844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now consider functional programming. In this paradigm, we have no commands: only translations. Functions are solely for translating their input parameters to some output return value. They have no “effects” which extend beyond their return values and are therefore called “pure”. </a:t>
            </a:r>
          </a:p>
          <a:p>
            <a:endParaRPr lang="en-US" dirty="0"/>
          </a:p>
          <a:p>
            <a:r>
              <a:rPr lang="en-US" dirty="0" smtClean="0"/>
              <a:t>Above, we calculate .amount again, however this time it is clear how this value comes to be. </a:t>
            </a:r>
            <a:r>
              <a:rPr lang="en-US" dirty="0" err="1" smtClean="0"/>
              <a:t>Ing</a:t>
            </a:r>
            <a:r>
              <a:rPr lang="en-US" dirty="0" smtClean="0"/>
              <a:t> starts out at 100 and then passes through three operations to yield its final value. </a:t>
            </a:r>
          </a:p>
          <a:p>
            <a:endParaRPr lang="en-US" dirty="0"/>
          </a:p>
          <a:p>
            <a:r>
              <a:rPr lang="en-US" dirty="0" smtClean="0"/>
              <a:t>Notice that in this paradigm a program can be reduced to a single expression: </a:t>
            </a:r>
          </a:p>
          <a:p>
            <a:r>
              <a:rPr lang="en-US" dirty="0"/>
              <a:t>	</a:t>
            </a:r>
            <a:r>
              <a:rPr lang="en-US" dirty="0" smtClean="0"/>
              <a:t>OUTPUT = f(g(h(INPUT)))</a:t>
            </a:r>
          </a:p>
          <a:p>
            <a:endParaRPr lang="en-US" dirty="0"/>
          </a:p>
          <a:p>
            <a:endParaRPr lang="en-US" dirty="0"/>
          </a:p>
        </p:txBody>
      </p:sp>
    </p:spTree>
    <p:extLst>
      <p:ext uri="{BB962C8B-B14F-4D97-AF65-F5344CB8AC3E}">
        <p14:creationId xmlns:p14="http://schemas.microsoft.com/office/powerpoint/2010/main" val="2104466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”prep”</a:t>
            </a:r>
            <a:r>
              <a:rPr lang="en-US" baseline="0" dirty="0" smtClean="0"/>
              <a:t> is pure. Everything it does can be understood as a translation from input to output, </a:t>
            </a:r>
            <a:r>
              <a:rPr lang="en-US" baseline="0" dirty="0" err="1" smtClean="0"/>
              <a:t>ie</a:t>
            </a:r>
            <a:r>
              <a:rPr lang="en-US" baseline="0" dirty="0" smtClean="0"/>
              <a:t>., as taking the input 1.0 to 2.0 .</a:t>
            </a:r>
          </a:p>
          <a:p>
            <a:endParaRPr lang="en-US" baseline="0" dirty="0" smtClean="0"/>
          </a:p>
          <a:p>
            <a:r>
              <a:rPr lang="en-US" baseline="0" dirty="0" smtClean="0"/>
              <a:t>Indeed we can understand the type of prep, “Double to Double” as *meaning* take any double and return one double. </a:t>
            </a:r>
          </a:p>
          <a:p>
            <a:endParaRPr lang="en-US" baseline="0" dirty="0" smtClean="0"/>
          </a:p>
          <a:p>
            <a:r>
              <a:rPr lang="en-US" baseline="0" dirty="0" smtClean="0"/>
              <a:t>Prep could be replaced with a lookup in the Map prep: for any input (key), you’d get the output (return value).</a:t>
            </a:r>
          </a:p>
          <a:p>
            <a:endParaRPr lang="en-US" baseline="0" dirty="0" smtClean="0"/>
          </a:p>
          <a:p>
            <a:r>
              <a:rPr lang="en-US" baseline="0" dirty="0" smtClean="0"/>
              <a:t>NB. this “input to output” meaning of Map is what connects the various uses of the term in </a:t>
            </a:r>
            <a:r>
              <a:rPr lang="en-US" baseline="0" dirty="0" err="1" smtClean="0"/>
              <a:t>scala</a:t>
            </a:r>
            <a:r>
              <a:rPr lang="en-US" baseline="0" dirty="0" smtClean="0"/>
              <a:t>. </a:t>
            </a:r>
          </a:p>
        </p:txBody>
      </p:sp>
    </p:spTree>
    <p:extLst>
      <p:ext uri="{BB962C8B-B14F-4D97-AF65-F5344CB8AC3E}">
        <p14:creationId xmlns:p14="http://schemas.microsoft.com/office/powerpoint/2010/main" val="2036118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advantages to this style of programming. Firstly is enables equational reasoning: understanding the execution of a program by substitution. </a:t>
            </a:r>
          </a:p>
          <a:p>
            <a:endParaRPr lang="en-US" dirty="0" smtClean="0"/>
          </a:p>
          <a:p>
            <a:r>
              <a:rPr lang="en-US" dirty="0" smtClean="0"/>
              <a:t>Above, notice that in bake(mix(200)), mix(200) can just be replaced with 202 without changing the program. And bake(101.5) can be replaced with 101.5.</a:t>
            </a:r>
          </a:p>
          <a:p>
            <a:endParaRPr lang="en-US" dirty="0"/>
          </a:p>
          <a:p>
            <a:r>
              <a:rPr lang="en-US" dirty="0" smtClean="0"/>
              <a:t>Compare with, </a:t>
            </a:r>
          </a:p>
          <a:p>
            <a:r>
              <a:rPr lang="en-US" dirty="0" smtClean="0"/>
              <a:t> </a:t>
            </a:r>
            <a:r>
              <a:rPr lang="en-US" dirty="0" err="1" smtClean="0"/>
              <a:t>val</a:t>
            </a:r>
            <a:r>
              <a:rPr lang="en-US" dirty="0" smtClean="0"/>
              <a:t> </a:t>
            </a:r>
            <a:r>
              <a:rPr lang="en-US" dirty="0" err="1"/>
              <a:t>ing</a:t>
            </a:r>
            <a:r>
              <a:rPr lang="en-US" dirty="0"/>
              <a:t> = new Ingredients(100)</a:t>
            </a:r>
          </a:p>
          <a:p>
            <a:r>
              <a:rPr lang="en-US" dirty="0" smtClean="0"/>
              <a:t> </a:t>
            </a:r>
            <a:r>
              <a:rPr lang="en-US" dirty="0" err="1" smtClean="0"/>
              <a:t>ing.prep</a:t>
            </a:r>
            <a:r>
              <a:rPr lang="en-US" dirty="0"/>
              <a:t>()</a:t>
            </a:r>
          </a:p>
          <a:p>
            <a:r>
              <a:rPr lang="en-US" dirty="0" smtClean="0"/>
              <a:t> </a:t>
            </a:r>
            <a:r>
              <a:rPr lang="en-US" dirty="0" err="1" smtClean="0"/>
              <a:t>ing.mix</a:t>
            </a:r>
            <a:r>
              <a:rPr lang="en-US" dirty="0"/>
              <a:t>()</a:t>
            </a:r>
          </a:p>
          <a:p>
            <a:r>
              <a:rPr lang="en-US" dirty="0" smtClean="0"/>
              <a:t> </a:t>
            </a:r>
            <a:r>
              <a:rPr lang="en-US" dirty="0" err="1" smtClean="0"/>
              <a:t>ing.bake</a:t>
            </a:r>
            <a:r>
              <a:rPr lang="en-US" dirty="0"/>
              <a:t>()</a:t>
            </a:r>
          </a:p>
          <a:p>
            <a:r>
              <a:rPr lang="en-US" dirty="0" smtClean="0"/>
              <a:t> </a:t>
            </a:r>
            <a:r>
              <a:rPr lang="en-US" dirty="0" err="1" smtClean="0"/>
              <a:t>println</a:t>
            </a:r>
            <a:r>
              <a:rPr lang="en-US" dirty="0" smtClean="0"/>
              <a:t>(</a:t>
            </a:r>
            <a:r>
              <a:rPr lang="en-US" dirty="0" err="1" smtClean="0"/>
              <a:t>ing.amount</a:t>
            </a:r>
            <a:r>
              <a:rPr lang="en-US" dirty="0"/>
              <a:t>) </a:t>
            </a:r>
          </a:p>
          <a:p>
            <a:endParaRPr lang="en-US" dirty="0" smtClean="0"/>
          </a:p>
          <a:p>
            <a:r>
              <a:rPr lang="en-US" dirty="0" smtClean="0"/>
              <a:t>No lines here can be substituted for anything without changing the meaning of the program. Thinking in terms of substitution can make it easier to understand programs and therefore to minimize bugs, and improve code quality. </a:t>
            </a:r>
          </a:p>
          <a:p>
            <a:endParaRPr lang="en-US" dirty="0"/>
          </a:p>
          <a:p>
            <a:r>
              <a:rPr lang="en-US" dirty="0" smtClean="0"/>
              <a:t>Functional programming also makes dependencies very explicit: since every dependency must be a parameter, it is clear from parameter lists what depends on what. </a:t>
            </a:r>
          </a:p>
          <a:p>
            <a:r>
              <a:rPr lang="en-US" dirty="0"/>
              <a:t/>
            </a:r>
            <a:br>
              <a:rPr lang="en-US" dirty="0"/>
            </a:br>
            <a:r>
              <a:rPr lang="en-US" dirty="0" smtClean="0"/>
              <a:t>Above we can see that </a:t>
            </a:r>
            <a:r>
              <a:rPr lang="en-US" dirty="0" err="1" smtClean="0"/>
              <a:t>serialA</a:t>
            </a:r>
            <a:r>
              <a:rPr lang="en-US" dirty="0" smtClean="0"/>
              <a:t> and </a:t>
            </a:r>
            <a:r>
              <a:rPr lang="en-US" dirty="0" err="1" smtClean="0"/>
              <a:t>serialB</a:t>
            </a:r>
            <a:r>
              <a:rPr lang="en-US" dirty="0" smtClean="0"/>
              <a:t> are independent, so they could each be run at the same time. </a:t>
            </a:r>
            <a:endParaRPr lang="en-US" dirty="0"/>
          </a:p>
          <a:p>
            <a:endParaRPr lang="en-US" dirty="0"/>
          </a:p>
        </p:txBody>
      </p:sp>
    </p:spTree>
    <p:extLst>
      <p:ext uri="{BB962C8B-B14F-4D97-AF65-F5344CB8AC3E}">
        <p14:creationId xmlns:p14="http://schemas.microsoft.com/office/powerpoint/2010/main" val="371077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writing functional programs we often want to go beyond merely running functions on data, as with: f(g(h(INPUT)))</a:t>
            </a:r>
            <a:r>
              <a:rPr lang="en-US" dirty="0" smtClean="0"/>
              <a:t> . We want to be able to run functions </a:t>
            </a:r>
            <a:r>
              <a:rPr lang="en-US" i="1" dirty="0" smtClean="0"/>
              <a:t>on other functions</a:t>
            </a:r>
            <a:r>
              <a:rPr lang="en-US" dirty="0" smtClean="0"/>
              <a:t>, and to be able to pass functions around as easily as we pass data.</a:t>
            </a:r>
          </a:p>
          <a:p>
            <a:endParaRPr lang="en-US" baseline="0" dirty="0" smtClean="0"/>
          </a:p>
          <a:p>
            <a:r>
              <a:rPr lang="en-US" dirty="0" smtClean="0"/>
              <a:t>At the moment all we have is methods: units of behavior that run whenever they are mentioned. We cannot pick-up a method and pass it to another. In order to be able to “grab hold of something”, </a:t>
            </a:r>
            <a:r>
              <a:rPr lang="en-US" dirty="0" err="1" smtClean="0"/>
              <a:t>ie</a:t>
            </a:r>
            <a:r>
              <a:rPr lang="en-US" dirty="0" smtClean="0"/>
              <a:t>., to put it in a variable, it needs to be an object.</a:t>
            </a:r>
          </a:p>
          <a:p>
            <a:endParaRPr lang="en-US" dirty="0"/>
          </a:p>
          <a:p>
            <a:r>
              <a:rPr lang="en-US" dirty="0" smtClean="0"/>
              <a:t>Scala has objects that work like methods called functions (or lambda): you can run them with the usual parentheses. </a:t>
            </a:r>
          </a:p>
          <a:p>
            <a:endParaRPr lang="en-US" baseline="0" dirty="0"/>
          </a:p>
          <a:p>
            <a:r>
              <a:rPr lang="en-US" baseline="0" dirty="0" smtClean="0"/>
              <a:t>Above</a:t>
            </a:r>
            <a:r>
              <a:rPr lang="en-US" dirty="0" smtClean="0"/>
              <a:t> you can see the syntax for defining them. </a:t>
            </a:r>
          </a:p>
          <a:p>
            <a:r>
              <a:rPr lang="en-US" dirty="0" smtClean="0"/>
              <a:t>Square is a function which accepts one input parameter, x, and returns x * x. </a:t>
            </a:r>
          </a:p>
          <a:p>
            <a:r>
              <a:rPr lang="en-US" dirty="0" err="1" smtClean="0"/>
              <a:t>printHello</a:t>
            </a:r>
            <a:r>
              <a:rPr lang="en-US" dirty="0" smtClean="0"/>
              <a:t> is a function which has no parameters and returns </a:t>
            </a:r>
            <a:r>
              <a:rPr lang="en-US" dirty="0" err="1" smtClean="0"/>
              <a:t>println</a:t>
            </a:r>
            <a:r>
              <a:rPr lang="en-US" dirty="0" smtClean="0"/>
              <a:t>(“Hello”). </a:t>
            </a:r>
          </a:p>
          <a:p>
            <a:r>
              <a:rPr lang="en-US" dirty="0" smtClean="0"/>
              <a:t>Add and sub are functions of two parameters. </a:t>
            </a:r>
          </a:p>
          <a:p>
            <a:endParaRPr lang="en-US" baseline="0" dirty="0"/>
          </a:p>
          <a:p>
            <a:r>
              <a:rPr lang="en-US" dirty="0" smtClean="0"/>
              <a:t>On the final line we combine these functions by calling them as you’d expect: supplying their input parameters as with a method. </a:t>
            </a:r>
            <a:endParaRPr lang="en-US" baseline="0" dirty="0"/>
          </a:p>
        </p:txBody>
      </p:sp>
    </p:spTree>
    <p:extLst>
      <p:ext uri="{BB962C8B-B14F-4D97-AF65-F5344CB8AC3E}">
        <p14:creationId xmlns:p14="http://schemas.microsoft.com/office/powerpoint/2010/main" val="630880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 the method definition to the function definition. In the latter case we are creating an object which will be assigned to f  -- what is the type of f?</a:t>
            </a:r>
          </a:p>
          <a:p>
            <a:endParaRPr lang="en-US" dirty="0"/>
          </a:p>
          <a:p>
            <a:r>
              <a:rPr lang="en-US" dirty="0" smtClean="0"/>
              <a:t>You can see this after the colon on the left-hand side, the type of f is “String =&gt; </a:t>
            </a:r>
            <a:r>
              <a:rPr lang="en-US" dirty="0" err="1" smtClean="0"/>
              <a:t>Int</a:t>
            </a:r>
            <a:r>
              <a:rPr lang="en-US" dirty="0" smtClean="0"/>
              <a:t>” which can be read as “String to </a:t>
            </a:r>
            <a:r>
              <a:rPr lang="en-US" dirty="0" err="1" smtClean="0"/>
              <a:t>Int</a:t>
            </a:r>
            <a:r>
              <a:rPr lang="en-US" dirty="0" smtClean="0"/>
              <a:t>”. </a:t>
            </a:r>
          </a:p>
          <a:p>
            <a:endParaRPr lang="en-US" dirty="0" smtClean="0"/>
          </a:p>
          <a:p>
            <a:r>
              <a:rPr lang="en-US" dirty="0" smtClean="0"/>
              <a:t>On the right side</a:t>
            </a:r>
            <a:r>
              <a:rPr lang="en-US" baseline="0" dirty="0" smtClean="0"/>
              <a:t> of the assignment is the definition of the function itself, whose one type annotation is for its parameter x. </a:t>
            </a:r>
          </a:p>
          <a:p>
            <a:endParaRPr lang="en-US" baseline="0" dirty="0" smtClean="0"/>
          </a:p>
          <a:p>
            <a:r>
              <a:rPr lang="en-US" baseline="0" dirty="0" smtClean="0"/>
              <a:t>A fat arrow, =&gt;, occurs on both sides. On the left its part of the type, on the right its part of the function definition. </a:t>
            </a:r>
            <a:endParaRPr lang="en-US" dirty="0" smtClean="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493191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39"/>
            <a:ext cx="9144000" cy="1775961"/>
          </a:xfrm>
          <a:prstGeom prst="rect">
            <a:avLst/>
          </a:prstGeom>
        </p:spPr>
      </p:pic>
      <p:sp>
        <p:nvSpPr>
          <p:cNvPr id="2" name="Title 1"/>
          <p:cNvSpPr>
            <a:spLocks noGrp="1"/>
          </p:cNvSpPr>
          <p:nvPr>
            <p:ph type="ctrTitle"/>
          </p:nvPr>
        </p:nvSpPr>
        <p:spPr>
          <a:xfrm>
            <a:off x="428599" y="2130431"/>
            <a:ext cx="8286808" cy="1470025"/>
          </a:xfrm>
        </p:spPr>
        <p:txBody>
          <a:bodyPr>
            <a:normAutofit/>
          </a:bodyPr>
          <a:lstStyle>
            <a:lvl1pPr algn="ctr">
              <a:defRPr sz="3600">
                <a:solidFill>
                  <a:srgbClr val="0070C0"/>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6687" y="785794"/>
            <a:ext cx="717585" cy="69889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12" name="Text Placeholder 11"/>
          <p:cNvSpPr>
            <a:spLocks noGrp="1"/>
          </p:cNvSpPr>
          <p:nvPr>
            <p:ph type="body" sz="quarter" idx="10"/>
          </p:nvPr>
        </p:nvSpPr>
        <p:spPr>
          <a:xfrm>
            <a:off x="-1" y="857566"/>
            <a:ext cx="6660000" cy="5635338"/>
          </a:xfrm>
          <a:solidFill>
            <a:schemeClr val="accent1">
              <a:lumMod val="40000"/>
              <a:lumOff val="60000"/>
            </a:schemeClr>
          </a:solidFill>
        </p:spPr>
        <p:txBody>
          <a:bodyPr>
            <a:noAutofit/>
          </a:bodyPr>
          <a:lstStyle>
            <a:lvl1pPr marL="36000" indent="0">
              <a:lnSpc>
                <a:spcPct val="120000"/>
              </a:lnSpc>
              <a:spcBef>
                <a:spcPts val="0"/>
              </a:spcBef>
              <a:buNone/>
              <a:defRPr sz="1700" b="0">
                <a:latin typeface="Courier" charset="0"/>
                <a:ea typeface="Courier" charset="0"/>
                <a:cs typeface="Courier" charset="0"/>
              </a:defRPr>
            </a:lvl1pPr>
            <a:lvl2pPr marL="36000" indent="0">
              <a:lnSpc>
                <a:spcPct val="120000"/>
              </a:lnSpc>
              <a:spcBef>
                <a:spcPts val="0"/>
              </a:spcBef>
              <a:buNone/>
              <a:defRPr sz="1700" b="0">
                <a:latin typeface="Courier" charset="0"/>
                <a:ea typeface="Courier" charset="0"/>
                <a:cs typeface="Courier" charset="0"/>
              </a:defRPr>
            </a:lvl2pPr>
            <a:lvl3pPr marL="36000" indent="0">
              <a:lnSpc>
                <a:spcPct val="120000"/>
              </a:lnSpc>
              <a:spcBef>
                <a:spcPts val="0"/>
              </a:spcBef>
              <a:buNone/>
              <a:defRPr sz="1700" b="0">
                <a:latin typeface="Courier" charset="0"/>
                <a:ea typeface="Courier" charset="0"/>
                <a:cs typeface="Courier" charset="0"/>
              </a:defRPr>
            </a:lvl3pPr>
            <a:lvl4pPr marL="36000" indent="0">
              <a:lnSpc>
                <a:spcPct val="120000"/>
              </a:lnSpc>
              <a:spcBef>
                <a:spcPts val="0"/>
              </a:spcBef>
              <a:buNone/>
              <a:defRPr sz="1700" b="0">
                <a:latin typeface="Courier" charset="0"/>
                <a:ea typeface="Courier" charset="0"/>
                <a:cs typeface="Courier" charset="0"/>
              </a:defRPr>
            </a:lvl4pPr>
            <a:lvl5pPr marL="36000" indent="0">
              <a:lnSpc>
                <a:spcPct val="120000"/>
              </a:lnSpc>
              <a:spcBef>
                <a:spcPts val="0"/>
              </a:spcBef>
              <a:buNone/>
              <a:defRPr sz="1700" b="0">
                <a:latin typeface="Courier" charset="0"/>
                <a:ea typeface="Courier" charset="0"/>
                <a:cs typeface="Courier"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3"/>
          <p:cNvSpPr>
            <a:spLocks noGrp="1"/>
          </p:cNvSpPr>
          <p:nvPr>
            <p:ph type="body" sz="quarter" idx="11"/>
          </p:nvPr>
        </p:nvSpPr>
        <p:spPr>
          <a:xfrm>
            <a:off x="6659999" y="857565"/>
            <a:ext cx="2340000" cy="5635339"/>
          </a:xfrm>
          <a:solidFill>
            <a:schemeClr val="accent2"/>
          </a:solidFill>
        </p:spPr>
        <p:txBody>
          <a:bodyPr anchor="b">
            <a:noAutofit/>
          </a:bodyPr>
          <a:lstStyle>
            <a:lvl1pPr marL="36000" indent="0">
              <a:lnSpc>
                <a:spcPct val="120000"/>
              </a:lnSpc>
              <a:spcBef>
                <a:spcPts val="0"/>
              </a:spcBef>
              <a:buNone/>
              <a:defRPr sz="1700" b="0">
                <a:latin typeface="Courier" charset="0"/>
                <a:ea typeface="Courier" charset="0"/>
                <a:cs typeface="Courier" charset="0"/>
              </a:defRPr>
            </a:lvl1pPr>
            <a:lvl2pPr marL="36000" indent="0">
              <a:lnSpc>
                <a:spcPct val="120000"/>
              </a:lnSpc>
              <a:spcBef>
                <a:spcPts val="0"/>
              </a:spcBef>
              <a:buNone/>
              <a:defRPr sz="1700" b="0">
                <a:latin typeface="Courier" charset="0"/>
                <a:ea typeface="Courier" charset="0"/>
                <a:cs typeface="Courier" charset="0"/>
              </a:defRPr>
            </a:lvl2pPr>
            <a:lvl3pPr marL="36000" indent="0">
              <a:lnSpc>
                <a:spcPct val="120000"/>
              </a:lnSpc>
              <a:spcBef>
                <a:spcPts val="0"/>
              </a:spcBef>
              <a:buNone/>
              <a:defRPr sz="1700" b="0">
                <a:latin typeface="Courier" charset="0"/>
                <a:ea typeface="Courier" charset="0"/>
                <a:cs typeface="Courier" charset="0"/>
              </a:defRPr>
            </a:lvl3pPr>
            <a:lvl4pPr marL="36000" indent="0">
              <a:lnSpc>
                <a:spcPct val="120000"/>
              </a:lnSpc>
              <a:spcBef>
                <a:spcPts val="0"/>
              </a:spcBef>
              <a:buNone/>
              <a:defRPr sz="1700" b="0">
                <a:latin typeface="Courier" charset="0"/>
                <a:ea typeface="Courier" charset="0"/>
                <a:cs typeface="Courier" charset="0"/>
              </a:defRPr>
            </a:lvl4pPr>
            <a:lvl5pPr marL="36000" indent="0">
              <a:lnSpc>
                <a:spcPct val="120000"/>
              </a:lnSpc>
              <a:spcBef>
                <a:spcPts val="0"/>
              </a:spcBef>
              <a:buNone/>
              <a:defRPr sz="1700" b="0">
                <a:latin typeface="Courier" charset="0"/>
                <a:ea typeface="Courier" charset="0"/>
                <a:cs typeface="Courier"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7" y="928694"/>
            <a:ext cx="8786844" cy="5286375"/>
          </a:xfrm>
        </p:spPr>
        <p:txBody>
          <a:bodyPr/>
          <a:lstStyle>
            <a:lvl1pPr>
              <a:buNone/>
              <a:defRPr/>
            </a:lvl1pPr>
          </a:lstStyle>
          <a:p>
            <a:pPr lvl="0"/>
            <a:r>
              <a:rPr lang="en-US" smtClean="0"/>
              <a:t>Click to edit Master text styles</a:t>
            </a:r>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3" name="TextBox 12"/>
          <p:cNvSpPr txBox="1"/>
          <p:nvPr/>
        </p:nvSpPr>
        <p:spPr>
          <a:xfrm>
            <a:off x="0" y="39513"/>
            <a:ext cx="9144000" cy="246221"/>
          </a:xfrm>
          <a:prstGeom prst="rect">
            <a:avLst/>
          </a:prstGeom>
          <a:noFill/>
        </p:spPr>
        <p:txBody>
          <a:bodyPr wrap="square" rtlCol="0">
            <a:spAutoFit/>
          </a:bodyPr>
          <a:lstStyle/>
          <a:p>
            <a:pPr>
              <a:tabLst>
                <a:tab pos="8793163" algn="r"/>
              </a:tabLst>
            </a:pPr>
            <a:r>
              <a:rPr lang="en-GB" sz="1000" baseline="0" dirty="0" smtClean="0">
                <a:solidFill>
                  <a:srgbClr val="0070C0"/>
                </a:solidFill>
                <a:latin typeface="Arial" pitchFamily="34" charset="0"/>
                <a:cs typeface="Arial" pitchFamily="34" charset="0"/>
              </a:rPr>
              <a:t>	Edit course code and version</a:t>
            </a:r>
            <a:endParaRPr lang="en-GB" sz="1000" dirty="0">
              <a:solidFill>
                <a:srgbClr val="0070C0"/>
              </a:solidFill>
              <a:latin typeface="Arial" pitchFamily="34" charset="0"/>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dirty="0" smtClean="0">
                <a:latin typeface="Arial" charset="0"/>
                <a:cs typeface="Arial" charset="0"/>
              </a:rPr>
              <a:t>Scala Programming</a:t>
            </a:r>
          </a:p>
        </p:txBody>
      </p:sp>
      <p:sp>
        <p:nvSpPr>
          <p:cNvPr id="4099" name="Subtitle 2"/>
          <p:cNvSpPr>
            <a:spLocks noGrp="1"/>
          </p:cNvSpPr>
          <p:nvPr>
            <p:ph type="subTitle" idx="1"/>
          </p:nvPr>
        </p:nvSpPr>
        <p:spPr/>
        <p:txBody>
          <a:bodyPr/>
          <a:lstStyle/>
          <a:p>
            <a:r>
              <a:rPr lang="en-US" dirty="0" smtClean="0">
                <a:latin typeface="Arial" charset="0"/>
                <a:cs typeface="Arial" charset="0"/>
              </a:rPr>
              <a:t>Functions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 vs </a:t>
            </a:r>
            <a:r>
              <a:rPr lang="en-US" dirty="0" smtClean="0"/>
              <a:t>METHOD</a:t>
            </a:r>
            <a:endParaRPr lang="en-US" dirty="0"/>
          </a:p>
        </p:txBody>
      </p:sp>
      <p:sp>
        <p:nvSpPr>
          <p:cNvPr id="3" name="Text Placeholder 2"/>
          <p:cNvSpPr>
            <a:spLocks noGrp="1"/>
          </p:cNvSpPr>
          <p:nvPr>
            <p:ph type="body" sz="quarter" idx="10"/>
          </p:nvPr>
        </p:nvSpPr>
        <p:spPr/>
        <p:txBody>
          <a:bodyPr/>
          <a:lstStyle/>
          <a:p>
            <a:r>
              <a:rPr lang="en-US" dirty="0" smtClean="0"/>
              <a:t>// </a:t>
            </a:r>
            <a:r>
              <a:rPr lang="en-US" dirty="0" err="1"/>
              <a:t>scala</a:t>
            </a:r>
            <a:r>
              <a:rPr lang="en-US" dirty="0"/>
              <a:t> reserves the name 'function' to mean a </a:t>
            </a:r>
            <a:endParaRPr lang="en-US" dirty="0" smtClean="0"/>
          </a:p>
          <a:p>
            <a:r>
              <a:rPr lang="en-US" dirty="0" smtClean="0"/>
              <a:t>// run-time object which wraps </a:t>
            </a:r>
            <a:r>
              <a:rPr lang="en-US" dirty="0" err="1" smtClean="0"/>
              <a:t>behaviour</a:t>
            </a:r>
            <a:endParaRPr lang="en-US" dirty="0"/>
          </a:p>
          <a:p>
            <a:r>
              <a:rPr lang="en-US" dirty="0"/>
              <a:t/>
            </a:r>
            <a:br>
              <a:rPr lang="en-US" dirty="0"/>
            </a:br>
            <a:r>
              <a:rPr lang="en-US" dirty="0"/>
              <a:t>// </a:t>
            </a:r>
            <a:r>
              <a:rPr lang="en-US" dirty="0" err="1"/>
              <a:t>scala</a:t>
            </a:r>
            <a:r>
              <a:rPr lang="en-US" dirty="0"/>
              <a:t> reserve the name 'method' to mean a </a:t>
            </a:r>
            <a:endParaRPr lang="en-US" dirty="0" smtClean="0"/>
          </a:p>
          <a:p>
            <a:r>
              <a:rPr lang="en-US" dirty="0" smtClean="0"/>
              <a:t>// compile-time label for </a:t>
            </a:r>
            <a:r>
              <a:rPr lang="en-US" dirty="0" err="1" smtClean="0"/>
              <a:t>behaviour</a:t>
            </a:r>
            <a:endParaRPr lang="en-US" dirty="0" smtClean="0"/>
          </a:p>
          <a:p>
            <a:r>
              <a:rPr lang="en-US" dirty="0"/>
              <a:t/>
            </a:r>
            <a:br>
              <a:rPr lang="en-US" dirty="0"/>
            </a:br>
            <a:r>
              <a:rPr lang="en-US" dirty="0" err="1"/>
              <a:t>val</a:t>
            </a:r>
            <a:r>
              <a:rPr lang="en-US" dirty="0"/>
              <a:t> function = (name: String) =&gt; </a:t>
            </a:r>
            <a:r>
              <a:rPr lang="en-US" dirty="0" err="1"/>
              <a:t>name.toUpperCase</a:t>
            </a:r>
            <a:endParaRPr lang="en-US" dirty="0"/>
          </a:p>
          <a:p>
            <a:r>
              <a:rPr lang="en-US" dirty="0" err="1"/>
              <a:t>def</a:t>
            </a:r>
            <a:r>
              <a:rPr lang="en-US" dirty="0"/>
              <a:t> method(name: String) = </a:t>
            </a:r>
            <a:r>
              <a:rPr lang="en-US" dirty="0" err="1"/>
              <a:t>name.toUpperCase</a:t>
            </a:r>
            <a:endParaRPr lang="en-US" dirty="0"/>
          </a:p>
          <a:p>
            <a:r>
              <a:rPr lang="en-US" dirty="0"/>
              <a:t/>
            </a:r>
            <a:br>
              <a:rPr lang="en-US" dirty="0"/>
            </a:br>
            <a:r>
              <a:rPr lang="en-US" dirty="0" err="1"/>
              <a:t>println</a:t>
            </a:r>
            <a:r>
              <a:rPr lang="en-US" dirty="0"/>
              <a:t>(function("</a:t>
            </a:r>
            <a:r>
              <a:rPr lang="en-US" dirty="0" err="1"/>
              <a:t>victoria</a:t>
            </a:r>
            <a:r>
              <a:rPr lang="en-US" dirty="0"/>
              <a:t>"))</a:t>
            </a:r>
          </a:p>
          <a:p>
            <a:r>
              <a:rPr lang="en-US" dirty="0" err="1"/>
              <a:t>println</a:t>
            </a:r>
            <a:r>
              <a:rPr lang="en-US" dirty="0"/>
              <a:t>(method("</a:t>
            </a:r>
            <a:r>
              <a:rPr lang="en-US" dirty="0" err="1"/>
              <a:t>victoria</a:t>
            </a:r>
            <a:r>
              <a:rPr lang="en-US" dirty="0"/>
              <a:t>"))</a:t>
            </a:r>
          </a:p>
          <a:p>
            <a:r>
              <a:rPr lang="en-US" dirty="0"/>
              <a:t/>
            </a:r>
            <a:br>
              <a:rPr lang="en-US" dirty="0"/>
            </a:br>
            <a:r>
              <a:rPr lang="en-US" dirty="0"/>
              <a:t>// wrap up method into a </a:t>
            </a:r>
            <a:r>
              <a:rPr lang="en-US" dirty="0" smtClean="0"/>
              <a:t>function: </a:t>
            </a:r>
            <a:endParaRPr lang="en-US" dirty="0"/>
          </a:p>
          <a:p>
            <a:r>
              <a:rPr lang="en-US" dirty="0" err="1" smtClean="0"/>
              <a:t>val</a:t>
            </a:r>
            <a:r>
              <a:rPr lang="en-US" dirty="0" smtClean="0"/>
              <a:t> </a:t>
            </a:r>
            <a:r>
              <a:rPr lang="en-US" dirty="0" err="1"/>
              <a:t>fnFromMethod</a:t>
            </a:r>
            <a:r>
              <a:rPr lang="en-US" dirty="0"/>
              <a:t> = method _ </a:t>
            </a:r>
            <a:endParaRPr lang="en-US" dirty="0" smtClean="0"/>
          </a:p>
          <a:p>
            <a:endParaRPr lang="en-US" dirty="0"/>
          </a:p>
        </p:txBody>
      </p:sp>
      <p:sp>
        <p:nvSpPr>
          <p:cNvPr id="4" name="Text Placeholder 3"/>
          <p:cNvSpPr>
            <a:spLocks noGrp="1"/>
          </p:cNvSpPr>
          <p:nvPr>
            <p:ph type="body" sz="quarter" idx="11"/>
          </p:nvPr>
        </p:nvSpPr>
        <p:spPr/>
        <p:txBody>
          <a:bodyPr/>
          <a:lstStyle/>
          <a:p>
            <a:r>
              <a:rPr lang="en-US" dirty="0"/>
              <a:t>VICTORIA</a:t>
            </a:r>
          </a:p>
          <a:p>
            <a:r>
              <a:rPr lang="en-US" dirty="0"/>
              <a:t>VICTORIA</a:t>
            </a:r>
          </a:p>
          <a:p>
            <a:r>
              <a:rPr lang="en-US" dirty="0"/>
              <a:t>VICTORIA</a:t>
            </a:r>
          </a:p>
          <a:p>
            <a:endParaRPr lang="en-US" dirty="0"/>
          </a:p>
        </p:txBody>
      </p:sp>
    </p:spTree>
    <p:extLst>
      <p:ext uri="{BB962C8B-B14F-4D97-AF65-F5344CB8AC3E}">
        <p14:creationId xmlns:p14="http://schemas.microsoft.com/office/powerpoint/2010/main" val="1847711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FUNCTIONS vs </a:t>
            </a:r>
            <a:r>
              <a:rPr lang="en-US" dirty="0" smtClean="0"/>
              <a:t>METHODS</a:t>
            </a:r>
            <a:endParaRPr lang="en-US" dirty="0"/>
          </a:p>
        </p:txBody>
      </p:sp>
      <p:sp>
        <p:nvSpPr>
          <p:cNvPr id="3" name="Text Placeholder 2"/>
          <p:cNvSpPr>
            <a:spLocks noGrp="1"/>
          </p:cNvSpPr>
          <p:nvPr>
            <p:ph type="body" sz="quarter" idx="10"/>
          </p:nvPr>
        </p:nvSpPr>
        <p:spPr/>
        <p:txBody>
          <a:bodyPr/>
          <a:lstStyle/>
          <a:p>
            <a:r>
              <a:rPr lang="en-US" dirty="0" err="1" smtClean="0"/>
              <a:t>val</a:t>
            </a:r>
            <a:r>
              <a:rPr lang="en-US" dirty="0" smtClean="0"/>
              <a:t> </a:t>
            </a:r>
            <a:r>
              <a:rPr lang="en-US" dirty="0"/>
              <a:t>first = (name: String) =&gt; </a:t>
            </a:r>
            <a:r>
              <a:rPr lang="en-US" dirty="0" err="1"/>
              <a:t>name.split</a:t>
            </a:r>
            <a:r>
              <a:rPr lang="en-US" dirty="0"/>
              <a:t>(" ")(0)</a:t>
            </a:r>
          </a:p>
          <a:p>
            <a:r>
              <a:rPr lang="en-US" dirty="0" err="1" smtClean="0"/>
              <a:t>def</a:t>
            </a:r>
            <a:r>
              <a:rPr lang="en-US" dirty="0" smtClean="0"/>
              <a:t> </a:t>
            </a:r>
            <a:r>
              <a:rPr lang="en-US" dirty="0" err="1"/>
              <a:t>firstName</a:t>
            </a:r>
            <a:r>
              <a:rPr lang="en-US" dirty="0"/>
              <a:t>(name: String) = </a:t>
            </a:r>
            <a:r>
              <a:rPr lang="en-US" dirty="0" err="1"/>
              <a:t>name.split</a:t>
            </a:r>
            <a:r>
              <a:rPr lang="en-US" dirty="0"/>
              <a:t>(" ")(0)</a:t>
            </a:r>
          </a:p>
          <a:p>
            <a:endParaRPr lang="en-US" dirty="0" smtClean="0"/>
          </a:p>
          <a:p>
            <a:r>
              <a:rPr lang="en-US" dirty="0" smtClean="0"/>
              <a:t>// </a:t>
            </a:r>
            <a:r>
              <a:rPr lang="en-US" dirty="0"/>
              <a:t>called the same </a:t>
            </a:r>
            <a:r>
              <a:rPr lang="en-US" dirty="0" smtClean="0"/>
              <a:t>way:</a:t>
            </a:r>
            <a:r>
              <a:rPr lang="en-US" dirty="0"/>
              <a:t/>
            </a:r>
            <a:br>
              <a:rPr lang="en-US" dirty="0"/>
            </a:br>
            <a:r>
              <a:rPr lang="en-US" dirty="0" err="1"/>
              <a:t>println</a:t>
            </a:r>
            <a:r>
              <a:rPr lang="en-US" dirty="0"/>
              <a:t>(</a:t>
            </a:r>
            <a:r>
              <a:rPr lang="en-US" dirty="0" err="1"/>
              <a:t>firstName</a:t>
            </a:r>
            <a:r>
              <a:rPr lang="en-US" dirty="0"/>
              <a:t>("Fido Holmes"))</a:t>
            </a:r>
          </a:p>
          <a:p>
            <a:r>
              <a:rPr lang="en-US" dirty="0" err="1"/>
              <a:t>println</a:t>
            </a:r>
            <a:r>
              <a:rPr lang="en-US" dirty="0"/>
              <a:t>(first("Fluffy Jefferson")) </a:t>
            </a:r>
            <a:endParaRPr lang="en-US" dirty="0" smtClean="0"/>
          </a:p>
          <a:p>
            <a:endParaRPr lang="en-US" dirty="0"/>
          </a:p>
          <a:p>
            <a:r>
              <a:rPr lang="en-US" dirty="0" smtClean="0"/>
              <a:t>//the second call is rewritten to:</a:t>
            </a:r>
          </a:p>
          <a:p>
            <a:r>
              <a:rPr lang="en-US" dirty="0" err="1" smtClean="0"/>
              <a:t>println</a:t>
            </a:r>
            <a:r>
              <a:rPr lang="en-US" dirty="0" smtClean="0"/>
              <a:t>(</a:t>
            </a:r>
            <a:r>
              <a:rPr lang="en-US" dirty="0" err="1" smtClean="0"/>
              <a:t>first.apply</a:t>
            </a:r>
            <a:r>
              <a:rPr lang="en-US" dirty="0"/>
              <a:t>("Fido Holmes"))</a:t>
            </a:r>
          </a:p>
          <a:p>
            <a:endParaRPr lang="en-US" dirty="0" smtClean="0"/>
          </a:p>
          <a:p>
            <a:r>
              <a:rPr lang="en-US" dirty="0"/>
              <a:t/>
            </a:r>
            <a:br>
              <a:rPr lang="en-US" dirty="0"/>
            </a:br>
            <a:r>
              <a:rPr lang="en-US" dirty="0" smtClean="0"/>
              <a:t>first</a:t>
            </a:r>
            <a:r>
              <a:rPr lang="en-US" dirty="0"/>
              <a:t> </a:t>
            </a:r>
            <a:r>
              <a:rPr lang="en-US" dirty="0" smtClean="0"/>
              <a:t>// reads </a:t>
            </a:r>
            <a:r>
              <a:rPr lang="en-US" dirty="0"/>
              <a:t>a variable containing a </a:t>
            </a:r>
            <a:r>
              <a:rPr lang="en-US" dirty="0" smtClean="0"/>
              <a:t>value</a:t>
            </a:r>
            <a:r>
              <a:rPr lang="en-US" dirty="0"/>
              <a:t/>
            </a:r>
            <a:br>
              <a:rPr lang="en-US" dirty="0"/>
            </a:br>
            <a:r>
              <a:rPr lang="en-US" dirty="0" err="1" smtClean="0"/>
              <a:t>println</a:t>
            </a:r>
            <a:r>
              <a:rPr lang="en-US" dirty="0" smtClean="0"/>
              <a:t>(</a:t>
            </a:r>
            <a:r>
              <a:rPr lang="en-US" dirty="0" err="1" smtClean="0"/>
              <a:t>firstName</a:t>
            </a:r>
            <a:r>
              <a:rPr lang="en-US" dirty="0" smtClean="0"/>
              <a:t>) // a </a:t>
            </a:r>
            <a:r>
              <a:rPr lang="en-US" dirty="0"/>
              <a:t>command to call a method</a:t>
            </a:r>
          </a:p>
          <a:p>
            <a:r>
              <a:rPr lang="en-US" dirty="0" smtClean="0"/>
              <a:t>		     // ERROR!</a:t>
            </a:r>
            <a:r>
              <a:rPr lang="en-US" dirty="0"/>
              <a:t/>
            </a:r>
            <a:br>
              <a:rPr lang="en-US" dirty="0"/>
            </a:br>
            <a:endParaRPr lang="en-US" dirty="0" smtClean="0"/>
          </a:p>
          <a:p>
            <a:r>
              <a:rPr lang="en-US" dirty="0" smtClean="0"/>
              <a:t>// </a:t>
            </a:r>
            <a:r>
              <a:rPr lang="en-US" dirty="0" err="1"/>
              <a:t>first.apply</a:t>
            </a:r>
            <a:r>
              <a:rPr lang="en-US" dirty="0"/>
              <a:t> is </a:t>
            </a:r>
            <a:r>
              <a:rPr lang="en-US" dirty="0" smtClean="0"/>
              <a:t>a method </a:t>
            </a:r>
            <a:r>
              <a:rPr lang="en-US" dirty="0"/>
              <a:t>of the </a:t>
            </a:r>
            <a:r>
              <a:rPr lang="en-US" dirty="0" smtClean="0"/>
              <a:t>first object</a:t>
            </a:r>
            <a:endParaRPr lang="en-US" dirty="0"/>
          </a:p>
          <a:p>
            <a:r>
              <a:rPr lang="en-US" dirty="0"/>
              <a:t>// methods are not objects, they have no methods</a:t>
            </a:r>
          </a:p>
          <a:p>
            <a:endParaRPr lang="en-US" dirty="0"/>
          </a:p>
        </p:txBody>
      </p:sp>
      <p:sp>
        <p:nvSpPr>
          <p:cNvPr id="4" name="Text Placeholder 3"/>
          <p:cNvSpPr>
            <a:spLocks noGrp="1"/>
          </p:cNvSpPr>
          <p:nvPr>
            <p:ph type="body" sz="quarter" idx="11"/>
          </p:nvPr>
        </p:nvSpPr>
        <p:spPr/>
        <p:txBody>
          <a:bodyPr/>
          <a:lstStyle/>
          <a:p>
            <a:r>
              <a:rPr lang="en-US" dirty="0"/>
              <a:t>Fido</a:t>
            </a:r>
          </a:p>
          <a:p>
            <a:r>
              <a:rPr lang="en-US" dirty="0"/>
              <a:t>Fluffy</a:t>
            </a:r>
          </a:p>
          <a:p>
            <a:r>
              <a:rPr lang="en-US" dirty="0" smtClean="0"/>
              <a:t>Fido</a:t>
            </a:r>
            <a:endParaRPr lang="en-US" dirty="0"/>
          </a:p>
        </p:txBody>
      </p:sp>
    </p:spTree>
    <p:extLst>
      <p:ext uri="{BB962C8B-B14F-4D97-AF65-F5344CB8AC3E}">
        <p14:creationId xmlns:p14="http://schemas.microsoft.com/office/powerpoint/2010/main" val="1877745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 ORDER </a:t>
            </a:r>
            <a:r>
              <a:rPr lang="en-US" dirty="0" smtClean="0"/>
              <a:t>FUNCTIONS </a:t>
            </a:r>
            <a:endParaRPr lang="en-US" dirty="0"/>
          </a:p>
        </p:txBody>
      </p:sp>
      <p:sp>
        <p:nvSpPr>
          <p:cNvPr id="3" name="Text Placeholder 2"/>
          <p:cNvSpPr>
            <a:spLocks noGrp="1"/>
          </p:cNvSpPr>
          <p:nvPr>
            <p:ph type="body" sz="quarter" idx="10"/>
          </p:nvPr>
        </p:nvSpPr>
        <p:spPr/>
        <p:txBody>
          <a:bodyPr/>
          <a:lstStyle/>
          <a:p>
            <a:r>
              <a:rPr lang="en-US" dirty="0"/>
              <a:t/>
            </a:r>
            <a:br>
              <a:rPr lang="en-US" dirty="0"/>
            </a:br>
            <a:r>
              <a:rPr lang="en-US" dirty="0" err="1" smtClean="0"/>
              <a:t>def</a:t>
            </a:r>
            <a:r>
              <a:rPr lang="en-US" dirty="0" smtClean="0"/>
              <a:t> </a:t>
            </a:r>
            <a:r>
              <a:rPr lang="en-US" dirty="0" err="1"/>
              <a:t>sendMessage</a:t>
            </a:r>
            <a:r>
              <a:rPr lang="en-US" dirty="0"/>
              <a:t>(formatter: String =&gt; String) </a:t>
            </a:r>
            <a:r>
              <a:rPr lang="en-US" dirty="0" smtClean="0"/>
              <a:t>=</a:t>
            </a:r>
            <a:endParaRPr lang="en-US" dirty="0"/>
          </a:p>
          <a:p>
            <a:r>
              <a:rPr lang="en-US" dirty="0" smtClean="0"/>
              <a:t>  </a:t>
            </a:r>
            <a:r>
              <a:rPr lang="en-US" dirty="0" err="1" smtClean="0"/>
              <a:t>println</a:t>
            </a:r>
            <a:r>
              <a:rPr lang="en-US" dirty="0" smtClean="0"/>
              <a:t>(formatter("How </a:t>
            </a:r>
            <a:r>
              <a:rPr lang="en-US" dirty="0"/>
              <a:t>are you?"))</a:t>
            </a:r>
          </a:p>
          <a:p>
            <a:endParaRPr lang="en-US" dirty="0"/>
          </a:p>
          <a:p>
            <a:r>
              <a:rPr lang="en-US" dirty="0"/>
              <a:t/>
            </a:r>
            <a:br>
              <a:rPr lang="en-US" dirty="0"/>
            </a:br>
            <a:r>
              <a:rPr lang="en-US" dirty="0" err="1"/>
              <a:t>sendMessage</a:t>
            </a:r>
            <a:r>
              <a:rPr lang="en-US" dirty="0"/>
              <a:t>( (m: String) =&gt; </a:t>
            </a:r>
            <a:r>
              <a:rPr lang="en-US" dirty="0" err="1"/>
              <a:t>m.toUpperCase</a:t>
            </a:r>
            <a:r>
              <a:rPr lang="en-US" dirty="0"/>
              <a:t> </a:t>
            </a:r>
            <a:r>
              <a:rPr lang="en-US" dirty="0" smtClean="0"/>
              <a:t>)</a:t>
            </a:r>
          </a:p>
          <a:p>
            <a:endParaRPr lang="en-US" dirty="0"/>
          </a:p>
          <a:p>
            <a:r>
              <a:rPr lang="en-US" dirty="0" err="1"/>
              <a:t>sendMessage</a:t>
            </a:r>
            <a:r>
              <a:rPr lang="en-US" dirty="0"/>
              <a:t>( m =&gt; </a:t>
            </a:r>
            <a:r>
              <a:rPr lang="en-US" dirty="0" err="1"/>
              <a:t>m.toUpperCase</a:t>
            </a:r>
            <a:r>
              <a:rPr lang="en-US" dirty="0"/>
              <a:t> </a:t>
            </a:r>
            <a:r>
              <a:rPr lang="en-US" dirty="0" smtClean="0"/>
              <a:t>)</a:t>
            </a:r>
          </a:p>
          <a:p>
            <a:endParaRPr lang="en-US" dirty="0"/>
          </a:p>
          <a:p>
            <a:r>
              <a:rPr lang="en-US" dirty="0" err="1"/>
              <a:t>sendMessage</a:t>
            </a:r>
            <a:r>
              <a:rPr lang="en-US" dirty="0"/>
              <a:t>( _.</a:t>
            </a:r>
            <a:r>
              <a:rPr lang="en-US" dirty="0" err="1"/>
              <a:t>toUpperCase</a:t>
            </a:r>
            <a:r>
              <a:rPr lang="en-US" dirty="0"/>
              <a:t> </a:t>
            </a:r>
            <a:r>
              <a:rPr lang="en-US" dirty="0" smtClean="0"/>
              <a:t>)</a:t>
            </a:r>
          </a:p>
          <a:p>
            <a:endParaRPr lang="en-US" dirty="0"/>
          </a:p>
          <a:p>
            <a:r>
              <a:rPr lang="en-US" dirty="0" err="1"/>
              <a:t>sendMessage</a:t>
            </a:r>
            <a:r>
              <a:rPr lang="en-US" dirty="0"/>
              <a:t> { _.</a:t>
            </a:r>
            <a:r>
              <a:rPr lang="en-US" dirty="0" err="1"/>
              <a:t>toUpperCase</a:t>
            </a:r>
            <a:r>
              <a:rPr lang="en-US" dirty="0"/>
              <a:t> } // standard form</a:t>
            </a:r>
          </a:p>
          <a:p>
            <a:r>
              <a:rPr lang="en-US" dirty="0"/>
              <a:t/>
            </a:r>
            <a:br>
              <a:rPr lang="en-US" dirty="0"/>
            </a:br>
            <a:endParaRPr lang="en-US" dirty="0"/>
          </a:p>
        </p:txBody>
      </p:sp>
      <p:sp>
        <p:nvSpPr>
          <p:cNvPr id="4" name="Text Placeholder 3"/>
          <p:cNvSpPr>
            <a:spLocks noGrp="1"/>
          </p:cNvSpPr>
          <p:nvPr>
            <p:ph type="body" sz="quarter" idx="11"/>
          </p:nvPr>
        </p:nvSpPr>
        <p:spPr/>
        <p:txBody>
          <a:bodyPr/>
          <a:lstStyle/>
          <a:p>
            <a:r>
              <a:rPr lang="en-US" dirty="0" smtClean="0"/>
              <a:t>HOW </a:t>
            </a:r>
            <a:r>
              <a:rPr lang="en-US" dirty="0"/>
              <a:t>ARE YOU?</a:t>
            </a:r>
          </a:p>
          <a:p>
            <a:r>
              <a:rPr lang="en-US" dirty="0" smtClean="0"/>
              <a:t>HOW </a:t>
            </a:r>
            <a:r>
              <a:rPr lang="en-US" dirty="0"/>
              <a:t>ARE YOU?</a:t>
            </a:r>
          </a:p>
          <a:p>
            <a:r>
              <a:rPr lang="en-US" dirty="0" smtClean="0"/>
              <a:t>HOW </a:t>
            </a:r>
            <a:r>
              <a:rPr lang="en-US" dirty="0"/>
              <a:t>ARE YOU?</a:t>
            </a:r>
          </a:p>
          <a:p>
            <a:r>
              <a:rPr lang="en-US" dirty="0" smtClean="0"/>
              <a:t>HOW </a:t>
            </a:r>
            <a:r>
              <a:rPr lang="en-US" dirty="0"/>
              <a:t>ARE YOU?</a:t>
            </a:r>
          </a:p>
          <a:p>
            <a:r>
              <a:rPr lang="en-US" dirty="0" smtClean="0"/>
              <a:t>HOW </a:t>
            </a:r>
            <a:r>
              <a:rPr lang="en-US" dirty="0"/>
              <a:t>ARE YOU?</a:t>
            </a:r>
          </a:p>
          <a:p>
            <a:endParaRPr lang="en-US" dirty="0"/>
          </a:p>
        </p:txBody>
      </p:sp>
    </p:spTree>
    <p:extLst>
      <p:ext uri="{BB962C8B-B14F-4D97-AF65-F5344CB8AC3E}">
        <p14:creationId xmlns:p14="http://schemas.microsoft.com/office/powerpoint/2010/main" val="2001266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COMPLEX EXAMPLE</a:t>
            </a:r>
            <a:endParaRPr lang="en-US" dirty="0"/>
          </a:p>
        </p:txBody>
      </p:sp>
      <p:sp>
        <p:nvSpPr>
          <p:cNvPr id="3" name="Text Placeholder 2"/>
          <p:cNvSpPr>
            <a:spLocks noGrp="1"/>
          </p:cNvSpPr>
          <p:nvPr>
            <p:ph type="body" sz="quarter" idx="10"/>
          </p:nvPr>
        </p:nvSpPr>
        <p:spPr/>
        <p:txBody>
          <a:bodyPr/>
          <a:lstStyle/>
          <a:p>
            <a:r>
              <a:rPr lang="en-US" dirty="0" err="1" smtClean="0"/>
              <a:t>val</a:t>
            </a:r>
            <a:r>
              <a:rPr lang="en-US" dirty="0" smtClean="0"/>
              <a:t> </a:t>
            </a:r>
            <a:r>
              <a:rPr lang="en-US" dirty="0"/>
              <a:t>add = (x: </a:t>
            </a:r>
            <a:r>
              <a:rPr lang="en-US" dirty="0" err="1"/>
              <a:t>Int</a:t>
            </a:r>
            <a:r>
              <a:rPr lang="en-US" dirty="0"/>
              <a:t>, y: </a:t>
            </a:r>
            <a:r>
              <a:rPr lang="en-US" dirty="0" err="1"/>
              <a:t>Int</a:t>
            </a:r>
            <a:r>
              <a:rPr lang="en-US" dirty="0"/>
              <a:t>) =&gt; x + y</a:t>
            </a:r>
          </a:p>
          <a:p>
            <a:r>
              <a:rPr lang="en-US" dirty="0" err="1"/>
              <a:t>val</a:t>
            </a:r>
            <a:r>
              <a:rPr lang="en-US" dirty="0"/>
              <a:t> sub = (x: </a:t>
            </a:r>
            <a:r>
              <a:rPr lang="en-US" dirty="0" err="1"/>
              <a:t>Int</a:t>
            </a:r>
            <a:r>
              <a:rPr lang="en-US" dirty="0"/>
              <a:t>, y: </a:t>
            </a:r>
            <a:r>
              <a:rPr lang="en-US" dirty="0" err="1"/>
              <a:t>Int</a:t>
            </a:r>
            <a:r>
              <a:rPr lang="en-US" dirty="0"/>
              <a:t>) =&gt; x - y</a:t>
            </a:r>
          </a:p>
          <a:p>
            <a:r>
              <a:rPr lang="en-US" dirty="0"/>
              <a:t/>
            </a:r>
            <a:br>
              <a:rPr lang="en-US" dirty="0"/>
            </a:br>
            <a:r>
              <a:rPr lang="en-US" dirty="0" err="1"/>
              <a:t>def</a:t>
            </a:r>
            <a:r>
              <a:rPr lang="en-US" dirty="0"/>
              <a:t> </a:t>
            </a:r>
            <a:r>
              <a:rPr lang="en-US" dirty="0" err="1"/>
              <a:t>reop</a:t>
            </a:r>
            <a:r>
              <a:rPr lang="en-US" dirty="0"/>
              <a:t>(op: (</a:t>
            </a:r>
            <a:r>
              <a:rPr lang="en-US" dirty="0" err="1"/>
              <a:t>Int</a:t>
            </a:r>
            <a:r>
              <a:rPr lang="en-US" dirty="0"/>
              <a:t>, </a:t>
            </a:r>
            <a:r>
              <a:rPr lang="en-US" dirty="0" err="1"/>
              <a:t>Int</a:t>
            </a:r>
            <a:r>
              <a:rPr lang="en-US" dirty="0"/>
              <a:t>) =&gt; </a:t>
            </a:r>
            <a:r>
              <a:rPr lang="en-US" dirty="0" err="1"/>
              <a:t>Int</a:t>
            </a:r>
            <a:r>
              <a:rPr lang="en-US" dirty="0"/>
              <a:t>, x: </a:t>
            </a:r>
            <a:r>
              <a:rPr lang="en-US" dirty="0" err="1"/>
              <a:t>Int</a:t>
            </a:r>
            <a:r>
              <a:rPr lang="en-US" dirty="0"/>
              <a:t>, y: </a:t>
            </a:r>
            <a:r>
              <a:rPr lang="en-US" dirty="0" err="1"/>
              <a:t>Int</a:t>
            </a:r>
            <a:r>
              <a:rPr lang="en-US" dirty="0"/>
              <a:t>) = </a:t>
            </a:r>
            <a:endParaRPr lang="en-US" dirty="0" smtClean="0"/>
          </a:p>
          <a:p>
            <a:r>
              <a:rPr lang="en-US" dirty="0"/>
              <a:t> </a:t>
            </a:r>
            <a:r>
              <a:rPr lang="en-US" dirty="0" smtClean="0"/>
              <a:t> op(op(x</a:t>
            </a:r>
            <a:r>
              <a:rPr lang="en-US" dirty="0"/>
              <a:t>, y), op(y, x))</a:t>
            </a:r>
          </a:p>
          <a:p>
            <a:r>
              <a:rPr lang="en-US" dirty="0"/>
              <a:t/>
            </a:r>
            <a:br>
              <a:rPr lang="en-US" dirty="0"/>
            </a:br>
            <a:r>
              <a:rPr lang="en-US" dirty="0" err="1"/>
              <a:t>reop</a:t>
            </a:r>
            <a:r>
              <a:rPr lang="en-US" dirty="0"/>
              <a:t>(add, 1, 2)()</a:t>
            </a:r>
          </a:p>
          <a:p>
            <a:r>
              <a:rPr lang="en-US" dirty="0" err="1"/>
              <a:t>reop</a:t>
            </a:r>
            <a:r>
              <a:rPr lang="en-US" dirty="0"/>
              <a:t>(sub, 2, 4)()</a:t>
            </a:r>
          </a:p>
          <a:p>
            <a:r>
              <a:rPr lang="en-US" dirty="0"/>
              <a:t/>
            </a:r>
            <a:br>
              <a:rPr lang="en-US" dirty="0"/>
            </a:br>
            <a:endParaRPr lang="en-US" dirty="0"/>
          </a:p>
        </p:txBody>
      </p:sp>
      <p:sp>
        <p:nvSpPr>
          <p:cNvPr id="4" name="Text Placeholder 3"/>
          <p:cNvSpPr>
            <a:spLocks noGrp="1"/>
          </p:cNvSpPr>
          <p:nvPr>
            <p:ph type="body" sz="quarter" idx="11"/>
          </p:nvPr>
        </p:nvSpPr>
        <p:spPr/>
        <p:txBody>
          <a:bodyPr/>
          <a:lstStyle/>
          <a:p>
            <a:r>
              <a:rPr lang="en-US" dirty="0"/>
              <a:t>6</a:t>
            </a:r>
          </a:p>
          <a:p>
            <a:r>
              <a:rPr lang="en-US" dirty="0"/>
              <a:t>12</a:t>
            </a:r>
          </a:p>
          <a:p>
            <a:endParaRPr lang="en-US" dirty="0"/>
          </a:p>
        </p:txBody>
      </p:sp>
    </p:spTree>
    <p:extLst>
      <p:ext uri="{BB962C8B-B14F-4D97-AF65-F5344CB8AC3E}">
        <p14:creationId xmlns:p14="http://schemas.microsoft.com/office/powerpoint/2010/main" val="1393001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AS DATA</a:t>
            </a:r>
          </a:p>
        </p:txBody>
      </p:sp>
      <p:sp>
        <p:nvSpPr>
          <p:cNvPr id="3" name="Text Placeholder 2"/>
          <p:cNvSpPr>
            <a:spLocks noGrp="1"/>
          </p:cNvSpPr>
          <p:nvPr>
            <p:ph type="body" sz="quarter" idx="10"/>
          </p:nvPr>
        </p:nvSpPr>
        <p:spPr/>
        <p:txBody>
          <a:bodyPr/>
          <a:lstStyle/>
          <a:p>
            <a:r>
              <a:rPr lang="en-US" dirty="0"/>
              <a:t/>
            </a:r>
            <a:br>
              <a:rPr lang="en-US" dirty="0"/>
            </a:br>
            <a:r>
              <a:rPr lang="en-US" dirty="0" err="1"/>
              <a:t>val</a:t>
            </a:r>
            <a:r>
              <a:rPr lang="en-US" dirty="0"/>
              <a:t> first = (n: String) =&gt; </a:t>
            </a:r>
            <a:r>
              <a:rPr lang="en-US" dirty="0" err="1"/>
              <a:t>n.split</a:t>
            </a:r>
            <a:r>
              <a:rPr lang="en-US" dirty="0"/>
              <a:t>(' ')(0)</a:t>
            </a:r>
          </a:p>
          <a:p>
            <a:r>
              <a:rPr lang="en-US" dirty="0" err="1"/>
              <a:t>val</a:t>
            </a:r>
            <a:r>
              <a:rPr lang="en-US" dirty="0"/>
              <a:t> upper = (n: String) =&gt; </a:t>
            </a:r>
            <a:r>
              <a:rPr lang="en-US" dirty="0" err="1" smtClean="0"/>
              <a:t>n.toUpperCase</a:t>
            </a:r>
            <a:endParaRPr lang="en-US" dirty="0" smtClean="0"/>
          </a:p>
          <a:p>
            <a:endParaRPr lang="en-US" b="1" dirty="0"/>
          </a:p>
          <a:p>
            <a:r>
              <a:rPr lang="en-US" b="1" dirty="0" smtClean="0"/>
              <a:t>// data can be combined, so can functions:</a:t>
            </a:r>
          </a:p>
          <a:p>
            <a:r>
              <a:rPr lang="en-US" dirty="0" err="1"/>
              <a:t>val</a:t>
            </a:r>
            <a:r>
              <a:rPr lang="en-US" dirty="0"/>
              <a:t> total = 5 + 5 </a:t>
            </a:r>
            <a:br>
              <a:rPr lang="en-US" dirty="0"/>
            </a:br>
            <a:r>
              <a:rPr lang="en-US" dirty="0" err="1"/>
              <a:t>val</a:t>
            </a:r>
            <a:r>
              <a:rPr lang="en-US" dirty="0"/>
              <a:t> </a:t>
            </a:r>
            <a:r>
              <a:rPr lang="en-US" dirty="0" err="1"/>
              <a:t>firstUpper</a:t>
            </a:r>
            <a:r>
              <a:rPr lang="en-US" dirty="0"/>
              <a:t> = first </a:t>
            </a:r>
            <a:r>
              <a:rPr lang="en-US" dirty="0" err="1"/>
              <a:t>andThen</a:t>
            </a:r>
            <a:r>
              <a:rPr lang="en-US" dirty="0"/>
              <a:t> upper</a:t>
            </a:r>
          </a:p>
          <a:p>
            <a:r>
              <a:rPr lang="en-US" dirty="0" err="1"/>
              <a:t>val</a:t>
            </a:r>
            <a:r>
              <a:rPr lang="en-US" dirty="0"/>
              <a:t> </a:t>
            </a:r>
            <a:r>
              <a:rPr lang="en-US" dirty="0" err="1"/>
              <a:t>upperFirst</a:t>
            </a:r>
            <a:r>
              <a:rPr lang="en-US" dirty="0"/>
              <a:t> = first compose upper</a:t>
            </a:r>
          </a:p>
          <a:p>
            <a:r>
              <a:rPr lang="en-US" dirty="0"/>
              <a:t/>
            </a:r>
            <a:br>
              <a:rPr lang="en-US" dirty="0"/>
            </a:br>
            <a:r>
              <a:rPr lang="en-US" dirty="0" err="1"/>
              <a:t>println</a:t>
            </a:r>
            <a:r>
              <a:rPr lang="en-US" dirty="0"/>
              <a:t>(</a:t>
            </a:r>
            <a:r>
              <a:rPr lang="en-US" dirty="0" err="1"/>
              <a:t>firstUpper</a:t>
            </a:r>
            <a:r>
              <a:rPr lang="en-US" dirty="0"/>
              <a:t>("John Watson"))</a:t>
            </a:r>
          </a:p>
          <a:p>
            <a:endParaRPr lang="en-US" b="1" dirty="0" smtClean="0"/>
          </a:p>
          <a:p>
            <a:r>
              <a:rPr lang="en-US" b="1" dirty="0" smtClean="0"/>
              <a:t>// </a:t>
            </a:r>
            <a:r>
              <a:rPr lang="en-US" b="1" dirty="0"/>
              <a:t>why? for example, to use with HOFs ..</a:t>
            </a:r>
          </a:p>
          <a:p>
            <a:r>
              <a:rPr lang="en-US" dirty="0" err="1"/>
              <a:t>def</a:t>
            </a:r>
            <a:r>
              <a:rPr lang="en-US" dirty="0"/>
              <a:t> </a:t>
            </a:r>
            <a:r>
              <a:rPr lang="en-US" dirty="0" err="1"/>
              <a:t>sendMessage</a:t>
            </a:r>
            <a:r>
              <a:rPr lang="en-US" dirty="0"/>
              <a:t>(formatter: String =&gt; String) </a:t>
            </a:r>
            <a:r>
              <a:rPr lang="en-US" dirty="0" smtClean="0"/>
              <a:t>=</a:t>
            </a:r>
            <a:endParaRPr lang="en-US" dirty="0"/>
          </a:p>
          <a:p>
            <a:r>
              <a:rPr lang="en-US" dirty="0" smtClean="0"/>
              <a:t> </a:t>
            </a:r>
            <a:r>
              <a:rPr lang="en-US" dirty="0" err="1" smtClean="0"/>
              <a:t>println</a:t>
            </a:r>
            <a:r>
              <a:rPr lang="en-US" dirty="0" smtClean="0"/>
              <a:t>(formatter</a:t>
            </a:r>
            <a:r>
              <a:rPr lang="en-US" dirty="0"/>
              <a:t>("Hello -- How are you?"))</a:t>
            </a:r>
          </a:p>
          <a:p>
            <a:endParaRPr lang="en-US" dirty="0"/>
          </a:p>
          <a:p>
            <a:r>
              <a:rPr lang="en-US" dirty="0"/>
              <a:t/>
            </a:r>
            <a:br>
              <a:rPr lang="en-US" dirty="0"/>
            </a:br>
            <a:r>
              <a:rPr lang="en-US" dirty="0" err="1"/>
              <a:t>sendMessage</a:t>
            </a:r>
            <a:r>
              <a:rPr lang="en-US" dirty="0"/>
              <a:t>(</a:t>
            </a:r>
            <a:r>
              <a:rPr lang="en-US" dirty="0" err="1"/>
              <a:t>firstUpper</a:t>
            </a:r>
            <a:r>
              <a:rPr lang="en-US" dirty="0" smtClean="0"/>
              <a:t>)</a:t>
            </a:r>
            <a:r>
              <a:rPr lang="en-US" dirty="0"/>
              <a:t/>
            </a:r>
            <a:br>
              <a:rPr lang="en-US" dirty="0"/>
            </a:br>
            <a:endParaRPr lang="en-US" dirty="0"/>
          </a:p>
          <a:p>
            <a:endParaRPr lang="en-US" dirty="0"/>
          </a:p>
        </p:txBody>
      </p:sp>
      <p:sp>
        <p:nvSpPr>
          <p:cNvPr id="4" name="Text Placeholder 3"/>
          <p:cNvSpPr>
            <a:spLocks noGrp="1"/>
          </p:cNvSpPr>
          <p:nvPr>
            <p:ph type="body" sz="quarter" idx="11"/>
          </p:nvPr>
        </p:nvSpPr>
        <p:spPr/>
        <p:txBody>
          <a:bodyPr/>
          <a:lstStyle/>
          <a:p>
            <a:r>
              <a:rPr lang="en-US" dirty="0"/>
              <a:t>JOHN</a:t>
            </a:r>
          </a:p>
          <a:p>
            <a:r>
              <a:rPr lang="en-US" dirty="0"/>
              <a:t>JOHN</a:t>
            </a:r>
          </a:p>
          <a:p>
            <a:r>
              <a:rPr lang="en-US" dirty="0"/>
              <a:t>HELLO</a:t>
            </a:r>
          </a:p>
        </p:txBody>
      </p:sp>
    </p:spTree>
    <p:extLst>
      <p:ext uri="{BB962C8B-B14F-4D97-AF65-F5344CB8AC3E}">
        <p14:creationId xmlns:p14="http://schemas.microsoft.com/office/powerpoint/2010/main" val="305171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CURRYING</a:t>
            </a:r>
            <a:endParaRPr lang="en-US" dirty="0"/>
          </a:p>
        </p:txBody>
      </p:sp>
      <p:sp>
        <p:nvSpPr>
          <p:cNvPr id="3" name="Text Placeholder 2"/>
          <p:cNvSpPr>
            <a:spLocks noGrp="1"/>
          </p:cNvSpPr>
          <p:nvPr>
            <p:ph type="body" sz="quarter" idx="10"/>
          </p:nvPr>
        </p:nvSpPr>
        <p:spPr/>
        <p:txBody>
          <a:bodyPr/>
          <a:lstStyle/>
          <a:p>
            <a:r>
              <a:rPr lang="en-US" dirty="0" err="1" smtClean="0"/>
              <a:t>def</a:t>
            </a:r>
            <a:r>
              <a:rPr lang="en-US" dirty="0" smtClean="0"/>
              <a:t> price(</a:t>
            </a:r>
            <a:r>
              <a:rPr lang="en-US" dirty="0" err="1" smtClean="0"/>
              <a:t>orig</a:t>
            </a:r>
            <a:r>
              <a:rPr lang="en-US" dirty="0" smtClean="0"/>
              <a:t>: </a:t>
            </a:r>
            <a:r>
              <a:rPr lang="en-US" dirty="0"/>
              <a:t>Double</a:t>
            </a:r>
            <a:r>
              <a:rPr lang="en-US" dirty="0" smtClean="0"/>
              <a:t>)(d: </a:t>
            </a:r>
            <a:r>
              <a:rPr lang="en-US" dirty="0"/>
              <a:t>Double =&gt; Double) </a:t>
            </a:r>
            <a:r>
              <a:rPr lang="en-US" dirty="0" smtClean="0"/>
              <a:t>= </a:t>
            </a:r>
          </a:p>
          <a:p>
            <a:r>
              <a:rPr lang="en-US" dirty="0"/>
              <a:t> </a:t>
            </a:r>
            <a:r>
              <a:rPr lang="en-US" dirty="0" smtClean="0"/>
              <a:t> discount(</a:t>
            </a:r>
            <a:r>
              <a:rPr lang="en-US" dirty="0" err="1" smtClean="0"/>
              <a:t>orig</a:t>
            </a:r>
            <a:r>
              <a:rPr lang="en-US" dirty="0" smtClean="0"/>
              <a:t> * 2)</a:t>
            </a:r>
          </a:p>
          <a:p>
            <a:r>
              <a:rPr lang="en-US" dirty="0" smtClean="0"/>
              <a:t/>
            </a:r>
            <a:br>
              <a:rPr lang="en-US" dirty="0" smtClean="0"/>
            </a:br>
            <a:r>
              <a:rPr lang="en-US" dirty="0" smtClean="0"/>
              <a:t>price(10)( p =&gt; p * 0.3 )</a:t>
            </a:r>
          </a:p>
          <a:p>
            <a:r>
              <a:rPr lang="en-US" dirty="0"/>
              <a:t/>
            </a:r>
            <a:br>
              <a:rPr lang="en-US" dirty="0"/>
            </a:br>
            <a:r>
              <a:rPr lang="en-US" dirty="0"/>
              <a:t>price(10) </a:t>
            </a:r>
            <a:r>
              <a:rPr lang="en-US" dirty="0" smtClean="0"/>
              <a:t>{ _ </a:t>
            </a:r>
            <a:r>
              <a:rPr lang="en-US" dirty="0"/>
              <a:t>* </a:t>
            </a:r>
            <a:r>
              <a:rPr lang="en-US" dirty="0" smtClean="0"/>
              <a:t>0.3 }</a:t>
            </a:r>
            <a:endParaRPr lang="en-US" dirty="0"/>
          </a:p>
          <a:p>
            <a:r>
              <a:rPr lang="en-US" dirty="0"/>
              <a:t/>
            </a:r>
            <a:br>
              <a:rPr lang="en-US" dirty="0"/>
            </a:br>
            <a:r>
              <a:rPr lang="en-US" b="1" dirty="0" smtClean="0"/>
              <a:t>//currying with partially </a:t>
            </a:r>
            <a:r>
              <a:rPr lang="en-US" b="1" dirty="0"/>
              <a:t>applying</a:t>
            </a:r>
          </a:p>
          <a:p>
            <a:r>
              <a:rPr lang="en-US" dirty="0" err="1"/>
              <a:t>def</a:t>
            </a:r>
            <a:r>
              <a:rPr lang="en-US" dirty="0"/>
              <a:t> </a:t>
            </a:r>
            <a:r>
              <a:rPr lang="en-US" dirty="0" smtClean="0"/>
              <a:t>configure(h: </a:t>
            </a:r>
            <a:r>
              <a:rPr lang="en-US" dirty="0"/>
              <a:t>String</a:t>
            </a:r>
            <a:r>
              <a:rPr lang="en-US" dirty="0" smtClean="0"/>
              <a:t>)(</a:t>
            </a:r>
            <a:r>
              <a:rPr lang="en-US" dirty="0"/>
              <a:t>u</a:t>
            </a:r>
            <a:r>
              <a:rPr lang="en-US" dirty="0" smtClean="0"/>
              <a:t>: </a:t>
            </a:r>
            <a:r>
              <a:rPr lang="en-US" dirty="0"/>
              <a:t>String)(</a:t>
            </a:r>
            <a:r>
              <a:rPr lang="en-US" dirty="0" smtClean="0"/>
              <a:t>p: </a:t>
            </a:r>
            <a:r>
              <a:rPr lang="en-US" dirty="0"/>
              <a:t>String) =</a:t>
            </a:r>
          </a:p>
          <a:p>
            <a:r>
              <a:rPr lang="en-US" dirty="0" smtClean="0"/>
              <a:t>  </a:t>
            </a:r>
            <a:r>
              <a:rPr lang="en-US" dirty="0" err="1" smtClean="0"/>
              <a:t>s"Configuring</a:t>
            </a:r>
            <a:r>
              <a:rPr lang="en-US" dirty="0" smtClean="0"/>
              <a:t> </a:t>
            </a:r>
            <a:r>
              <a:rPr lang="en-US" dirty="0"/>
              <a:t>${</a:t>
            </a:r>
            <a:r>
              <a:rPr lang="en-US" dirty="0" smtClean="0"/>
              <a:t>h} </a:t>
            </a:r>
            <a:r>
              <a:rPr lang="en-US" dirty="0"/>
              <a:t>(u: ${</a:t>
            </a:r>
            <a:r>
              <a:rPr lang="en-US" dirty="0" smtClean="0"/>
              <a:t>u} </a:t>
            </a:r>
            <a:r>
              <a:rPr lang="en-US" dirty="0"/>
              <a:t>p: ${</a:t>
            </a:r>
            <a:r>
              <a:rPr lang="en-US" dirty="0" smtClean="0"/>
              <a:t>p})"</a:t>
            </a:r>
            <a:endParaRPr lang="en-US" dirty="0"/>
          </a:p>
          <a:p>
            <a:r>
              <a:rPr lang="en-US" dirty="0"/>
              <a:t/>
            </a:r>
            <a:br>
              <a:rPr lang="en-US" dirty="0"/>
            </a:br>
            <a:r>
              <a:rPr lang="en-US" dirty="0" err="1"/>
              <a:t>val</a:t>
            </a:r>
            <a:r>
              <a:rPr lang="en-US" dirty="0"/>
              <a:t> </a:t>
            </a:r>
            <a:r>
              <a:rPr lang="en-US" dirty="0" err="1"/>
              <a:t>configureUK</a:t>
            </a:r>
            <a:r>
              <a:rPr lang="en-US" dirty="0"/>
              <a:t> = configure("</a:t>
            </a:r>
            <a:r>
              <a:rPr lang="en-US" dirty="0" err="1"/>
              <a:t>uk</a:t>
            </a:r>
            <a:r>
              <a:rPr lang="en-US" dirty="0"/>
              <a:t>-host") _</a:t>
            </a:r>
          </a:p>
          <a:p>
            <a:r>
              <a:rPr lang="en-US" dirty="0" err="1"/>
              <a:t>val</a:t>
            </a:r>
            <a:r>
              <a:rPr lang="en-US" dirty="0"/>
              <a:t> </a:t>
            </a:r>
            <a:r>
              <a:rPr lang="en-US" dirty="0" err="1"/>
              <a:t>configureFrance</a:t>
            </a:r>
            <a:r>
              <a:rPr lang="en-US" dirty="0"/>
              <a:t> = configure("</a:t>
            </a:r>
            <a:r>
              <a:rPr lang="en-US" dirty="0" err="1"/>
              <a:t>french</a:t>
            </a:r>
            <a:r>
              <a:rPr lang="en-US" dirty="0"/>
              <a:t>-host") _</a:t>
            </a:r>
          </a:p>
          <a:p>
            <a:r>
              <a:rPr lang="en-US" dirty="0"/>
              <a:t/>
            </a:r>
            <a:br>
              <a:rPr lang="en-US" dirty="0"/>
            </a:br>
            <a:r>
              <a:rPr lang="en-US" dirty="0" err="1"/>
              <a:t>println</a:t>
            </a:r>
            <a:r>
              <a:rPr lang="en-US" dirty="0"/>
              <a:t>(</a:t>
            </a:r>
            <a:r>
              <a:rPr lang="en-US" dirty="0" err="1"/>
              <a:t>configureUK</a:t>
            </a:r>
            <a:r>
              <a:rPr lang="en-US" dirty="0"/>
              <a:t>("user")("pa$$"))</a:t>
            </a:r>
          </a:p>
          <a:p>
            <a:r>
              <a:rPr lang="en-US" dirty="0" err="1"/>
              <a:t>println</a:t>
            </a:r>
            <a:r>
              <a:rPr lang="en-US" dirty="0"/>
              <a:t>(</a:t>
            </a:r>
            <a:r>
              <a:rPr lang="en-US" dirty="0" err="1"/>
              <a:t>configureFrance</a:t>
            </a:r>
            <a:r>
              <a:rPr lang="en-US" dirty="0"/>
              <a:t>("user")("pa$$"))</a:t>
            </a:r>
          </a:p>
          <a:p>
            <a:r>
              <a:rPr lang="en-US" dirty="0"/>
              <a:t/>
            </a:r>
            <a:br>
              <a:rPr lang="en-US" dirty="0"/>
            </a:br>
            <a:endParaRPr lang="en-US" dirty="0"/>
          </a:p>
        </p:txBody>
      </p:sp>
      <p:sp>
        <p:nvSpPr>
          <p:cNvPr id="4" name="Text Placeholder 3"/>
          <p:cNvSpPr>
            <a:spLocks noGrp="1"/>
          </p:cNvSpPr>
          <p:nvPr>
            <p:ph type="body" sz="quarter" idx="11"/>
          </p:nvPr>
        </p:nvSpPr>
        <p:spPr/>
        <p:txBody>
          <a:bodyPr/>
          <a:lstStyle/>
          <a:p>
            <a:endParaRPr lang="en-US" dirty="0"/>
          </a:p>
          <a:p>
            <a:r>
              <a:rPr lang="en-US" dirty="0"/>
              <a:t>Configuring </a:t>
            </a:r>
            <a:r>
              <a:rPr lang="en-US" dirty="0" err="1"/>
              <a:t>uk</a:t>
            </a:r>
            <a:r>
              <a:rPr lang="en-US" dirty="0"/>
              <a:t>-host (u: user p: pa</a:t>
            </a:r>
            <a:r>
              <a:rPr lang="en-US" dirty="0" smtClean="0"/>
              <a:t>$$)</a:t>
            </a:r>
          </a:p>
          <a:p>
            <a:endParaRPr lang="en-US" dirty="0"/>
          </a:p>
          <a:p>
            <a:endParaRPr lang="en-US" dirty="0"/>
          </a:p>
          <a:p>
            <a:r>
              <a:rPr lang="en-US" dirty="0"/>
              <a:t>Configuring </a:t>
            </a:r>
            <a:r>
              <a:rPr lang="en-US" dirty="0" err="1"/>
              <a:t>french</a:t>
            </a:r>
            <a:r>
              <a:rPr lang="en-US" dirty="0"/>
              <a:t>-host (u: user p: pa$$)</a:t>
            </a:r>
          </a:p>
        </p:txBody>
      </p:sp>
    </p:spTree>
    <p:extLst>
      <p:ext uri="{BB962C8B-B14F-4D97-AF65-F5344CB8AC3E}">
        <p14:creationId xmlns:p14="http://schemas.microsoft.com/office/powerpoint/2010/main" val="1871486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 TYPE ALIASES</a:t>
            </a:r>
            <a:endParaRPr lang="en-US" dirty="0"/>
          </a:p>
        </p:txBody>
      </p:sp>
      <p:sp>
        <p:nvSpPr>
          <p:cNvPr id="3" name="Text Placeholder 2"/>
          <p:cNvSpPr>
            <a:spLocks noGrp="1"/>
          </p:cNvSpPr>
          <p:nvPr>
            <p:ph type="body" sz="quarter" idx="10"/>
          </p:nvPr>
        </p:nvSpPr>
        <p:spPr/>
        <p:txBody>
          <a:bodyPr/>
          <a:lstStyle/>
          <a:p>
            <a:endParaRPr lang="en-US" dirty="0"/>
          </a:p>
          <a:p>
            <a:r>
              <a:rPr lang="en-US" b="1" dirty="0" smtClean="0"/>
              <a:t>//functions can be type-aliased:</a:t>
            </a:r>
          </a:p>
          <a:p>
            <a:endParaRPr lang="en-US" dirty="0"/>
          </a:p>
          <a:p>
            <a:r>
              <a:rPr lang="en-US" dirty="0"/>
              <a:t>type </a:t>
            </a:r>
            <a:r>
              <a:rPr lang="en-US" dirty="0" err="1"/>
              <a:t>PairToInt</a:t>
            </a:r>
            <a:r>
              <a:rPr lang="en-US" dirty="0"/>
              <a:t> = (</a:t>
            </a:r>
            <a:r>
              <a:rPr lang="en-US" dirty="0" err="1"/>
              <a:t>Int</a:t>
            </a:r>
            <a:r>
              <a:rPr lang="en-US" dirty="0"/>
              <a:t>, </a:t>
            </a:r>
            <a:r>
              <a:rPr lang="en-US" dirty="0" err="1"/>
              <a:t>Int</a:t>
            </a:r>
            <a:r>
              <a:rPr lang="en-US" dirty="0"/>
              <a:t>) =&gt; </a:t>
            </a:r>
            <a:r>
              <a:rPr lang="en-US" dirty="0" err="1" smtClean="0"/>
              <a:t>Int</a:t>
            </a:r>
            <a:endParaRPr lang="en-US" dirty="0"/>
          </a:p>
          <a:p>
            <a:endParaRPr lang="en-US" dirty="0"/>
          </a:p>
          <a:p>
            <a:r>
              <a:rPr lang="en-US" dirty="0" err="1"/>
              <a:t>def</a:t>
            </a:r>
            <a:r>
              <a:rPr lang="en-US" dirty="0"/>
              <a:t> </a:t>
            </a:r>
            <a:r>
              <a:rPr lang="en-US" dirty="0" err="1"/>
              <a:t>reop</a:t>
            </a:r>
            <a:r>
              <a:rPr lang="en-US" dirty="0"/>
              <a:t>(op: </a:t>
            </a:r>
            <a:r>
              <a:rPr lang="en-US" dirty="0" err="1"/>
              <a:t>PairToInt</a:t>
            </a:r>
            <a:r>
              <a:rPr lang="en-US" dirty="0"/>
              <a:t>, x: </a:t>
            </a:r>
            <a:r>
              <a:rPr lang="en-US" dirty="0" err="1"/>
              <a:t>Int</a:t>
            </a:r>
            <a:r>
              <a:rPr lang="en-US" dirty="0"/>
              <a:t>, y: </a:t>
            </a:r>
            <a:r>
              <a:rPr lang="en-US" dirty="0" err="1"/>
              <a:t>Int</a:t>
            </a:r>
            <a:r>
              <a:rPr lang="en-US" dirty="0"/>
              <a:t>): </a:t>
            </a:r>
            <a:r>
              <a:rPr lang="en-US" dirty="0" err="1"/>
              <a:t>Int</a:t>
            </a:r>
            <a:r>
              <a:rPr lang="en-US" dirty="0"/>
              <a:t> = </a:t>
            </a:r>
          </a:p>
          <a:p>
            <a:r>
              <a:rPr lang="en-US" dirty="0"/>
              <a:t> </a:t>
            </a:r>
            <a:r>
              <a:rPr lang="en-US" dirty="0" smtClean="0"/>
              <a:t> op(op(x</a:t>
            </a:r>
            <a:r>
              <a:rPr lang="en-US" dirty="0"/>
              <a:t>, y), op(x, y</a:t>
            </a:r>
            <a:r>
              <a:rPr lang="en-US" dirty="0" smtClean="0"/>
              <a:t>))</a:t>
            </a:r>
          </a:p>
          <a:p>
            <a:endParaRPr lang="en-US" dirty="0"/>
          </a:p>
          <a:p>
            <a:r>
              <a:rPr lang="en-US" dirty="0" err="1" smtClean="0"/>
              <a:t>reop</a:t>
            </a:r>
            <a:r>
              <a:rPr lang="en-US" dirty="0" smtClean="0"/>
              <a:t>( { _ + _ }, 5, 5)</a:t>
            </a:r>
            <a:r>
              <a:rPr lang="en-US" dirty="0"/>
              <a:t/>
            </a:r>
            <a:br>
              <a:rPr lang="en-US" dirty="0"/>
            </a:br>
            <a:endParaRPr lang="en-US" dirty="0"/>
          </a:p>
        </p:txBody>
      </p:sp>
      <p:sp>
        <p:nvSpPr>
          <p:cNvPr id="4" name="Text Placeholder 3"/>
          <p:cNvSpPr>
            <a:spLocks noGrp="1"/>
          </p:cNvSpPr>
          <p:nvPr>
            <p:ph type="body" sz="quarter" idx="11"/>
          </p:nvPr>
        </p:nvSpPr>
        <p:spPr/>
        <p:txBody>
          <a:bodyPr/>
          <a:lstStyle/>
          <a:p>
            <a:r>
              <a:rPr lang="en-US" dirty="0" smtClean="0"/>
              <a:t>20</a:t>
            </a:r>
          </a:p>
          <a:p>
            <a:endParaRPr lang="en-US" dirty="0"/>
          </a:p>
        </p:txBody>
      </p:sp>
    </p:spTree>
    <p:extLst>
      <p:ext uri="{BB962C8B-B14F-4D97-AF65-F5344CB8AC3E}">
        <p14:creationId xmlns:p14="http://schemas.microsoft.com/office/powerpoint/2010/main" val="1548976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oAutofit/>
          </a:bodyPr>
          <a:lstStyle/>
          <a:p>
            <a:pPr>
              <a:buFont typeface="Arial" charset="0"/>
              <a:buChar char="•"/>
            </a:pPr>
            <a:r>
              <a:rPr lang="en-US" dirty="0" smtClean="0"/>
              <a:t>What Is Functional Programming?</a:t>
            </a:r>
          </a:p>
          <a:p>
            <a:pPr>
              <a:buFont typeface="Arial" charset="0"/>
              <a:buChar char="•"/>
            </a:pPr>
            <a:r>
              <a:rPr lang="en-US" dirty="0" smtClean="0"/>
              <a:t>Pure Functions</a:t>
            </a:r>
          </a:p>
          <a:p>
            <a:pPr>
              <a:buFont typeface="Arial" charset="0"/>
              <a:buChar char="•"/>
            </a:pPr>
            <a:r>
              <a:rPr lang="en-US" dirty="0" smtClean="0"/>
              <a:t>Functions</a:t>
            </a:r>
          </a:p>
          <a:p>
            <a:pPr>
              <a:buFont typeface="Arial" charset="0"/>
              <a:buChar char="•"/>
            </a:pPr>
            <a:r>
              <a:rPr lang="en-US" dirty="0" smtClean="0"/>
              <a:t>The Function Type</a:t>
            </a:r>
          </a:p>
          <a:p>
            <a:pPr>
              <a:buFont typeface="Arial" charset="0"/>
              <a:buChar char="•"/>
            </a:pPr>
            <a:r>
              <a:rPr lang="en-US" dirty="0" smtClean="0"/>
              <a:t>‘Function’ vs Method</a:t>
            </a:r>
          </a:p>
          <a:p>
            <a:pPr>
              <a:buFont typeface="Arial" charset="0"/>
              <a:buChar char="•"/>
            </a:pPr>
            <a:r>
              <a:rPr lang="en-US" dirty="0" smtClean="0"/>
              <a:t>Functions vs Methods</a:t>
            </a:r>
          </a:p>
          <a:p>
            <a:pPr>
              <a:buFont typeface="Arial" charset="0"/>
              <a:buChar char="•"/>
            </a:pPr>
            <a:r>
              <a:rPr lang="en-US" dirty="0" smtClean="0"/>
              <a:t>Higher Order Functions</a:t>
            </a:r>
          </a:p>
          <a:p>
            <a:pPr>
              <a:buFont typeface="Arial" charset="0"/>
              <a:buChar char="•"/>
            </a:pPr>
            <a:r>
              <a:rPr lang="en-US" dirty="0" smtClean="0"/>
              <a:t>A More Complex Example</a:t>
            </a:r>
          </a:p>
          <a:p>
            <a:pPr>
              <a:buFont typeface="Arial" charset="0"/>
              <a:buChar char="•"/>
            </a:pPr>
            <a:r>
              <a:rPr lang="en-US" dirty="0" smtClean="0"/>
              <a:t>Functions as Data</a:t>
            </a:r>
          </a:p>
          <a:p>
            <a:pPr>
              <a:buFont typeface="Arial" charset="0"/>
              <a:buChar char="•"/>
            </a:pPr>
            <a:r>
              <a:rPr lang="en-US" dirty="0" smtClean="0"/>
              <a:t>Currying</a:t>
            </a:r>
          </a:p>
          <a:p>
            <a:pPr>
              <a:buFont typeface="Arial" charset="0"/>
              <a:buChar char="•"/>
            </a:pPr>
            <a:r>
              <a:rPr lang="en-US" dirty="0" smtClean="0"/>
              <a:t>Aside: Type Aliases</a:t>
            </a:r>
            <a:endParaRPr lang="en-US" dirty="0"/>
          </a:p>
        </p:txBody>
      </p:sp>
      <p:sp>
        <p:nvSpPr>
          <p:cNvPr id="3" name="Title 2"/>
          <p:cNvSpPr>
            <a:spLocks noGrp="1"/>
          </p:cNvSpPr>
          <p:nvPr>
            <p:ph type="title"/>
          </p:nvPr>
        </p:nvSpPr>
        <p:spPr/>
        <p:txBody>
          <a:bodyPr/>
          <a:lstStyle/>
          <a:p>
            <a:r>
              <a:rPr lang="en-US" dirty="0" smtClean="0"/>
              <a:t>Learning Overview</a:t>
            </a:r>
            <a:endParaRPr lang="en-US" dirty="0"/>
          </a:p>
        </p:txBody>
      </p:sp>
    </p:spTree>
    <p:extLst>
      <p:ext uri="{BB962C8B-B14F-4D97-AF65-F5344CB8AC3E}">
        <p14:creationId xmlns:p14="http://schemas.microsoft.com/office/powerpoint/2010/main" val="150163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Exercise</a:t>
            </a:r>
            <a:endParaRPr lang="en-US" dirty="0"/>
          </a:p>
        </p:txBody>
      </p:sp>
      <p:sp>
        <p:nvSpPr>
          <p:cNvPr id="6" name="Subtitle 5"/>
          <p:cNvSpPr>
            <a:spLocks noGrp="1"/>
          </p:cNvSpPr>
          <p:nvPr>
            <p:ph type="subTitle" idx="1"/>
          </p:nvPr>
        </p:nvSpPr>
        <p:spPr>
          <a:xfrm>
            <a:off x="1371600" y="3762694"/>
            <a:ext cx="7180418" cy="1891346"/>
          </a:xfrm>
        </p:spPr>
        <p:txBody>
          <a:bodyPr/>
          <a:lstStyle/>
          <a:p>
            <a:r>
              <a:rPr lang="en-GB" b="0" dirty="0"/>
              <a:t>Define and accept functions as parameters to format error messages. </a:t>
            </a:r>
            <a:endParaRPr lang="en-GB" b="0" dirty="0"/>
          </a:p>
        </p:txBody>
      </p:sp>
    </p:spTree>
    <p:extLst>
      <p:ext uri="{BB962C8B-B14F-4D97-AF65-F5344CB8AC3E}">
        <p14:creationId xmlns:p14="http://schemas.microsoft.com/office/powerpoint/2010/main" val="1711342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oAutofit/>
          </a:bodyPr>
          <a:lstStyle/>
          <a:p>
            <a:pPr>
              <a:buFont typeface="Arial" charset="0"/>
              <a:buChar char="•"/>
            </a:pPr>
            <a:r>
              <a:rPr lang="en-US" dirty="0" smtClean="0"/>
              <a:t>What Is Functional Programming?</a:t>
            </a:r>
          </a:p>
          <a:p>
            <a:pPr>
              <a:buFont typeface="Arial" charset="0"/>
              <a:buChar char="•"/>
            </a:pPr>
            <a:r>
              <a:rPr lang="en-US" dirty="0" smtClean="0"/>
              <a:t>Pure Functions</a:t>
            </a:r>
          </a:p>
          <a:p>
            <a:pPr>
              <a:buFont typeface="Arial" charset="0"/>
              <a:buChar char="•"/>
            </a:pPr>
            <a:r>
              <a:rPr lang="en-US" dirty="0" smtClean="0"/>
              <a:t>Functions</a:t>
            </a:r>
          </a:p>
          <a:p>
            <a:pPr>
              <a:buFont typeface="Arial" charset="0"/>
              <a:buChar char="•"/>
            </a:pPr>
            <a:r>
              <a:rPr lang="en-US" dirty="0" smtClean="0"/>
              <a:t>The Function Type</a:t>
            </a:r>
          </a:p>
          <a:p>
            <a:pPr>
              <a:buFont typeface="Arial" charset="0"/>
              <a:buChar char="•"/>
            </a:pPr>
            <a:r>
              <a:rPr lang="en-US" dirty="0" smtClean="0"/>
              <a:t>‘Function’ vs Method</a:t>
            </a:r>
          </a:p>
          <a:p>
            <a:pPr>
              <a:buFont typeface="Arial" charset="0"/>
              <a:buChar char="•"/>
            </a:pPr>
            <a:r>
              <a:rPr lang="en-US" dirty="0" smtClean="0"/>
              <a:t>Functions vs Methods</a:t>
            </a:r>
          </a:p>
          <a:p>
            <a:pPr>
              <a:buFont typeface="Arial" charset="0"/>
              <a:buChar char="•"/>
            </a:pPr>
            <a:r>
              <a:rPr lang="en-US" dirty="0" smtClean="0"/>
              <a:t>Higher Order Functions</a:t>
            </a:r>
          </a:p>
          <a:p>
            <a:pPr>
              <a:buFont typeface="Arial" charset="0"/>
              <a:buChar char="•"/>
            </a:pPr>
            <a:r>
              <a:rPr lang="en-US" dirty="0" smtClean="0"/>
              <a:t>A More Complex Example</a:t>
            </a:r>
          </a:p>
          <a:p>
            <a:pPr>
              <a:buFont typeface="Arial" charset="0"/>
              <a:buChar char="•"/>
            </a:pPr>
            <a:r>
              <a:rPr lang="en-US" dirty="0" smtClean="0"/>
              <a:t>Functions as Data</a:t>
            </a:r>
          </a:p>
          <a:p>
            <a:pPr>
              <a:buFont typeface="Arial" charset="0"/>
              <a:buChar char="•"/>
            </a:pPr>
            <a:r>
              <a:rPr lang="en-US" dirty="0" smtClean="0"/>
              <a:t>Currying</a:t>
            </a:r>
          </a:p>
          <a:p>
            <a:pPr>
              <a:buFont typeface="Arial" charset="0"/>
              <a:buChar char="•"/>
            </a:pPr>
            <a:r>
              <a:rPr lang="en-US" dirty="0" smtClean="0"/>
              <a:t>Aside: Type Aliases</a:t>
            </a:r>
            <a:endParaRPr lang="en-US" dirty="0"/>
          </a:p>
        </p:txBody>
      </p:sp>
      <p:sp>
        <p:nvSpPr>
          <p:cNvPr id="3" name="Title 2"/>
          <p:cNvSpPr>
            <a:spLocks noGrp="1"/>
          </p:cNvSpPr>
          <p:nvPr>
            <p:ph type="title"/>
          </p:nvPr>
        </p:nvSpPr>
        <p:spPr/>
        <p:txBody>
          <a:bodyPr/>
          <a:lstStyle/>
          <a:p>
            <a:r>
              <a:rPr lang="en-US" dirty="0" smtClean="0"/>
              <a:t>Learning Overview</a:t>
            </a:r>
            <a:endParaRPr lang="en-US" dirty="0"/>
          </a:p>
        </p:txBody>
      </p:sp>
    </p:spTree>
    <p:extLst>
      <p:ext uri="{BB962C8B-B14F-4D97-AF65-F5344CB8AC3E}">
        <p14:creationId xmlns:p14="http://schemas.microsoft.com/office/powerpoint/2010/main" val="28273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5"/>
          </p:nvPr>
        </p:nvSpPr>
        <p:spPr/>
        <p:txBody>
          <a:bodyPr/>
          <a:lstStyle/>
          <a:p>
            <a:r>
              <a:rPr lang="en-US" dirty="0" smtClean="0"/>
              <a:t>By the end of the session you will</a:t>
            </a:r>
            <a:r>
              <a:rPr lang="mr-IN" dirty="0" smtClean="0"/>
              <a:t>…</a:t>
            </a:r>
            <a:endParaRPr lang="en-GB" dirty="0" smtClean="0"/>
          </a:p>
          <a:p>
            <a:r>
              <a:rPr lang="en-GB" b="0" dirty="0" smtClean="0"/>
              <a:t>	Define </a:t>
            </a:r>
            <a:r>
              <a:rPr lang="en-GB" b="0" dirty="0"/>
              <a:t>and accept functions as parameters to format error messages. </a:t>
            </a:r>
          </a:p>
        </p:txBody>
      </p:sp>
      <p:sp>
        <p:nvSpPr>
          <p:cNvPr id="5" name="Title 4"/>
          <p:cNvSpPr>
            <a:spLocks noGrp="1"/>
          </p:cNvSpPr>
          <p:nvPr>
            <p:ph type="title"/>
          </p:nvPr>
        </p:nvSpPr>
        <p:spPr/>
        <p:txBody>
          <a:bodyPr/>
          <a:lstStyle/>
          <a:p>
            <a:r>
              <a:rPr lang="en-US" dirty="0" smtClean="0"/>
              <a:t>Objectives</a:t>
            </a:r>
            <a:endParaRPr lang="en-US" dirty="0"/>
          </a:p>
        </p:txBody>
      </p:sp>
    </p:spTree>
    <p:extLst>
      <p:ext uri="{BB962C8B-B14F-4D97-AF65-F5344CB8AC3E}">
        <p14:creationId xmlns:p14="http://schemas.microsoft.com/office/powerpoint/2010/main" val="849349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FUNCTIONAL PROGRAMMING?</a:t>
            </a:r>
          </a:p>
        </p:txBody>
      </p:sp>
      <p:sp>
        <p:nvSpPr>
          <p:cNvPr id="3" name="Text Placeholder 2"/>
          <p:cNvSpPr>
            <a:spLocks noGrp="1"/>
          </p:cNvSpPr>
          <p:nvPr>
            <p:ph type="body" sz="quarter" idx="10"/>
          </p:nvPr>
        </p:nvSpPr>
        <p:spPr/>
        <p:txBody>
          <a:bodyPr/>
          <a:lstStyle/>
          <a:p>
            <a:r>
              <a:rPr lang="en-US" b="1" dirty="0" smtClean="0"/>
              <a:t>// imperative program: actions on state</a:t>
            </a:r>
          </a:p>
          <a:p>
            <a:endParaRPr lang="en-US" dirty="0"/>
          </a:p>
          <a:p>
            <a:r>
              <a:rPr lang="en-US" dirty="0"/>
              <a:t>class Ingredients(</a:t>
            </a:r>
            <a:r>
              <a:rPr lang="en-US" dirty="0" err="1"/>
              <a:t>var</a:t>
            </a:r>
            <a:r>
              <a:rPr lang="en-US" dirty="0"/>
              <a:t> amount: Double) {</a:t>
            </a:r>
          </a:p>
          <a:p>
            <a:r>
              <a:rPr lang="en-US" dirty="0" smtClean="0"/>
              <a:t>  </a:t>
            </a:r>
            <a:r>
              <a:rPr lang="en-US" dirty="0" err="1" smtClean="0"/>
              <a:t>def</a:t>
            </a:r>
            <a:r>
              <a:rPr lang="en-US" dirty="0" smtClean="0"/>
              <a:t> </a:t>
            </a:r>
            <a:r>
              <a:rPr lang="en-US" dirty="0"/>
              <a:t>prep() = amount *= 2</a:t>
            </a:r>
          </a:p>
          <a:p>
            <a:r>
              <a:rPr lang="en-US" dirty="0" smtClean="0"/>
              <a:t>  </a:t>
            </a:r>
            <a:r>
              <a:rPr lang="en-US" dirty="0" err="1" smtClean="0"/>
              <a:t>def</a:t>
            </a:r>
            <a:r>
              <a:rPr lang="en-US" dirty="0" smtClean="0"/>
              <a:t> </a:t>
            </a:r>
            <a:r>
              <a:rPr lang="en-US" dirty="0"/>
              <a:t>mix() = amount += 2</a:t>
            </a:r>
          </a:p>
          <a:p>
            <a:r>
              <a:rPr lang="en-US" dirty="0" smtClean="0"/>
              <a:t>  </a:t>
            </a:r>
            <a:r>
              <a:rPr lang="en-US" dirty="0" err="1" smtClean="0"/>
              <a:t>def</a:t>
            </a:r>
            <a:r>
              <a:rPr lang="en-US" dirty="0" smtClean="0"/>
              <a:t> </a:t>
            </a:r>
            <a:r>
              <a:rPr lang="en-US" dirty="0"/>
              <a:t>bake() = amount /= 2.0</a:t>
            </a:r>
          </a:p>
          <a:p>
            <a:r>
              <a:rPr lang="en-US" dirty="0"/>
              <a:t>}</a:t>
            </a:r>
          </a:p>
          <a:p>
            <a:r>
              <a:rPr lang="en-US" dirty="0"/>
              <a:t/>
            </a:r>
            <a:br>
              <a:rPr lang="en-US" dirty="0"/>
            </a:br>
            <a:r>
              <a:rPr lang="en-US" dirty="0" err="1"/>
              <a:t>val</a:t>
            </a:r>
            <a:r>
              <a:rPr lang="en-US" dirty="0"/>
              <a:t> </a:t>
            </a:r>
            <a:r>
              <a:rPr lang="en-US" dirty="0" err="1"/>
              <a:t>ing</a:t>
            </a:r>
            <a:r>
              <a:rPr lang="en-US" dirty="0"/>
              <a:t> = new Ingredients(100)</a:t>
            </a:r>
          </a:p>
          <a:p>
            <a:r>
              <a:rPr lang="en-US" dirty="0" err="1"/>
              <a:t>ing.prep</a:t>
            </a:r>
            <a:r>
              <a:rPr lang="en-US" dirty="0"/>
              <a:t>()</a:t>
            </a:r>
          </a:p>
          <a:p>
            <a:r>
              <a:rPr lang="en-US" dirty="0" err="1"/>
              <a:t>ing.mix</a:t>
            </a:r>
            <a:r>
              <a:rPr lang="en-US" dirty="0"/>
              <a:t>()</a:t>
            </a:r>
          </a:p>
          <a:p>
            <a:r>
              <a:rPr lang="en-US" dirty="0" err="1"/>
              <a:t>ing.bake</a:t>
            </a:r>
            <a:r>
              <a:rPr lang="en-US" dirty="0"/>
              <a:t>()</a:t>
            </a:r>
          </a:p>
          <a:p>
            <a:r>
              <a:rPr lang="en-US" dirty="0"/>
              <a:t/>
            </a:r>
            <a:br>
              <a:rPr lang="en-US" dirty="0"/>
            </a:br>
            <a:r>
              <a:rPr lang="en-US" dirty="0" err="1"/>
              <a:t>println</a:t>
            </a:r>
            <a:r>
              <a:rPr lang="en-US" dirty="0"/>
              <a:t>(</a:t>
            </a:r>
            <a:r>
              <a:rPr lang="en-US" dirty="0" err="1"/>
              <a:t>ing.amount</a:t>
            </a:r>
            <a:r>
              <a:rPr lang="en-US" dirty="0"/>
              <a:t>) // why?!</a:t>
            </a:r>
          </a:p>
          <a:p>
            <a:r>
              <a:rPr lang="en-US" dirty="0"/>
              <a:t/>
            </a:r>
            <a:br>
              <a:rPr lang="en-US" dirty="0"/>
            </a:br>
            <a:endParaRPr lang="en-US" dirty="0"/>
          </a:p>
        </p:txBody>
      </p:sp>
      <p:sp>
        <p:nvSpPr>
          <p:cNvPr id="4" name="Text Placeholder 3"/>
          <p:cNvSpPr>
            <a:spLocks noGrp="1"/>
          </p:cNvSpPr>
          <p:nvPr>
            <p:ph type="body" sz="quarter" idx="11"/>
          </p:nvPr>
        </p:nvSpPr>
        <p:spPr/>
        <p:txBody>
          <a:bodyPr/>
          <a:lstStyle/>
          <a:p>
            <a:r>
              <a:rPr lang="en-US" dirty="0"/>
              <a:t>101.0</a:t>
            </a:r>
          </a:p>
          <a:p>
            <a:endParaRPr lang="en-US" dirty="0"/>
          </a:p>
        </p:txBody>
      </p:sp>
    </p:spTree>
    <p:extLst>
      <p:ext uri="{BB962C8B-B14F-4D97-AF65-F5344CB8AC3E}">
        <p14:creationId xmlns:p14="http://schemas.microsoft.com/office/powerpoint/2010/main" val="103203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FUNCTIONAL PROGRAMMING? </a:t>
            </a:r>
          </a:p>
        </p:txBody>
      </p:sp>
      <p:sp>
        <p:nvSpPr>
          <p:cNvPr id="3" name="Text Placeholder 2"/>
          <p:cNvSpPr>
            <a:spLocks noGrp="1"/>
          </p:cNvSpPr>
          <p:nvPr>
            <p:ph type="body" sz="quarter" idx="10"/>
          </p:nvPr>
        </p:nvSpPr>
        <p:spPr>
          <a:xfrm>
            <a:off x="-70282" y="857566"/>
            <a:ext cx="6660000" cy="5635338"/>
          </a:xfrm>
        </p:spPr>
        <p:txBody>
          <a:bodyPr/>
          <a:lstStyle/>
          <a:p>
            <a:r>
              <a:rPr lang="en-US" b="1" dirty="0" smtClean="0"/>
              <a:t>// </a:t>
            </a:r>
            <a:r>
              <a:rPr lang="en-US" b="1" dirty="0"/>
              <a:t>functional programming: </a:t>
            </a:r>
            <a:endParaRPr lang="en-US" b="1" dirty="0" smtClean="0"/>
          </a:p>
          <a:p>
            <a:r>
              <a:rPr lang="en-US" b="1" dirty="0" smtClean="0"/>
              <a:t>//all </a:t>
            </a:r>
            <a:r>
              <a:rPr lang="en-US" b="1" dirty="0"/>
              <a:t>data flow is </a:t>
            </a:r>
            <a:r>
              <a:rPr lang="en-US" b="1" dirty="0" smtClean="0"/>
              <a:t>explicit</a:t>
            </a:r>
          </a:p>
          <a:p>
            <a:endParaRPr lang="en-US" b="1" dirty="0"/>
          </a:p>
          <a:p>
            <a:r>
              <a:rPr lang="en-US" dirty="0" err="1"/>
              <a:t>def</a:t>
            </a:r>
            <a:r>
              <a:rPr lang="en-US" dirty="0"/>
              <a:t> prep(amount: Double) = amount * 2</a:t>
            </a:r>
          </a:p>
          <a:p>
            <a:r>
              <a:rPr lang="en-US" dirty="0" err="1"/>
              <a:t>def</a:t>
            </a:r>
            <a:r>
              <a:rPr lang="en-US" dirty="0"/>
              <a:t> mix(amount: Double) = amount + 2</a:t>
            </a:r>
          </a:p>
          <a:p>
            <a:r>
              <a:rPr lang="en-US" dirty="0" err="1"/>
              <a:t>def</a:t>
            </a:r>
            <a:r>
              <a:rPr lang="en-US" dirty="0"/>
              <a:t> bake(amount: Double) = amount / 2.0</a:t>
            </a:r>
          </a:p>
          <a:p>
            <a:r>
              <a:rPr lang="en-US" dirty="0"/>
              <a:t/>
            </a:r>
            <a:br>
              <a:rPr lang="en-US" dirty="0"/>
            </a:br>
            <a:r>
              <a:rPr lang="en-US" dirty="0" err="1"/>
              <a:t>val</a:t>
            </a:r>
            <a:r>
              <a:rPr lang="en-US" dirty="0"/>
              <a:t> </a:t>
            </a:r>
            <a:r>
              <a:rPr lang="en-US" dirty="0" err="1"/>
              <a:t>ing</a:t>
            </a:r>
            <a:r>
              <a:rPr lang="en-US" dirty="0"/>
              <a:t> = 100.0</a:t>
            </a:r>
          </a:p>
          <a:p>
            <a:r>
              <a:rPr lang="en-US" dirty="0" err="1"/>
              <a:t>val</a:t>
            </a:r>
            <a:r>
              <a:rPr lang="en-US" dirty="0"/>
              <a:t> </a:t>
            </a:r>
            <a:r>
              <a:rPr lang="en-US" dirty="0" err="1"/>
              <a:t>prepd</a:t>
            </a:r>
            <a:r>
              <a:rPr lang="en-US" dirty="0"/>
              <a:t> = prep(</a:t>
            </a:r>
            <a:r>
              <a:rPr lang="en-US" dirty="0" err="1"/>
              <a:t>ing</a:t>
            </a:r>
            <a:r>
              <a:rPr lang="en-US" dirty="0"/>
              <a:t>)</a:t>
            </a:r>
          </a:p>
          <a:p>
            <a:r>
              <a:rPr lang="en-US" dirty="0" err="1"/>
              <a:t>val</a:t>
            </a:r>
            <a:r>
              <a:rPr lang="en-US" dirty="0"/>
              <a:t> </a:t>
            </a:r>
            <a:r>
              <a:rPr lang="en-US" dirty="0" err="1"/>
              <a:t>mixd</a:t>
            </a:r>
            <a:r>
              <a:rPr lang="en-US" dirty="0"/>
              <a:t> = mix(</a:t>
            </a:r>
            <a:r>
              <a:rPr lang="en-US" dirty="0" err="1"/>
              <a:t>prepd</a:t>
            </a:r>
            <a:r>
              <a:rPr lang="en-US" dirty="0"/>
              <a:t>)</a:t>
            </a:r>
          </a:p>
          <a:p>
            <a:r>
              <a:rPr lang="en-US" dirty="0" err="1"/>
              <a:t>val</a:t>
            </a:r>
            <a:r>
              <a:rPr lang="en-US" dirty="0"/>
              <a:t> baked = bake(</a:t>
            </a:r>
            <a:r>
              <a:rPr lang="en-US" dirty="0" err="1"/>
              <a:t>mixd</a:t>
            </a:r>
            <a:r>
              <a:rPr lang="en-US" dirty="0"/>
              <a:t>)</a:t>
            </a:r>
          </a:p>
          <a:p>
            <a:r>
              <a:rPr lang="en-US" dirty="0"/>
              <a:t/>
            </a:r>
            <a:br>
              <a:rPr lang="en-US" dirty="0"/>
            </a:br>
            <a:r>
              <a:rPr lang="en-US" dirty="0" err="1"/>
              <a:t>println</a:t>
            </a:r>
            <a:r>
              <a:rPr lang="en-US" dirty="0"/>
              <a:t>(baked)</a:t>
            </a:r>
          </a:p>
          <a:p>
            <a:r>
              <a:rPr lang="en-US" dirty="0"/>
              <a:t/>
            </a:r>
            <a:br>
              <a:rPr lang="en-US" dirty="0"/>
            </a:br>
            <a:r>
              <a:rPr lang="en-US" b="1" dirty="0" smtClean="0"/>
              <a:t>//</a:t>
            </a:r>
            <a:r>
              <a:rPr lang="en-US" b="1" dirty="0"/>
              <a:t>the entire application is one expression</a:t>
            </a:r>
            <a:endParaRPr lang="en-US" b="1" dirty="0" smtClean="0"/>
          </a:p>
          <a:p>
            <a:r>
              <a:rPr lang="en-US" dirty="0" err="1" smtClean="0"/>
              <a:t>println</a:t>
            </a:r>
            <a:r>
              <a:rPr lang="en-US" dirty="0"/>
              <a:t>( bake(mix(prep(100.0))) )</a:t>
            </a:r>
          </a:p>
          <a:p>
            <a:r>
              <a:rPr lang="en-US" dirty="0"/>
              <a:t/>
            </a:r>
            <a:br>
              <a:rPr lang="en-US" dirty="0"/>
            </a:br>
            <a:endParaRPr lang="en-US" dirty="0"/>
          </a:p>
          <a:p>
            <a:endParaRPr lang="en-US" dirty="0"/>
          </a:p>
        </p:txBody>
      </p:sp>
      <p:sp>
        <p:nvSpPr>
          <p:cNvPr id="4" name="Text Placeholder 3"/>
          <p:cNvSpPr>
            <a:spLocks noGrp="1"/>
          </p:cNvSpPr>
          <p:nvPr>
            <p:ph type="body" sz="quarter" idx="11"/>
          </p:nvPr>
        </p:nvSpPr>
        <p:spPr/>
        <p:txBody>
          <a:bodyPr/>
          <a:lstStyle/>
          <a:p>
            <a:r>
              <a:rPr lang="en-US" dirty="0"/>
              <a:t>101.0</a:t>
            </a:r>
          </a:p>
          <a:p>
            <a:endParaRPr lang="en-US" dirty="0"/>
          </a:p>
        </p:txBody>
      </p:sp>
    </p:spTree>
    <p:extLst>
      <p:ext uri="{BB962C8B-B14F-4D97-AF65-F5344CB8AC3E}">
        <p14:creationId xmlns:p14="http://schemas.microsoft.com/office/powerpoint/2010/main" val="1707867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PURE FUNCTIONS</a:t>
            </a:r>
          </a:p>
        </p:txBody>
      </p:sp>
      <p:sp>
        <p:nvSpPr>
          <p:cNvPr id="3" name="Text Placeholder 2"/>
          <p:cNvSpPr>
            <a:spLocks noGrp="1"/>
          </p:cNvSpPr>
          <p:nvPr>
            <p:ph type="body" sz="quarter" idx="10"/>
          </p:nvPr>
        </p:nvSpPr>
        <p:spPr/>
        <p:txBody>
          <a:bodyPr/>
          <a:lstStyle/>
          <a:p>
            <a:r>
              <a:rPr lang="en-US" b="1" dirty="0" smtClean="0"/>
              <a:t>// </a:t>
            </a:r>
            <a:r>
              <a:rPr lang="en-US" b="1" dirty="0"/>
              <a:t>a pure function is a mapping </a:t>
            </a:r>
            <a:endParaRPr lang="en-US" b="1" dirty="0" smtClean="0"/>
          </a:p>
          <a:p>
            <a:r>
              <a:rPr lang="en-US" b="1" dirty="0" smtClean="0"/>
              <a:t>// from </a:t>
            </a:r>
            <a:r>
              <a:rPr lang="en-US" b="1" dirty="0"/>
              <a:t>inputs to </a:t>
            </a:r>
            <a:r>
              <a:rPr lang="en-US" b="1" dirty="0" smtClean="0"/>
              <a:t>outputs</a:t>
            </a:r>
          </a:p>
          <a:p>
            <a:endParaRPr lang="en-US" dirty="0"/>
          </a:p>
          <a:p>
            <a:r>
              <a:rPr lang="en-US" dirty="0" err="1"/>
              <a:t>def</a:t>
            </a:r>
            <a:r>
              <a:rPr lang="en-US" dirty="0"/>
              <a:t> prep(amount: Double</a:t>
            </a:r>
            <a:r>
              <a:rPr lang="en-US" dirty="0" smtClean="0"/>
              <a:t>): Double </a:t>
            </a:r>
            <a:r>
              <a:rPr lang="en-US" dirty="0"/>
              <a:t>= amount * 2</a:t>
            </a:r>
          </a:p>
          <a:p>
            <a:r>
              <a:rPr lang="en-US" dirty="0"/>
              <a:t/>
            </a:r>
            <a:br>
              <a:rPr lang="en-US" dirty="0"/>
            </a:br>
            <a:r>
              <a:rPr lang="en-US" b="1" dirty="0"/>
              <a:t>// </a:t>
            </a:r>
            <a:r>
              <a:rPr lang="en-US" b="1" dirty="0" smtClean="0"/>
              <a:t>“Double to Double” means:</a:t>
            </a:r>
          </a:p>
          <a:p>
            <a:r>
              <a:rPr lang="en-US" b="1" dirty="0" smtClean="0"/>
              <a:t>// any </a:t>
            </a:r>
            <a:r>
              <a:rPr lang="en-US" b="1" dirty="0"/>
              <a:t>single Double </a:t>
            </a:r>
            <a:r>
              <a:rPr lang="en-US" b="1" dirty="0" smtClean="0"/>
              <a:t>to </a:t>
            </a:r>
            <a:r>
              <a:rPr lang="en-US" b="1" dirty="0"/>
              <a:t>a </a:t>
            </a:r>
            <a:r>
              <a:rPr lang="en-US" b="1" dirty="0" smtClean="0"/>
              <a:t>single </a:t>
            </a:r>
            <a:r>
              <a:rPr lang="en-US" b="1" dirty="0"/>
              <a:t>Double </a:t>
            </a:r>
            <a:endParaRPr lang="en-US" b="1" dirty="0" smtClean="0"/>
          </a:p>
          <a:p>
            <a:endParaRPr lang="en-US" b="1" dirty="0" smtClean="0"/>
          </a:p>
          <a:p>
            <a:r>
              <a:rPr lang="en-US" b="1" dirty="0" smtClean="0"/>
              <a:t>// equivalent to a(n infinite) set of pairs:</a:t>
            </a:r>
          </a:p>
          <a:p>
            <a:r>
              <a:rPr lang="en-US" dirty="0"/>
              <a:t/>
            </a:r>
            <a:br>
              <a:rPr lang="en-US" dirty="0"/>
            </a:br>
            <a:r>
              <a:rPr lang="en-US" dirty="0" err="1"/>
              <a:t>val</a:t>
            </a:r>
            <a:r>
              <a:rPr lang="en-US" dirty="0"/>
              <a:t> </a:t>
            </a:r>
            <a:r>
              <a:rPr lang="en-US" dirty="0" smtClean="0"/>
              <a:t>prep = Map( </a:t>
            </a:r>
          </a:p>
          <a:p>
            <a:r>
              <a:rPr lang="en-US" dirty="0"/>
              <a:t>	</a:t>
            </a:r>
            <a:r>
              <a:rPr lang="en-US" dirty="0" smtClean="0"/>
              <a:t>0.0 -&gt;  0.0, </a:t>
            </a:r>
          </a:p>
          <a:p>
            <a:r>
              <a:rPr lang="en-US" dirty="0"/>
              <a:t>	</a:t>
            </a:r>
            <a:r>
              <a:rPr lang="en-US" dirty="0" smtClean="0"/>
              <a:t>1.0 -&gt;  2.0,</a:t>
            </a:r>
          </a:p>
          <a:p>
            <a:r>
              <a:rPr lang="en-US" dirty="0"/>
              <a:t>	</a:t>
            </a:r>
            <a:r>
              <a:rPr lang="en-US" dirty="0" smtClean="0"/>
              <a:t>1.1 -&gt;  2.2,</a:t>
            </a:r>
          </a:p>
          <a:p>
            <a:r>
              <a:rPr lang="en-US" dirty="0" smtClean="0"/>
              <a:t>	//... </a:t>
            </a:r>
            <a:r>
              <a:rPr lang="en-US" dirty="0"/>
              <a:t>for every </a:t>
            </a:r>
            <a:r>
              <a:rPr lang="en-US" dirty="0" smtClean="0"/>
              <a:t>double</a:t>
            </a:r>
            <a:endParaRPr lang="en-US" dirty="0"/>
          </a:p>
          <a:p>
            <a:r>
              <a:rPr lang="en-US" dirty="0" smtClean="0"/>
              <a:t>)</a:t>
            </a:r>
            <a:endParaRPr lang="en-US" dirty="0"/>
          </a:p>
          <a:p>
            <a:endParaRPr lang="en-US"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854387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FUNCTIONAL PROGRAMMING</a:t>
            </a:r>
            <a:r>
              <a:rPr lang="en-US" dirty="0" smtClean="0"/>
              <a:t>?</a:t>
            </a:r>
            <a:endParaRPr lang="en-US" dirty="0"/>
          </a:p>
        </p:txBody>
      </p:sp>
      <p:sp>
        <p:nvSpPr>
          <p:cNvPr id="3" name="Text Placeholder 2"/>
          <p:cNvSpPr>
            <a:spLocks noGrp="1"/>
          </p:cNvSpPr>
          <p:nvPr>
            <p:ph type="body" sz="quarter" idx="10"/>
          </p:nvPr>
        </p:nvSpPr>
        <p:spPr/>
        <p:txBody>
          <a:bodyPr/>
          <a:lstStyle/>
          <a:p>
            <a:r>
              <a:rPr lang="en-US" dirty="0" err="1" smtClean="0"/>
              <a:t>def</a:t>
            </a:r>
            <a:r>
              <a:rPr lang="en-US" dirty="0" smtClean="0"/>
              <a:t> </a:t>
            </a:r>
            <a:r>
              <a:rPr lang="en-US" dirty="0"/>
              <a:t>prep(amount: Double) = amount * 2.0</a:t>
            </a:r>
          </a:p>
          <a:p>
            <a:r>
              <a:rPr lang="en-US" dirty="0" err="1"/>
              <a:t>def</a:t>
            </a:r>
            <a:r>
              <a:rPr lang="en-US" dirty="0"/>
              <a:t> mix(amount: Double) = amount + 2.0</a:t>
            </a:r>
          </a:p>
          <a:p>
            <a:r>
              <a:rPr lang="en-US" dirty="0" err="1"/>
              <a:t>def</a:t>
            </a:r>
            <a:r>
              <a:rPr lang="en-US" dirty="0"/>
              <a:t> bake(amount: Double) = amount / 2.0</a:t>
            </a:r>
          </a:p>
          <a:p>
            <a:r>
              <a:rPr lang="en-US" dirty="0"/>
              <a:t/>
            </a:r>
            <a:br>
              <a:rPr lang="en-US" dirty="0"/>
            </a:br>
            <a:r>
              <a:rPr lang="en-US" b="1" dirty="0"/>
              <a:t>// like is substitutable for like</a:t>
            </a:r>
          </a:p>
          <a:p>
            <a:r>
              <a:rPr lang="en-US" dirty="0" err="1"/>
              <a:t>println</a:t>
            </a:r>
            <a:r>
              <a:rPr lang="en-US" dirty="0"/>
              <a:t>(bake(mix(200.0)))</a:t>
            </a:r>
          </a:p>
          <a:p>
            <a:r>
              <a:rPr lang="en-US" dirty="0" err="1"/>
              <a:t>println</a:t>
            </a:r>
            <a:r>
              <a:rPr lang="en-US" dirty="0"/>
              <a:t>(bake(202))</a:t>
            </a:r>
          </a:p>
          <a:p>
            <a:r>
              <a:rPr lang="en-US" dirty="0" err="1"/>
              <a:t>println</a:t>
            </a:r>
            <a:r>
              <a:rPr lang="en-US" dirty="0"/>
              <a:t>(101.5)</a:t>
            </a:r>
          </a:p>
          <a:p>
            <a:r>
              <a:rPr lang="en-US" dirty="0"/>
              <a:t/>
            </a:r>
            <a:br>
              <a:rPr lang="en-US" dirty="0"/>
            </a:br>
            <a:r>
              <a:rPr lang="en-US" dirty="0"/>
              <a:t/>
            </a:r>
            <a:br>
              <a:rPr lang="en-US" dirty="0"/>
            </a:br>
            <a:r>
              <a:rPr lang="en-US" b="1" dirty="0" smtClean="0"/>
              <a:t>//easy </a:t>
            </a:r>
            <a:r>
              <a:rPr lang="en-US" b="1" dirty="0"/>
              <a:t>to reason about and to </a:t>
            </a:r>
            <a:r>
              <a:rPr lang="en-US" b="1" dirty="0" smtClean="0"/>
              <a:t>parallelize:</a:t>
            </a:r>
            <a:endParaRPr lang="en-US" dirty="0"/>
          </a:p>
          <a:p>
            <a:r>
              <a:rPr lang="en-US" dirty="0" err="1"/>
              <a:t>val</a:t>
            </a:r>
            <a:r>
              <a:rPr lang="en-US" dirty="0"/>
              <a:t> </a:t>
            </a:r>
            <a:r>
              <a:rPr lang="en-US" dirty="0" err="1"/>
              <a:t>serialA</a:t>
            </a:r>
            <a:r>
              <a:rPr lang="en-US" dirty="0"/>
              <a:t> = bake(mix(prep(100)))</a:t>
            </a:r>
          </a:p>
          <a:p>
            <a:r>
              <a:rPr lang="en-US" dirty="0" err="1" smtClean="0"/>
              <a:t>val</a:t>
            </a:r>
            <a:r>
              <a:rPr lang="en-US" dirty="0" smtClean="0"/>
              <a:t> </a:t>
            </a:r>
            <a:r>
              <a:rPr lang="en-US" dirty="0" err="1"/>
              <a:t>serialB</a:t>
            </a:r>
            <a:r>
              <a:rPr lang="en-US" dirty="0"/>
              <a:t> = bake(mix(prep(100)))</a:t>
            </a:r>
          </a:p>
          <a:p>
            <a:r>
              <a:rPr lang="en-US" dirty="0"/>
              <a:t/>
            </a:r>
            <a:br>
              <a:rPr lang="en-US" dirty="0"/>
            </a:br>
            <a:r>
              <a:rPr lang="en-US" dirty="0"/>
              <a:t/>
            </a:r>
            <a:br>
              <a:rPr lang="en-US" dirty="0"/>
            </a:br>
            <a:r>
              <a:rPr lang="en-US" dirty="0"/>
              <a:t/>
            </a:r>
            <a:br>
              <a:rPr lang="en-US" dirty="0"/>
            </a:br>
            <a:endParaRPr lang="en-US" dirty="0"/>
          </a:p>
        </p:txBody>
      </p:sp>
      <p:sp>
        <p:nvSpPr>
          <p:cNvPr id="4" name="Text Placeholder 3"/>
          <p:cNvSpPr>
            <a:spLocks noGrp="1"/>
          </p:cNvSpPr>
          <p:nvPr>
            <p:ph type="body" sz="quarter" idx="11"/>
          </p:nvPr>
        </p:nvSpPr>
        <p:spPr/>
        <p:txBody>
          <a:bodyPr/>
          <a:lstStyle/>
          <a:p>
            <a:r>
              <a:rPr lang="en-US" dirty="0"/>
              <a:t>101.0</a:t>
            </a:r>
          </a:p>
          <a:p>
            <a:r>
              <a:rPr lang="en-US" dirty="0"/>
              <a:t>101.0</a:t>
            </a:r>
          </a:p>
          <a:p>
            <a:r>
              <a:rPr lang="en-US" dirty="0"/>
              <a:t>101.5</a:t>
            </a:r>
          </a:p>
          <a:p>
            <a:endParaRPr lang="en-US" dirty="0"/>
          </a:p>
        </p:txBody>
      </p:sp>
    </p:spTree>
    <p:extLst>
      <p:ext uri="{BB962C8B-B14F-4D97-AF65-F5344CB8AC3E}">
        <p14:creationId xmlns:p14="http://schemas.microsoft.com/office/powerpoint/2010/main" val="86009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r-IN" dirty="0"/>
              <a:t>FUNCTIONS</a:t>
            </a:r>
            <a:endParaRPr lang="en-US" dirty="0"/>
          </a:p>
        </p:txBody>
      </p:sp>
      <p:sp>
        <p:nvSpPr>
          <p:cNvPr id="3" name="Text Placeholder 2"/>
          <p:cNvSpPr>
            <a:spLocks noGrp="1"/>
          </p:cNvSpPr>
          <p:nvPr>
            <p:ph type="body" sz="quarter" idx="10"/>
          </p:nvPr>
        </p:nvSpPr>
        <p:spPr>
          <a:xfrm>
            <a:off x="0" y="857566"/>
            <a:ext cx="6660000" cy="5635338"/>
          </a:xfrm>
        </p:spPr>
        <p:txBody>
          <a:bodyPr/>
          <a:lstStyle/>
          <a:p>
            <a:r>
              <a:rPr lang="en-GB" b="1" dirty="0" smtClean="0"/>
              <a:t>//behaviour can be wrapped up into objects:</a:t>
            </a:r>
          </a:p>
          <a:p>
            <a:endParaRPr lang="en-GB" dirty="0" smtClean="0"/>
          </a:p>
          <a:p>
            <a:r>
              <a:rPr lang="mr-IN" dirty="0" err="1" smtClean="0"/>
              <a:t>val</a:t>
            </a:r>
            <a:r>
              <a:rPr lang="mr-IN" dirty="0" smtClean="0"/>
              <a:t> </a:t>
            </a:r>
            <a:r>
              <a:rPr lang="mr-IN" dirty="0" err="1"/>
              <a:t>square</a:t>
            </a:r>
            <a:r>
              <a:rPr lang="mr-IN" dirty="0"/>
              <a:t> </a:t>
            </a:r>
            <a:r>
              <a:rPr lang="en-GB" dirty="0" smtClean="0"/>
              <a:t>    </a:t>
            </a:r>
            <a:r>
              <a:rPr lang="mr-IN" dirty="0" smtClean="0"/>
              <a:t>= </a:t>
            </a:r>
            <a:r>
              <a:rPr lang="mr-IN" dirty="0"/>
              <a:t>(</a:t>
            </a:r>
            <a:r>
              <a:rPr lang="mr-IN" dirty="0" err="1"/>
              <a:t>x</a:t>
            </a:r>
            <a:r>
              <a:rPr lang="mr-IN" dirty="0"/>
              <a:t>: </a:t>
            </a:r>
            <a:r>
              <a:rPr lang="mr-IN" dirty="0" err="1"/>
              <a:t>Int</a:t>
            </a:r>
            <a:r>
              <a:rPr lang="mr-IN" dirty="0"/>
              <a:t>) =&gt; </a:t>
            </a:r>
            <a:r>
              <a:rPr lang="mr-IN" dirty="0" err="1"/>
              <a:t>x</a:t>
            </a:r>
            <a:r>
              <a:rPr lang="mr-IN" dirty="0"/>
              <a:t> * </a:t>
            </a:r>
            <a:r>
              <a:rPr lang="mr-IN" dirty="0" err="1" smtClean="0"/>
              <a:t>x</a:t>
            </a:r>
            <a:r>
              <a:rPr lang="mr-IN" dirty="0"/>
              <a:t/>
            </a:r>
            <a:br>
              <a:rPr lang="mr-IN" dirty="0"/>
            </a:br>
            <a:r>
              <a:rPr lang="mr-IN" dirty="0" err="1"/>
              <a:t>val</a:t>
            </a:r>
            <a:r>
              <a:rPr lang="mr-IN" dirty="0"/>
              <a:t> </a:t>
            </a:r>
            <a:r>
              <a:rPr lang="mr-IN" dirty="0" err="1"/>
              <a:t>printHello</a:t>
            </a:r>
            <a:r>
              <a:rPr lang="mr-IN" dirty="0"/>
              <a:t> = () =&gt; </a:t>
            </a:r>
            <a:r>
              <a:rPr lang="mr-IN" dirty="0" err="1"/>
              <a:t>println</a:t>
            </a:r>
            <a:r>
              <a:rPr lang="mr-IN" dirty="0"/>
              <a:t>("</a:t>
            </a:r>
            <a:r>
              <a:rPr lang="mr-IN" dirty="0" err="1"/>
              <a:t>Hello</a:t>
            </a:r>
            <a:r>
              <a:rPr lang="mr-IN" dirty="0"/>
              <a:t>")</a:t>
            </a:r>
          </a:p>
          <a:p>
            <a:r>
              <a:rPr lang="mr-IN" dirty="0"/>
              <a:t/>
            </a:r>
            <a:br>
              <a:rPr lang="mr-IN" dirty="0"/>
            </a:br>
            <a:r>
              <a:rPr lang="mr-IN" dirty="0" err="1"/>
              <a:t>val</a:t>
            </a:r>
            <a:r>
              <a:rPr lang="mr-IN" dirty="0"/>
              <a:t> </a:t>
            </a:r>
            <a:r>
              <a:rPr lang="mr-IN" dirty="0" err="1"/>
              <a:t>add</a:t>
            </a:r>
            <a:r>
              <a:rPr lang="mr-IN" dirty="0"/>
              <a:t> = (</a:t>
            </a:r>
            <a:r>
              <a:rPr lang="mr-IN" dirty="0" err="1"/>
              <a:t>x</a:t>
            </a:r>
            <a:r>
              <a:rPr lang="mr-IN" dirty="0"/>
              <a:t>: </a:t>
            </a:r>
            <a:r>
              <a:rPr lang="mr-IN" dirty="0" err="1"/>
              <a:t>Int</a:t>
            </a:r>
            <a:r>
              <a:rPr lang="mr-IN" dirty="0"/>
              <a:t>, </a:t>
            </a:r>
            <a:r>
              <a:rPr lang="mr-IN" dirty="0" err="1"/>
              <a:t>y</a:t>
            </a:r>
            <a:r>
              <a:rPr lang="mr-IN" dirty="0"/>
              <a:t>: </a:t>
            </a:r>
            <a:r>
              <a:rPr lang="mr-IN" dirty="0" err="1"/>
              <a:t>Int</a:t>
            </a:r>
            <a:r>
              <a:rPr lang="mr-IN" dirty="0"/>
              <a:t>) =&gt; </a:t>
            </a:r>
            <a:r>
              <a:rPr lang="mr-IN" dirty="0" err="1"/>
              <a:t>x</a:t>
            </a:r>
            <a:r>
              <a:rPr lang="mr-IN" dirty="0"/>
              <a:t> + </a:t>
            </a:r>
            <a:r>
              <a:rPr lang="mr-IN" dirty="0" err="1"/>
              <a:t>y</a:t>
            </a:r>
            <a:endParaRPr lang="mr-IN" dirty="0"/>
          </a:p>
          <a:p>
            <a:r>
              <a:rPr lang="mr-IN" dirty="0" err="1"/>
              <a:t>val</a:t>
            </a:r>
            <a:r>
              <a:rPr lang="mr-IN" dirty="0"/>
              <a:t> </a:t>
            </a:r>
            <a:r>
              <a:rPr lang="mr-IN" dirty="0" err="1"/>
              <a:t>sub</a:t>
            </a:r>
            <a:r>
              <a:rPr lang="mr-IN" dirty="0"/>
              <a:t> = (</a:t>
            </a:r>
            <a:r>
              <a:rPr lang="mr-IN" dirty="0" err="1"/>
              <a:t>x</a:t>
            </a:r>
            <a:r>
              <a:rPr lang="mr-IN" dirty="0"/>
              <a:t>: </a:t>
            </a:r>
            <a:r>
              <a:rPr lang="mr-IN" dirty="0" err="1"/>
              <a:t>Int</a:t>
            </a:r>
            <a:r>
              <a:rPr lang="mr-IN" dirty="0"/>
              <a:t>, </a:t>
            </a:r>
            <a:r>
              <a:rPr lang="mr-IN" dirty="0" err="1"/>
              <a:t>y</a:t>
            </a:r>
            <a:r>
              <a:rPr lang="mr-IN" dirty="0"/>
              <a:t>: </a:t>
            </a:r>
            <a:r>
              <a:rPr lang="mr-IN" dirty="0" err="1"/>
              <a:t>Int</a:t>
            </a:r>
            <a:r>
              <a:rPr lang="mr-IN" dirty="0"/>
              <a:t>) =&gt; </a:t>
            </a:r>
            <a:r>
              <a:rPr lang="mr-IN" dirty="0" err="1"/>
              <a:t>x</a:t>
            </a:r>
            <a:r>
              <a:rPr lang="mr-IN" dirty="0"/>
              <a:t> - </a:t>
            </a:r>
            <a:r>
              <a:rPr lang="mr-IN" dirty="0" err="1"/>
              <a:t>y</a:t>
            </a:r>
            <a:endParaRPr lang="mr-IN" dirty="0"/>
          </a:p>
          <a:p>
            <a:endParaRPr lang="en-GB" dirty="0" smtClean="0"/>
          </a:p>
          <a:p>
            <a:r>
              <a:rPr lang="mr-IN" dirty="0"/>
              <a:t/>
            </a:r>
            <a:br>
              <a:rPr lang="mr-IN" dirty="0"/>
            </a:br>
            <a:r>
              <a:rPr lang="mr-IN" dirty="0" err="1"/>
              <a:t>printHello</a:t>
            </a:r>
            <a:r>
              <a:rPr lang="mr-IN" dirty="0" smtClean="0"/>
              <a:t>()</a:t>
            </a:r>
            <a:endParaRPr lang="en-GB" dirty="0" smtClean="0"/>
          </a:p>
          <a:p>
            <a:endParaRPr lang="mr-IN" dirty="0"/>
          </a:p>
          <a:p>
            <a:r>
              <a:rPr lang="mr-IN" dirty="0" err="1"/>
              <a:t>println</a:t>
            </a:r>
            <a:r>
              <a:rPr lang="mr-IN" dirty="0"/>
              <a:t>(</a:t>
            </a:r>
            <a:r>
              <a:rPr lang="mr-IN" dirty="0" err="1"/>
              <a:t>square</a:t>
            </a:r>
            <a:r>
              <a:rPr lang="mr-IN" dirty="0"/>
              <a:t>(</a:t>
            </a:r>
            <a:r>
              <a:rPr lang="mr-IN" dirty="0" err="1"/>
              <a:t>add</a:t>
            </a:r>
            <a:r>
              <a:rPr lang="mr-IN" dirty="0"/>
              <a:t>(10, 10</a:t>
            </a:r>
            <a:r>
              <a:rPr lang="mr-IN" dirty="0" smtClean="0"/>
              <a:t>)))</a:t>
            </a:r>
            <a:endParaRPr lang="en-GB" dirty="0" smtClean="0"/>
          </a:p>
          <a:p>
            <a:endParaRPr lang="mr-IN" dirty="0"/>
          </a:p>
          <a:p>
            <a:r>
              <a:rPr lang="mr-IN" dirty="0"/>
              <a:t/>
            </a:r>
            <a:br>
              <a:rPr lang="mr-IN" dirty="0"/>
            </a:br>
            <a:endParaRPr lang="en-US" dirty="0"/>
          </a:p>
        </p:txBody>
      </p:sp>
      <p:sp>
        <p:nvSpPr>
          <p:cNvPr id="4" name="Text Placeholder 3"/>
          <p:cNvSpPr>
            <a:spLocks noGrp="1"/>
          </p:cNvSpPr>
          <p:nvPr>
            <p:ph type="body" sz="quarter" idx="11"/>
          </p:nvPr>
        </p:nvSpPr>
        <p:spPr/>
        <p:txBody>
          <a:bodyPr/>
          <a:lstStyle/>
          <a:p>
            <a:r>
              <a:rPr lang="mr-IN" dirty="0" err="1" smtClean="0"/>
              <a:t>Hello</a:t>
            </a:r>
            <a:endParaRPr lang="en-GB" dirty="0" smtClean="0"/>
          </a:p>
          <a:p>
            <a:endParaRPr lang="mr-IN" dirty="0"/>
          </a:p>
          <a:p>
            <a:r>
              <a:rPr lang="mr-IN" dirty="0"/>
              <a:t>400</a:t>
            </a:r>
          </a:p>
          <a:p>
            <a:endParaRPr lang="en-US" dirty="0"/>
          </a:p>
        </p:txBody>
      </p:sp>
    </p:spTree>
    <p:extLst>
      <p:ext uri="{BB962C8B-B14F-4D97-AF65-F5344CB8AC3E}">
        <p14:creationId xmlns:p14="http://schemas.microsoft.com/office/powerpoint/2010/main" val="1614729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FUNCTION TYPE</a:t>
            </a:r>
          </a:p>
        </p:txBody>
      </p:sp>
      <p:sp>
        <p:nvSpPr>
          <p:cNvPr id="3" name="Text Placeholder 2"/>
          <p:cNvSpPr>
            <a:spLocks noGrp="1"/>
          </p:cNvSpPr>
          <p:nvPr>
            <p:ph type="body" sz="quarter" idx="10"/>
          </p:nvPr>
        </p:nvSpPr>
        <p:spPr/>
        <p:txBody>
          <a:bodyPr/>
          <a:lstStyle/>
          <a:p>
            <a:r>
              <a:rPr lang="en-US" b="1" dirty="0" smtClean="0"/>
              <a:t>// </a:t>
            </a:r>
            <a:r>
              <a:rPr lang="en-US" b="1" dirty="0"/>
              <a:t>method syntax</a:t>
            </a:r>
          </a:p>
          <a:p>
            <a:r>
              <a:rPr lang="en-US" dirty="0" err="1"/>
              <a:t>def</a:t>
            </a:r>
            <a:r>
              <a:rPr lang="en-US" dirty="0"/>
              <a:t> m(x: String): </a:t>
            </a:r>
            <a:r>
              <a:rPr lang="en-US" dirty="0" err="1"/>
              <a:t>Int</a:t>
            </a:r>
            <a:r>
              <a:rPr lang="en-US" dirty="0"/>
              <a:t> = </a:t>
            </a:r>
            <a:r>
              <a:rPr lang="en-US" dirty="0" err="1"/>
              <a:t>x.length</a:t>
            </a:r>
            <a:r>
              <a:rPr lang="en-US" dirty="0"/>
              <a:t> </a:t>
            </a:r>
            <a:endParaRPr lang="en-US" dirty="0" smtClean="0"/>
          </a:p>
          <a:p>
            <a:endParaRPr lang="en-US" dirty="0"/>
          </a:p>
          <a:p>
            <a:r>
              <a:rPr lang="en-US" b="1" dirty="0" smtClean="0"/>
              <a:t>// </a:t>
            </a:r>
            <a:r>
              <a:rPr lang="en-US" b="1" dirty="0"/>
              <a:t>function </a:t>
            </a:r>
            <a:r>
              <a:rPr lang="en-US" b="1" dirty="0" smtClean="0"/>
              <a:t>syntax</a:t>
            </a:r>
          </a:p>
          <a:p>
            <a:r>
              <a:rPr lang="en-US" dirty="0" err="1" smtClean="0"/>
              <a:t>val</a:t>
            </a:r>
            <a:r>
              <a:rPr lang="en-US" dirty="0" smtClean="0"/>
              <a:t> </a:t>
            </a:r>
            <a:r>
              <a:rPr lang="en-US" dirty="0"/>
              <a:t>f: String =&gt; </a:t>
            </a:r>
            <a:r>
              <a:rPr lang="en-US" dirty="0" err="1"/>
              <a:t>Int</a:t>
            </a:r>
            <a:r>
              <a:rPr lang="en-US" dirty="0"/>
              <a:t> = </a:t>
            </a:r>
            <a:r>
              <a:rPr lang="en-US" dirty="0" smtClean="0"/>
              <a:t>(x: String) =&gt; </a:t>
            </a:r>
            <a:r>
              <a:rPr lang="en-US" dirty="0" err="1" smtClean="0"/>
              <a:t>x.length</a:t>
            </a:r>
            <a:endParaRPr lang="en-US" dirty="0"/>
          </a:p>
          <a:p>
            <a:endParaRPr lang="en-US" b="1" dirty="0"/>
          </a:p>
          <a:p>
            <a:r>
              <a:rPr lang="en-US" dirty="0" smtClean="0"/>
              <a:t>// note type of functions:</a:t>
            </a:r>
          </a:p>
          <a:p>
            <a:r>
              <a:rPr lang="en-US" dirty="0" smtClean="0"/>
              <a:t>// </a:t>
            </a:r>
            <a:r>
              <a:rPr lang="en-US" dirty="0"/>
              <a:t>String =&gt; </a:t>
            </a:r>
            <a:r>
              <a:rPr lang="en-US" dirty="0" err="1"/>
              <a:t>Int</a:t>
            </a:r>
            <a:endParaRPr lang="en-US" dirty="0"/>
          </a:p>
          <a:p>
            <a:r>
              <a:rPr lang="en-US" dirty="0"/>
              <a:t>// for every string, a single integer is defined</a:t>
            </a:r>
          </a:p>
          <a:p>
            <a:endParaRPr lang="en-US"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04918136"/>
      </p:ext>
    </p:extLst>
  </p:cSld>
  <p:clrMapOvr>
    <a:masterClrMapping/>
  </p:clrMapOvr>
</p:sld>
</file>

<file path=ppt/theme/theme1.xml><?xml version="1.0" encoding="utf-8"?>
<a:theme xmlns:a="http://schemas.openxmlformats.org/drawingml/2006/main" name="QA PowerPoint Template_DRAFTMay2012">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T_Slides_2013_v1.0" id="{EDFA2ECE-6929-4059-9504-0218FE6A5B33}" vid="{9BE96615-04D1-439D-AD35-1C5A7B7D53EB}"/>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IT_Slides_2015_v1.0</Template>
  <TotalTime>7249</TotalTime>
  <Words>2125</Words>
  <Application>Microsoft Macintosh PowerPoint</Application>
  <PresentationFormat>On-screen Show (4:3)</PresentationFormat>
  <Paragraphs>314</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Courier</vt:lpstr>
      <vt:lpstr>Wingdings</vt:lpstr>
      <vt:lpstr>Arial</vt:lpstr>
      <vt:lpstr>QA PowerPoint Template_DRAFTMay2012</vt:lpstr>
      <vt:lpstr>Scala Programming</vt:lpstr>
      <vt:lpstr>Learning Overview</vt:lpstr>
      <vt:lpstr>Objectives</vt:lpstr>
      <vt:lpstr>WHAT IS FUNCTIONAL PROGRAMMING?</vt:lpstr>
      <vt:lpstr>WHAT IS FUNCTIONAL PROGRAMMING? </vt:lpstr>
      <vt:lpstr>PURE FUNCTIONS</vt:lpstr>
      <vt:lpstr>WHAT IS FUNCTIONAL PROGRAMMING?</vt:lpstr>
      <vt:lpstr>FUNCTIONS</vt:lpstr>
      <vt:lpstr>THE FUNCTION TYPE</vt:lpstr>
      <vt:lpstr>'FUNCTION' vs METHOD</vt:lpstr>
      <vt:lpstr>FUNCTIONS vs METHODS</vt:lpstr>
      <vt:lpstr>HIGHER ORDER FUNCTIONS </vt:lpstr>
      <vt:lpstr>A MORE COMPLEX EXAMPLE</vt:lpstr>
      <vt:lpstr>FUNCTIONS AS DATA</vt:lpstr>
      <vt:lpstr>CURRYING</vt:lpstr>
      <vt:lpstr>ASIDE: TYPE ALIASES</vt:lpstr>
      <vt:lpstr>Learning Overview</vt:lpstr>
      <vt:lpstr>Exercise</vt:lpstr>
    </vt:vector>
  </TitlesOfParts>
  <Company/>
  <LinksUpToDate>false</LinksUpToDate>
  <SharedDoc>false</SharedDoc>
  <HyperlinkBase/>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Burgess</dc:creator>
  <cp:lastModifiedBy>Michael Burgess</cp:lastModifiedBy>
  <cp:revision>200</cp:revision>
  <dcterms:created xsi:type="dcterms:W3CDTF">2017-03-11T01:54:25Z</dcterms:created>
  <dcterms:modified xsi:type="dcterms:W3CDTF">2017-08-30T16:26:52Z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