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95" r:id="rId1"/>
  </p:sldMasterIdLst>
  <p:notesMasterIdLst>
    <p:notesMasterId r:id="rId28"/>
  </p:notesMasterIdLst>
  <p:handoutMasterIdLst>
    <p:handoutMasterId r:id="rId29"/>
  </p:handoutMasterIdLst>
  <p:sldIdLst>
    <p:sldId id="256" r:id="rId2"/>
    <p:sldId id="262" r:id="rId3"/>
    <p:sldId id="261" r:id="rId4"/>
    <p:sldId id="301" r:id="rId5"/>
    <p:sldId id="320" r:id="rId6"/>
    <p:sldId id="302" r:id="rId7"/>
    <p:sldId id="303" r:id="rId8"/>
    <p:sldId id="304" r:id="rId9"/>
    <p:sldId id="305" r:id="rId10"/>
    <p:sldId id="306" r:id="rId11"/>
    <p:sldId id="322" r:id="rId12"/>
    <p:sldId id="307" r:id="rId13"/>
    <p:sldId id="308" r:id="rId14"/>
    <p:sldId id="309" r:id="rId15"/>
    <p:sldId id="310" r:id="rId16"/>
    <p:sldId id="311" r:id="rId17"/>
    <p:sldId id="312" r:id="rId18"/>
    <p:sldId id="313" r:id="rId19"/>
    <p:sldId id="314" r:id="rId20"/>
    <p:sldId id="315" r:id="rId21"/>
    <p:sldId id="316" r:id="rId22"/>
    <p:sldId id="317" r:id="rId23"/>
    <p:sldId id="318" r:id="rId24"/>
    <p:sldId id="319" r:id="rId25"/>
    <p:sldId id="321" r:id="rId26"/>
    <p:sldId id="266" r:id="rId27"/>
  </p:sldIdLst>
  <p:sldSz cx="9144000" cy="6858000" type="screen4x3"/>
  <p:notesSz cx="6794500" cy="9921875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5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0070AB"/>
    <a:srgbClr val="FF70C0"/>
    <a:srgbClr val="005AAB"/>
    <a:srgbClr val="DFFFCD"/>
    <a:srgbClr val="C80000"/>
    <a:srgbClr val="0000C8"/>
    <a:srgbClr val="134183"/>
    <a:srgbClr val="005AA9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34569" autoAdjust="0"/>
    <p:restoredTop sz="86433" autoAdjust="0"/>
  </p:normalViewPr>
  <p:slideViewPr>
    <p:cSldViewPr snapToGrid="0">
      <p:cViewPr varScale="1">
        <p:scale>
          <a:sx n="168" d="100"/>
          <a:sy n="168" d="100"/>
        </p:scale>
        <p:origin x="208" y="30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  <p:sld r:id="rId24" collapse="1"/>
      <p:sld r:id="rId25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101" d="100"/>
          <a:sy n="101" d="100"/>
        </p:scale>
        <p:origin x="4584" y="64"/>
      </p:cViewPr>
      <p:guideLst>
        <p:guide orient="horz" pos="3125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_rels/viewProps.xml.rels><?xml version="1.0" encoding="UTF-8" standalone="yes"?>
<Relationships xmlns="http://schemas.openxmlformats.org/package/2006/relationships"><Relationship Id="rId9" Type="http://schemas.openxmlformats.org/officeDocument/2006/relationships/slide" Target="slides/slide10.xml"/><Relationship Id="rId20" Type="http://schemas.openxmlformats.org/officeDocument/2006/relationships/slide" Target="slides/slide21.xml"/><Relationship Id="rId21" Type="http://schemas.openxmlformats.org/officeDocument/2006/relationships/slide" Target="slides/slide22.xml"/><Relationship Id="rId22" Type="http://schemas.openxmlformats.org/officeDocument/2006/relationships/slide" Target="slides/slide23.xml"/><Relationship Id="rId23" Type="http://schemas.openxmlformats.org/officeDocument/2006/relationships/slide" Target="slides/slide24.xml"/><Relationship Id="rId24" Type="http://schemas.openxmlformats.org/officeDocument/2006/relationships/slide" Target="slides/slide25.xml"/><Relationship Id="rId25" Type="http://schemas.openxmlformats.org/officeDocument/2006/relationships/slide" Target="slides/slide26.xml"/><Relationship Id="rId10" Type="http://schemas.openxmlformats.org/officeDocument/2006/relationships/slide" Target="slides/slide11.xml"/><Relationship Id="rId11" Type="http://schemas.openxmlformats.org/officeDocument/2006/relationships/slide" Target="slides/slide12.xml"/><Relationship Id="rId12" Type="http://schemas.openxmlformats.org/officeDocument/2006/relationships/slide" Target="slides/slide13.xml"/><Relationship Id="rId13" Type="http://schemas.openxmlformats.org/officeDocument/2006/relationships/slide" Target="slides/slide14.xml"/><Relationship Id="rId14" Type="http://schemas.openxmlformats.org/officeDocument/2006/relationships/slide" Target="slides/slide15.xml"/><Relationship Id="rId15" Type="http://schemas.openxmlformats.org/officeDocument/2006/relationships/slide" Target="slides/slide16.xml"/><Relationship Id="rId16" Type="http://schemas.openxmlformats.org/officeDocument/2006/relationships/slide" Target="slides/slide17.xml"/><Relationship Id="rId17" Type="http://schemas.openxmlformats.org/officeDocument/2006/relationships/slide" Target="slides/slide18.xml"/><Relationship Id="rId18" Type="http://schemas.openxmlformats.org/officeDocument/2006/relationships/slide" Target="slides/slide19.xml"/><Relationship Id="rId19" Type="http://schemas.openxmlformats.org/officeDocument/2006/relationships/slide" Target="slides/slide20.xml"/><Relationship Id="rId1" Type="http://schemas.openxmlformats.org/officeDocument/2006/relationships/slide" Target="slides/slide1.xml"/><Relationship Id="rId2" Type="http://schemas.openxmlformats.org/officeDocument/2006/relationships/slide" Target="slides/slide2.xml"/><Relationship Id="rId3" Type="http://schemas.openxmlformats.org/officeDocument/2006/relationships/slide" Target="slides/slide3.xml"/><Relationship Id="rId4" Type="http://schemas.openxmlformats.org/officeDocument/2006/relationships/slide" Target="slides/slide4.xml"/><Relationship Id="rId5" Type="http://schemas.openxmlformats.org/officeDocument/2006/relationships/slide" Target="slides/slide6.xml"/><Relationship Id="rId6" Type="http://schemas.openxmlformats.org/officeDocument/2006/relationships/slide" Target="slides/slide7.xml"/><Relationship Id="rId7" Type="http://schemas.openxmlformats.org/officeDocument/2006/relationships/slide" Target="slides/slide8.xml"/><Relationship Id="rId8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728663" y="90488"/>
            <a:ext cx="5400675" cy="276225"/>
          </a:xfrm>
          <a:prstGeom prst="rect">
            <a:avLst/>
          </a:prstGeom>
          <a:noFill/>
        </p:spPr>
        <p:txBody>
          <a:bodyPr lIns="0" rIns="0">
            <a:spAutoFit/>
          </a:bodyPr>
          <a:lstStyle/>
          <a:p>
            <a:pPr eaLnBrk="0" hangingPunct="0">
              <a:spcBef>
                <a:spcPct val="50000"/>
              </a:spcBef>
              <a:tabLst>
                <a:tab pos="8793163" algn="r"/>
              </a:tabLst>
              <a:defRPr/>
            </a:pPr>
            <a:r>
              <a:rPr lang="en-GB" sz="1200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Edit course title here	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28663" y="9590088"/>
            <a:ext cx="5400675" cy="276225"/>
          </a:xfrm>
          <a:prstGeom prst="rect">
            <a:avLst/>
          </a:prstGeom>
          <a:noFill/>
        </p:spPr>
        <p:txBody>
          <a:bodyPr lIns="0" rIns="0">
            <a:spAutoFit/>
          </a:bodyPr>
          <a:lstStyle/>
          <a:p>
            <a:pPr algn="r" eaLnBrk="0" hangingPunct="0">
              <a:spcBef>
                <a:spcPct val="50000"/>
              </a:spcBef>
              <a:tabLst>
                <a:tab pos="8793163" algn="r"/>
              </a:tabLst>
              <a:defRPr/>
            </a:pPr>
            <a:r>
              <a:rPr lang="en-GB" sz="1200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Page </a:t>
            </a:r>
            <a:fld id="{D8970E65-33FC-4939-995C-97864F22F032}" type="slidenum">
              <a:rPr lang="en-GB" sz="120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pPr algn="r" eaLnBrk="0" hangingPunct="0">
                <a:spcBef>
                  <a:spcPct val="50000"/>
                </a:spcBef>
                <a:tabLst>
                  <a:tab pos="8793163" algn="r"/>
                </a:tabLst>
                <a:defRPr/>
              </a:pPr>
              <a:t>‹#›</a:t>
            </a:fld>
            <a:endParaRPr lang="en-GB" sz="1200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44351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28663" y="428625"/>
            <a:ext cx="5400675" cy="40497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/>
          </a:p>
        </p:txBody>
      </p:sp>
      <p:sp>
        <p:nvSpPr>
          <p:cNvPr id="12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28663" y="4679950"/>
            <a:ext cx="5400675" cy="486568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GB" noProof="0" dirty="0"/>
          </a:p>
        </p:txBody>
      </p:sp>
      <p:sp>
        <p:nvSpPr>
          <p:cNvPr id="13" name="TextBox 12"/>
          <p:cNvSpPr txBox="1"/>
          <p:nvPr/>
        </p:nvSpPr>
        <p:spPr>
          <a:xfrm>
            <a:off x="728663" y="90488"/>
            <a:ext cx="5400675" cy="276225"/>
          </a:xfrm>
          <a:prstGeom prst="rect">
            <a:avLst/>
          </a:prstGeom>
          <a:noFill/>
        </p:spPr>
        <p:txBody>
          <a:bodyPr lIns="0" rIns="0">
            <a:spAutoFit/>
          </a:bodyPr>
          <a:lstStyle/>
          <a:p>
            <a:pPr eaLnBrk="0" hangingPunct="0">
              <a:spcBef>
                <a:spcPct val="50000"/>
              </a:spcBef>
              <a:tabLst>
                <a:tab pos="8793163" algn="r"/>
              </a:tabLst>
              <a:defRPr/>
            </a:pPr>
            <a:r>
              <a:rPr lang="en-GB" sz="12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Edit course title here</a:t>
            </a:r>
            <a:r>
              <a:rPr lang="en-GB" sz="1200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	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28663" y="9590088"/>
            <a:ext cx="5400675" cy="276225"/>
          </a:xfrm>
          <a:prstGeom prst="rect">
            <a:avLst/>
          </a:prstGeom>
          <a:noFill/>
        </p:spPr>
        <p:txBody>
          <a:bodyPr lIns="0" rIns="0">
            <a:spAutoFit/>
          </a:bodyPr>
          <a:lstStyle/>
          <a:p>
            <a:pPr algn="r" eaLnBrk="0" hangingPunct="0">
              <a:spcBef>
                <a:spcPct val="50000"/>
              </a:spcBef>
              <a:tabLst>
                <a:tab pos="8793163" algn="r"/>
              </a:tabLst>
              <a:defRPr/>
            </a:pPr>
            <a:r>
              <a:rPr lang="en-GB" sz="12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Page </a:t>
            </a:r>
            <a:fld id="{5A994FC6-4CA0-47B1-908E-E307E7797130}" type="slidenum">
              <a:rPr lang="en-GB" sz="120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pPr algn="r" eaLnBrk="0" hangingPunct="0">
                <a:spcBef>
                  <a:spcPct val="50000"/>
                </a:spcBef>
                <a:tabLst>
                  <a:tab pos="8793163" algn="r"/>
                </a:tabLst>
                <a:defRPr/>
              </a:pPr>
              <a:t>‹#›</a:t>
            </a:fld>
            <a:endParaRPr lang="en-GB" sz="1200" dirty="0">
              <a:solidFill>
                <a:schemeClr val="accent4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8861227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3000"/>
      </a:spcBef>
      <a:spcAft>
        <a:spcPct val="0"/>
      </a:spcAft>
      <a:tabLst>
        <a:tab pos="273050" algn="l"/>
        <a:tab pos="544513" algn="l"/>
        <a:tab pos="796925" algn="l"/>
        <a:tab pos="1069975" algn="l"/>
        <a:tab pos="1343025" algn="l"/>
        <a:tab pos="1614488" algn="l"/>
        <a:tab pos="1887538" algn="l"/>
        <a:tab pos="2159000" algn="l"/>
        <a:tab pos="2413000" algn="l"/>
        <a:tab pos="2684463" algn="l"/>
      </a:tabLs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47675" indent="9525" algn="l" rtl="0" eaLnBrk="0" fontAlgn="base" hangingPunct="0">
      <a:spcBef>
        <a:spcPct val="33000"/>
      </a:spcBef>
      <a:spcAft>
        <a:spcPct val="0"/>
      </a:spcAft>
      <a:tabLst>
        <a:tab pos="273050" algn="l"/>
        <a:tab pos="544513" algn="l"/>
        <a:tab pos="796925" algn="l"/>
        <a:tab pos="1069975" algn="l"/>
        <a:tab pos="1343025" algn="l"/>
        <a:tab pos="1614488" algn="l"/>
        <a:tab pos="1887538" algn="l"/>
        <a:tab pos="2159000" algn="l"/>
        <a:tab pos="2413000" algn="l"/>
        <a:tab pos="2684463" algn="l"/>
      </a:tabLs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eaLnBrk="0" fontAlgn="base" hangingPunct="0">
      <a:spcBef>
        <a:spcPct val="33000"/>
      </a:spcBef>
      <a:spcAft>
        <a:spcPct val="0"/>
      </a:spcAft>
      <a:tabLst>
        <a:tab pos="273050" algn="l"/>
        <a:tab pos="544513" algn="l"/>
        <a:tab pos="796925" algn="l"/>
        <a:tab pos="1069975" algn="l"/>
        <a:tab pos="1343025" algn="l"/>
        <a:tab pos="1614488" algn="l"/>
        <a:tab pos="1887538" algn="l"/>
        <a:tab pos="2159000" algn="l"/>
        <a:tab pos="2413000" algn="l"/>
        <a:tab pos="2684463" algn="l"/>
      </a:tabLs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43025" indent="28575" algn="l" rtl="0" eaLnBrk="0" fontAlgn="base" hangingPunct="0">
      <a:spcBef>
        <a:spcPct val="33000"/>
      </a:spcBef>
      <a:spcAft>
        <a:spcPct val="0"/>
      </a:spcAft>
      <a:tabLst>
        <a:tab pos="273050" algn="l"/>
        <a:tab pos="544513" algn="l"/>
        <a:tab pos="796925" algn="l"/>
        <a:tab pos="1069975" algn="l"/>
        <a:tab pos="1343025" algn="l"/>
        <a:tab pos="1614488" algn="l"/>
        <a:tab pos="1887538" algn="l"/>
        <a:tab pos="2159000" algn="l"/>
        <a:tab pos="2413000" algn="l"/>
        <a:tab pos="2684463" algn="l"/>
      </a:tabLs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33000"/>
      </a:spcBef>
      <a:spcAft>
        <a:spcPct val="0"/>
      </a:spcAft>
      <a:tabLst>
        <a:tab pos="273050" algn="l"/>
        <a:tab pos="544513" algn="l"/>
        <a:tab pos="796925" algn="l"/>
        <a:tab pos="1069975" algn="l"/>
        <a:tab pos="1343025" algn="l"/>
        <a:tab pos="1614488" algn="l"/>
        <a:tab pos="1887538" algn="l"/>
        <a:tab pos="2159000" algn="l"/>
        <a:tab pos="2413000" algn="l"/>
        <a:tab pos="2684463" algn="l"/>
      </a:tabLs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728663" y="428625"/>
            <a:ext cx="5400675" cy="40513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13548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8668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5448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//we can use </a:t>
            </a:r>
            <a:r>
              <a:rPr lang="en-US" dirty="0" err="1" smtClean="0"/>
              <a:t>scalaz</a:t>
            </a:r>
            <a:r>
              <a:rPr lang="en-US" dirty="0" smtClean="0"/>
              <a:t> to lift:</a:t>
            </a:r>
          </a:p>
          <a:p>
            <a:r>
              <a:rPr lang="en-US" dirty="0" smtClean="0"/>
              <a:t>//</a:t>
            </a:r>
            <a:r>
              <a:rPr lang="en-US" dirty="0" err="1" smtClean="0"/>
              <a:t>Functor</a:t>
            </a:r>
            <a:r>
              <a:rPr lang="en-US" dirty="0" smtClean="0"/>
              <a:t> (</a:t>
            </a:r>
            <a:r>
              <a:rPr lang="en-US" dirty="0" err="1" smtClean="0"/>
              <a:t>ie</a:t>
            </a:r>
            <a:r>
              <a:rPr lang="en-US" dirty="0" smtClean="0"/>
              <a:t>., map) for one-</a:t>
            </a:r>
            <a:r>
              <a:rPr lang="en-US" dirty="0" err="1" smtClean="0"/>
              <a:t>arg</a:t>
            </a:r>
            <a:r>
              <a:rPr lang="en-US" dirty="0" smtClean="0"/>
              <a:t> functions</a:t>
            </a:r>
          </a:p>
          <a:p>
            <a:r>
              <a:rPr lang="en-US" dirty="0" err="1" smtClean="0"/>
              <a:t>val</a:t>
            </a:r>
            <a:r>
              <a:rPr lang="en-US" dirty="0" smtClean="0"/>
              <a:t> </a:t>
            </a:r>
            <a:r>
              <a:rPr lang="en-US" dirty="0" err="1" smtClean="0"/>
              <a:t>optAddTwo</a:t>
            </a:r>
            <a:r>
              <a:rPr lang="en-US" dirty="0" smtClean="0"/>
              <a:t> = </a:t>
            </a:r>
            <a:r>
              <a:rPr lang="en-US" dirty="0" err="1" smtClean="0"/>
              <a:t>Functor</a:t>
            </a:r>
            <a:r>
              <a:rPr lang="en-US" dirty="0" smtClean="0"/>
              <a:t>[Option].lift { (_: </a:t>
            </a:r>
            <a:r>
              <a:rPr lang="en-US" dirty="0" err="1" smtClean="0"/>
              <a:t>Int</a:t>
            </a:r>
            <a:r>
              <a:rPr lang="en-US" dirty="0" smtClean="0"/>
              <a:t>) + 2 }</a:t>
            </a:r>
          </a:p>
          <a:p>
            <a:r>
              <a:rPr lang="en-US" dirty="0" err="1" smtClean="0"/>
              <a:t>val</a:t>
            </a:r>
            <a:r>
              <a:rPr lang="en-US" dirty="0" smtClean="0"/>
              <a:t> </a:t>
            </a:r>
            <a:r>
              <a:rPr lang="en-US" dirty="0" err="1" smtClean="0"/>
              <a:t>listAddTwo</a:t>
            </a:r>
            <a:r>
              <a:rPr lang="en-US" dirty="0" smtClean="0"/>
              <a:t> = </a:t>
            </a:r>
            <a:r>
              <a:rPr lang="en-US" dirty="0" err="1" smtClean="0"/>
              <a:t>Functor</a:t>
            </a:r>
            <a:r>
              <a:rPr lang="en-US" dirty="0" smtClean="0"/>
              <a:t>[List].lift { (_: </a:t>
            </a:r>
            <a:r>
              <a:rPr lang="en-US" dirty="0" err="1" smtClean="0"/>
              <a:t>Int</a:t>
            </a:r>
            <a:r>
              <a:rPr lang="en-US" dirty="0" smtClean="0"/>
              <a:t>) + 2 }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println</a:t>
            </a:r>
            <a:r>
              <a:rPr lang="en-US" dirty="0" smtClean="0"/>
              <a:t>(</a:t>
            </a:r>
            <a:r>
              <a:rPr lang="en-US" dirty="0" err="1" smtClean="0"/>
              <a:t>optAddTwo</a:t>
            </a:r>
            <a:r>
              <a:rPr lang="en-US" dirty="0" smtClean="0"/>
              <a:t>(Some(1)))</a:t>
            </a:r>
          </a:p>
          <a:p>
            <a:r>
              <a:rPr lang="en-US" dirty="0" err="1" smtClean="0"/>
              <a:t>println</a:t>
            </a:r>
            <a:r>
              <a:rPr lang="en-US" dirty="0" smtClean="0"/>
              <a:t>(</a:t>
            </a:r>
            <a:r>
              <a:rPr lang="en-US" dirty="0" err="1" smtClean="0"/>
              <a:t>listAddTwo</a:t>
            </a:r>
            <a:r>
              <a:rPr lang="en-US" dirty="0" smtClean="0"/>
              <a:t>(List(1)))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//Apply (i.e., applicative) for multi-</a:t>
            </a:r>
            <a:r>
              <a:rPr lang="en-US" dirty="0" err="1" smtClean="0"/>
              <a:t>arg</a:t>
            </a:r>
            <a:r>
              <a:rPr lang="en-US" dirty="0" smtClean="0"/>
              <a:t>:</a:t>
            </a:r>
          </a:p>
          <a:p>
            <a:r>
              <a:rPr lang="en-US" dirty="0" err="1" smtClean="0"/>
              <a:t>val</a:t>
            </a:r>
            <a:r>
              <a:rPr lang="en-US" dirty="0" smtClean="0"/>
              <a:t> </a:t>
            </a:r>
            <a:r>
              <a:rPr lang="en-US" dirty="0" err="1" smtClean="0"/>
              <a:t>prependOpt</a:t>
            </a:r>
            <a:r>
              <a:rPr lang="en-US" dirty="0" smtClean="0"/>
              <a:t> = Apply[Option].lift2( (</a:t>
            </a:r>
            <a:r>
              <a:rPr lang="en-US" dirty="0" err="1" smtClean="0"/>
              <a:t>i</a:t>
            </a:r>
            <a:r>
              <a:rPr lang="en-US" dirty="0" smtClean="0"/>
              <a:t>: </a:t>
            </a:r>
            <a:r>
              <a:rPr lang="en-US" dirty="0" err="1" smtClean="0"/>
              <a:t>Int</a:t>
            </a:r>
            <a:r>
              <a:rPr lang="en-US" dirty="0" smtClean="0"/>
              <a:t>, s: </a:t>
            </a:r>
            <a:r>
              <a:rPr lang="en-US" dirty="0" err="1" smtClean="0"/>
              <a:t>Seq</a:t>
            </a:r>
            <a:r>
              <a:rPr lang="en-US" dirty="0" smtClean="0"/>
              <a:t>[</a:t>
            </a:r>
            <a:r>
              <a:rPr lang="en-US" dirty="0" err="1" smtClean="0"/>
              <a:t>Int</a:t>
            </a:r>
            <a:r>
              <a:rPr lang="en-US" dirty="0" smtClean="0"/>
              <a:t>]) =&gt; </a:t>
            </a:r>
            <a:r>
              <a:rPr lang="en-US" dirty="0" err="1" smtClean="0"/>
              <a:t>i</a:t>
            </a:r>
            <a:r>
              <a:rPr lang="en-US" dirty="0" smtClean="0"/>
              <a:t> +: s )</a:t>
            </a:r>
          </a:p>
          <a:p>
            <a:r>
              <a:rPr lang="en-US" dirty="0" err="1" smtClean="0"/>
              <a:t>val</a:t>
            </a:r>
            <a:r>
              <a:rPr lang="en-US" dirty="0" smtClean="0"/>
              <a:t> prepend3 = Apply[Option].lift3( (</a:t>
            </a:r>
            <a:r>
              <a:rPr lang="en-US" dirty="0" err="1" smtClean="0"/>
              <a:t>i</a:t>
            </a:r>
            <a:r>
              <a:rPr lang="en-US" dirty="0" smtClean="0"/>
              <a:t>: </a:t>
            </a:r>
            <a:r>
              <a:rPr lang="en-US" dirty="0" err="1" smtClean="0"/>
              <a:t>Int</a:t>
            </a:r>
            <a:r>
              <a:rPr lang="en-US" dirty="0" smtClean="0"/>
              <a:t>, y: </a:t>
            </a:r>
            <a:r>
              <a:rPr lang="en-US" dirty="0" err="1" smtClean="0"/>
              <a:t>Int</a:t>
            </a:r>
            <a:r>
              <a:rPr lang="en-US" dirty="0" smtClean="0"/>
              <a:t>, s: </a:t>
            </a:r>
            <a:r>
              <a:rPr lang="en-US" dirty="0" err="1" smtClean="0"/>
              <a:t>Seq</a:t>
            </a:r>
            <a:r>
              <a:rPr lang="en-US" dirty="0" smtClean="0"/>
              <a:t>[</a:t>
            </a:r>
            <a:r>
              <a:rPr lang="en-US" dirty="0" err="1" smtClean="0"/>
              <a:t>Int</a:t>
            </a:r>
            <a:r>
              <a:rPr lang="en-US" dirty="0" smtClean="0"/>
              <a:t>]) =&gt; (</a:t>
            </a:r>
            <a:r>
              <a:rPr lang="en-US" dirty="0" err="1" smtClean="0"/>
              <a:t>i</a:t>
            </a:r>
            <a:r>
              <a:rPr lang="en-US" dirty="0" smtClean="0"/>
              <a:t> + y) +: s )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println</a:t>
            </a:r>
            <a:r>
              <a:rPr lang="en-US" dirty="0" smtClean="0"/>
              <a:t>(</a:t>
            </a:r>
            <a:r>
              <a:rPr lang="en-US" dirty="0" err="1" smtClean="0"/>
              <a:t>prependOpt</a:t>
            </a:r>
            <a:r>
              <a:rPr lang="en-US" dirty="0" smtClean="0"/>
              <a:t>(Some(10), Some(Vector(1, 2, 3))))</a:t>
            </a:r>
          </a:p>
          <a:p>
            <a:r>
              <a:rPr lang="en-US" dirty="0" err="1" smtClean="0"/>
              <a:t>println</a:t>
            </a:r>
            <a:r>
              <a:rPr lang="en-US" dirty="0" smtClean="0"/>
              <a:t>(</a:t>
            </a:r>
            <a:r>
              <a:rPr lang="en-US" dirty="0" err="1" smtClean="0"/>
              <a:t>prependOpt</a:t>
            </a:r>
            <a:r>
              <a:rPr lang="en-US" dirty="0" smtClean="0"/>
              <a:t>(None, Some(Vector(1, 2, 3))))</a:t>
            </a:r>
          </a:p>
          <a:p>
            <a:r>
              <a:rPr lang="en-US" dirty="0" err="1" smtClean="0"/>
              <a:t>println</a:t>
            </a:r>
            <a:r>
              <a:rPr lang="en-US" dirty="0" smtClean="0"/>
              <a:t>(prepend3(Some(10), Some(5), Some(Vector(1, 2, 3))))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4179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405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3760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A Template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NewSwoop_Footer.jpg"/>
          <p:cNvPicPr>
            <a:picLocks noChangeAspect="1"/>
          </p:cNvPicPr>
          <p:nvPr userDrawn="1"/>
        </p:nvPicPr>
        <p:blipFill>
          <a:blip r:embed="rId2" cstate="print"/>
          <a:srcRect b="6922"/>
          <a:stretch>
            <a:fillRect/>
          </a:stretch>
        </p:blipFill>
        <p:spPr>
          <a:xfrm>
            <a:off x="0" y="4980439"/>
            <a:ext cx="9144000" cy="17759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8599" y="2130431"/>
            <a:ext cx="8286808" cy="1470025"/>
          </a:xfrm>
        </p:spPr>
        <p:txBody>
          <a:bodyPr>
            <a:normAutofit/>
          </a:bodyPr>
          <a:lstStyle>
            <a:lvl1pPr algn="ctr">
              <a:defRPr sz="3600">
                <a:solidFill>
                  <a:srgbClr val="0070C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 b="1">
                <a:solidFill>
                  <a:srgbClr val="AAAAAA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687" y="785794"/>
            <a:ext cx="717585" cy="69889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A Template_Mai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2844" y="357166"/>
            <a:ext cx="8786874" cy="5004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GB" sz="2400" b="1" kern="1200" baseline="0" dirty="0" smtClean="0">
                <a:solidFill>
                  <a:srgbClr val="0070C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marL="342900" lvl="0" indent="-3429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6796118" y="649290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ABFB6-A9C6-4619-9721-3B608E8ED143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-1" y="857566"/>
            <a:ext cx="6660000" cy="5635338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Autofit/>
          </a:bodyPr>
          <a:lstStyle>
            <a:lvl1pPr marL="36000" indent="0">
              <a:lnSpc>
                <a:spcPct val="120000"/>
              </a:lnSpc>
              <a:spcBef>
                <a:spcPts val="0"/>
              </a:spcBef>
              <a:buNone/>
              <a:defRPr sz="1700" b="0">
                <a:latin typeface="Courier" charset="0"/>
                <a:ea typeface="Courier" charset="0"/>
                <a:cs typeface="Courier" charset="0"/>
              </a:defRPr>
            </a:lvl1pPr>
            <a:lvl2pPr marL="36000" indent="0">
              <a:lnSpc>
                <a:spcPct val="120000"/>
              </a:lnSpc>
              <a:spcBef>
                <a:spcPts val="0"/>
              </a:spcBef>
              <a:buNone/>
              <a:defRPr sz="1700" b="0">
                <a:latin typeface="Courier" charset="0"/>
                <a:ea typeface="Courier" charset="0"/>
                <a:cs typeface="Courier" charset="0"/>
              </a:defRPr>
            </a:lvl2pPr>
            <a:lvl3pPr marL="36000" indent="0">
              <a:lnSpc>
                <a:spcPct val="120000"/>
              </a:lnSpc>
              <a:spcBef>
                <a:spcPts val="0"/>
              </a:spcBef>
              <a:buNone/>
              <a:defRPr sz="1700" b="0">
                <a:latin typeface="Courier" charset="0"/>
                <a:ea typeface="Courier" charset="0"/>
                <a:cs typeface="Courier" charset="0"/>
              </a:defRPr>
            </a:lvl3pPr>
            <a:lvl4pPr marL="36000" indent="0">
              <a:lnSpc>
                <a:spcPct val="120000"/>
              </a:lnSpc>
              <a:spcBef>
                <a:spcPts val="0"/>
              </a:spcBef>
              <a:buNone/>
              <a:defRPr sz="1700" b="0">
                <a:latin typeface="Courier" charset="0"/>
                <a:ea typeface="Courier" charset="0"/>
                <a:cs typeface="Courier" charset="0"/>
              </a:defRPr>
            </a:lvl4pPr>
            <a:lvl5pPr marL="36000" indent="0">
              <a:lnSpc>
                <a:spcPct val="120000"/>
              </a:lnSpc>
              <a:spcBef>
                <a:spcPts val="0"/>
              </a:spcBef>
              <a:buNone/>
              <a:defRPr sz="1700" b="0">
                <a:latin typeface="Courier" charset="0"/>
                <a:ea typeface="Courier" charset="0"/>
                <a:cs typeface="Courier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1"/>
          </p:nvPr>
        </p:nvSpPr>
        <p:spPr>
          <a:xfrm>
            <a:off x="6659999" y="857565"/>
            <a:ext cx="2340000" cy="5635339"/>
          </a:xfrm>
          <a:solidFill>
            <a:schemeClr val="accent2"/>
          </a:solidFill>
        </p:spPr>
        <p:txBody>
          <a:bodyPr anchor="b">
            <a:noAutofit/>
          </a:bodyPr>
          <a:lstStyle>
            <a:lvl1pPr marL="36000" indent="0">
              <a:lnSpc>
                <a:spcPct val="120000"/>
              </a:lnSpc>
              <a:spcBef>
                <a:spcPts val="0"/>
              </a:spcBef>
              <a:buNone/>
              <a:defRPr sz="1700" b="0">
                <a:latin typeface="Courier" charset="0"/>
                <a:ea typeface="Courier" charset="0"/>
                <a:cs typeface="Courier" charset="0"/>
              </a:defRPr>
            </a:lvl1pPr>
            <a:lvl2pPr marL="36000" indent="0">
              <a:lnSpc>
                <a:spcPct val="120000"/>
              </a:lnSpc>
              <a:spcBef>
                <a:spcPts val="0"/>
              </a:spcBef>
              <a:buNone/>
              <a:defRPr sz="1700" b="0">
                <a:latin typeface="Courier" charset="0"/>
                <a:ea typeface="Courier" charset="0"/>
                <a:cs typeface="Courier" charset="0"/>
              </a:defRPr>
            </a:lvl2pPr>
            <a:lvl3pPr marL="36000" indent="0">
              <a:lnSpc>
                <a:spcPct val="120000"/>
              </a:lnSpc>
              <a:spcBef>
                <a:spcPts val="0"/>
              </a:spcBef>
              <a:buNone/>
              <a:defRPr sz="1700" b="0">
                <a:latin typeface="Courier" charset="0"/>
                <a:ea typeface="Courier" charset="0"/>
                <a:cs typeface="Courier" charset="0"/>
              </a:defRPr>
            </a:lvl3pPr>
            <a:lvl4pPr marL="36000" indent="0">
              <a:lnSpc>
                <a:spcPct val="120000"/>
              </a:lnSpc>
              <a:spcBef>
                <a:spcPts val="0"/>
              </a:spcBef>
              <a:buNone/>
              <a:defRPr sz="1700" b="0">
                <a:latin typeface="Courier" charset="0"/>
                <a:ea typeface="Courier" charset="0"/>
                <a:cs typeface="Courier" charset="0"/>
              </a:defRPr>
            </a:lvl4pPr>
            <a:lvl5pPr marL="36000" indent="0">
              <a:lnSpc>
                <a:spcPct val="120000"/>
              </a:lnSpc>
              <a:spcBef>
                <a:spcPts val="0"/>
              </a:spcBef>
              <a:buNone/>
              <a:defRPr sz="1700" b="0">
                <a:latin typeface="Courier" charset="0"/>
                <a:ea typeface="Courier" charset="0"/>
                <a:cs typeface="Courier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A Template_Pictur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5"/>
          </p:nvPr>
        </p:nvSpPr>
        <p:spPr>
          <a:xfrm>
            <a:off x="142847" y="928694"/>
            <a:ext cx="8786844" cy="5286375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2844" y="357166"/>
            <a:ext cx="8786874" cy="5004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GB" sz="2400" b="1" kern="1200" baseline="0" dirty="0" smtClean="0">
                <a:solidFill>
                  <a:srgbClr val="0070C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marL="342900" lvl="0" indent="-3429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6796118" y="649290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ABFB6-A9C6-4619-9721-3B608E8ED143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6796118" y="649290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ABFB6-A9C6-4619-9721-3B608E8ED143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0" y="39513"/>
            <a:ext cx="9144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8793163" algn="r"/>
              </a:tabLst>
            </a:pPr>
            <a:r>
              <a:rPr lang="en-GB" sz="1000" baseline="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	Edit course code and version</a:t>
            </a:r>
            <a:endParaRPr lang="en-GB" sz="10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2844" y="356400"/>
            <a:ext cx="8786874" cy="500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tabLst/>
              <a:defRPr/>
            </a:pPr>
            <a:r>
              <a:rPr kumimoji="0" 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Click to edit Master title style</a:t>
            </a:r>
            <a:endParaRPr kumimoji="0" lang="en-GB" sz="24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844" y="928800"/>
            <a:ext cx="8786874" cy="5216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17824" y="285728"/>
            <a:ext cx="8858280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4"/>
          <p:cNvSpPr txBox="1">
            <a:spLocks/>
          </p:cNvSpPr>
          <p:nvPr/>
        </p:nvSpPr>
        <p:spPr>
          <a:xfrm>
            <a:off x="142844" y="357166"/>
            <a:ext cx="8786874" cy="500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lang="en-GB" sz="2400" b="1" kern="1200" baseline="0" dirty="0" smtClean="0">
                <a:solidFill>
                  <a:srgbClr val="0070C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  <a:defRPr/>
            </a:pPr>
            <a:endParaRPr kumimoji="0" lang="en-GB" sz="24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</p:sldLayoutIdLst>
  <p:hf hdr="0" ftr="0" dt="0"/>
  <p:txStyles>
    <p:titleStyle>
      <a:lvl1pPr marL="342900" marR="0" indent="-342900" algn="l" defTabSz="9144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None/>
        <a:tabLst/>
        <a:defRPr kumimoji="0" lang="en-GB" sz="2400" b="1" i="0" u="none" strike="noStrike" kern="1200" cap="none" spc="0" normalizeH="0" baseline="0" noProof="0">
          <a:ln>
            <a:noFill/>
          </a:ln>
          <a:solidFill>
            <a:srgbClr val="0070C0"/>
          </a:solidFill>
          <a:effectLst/>
          <a:uLnTx/>
          <a:uFillTx/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2000" b="1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cs typeface="Arial" charset="0"/>
              </a:rPr>
              <a:t>Scala Programming</a:t>
            </a:r>
          </a:p>
        </p:txBody>
      </p:sp>
      <p:sp>
        <p:nvSpPr>
          <p:cNvPr id="4099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Transformation</a:t>
            </a:r>
            <a:endParaRPr lang="en-US" dirty="0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val</a:t>
            </a:r>
            <a:r>
              <a:rPr lang="en-US" dirty="0" smtClean="0"/>
              <a:t> </a:t>
            </a:r>
            <a:r>
              <a:rPr lang="en-US" dirty="0" err="1"/>
              <a:t>sname</a:t>
            </a:r>
            <a:r>
              <a:rPr lang="en-US" dirty="0"/>
              <a:t>: Option[String] = Some("Michael")</a:t>
            </a:r>
          </a:p>
          <a:p>
            <a:r>
              <a:rPr lang="en-US" dirty="0" err="1"/>
              <a:t>val</a:t>
            </a:r>
            <a:r>
              <a:rPr lang="en-US" dirty="0"/>
              <a:t> </a:t>
            </a:r>
            <a:r>
              <a:rPr lang="en-US" dirty="0" err="1"/>
              <a:t>nname</a:t>
            </a:r>
            <a:r>
              <a:rPr lang="en-US" dirty="0"/>
              <a:t>: Option[String] = None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println</a:t>
            </a:r>
            <a:r>
              <a:rPr lang="en-US" dirty="0"/>
              <a:t>(</a:t>
            </a:r>
            <a:r>
              <a:rPr lang="en-US" dirty="0" err="1"/>
              <a:t>sname</a:t>
            </a:r>
            <a:r>
              <a:rPr lang="en-US" dirty="0"/>
              <a:t> map { "Mr." + _ })</a:t>
            </a:r>
          </a:p>
          <a:p>
            <a:r>
              <a:rPr lang="en-US" dirty="0" err="1"/>
              <a:t>println</a:t>
            </a:r>
            <a:r>
              <a:rPr lang="en-US" dirty="0"/>
              <a:t>(</a:t>
            </a:r>
            <a:r>
              <a:rPr lang="en-US" dirty="0" err="1"/>
              <a:t>nname</a:t>
            </a:r>
            <a:r>
              <a:rPr lang="en-US" dirty="0"/>
              <a:t> map { "Mr." + _ </a:t>
            </a:r>
            <a:r>
              <a:rPr lang="en-US" dirty="0" smtClean="0"/>
              <a:t>})</a:t>
            </a:r>
          </a:p>
          <a:p>
            <a:endParaRPr lang="en-US" dirty="0"/>
          </a:p>
          <a:p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loc</a:t>
            </a:r>
            <a:r>
              <a:rPr lang="en-US" dirty="0"/>
              <a:t>(name: String): Option[String] = Map(</a:t>
            </a:r>
          </a:p>
          <a:p>
            <a:r>
              <a:rPr lang="en-US" dirty="0"/>
              <a:t>"Michael" -&gt; "London",</a:t>
            </a:r>
          </a:p>
          <a:p>
            <a:r>
              <a:rPr lang="en-US" dirty="0"/>
              <a:t>"Andy" -&gt; "Cardiff"</a:t>
            </a:r>
          </a:p>
          <a:p>
            <a:r>
              <a:rPr lang="en-US" dirty="0"/>
              <a:t>).get(name)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val</a:t>
            </a:r>
            <a:r>
              <a:rPr lang="en-US" dirty="0"/>
              <a:t> names = List("Michael", "Andy")</a:t>
            </a:r>
          </a:p>
          <a:p>
            <a:r>
              <a:rPr lang="en-US" dirty="0" err="1"/>
              <a:t>val</a:t>
            </a:r>
            <a:r>
              <a:rPr lang="en-US" dirty="0"/>
              <a:t> locations = (names map </a:t>
            </a:r>
            <a:r>
              <a:rPr lang="en-US" dirty="0" err="1"/>
              <a:t>loc</a:t>
            </a:r>
            <a:r>
              <a:rPr lang="en-US" dirty="0"/>
              <a:t>)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println</a:t>
            </a:r>
            <a:r>
              <a:rPr lang="en-US" dirty="0"/>
              <a:t>((names map </a:t>
            </a:r>
            <a:r>
              <a:rPr lang="en-US" dirty="0" err="1"/>
              <a:t>loc</a:t>
            </a:r>
            <a:r>
              <a:rPr lang="en-US" dirty="0"/>
              <a:t> ) map { </a:t>
            </a:r>
          </a:p>
          <a:p>
            <a:r>
              <a:rPr lang="en-US" dirty="0"/>
              <a:t> </a:t>
            </a:r>
            <a:r>
              <a:rPr lang="en-US" dirty="0" smtClean="0"/>
              <a:t> opt </a:t>
            </a:r>
            <a:r>
              <a:rPr lang="en-US" dirty="0"/>
              <a:t>=&gt; opt map { _.</a:t>
            </a:r>
            <a:r>
              <a:rPr lang="en-US" dirty="0" err="1"/>
              <a:t>toUpperCase</a:t>
            </a:r>
            <a:r>
              <a:rPr lang="en-US" dirty="0"/>
              <a:t> } </a:t>
            </a:r>
          </a:p>
          <a:p>
            <a:r>
              <a:rPr lang="en-US" dirty="0"/>
              <a:t>})</a:t>
            </a:r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Some(</a:t>
            </a:r>
            <a:r>
              <a:rPr lang="en-US" dirty="0" err="1"/>
              <a:t>Mr.Michael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 smtClean="0"/>
              <a:t>None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smtClean="0"/>
              <a:t>List(</a:t>
            </a:r>
          </a:p>
          <a:p>
            <a:r>
              <a:rPr lang="en-US" dirty="0" smtClean="0"/>
              <a:t>Some(London</a:t>
            </a:r>
            <a:r>
              <a:rPr lang="en-US" dirty="0"/>
              <a:t>), Some(Cardiff</a:t>
            </a:r>
            <a:r>
              <a:rPr lang="en-US" dirty="0" smtClean="0"/>
              <a:t>))</a:t>
            </a:r>
          </a:p>
          <a:p>
            <a:endParaRPr lang="en-US" dirty="0"/>
          </a:p>
          <a:p>
            <a:r>
              <a:rPr lang="en-US" dirty="0"/>
              <a:t>List</a:t>
            </a:r>
            <a:r>
              <a:rPr lang="en-US" dirty="0" smtClean="0"/>
              <a:t>(</a:t>
            </a:r>
          </a:p>
          <a:p>
            <a:r>
              <a:rPr lang="en-US" dirty="0" smtClean="0"/>
              <a:t>Some(LONDON</a:t>
            </a:r>
            <a:r>
              <a:rPr lang="en-US" dirty="0"/>
              <a:t>), Some(CARDIFF))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1813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LIFTING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//</a:t>
            </a:r>
            <a:r>
              <a:rPr lang="en-US" dirty="0"/>
              <a:t>we know how to convert values:</a:t>
            </a:r>
          </a:p>
          <a:p>
            <a:r>
              <a:rPr lang="en-US" dirty="0" err="1" smtClean="0"/>
              <a:t>println</a:t>
            </a:r>
            <a:r>
              <a:rPr lang="en-US" dirty="0" smtClean="0"/>
              <a:t>(1.toDouble</a:t>
            </a:r>
            <a:r>
              <a:rPr lang="en-US" dirty="0"/>
              <a:t>)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//but how do you convert functions?</a:t>
            </a:r>
          </a:p>
          <a:p>
            <a:r>
              <a:rPr lang="en-US" dirty="0" err="1"/>
              <a:t>val</a:t>
            </a:r>
            <a:r>
              <a:rPr lang="en-US" dirty="0"/>
              <a:t> </a:t>
            </a:r>
            <a:r>
              <a:rPr lang="en-US" dirty="0" err="1"/>
              <a:t>addOne</a:t>
            </a:r>
            <a:r>
              <a:rPr lang="en-US" dirty="0"/>
              <a:t> = (</a:t>
            </a:r>
            <a:r>
              <a:rPr lang="en-US" dirty="0" err="1"/>
              <a:t>i</a:t>
            </a:r>
            <a:r>
              <a:rPr lang="en-US" dirty="0"/>
              <a:t>: </a:t>
            </a:r>
            <a:r>
              <a:rPr lang="en-US" dirty="0" err="1"/>
              <a:t>Int</a:t>
            </a:r>
            <a:r>
              <a:rPr lang="en-US" dirty="0"/>
              <a:t>) =&gt; </a:t>
            </a:r>
            <a:r>
              <a:rPr lang="en-US" dirty="0" err="1"/>
              <a:t>i</a:t>
            </a:r>
            <a:r>
              <a:rPr lang="en-US" dirty="0"/>
              <a:t> + </a:t>
            </a:r>
            <a:r>
              <a:rPr lang="en-US" dirty="0" smtClean="0"/>
              <a:t>1 // :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=&gt; </a:t>
            </a:r>
            <a:r>
              <a:rPr lang="en-US" dirty="0" err="1"/>
              <a:t>Int</a:t>
            </a:r>
            <a:endParaRPr lang="en-US" dirty="0"/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//can we make it Option[</a:t>
            </a:r>
            <a:r>
              <a:rPr lang="en-US" dirty="0" err="1"/>
              <a:t>Int</a:t>
            </a:r>
            <a:r>
              <a:rPr lang="en-US" dirty="0"/>
              <a:t>] =&gt; Option[</a:t>
            </a:r>
            <a:r>
              <a:rPr lang="en-US" dirty="0" err="1"/>
              <a:t>Int</a:t>
            </a:r>
            <a:r>
              <a:rPr lang="en-US" dirty="0"/>
              <a:t>] </a:t>
            </a:r>
          </a:p>
          <a:p>
            <a:r>
              <a:rPr lang="en-US" dirty="0" err="1"/>
              <a:t>val</a:t>
            </a:r>
            <a:r>
              <a:rPr lang="en-US" dirty="0"/>
              <a:t> </a:t>
            </a:r>
            <a:r>
              <a:rPr lang="en-US" dirty="0" smtClean="0"/>
              <a:t>optAdd1 </a:t>
            </a:r>
            <a:r>
              <a:rPr lang="en-US" dirty="0"/>
              <a:t>= (oi: Option[</a:t>
            </a:r>
            <a:r>
              <a:rPr lang="en-US" dirty="0" err="1"/>
              <a:t>Int</a:t>
            </a:r>
            <a:r>
              <a:rPr lang="en-US" dirty="0"/>
              <a:t>]) =&gt; </a:t>
            </a:r>
            <a:r>
              <a:rPr lang="en-US" dirty="0" smtClean="0"/>
              <a:t>???</a:t>
            </a:r>
            <a:endParaRPr lang="en-US" dirty="0"/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 err="1" smtClean="0"/>
              <a:t>println</a:t>
            </a:r>
            <a:r>
              <a:rPr lang="en-US" dirty="0" smtClean="0"/>
              <a:t>(optAdd1(Some(5))) //should be: Some(6)</a:t>
            </a:r>
            <a:endParaRPr lang="en-US" dirty="0"/>
          </a:p>
          <a:p>
            <a:r>
              <a:rPr lang="en-US" dirty="0" err="1" smtClean="0"/>
              <a:t>println</a:t>
            </a:r>
            <a:r>
              <a:rPr lang="en-US" dirty="0" smtClean="0"/>
              <a:t>(optAdd1(None))    //should be: None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//"converting a function" is called lifting</a:t>
            </a:r>
          </a:p>
          <a:p>
            <a:r>
              <a:rPr lang="en-US" dirty="0"/>
              <a:t>//map is just lift! (for one-</a:t>
            </a:r>
            <a:r>
              <a:rPr lang="en-US" dirty="0" err="1"/>
              <a:t>arg</a:t>
            </a:r>
            <a:r>
              <a:rPr lang="en-US" dirty="0"/>
              <a:t> functions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 err="1"/>
              <a:t>liftOpt</a:t>
            </a:r>
            <a:r>
              <a:rPr lang="en-US" dirty="0"/>
              <a:t>[A]( </a:t>
            </a:r>
            <a:r>
              <a:rPr lang="en-US" dirty="0" err="1"/>
              <a:t>fn</a:t>
            </a:r>
            <a:r>
              <a:rPr lang="en-US" dirty="0"/>
              <a:t>: A =&gt; A) </a:t>
            </a:r>
            <a:r>
              <a:rPr lang="en-US" dirty="0" smtClean="0"/>
              <a:t>= o </a:t>
            </a:r>
            <a:r>
              <a:rPr lang="en-US" dirty="0"/>
              <a:t>map </a:t>
            </a:r>
            <a:r>
              <a:rPr lang="en-US" dirty="0" err="1" smtClean="0"/>
              <a:t>fn</a:t>
            </a:r>
            <a:endParaRPr lang="en-US" dirty="0"/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println</a:t>
            </a:r>
            <a:r>
              <a:rPr lang="en-US" dirty="0"/>
              <a:t>( </a:t>
            </a:r>
            <a:r>
              <a:rPr lang="en-US" dirty="0" err="1"/>
              <a:t>liftOpt</a:t>
            </a:r>
            <a:r>
              <a:rPr lang="en-US" dirty="0"/>
              <a:t>(</a:t>
            </a:r>
            <a:r>
              <a:rPr lang="en-US" dirty="0" err="1"/>
              <a:t>addOne</a:t>
            </a:r>
            <a:r>
              <a:rPr lang="en-US" dirty="0"/>
              <a:t>)(None) )</a:t>
            </a:r>
          </a:p>
          <a:p>
            <a:r>
              <a:rPr lang="en-US" dirty="0" err="1"/>
              <a:t>println</a:t>
            </a:r>
            <a:r>
              <a:rPr lang="en-US" dirty="0"/>
              <a:t>( </a:t>
            </a:r>
            <a:r>
              <a:rPr lang="en-US" dirty="0" err="1"/>
              <a:t>liftOpt</a:t>
            </a:r>
            <a:r>
              <a:rPr lang="en-US" dirty="0"/>
              <a:t>(</a:t>
            </a:r>
            <a:r>
              <a:rPr lang="en-US" dirty="0" err="1"/>
              <a:t>addOne</a:t>
            </a:r>
            <a:r>
              <a:rPr lang="en-US" dirty="0"/>
              <a:t>)(Some(6)) )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8045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For </a:t>
            </a:r>
            <a:r>
              <a:rPr lang="en-US" dirty="0" smtClean="0"/>
              <a:t>Comprehensions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7115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FOR </a:t>
            </a:r>
            <a:r>
              <a:rPr lang="mr-IN" dirty="0" err="1" smtClean="0"/>
              <a:t>foreach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mr-IN" dirty="0" err="1" smtClean="0"/>
              <a:t>for</a:t>
            </a:r>
            <a:r>
              <a:rPr lang="mr-IN" dirty="0" smtClean="0"/>
              <a:t>(</a:t>
            </a:r>
            <a:r>
              <a:rPr lang="mr-IN" dirty="0" err="1" smtClean="0"/>
              <a:t>pet</a:t>
            </a:r>
            <a:r>
              <a:rPr lang="mr-IN" dirty="0" smtClean="0"/>
              <a:t> </a:t>
            </a:r>
            <a:r>
              <a:rPr lang="mr-IN" dirty="0"/>
              <a:t>&lt;- </a:t>
            </a:r>
            <a:r>
              <a:rPr lang="mr-IN" dirty="0" err="1"/>
              <a:t>List</a:t>
            </a:r>
            <a:r>
              <a:rPr lang="mr-IN" dirty="0"/>
              <a:t>("</a:t>
            </a:r>
            <a:r>
              <a:rPr lang="mr-IN" dirty="0" err="1"/>
              <a:t>Fluffy</a:t>
            </a:r>
            <a:r>
              <a:rPr lang="mr-IN" dirty="0"/>
              <a:t>", "</a:t>
            </a:r>
            <a:r>
              <a:rPr lang="mr-IN" dirty="0" err="1"/>
              <a:t>Spot</a:t>
            </a:r>
            <a:r>
              <a:rPr lang="mr-IN" dirty="0"/>
              <a:t>")) </a:t>
            </a:r>
            <a:r>
              <a:rPr lang="mr-IN" dirty="0" err="1"/>
              <a:t>println</a:t>
            </a:r>
            <a:r>
              <a:rPr lang="mr-IN" dirty="0"/>
              <a:t>(</a:t>
            </a:r>
            <a:r>
              <a:rPr lang="mr-IN" dirty="0" err="1"/>
              <a:t>pet</a:t>
            </a:r>
            <a:r>
              <a:rPr lang="mr-IN" dirty="0"/>
              <a:t>)</a:t>
            </a:r>
          </a:p>
          <a:p>
            <a:r>
              <a:rPr lang="mr-IN" dirty="0"/>
              <a:t/>
            </a:r>
            <a:br>
              <a:rPr lang="mr-IN" dirty="0"/>
            </a:br>
            <a:r>
              <a:rPr lang="mr-IN" dirty="0" err="1"/>
              <a:t>List</a:t>
            </a:r>
            <a:r>
              <a:rPr lang="mr-IN" dirty="0"/>
              <a:t>("</a:t>
            </a:r>
            <a:r>
              <a:rPr lang="mr-IN" dirty="0" err="1"/>
              <a:t>Fluffy</a:t>
            </a:r>
            <a:r>
              <a:rPr lang="mr-IN" dirty="0"/>
              <a:t>", "</a:t>
            </a:r>
            <a:r>
              <a:rPr lang="mr-IN" dirty="0" err="1"/>
              <a:t>Spot</a:t>
            </a:r>
            <a:r>
              <a:rPr lang="mr-IN" dirty="0"/>
              <a:t>") </a:t>
            </a:r>
            <a:r>
              <a:rPr lang="mr-IN" dirty="0" err="1"/>
              <a:t>foreach</a:t>
            </a:r>
            <a:r>
              <a:rPr lang="mr-IN" dirty="0"/>
              <a:t> { </a:t>
            </a:r>
            <a:endParaRPr lang="en-GB" dirty="0" smtClean="0"/>
          </a:p>
          <a:p>
            <a:r>
              <a:rPr lang="en-GB" dirty="0"/>
              <a:t> </a:t>
            </a:r>
            <a:r>
              <a:rPr lang="en-GB" dirty="0" smtClean="0"/>
              <a:t> </a:t>
            </a:r>
            <a:r>
              <a:rPr lang="mr-IN" dirty="0" err="1" smtClean="0"/>
              <a:t>pet</a:t>
            </a:r>
            <a:r>
              <a:rPr lang="mr-IN" dirty="0" smtClean="0"/>
              <a:t> </a:t>
            </a:r>
            <a:r>
              <a:rPr lang="mr-IN" dirty="0"/>
              <a:t>=&gt; </a:t>
            </a:r>
            <a:r>
              <a:rPr lang="mr-IN" dirty="0" err="1"/>
              <a:t>println</a:t>
            </a:r>
            <a:r>
              <a:rPr lang="mr-IN" dirty="0"/>
              <a:t>(</a:t>
            </a:r>
            <a:r>
              <a:rPr lang="mr-IN" dirty="0" err="1"/>
              <a:t>pet</a:t>
            </a:r>
            <a:r>
              <a:rPr lang="mr-IN" dirty="0"/>
              <a:t>) </a:t>
            </a:r>
            <a:endParaRPr lang="en-GB" dirty="0" smtClean="0"/>
          </a:p>
          <a:p>
            <a:r>
              <a:rPr lang="mr-IN" dirty="0" smtClean="0"/>
              <a:t>}</a:t>
            </a:r>
            <a:endParaRPr lang="mr-IN" dirty="0"/>
          </a:p>
          <a:p>
            <a:r>
              <a:rPr lang="mr-IN" dirty="0"/>
              <a:t/>
            </a:r>
            <a:br>
              <a:rPr lang="mr-IN" dirty="0"/>
            </a:br>
            <a:r>
              <a:rPr lang="mr-IN" dirty="0" smtClean="0"/>
              <a:t>// </a:t>
            </a:r>
            <a:r>
              <a:rPr lang="mr-IN" dirty="0" err="1"/>
              <a:t>yield</a:t>
            </a:r>
            <a:r>
              <a:rPr lang="mr-IN" dirty="0"/>
              <a:t> </a:t>
            </a:r>
            <a:r>
              <a:rPr lang="mr-IN" dirty="0" err="1"/>
              <a:t>and</a:t>
            </a:r>
            <a:r>
              <a:rPr lang="mr-IN" dirty="0"/>
              <a:t> </a:t>
            </a:r>
            <a:r>
              <a:rPr lang="mr-IN" dirty="0" err="1"/>
              <a:t>map</a:t>
            </a:r>
            <a:endParaRPr lang="mr-IN" dirty="0"/>
          </a:p>
          <a:p>
            <a:r>
              <a:rPr lang="mr-IN" dirty="0" err="1"/>
              <a:t>for</a:t>
            </a:r>
            <a:r>
              <a:rPr lang="mr-IN" dirty="0"/>
              <a:t>(</a:t>
            </a:r>
            <a:r>
              <a:rPr lang="mr-IN" dirty="0" err="1"/>
              <a:t>id</a:t>
            </a:r>
            <a:r>
              <a:rPr lang="mr-IN" dirty="0"/>
              <a:t> &lt;- </a:t>
            </a:r>
            <a:r>
              <a:rPr lang="mr-IN" dirty="0" err="1"/>
              <a:t>List</a:t>
            </a:r>
            <a:r>
              <a:rPr lang="mr-IN" dirty="0"/>
              <a:t>(1, 2, 3)) </a:t>
            </a:r>
            <a:r>
              <a:rPr lang="mr-IN" dirty="0" err="1"/>
              <a:t>yield</a:t>
            </a:r>
            <a:r>
              <a:rPr lang="mr-IN" dirty="0"/>
              <a:t> </a:t>
            </a:r>
            <a:r>
              <a:rPr lang="mr-IN" dirty="0" err="1"/>
              <a:t>id</a:t>
            </a:r>
            <a:r>
              <a:rPr lang="mr-IN" dirty="0"/>
              <a:t> + 1000</a:t>
            </a:r>
          </a:p>
          <a:p>
            <a:r>
              <a:rPr lang="mr-IN" dirty="0"/>
              <a:t/>
            </a:r>
            <a:br>
              <a:rPr lang="mr-IN" dirty="0"/>
            </a:br>
            <a:r>
              <a:rPr lang="mr-IN" dirty="0" err="1"/>
              <a:t>List</a:t>
            </a:r>
            <a:r>
              <a:rPr lang="mr-IN" dirty="0"/>
              <a:t>(1, 2, 3) </a:t>
            </a:r>
            <a:r>
              <a:rPr lang="mr-IN" dirty="0" err="1"/>
              <a:t>map</a:t>
            </a:r>
            <a:r>
              <a:rPr lang="mr-IN" dirty="0"/>
              <a:t> { </a:t>
            </a:r>
            <a:r>
              <a:rPr lang="mr-IN" dirty="0" err="1"/>
              <a:t>id</a:t>
            </a:r>
            <a:r>
              <a:rPr lang="mr-IN" dirty="0"/>
              <a:t> =&gt; </a:t>
            </a:r>
            <a:r>
              <a:rPr lang="mr-IN" dirty="0" err="1"/>
              <a:t>id</a:t>
            </a:r>
            <a:r>
              <a:rPr lang="mr-IN" dirty="0"/>
              <a:t> + 1000 }</a:t>
            </a:r>
          </a:p>
          <a:p>
            <a:r>
              <a:rPr lang="mr-IN" dirty="0"/>
              <a:t/>
            </a:r>
            <a:br>
              <a:rPr lang="mr-IN" dirty="0"/>
            </a:b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mr-IN" dirty="0" err="1"/>
              <a:t>Fluffy</a:t>
            </a:r>
            <a:endParaRPr lang="mr-IN" dirty="0"/>
          </a:p>
          <a:p>
            <a:r>
              <a:rPr lang="mr-IN" dirty="0" err="1"/>
              <a:t>Spot</a:t>
            </a:r>
            <a:endParaRPr lang="mr-IN" dirty="0"/>
          </a:p>
          <a:p>
            <a:endParaRPr lang="en-GB" dirty="0" smtClean="0"/>
          </a:p>
          <a:p>
            <a:r>
              <a:rPr lang="mr-IN" dirty="0" err="1" smtClean="0"/>
              <a:t>Fluffy</a:t>
            </a:r>
            <a:endParaRPr lang="mr-IN" dirty="0" smtClean="0"/>
          </a:p>
          <a:p>
            <a:r>
              <a:rPr lang="mr-IN" dirty="0" err="1" smtClean="0"/>
              <a:t>Spot</a:t>
            </a:r>
            <a:endParaRPr lang="mr-IN" dirty="0" smtClean="0"/>
          </a:p>
          <a:p>
            <a:endParaRPr lang="en-US" dirty="0" smtClean="0"/>
          </a:p>
          <a:p>
            <a:r>
              <a:rPr lang="mr-IN" dirty="0" err="1"/>
              <a:t>List</a:t>
            </a:r>
            <a:r>
              <a:rPr lang="mr-IN" dirty="0"/>
              <a:t>(1001, </a:t>
            </a:r>
            <a:endParaRPr lang="en-GB" dirty="0" smtClean="0"/>
          </a:p>
          <a:p>
            <a:r>
              <a:rPr lang="mr-IN" dirty="0" smtClean="0"/>
              <a:t>1002</a:t>
            </a:r>
            <a:r>
              <a:rPr lang="mr-IN" dirty="0"/>
              <a:t>, 1003</a:t>
            </a:r>
            <a:r>
              <a:rPr lang="mr-IN" dirty="0" smtClean="0"/>
              <a:t>)</a:t>
            </a:r>
            <a:endParaRPr lang="en-GB" dirty="0" smtClean="0"/>
          </a:p>
          <a:p>
            <a:endParaRPr lang="en-GB" dirty="0" smtClean="0"/>
          </a:p>
          <a:p>
            <a:r>
              <a:rPr lang="mr-IN" dirty="0" err="1" smtClean="0"/>
              <a:t>List</a:t>
            </a:r>
            <a:r>
              <a:rPr lang="mr-IN" dirty="0" smtClean="0"/>
              <a:t>(1001</a:t>
            </a:r>
            <a:r>
              <a:rPr lang="mr-IN" dirty="0"/>
              <a:t>, </a:t>
            </a:r>
            <a:endParaRPr lang="en-GB" dirty="0"/>
          </a:p>
          <a:p>
            <a:r>
              <a:rPr lang="mr-IN" dirty="0"/>
              <a:t>1002, 1003)</a:t>
            </a:r>
          </a:p>
          <a:p>
            <a:endParaRPr lang="mr-I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9916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</a:t>
            </a:r>
            <a:r>
              <a:rPr lang="en-US" dirty="0" err="1" smtClean="0"/>
              <a:t>flatMap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val</a:t>
            </a:r>
            <a:r>
              <a:rPr lang="en-US" dirty="0" smtClean="0"/>
              <a:t> </a:t>
            </a:r>
            <a:r>
              <a:rPr lang="en-US" dirty="0"/>
              <a:t>ids = List(1, 2, 3)</a:t>
            </a:r>
          </a:p>
          <a:p>
            <a:r>
              <a:rPr lang="en-US" dirty="0" err="1"/>
              <a:t>val</a:t>
            </a:r>
            <a:r>
              <a:rPr lang="en-US" dirty="0"/>
              <a:t> pets = List("Fluffy", "Spot")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for {</a:t>
            </a:r>
          </a:p>
          <a:p>
            <a:r>
              <a:rPr lang="en-US" dirty="0"/>
              <a:t>id &lt;- ids</a:t>
            </a:r>
          </a:p>
          <a:p>
            <a:r>
              <a:rPr lang="en-US" dirty="0"/>
              <a:t>pet &lt;- pets</a:t>
            </a:r>
          </a:p>
          <a:p>
            <a:r>
              <a:rPr lang="en-US" dirty="0"/>
              <a:t>} yield s"${id + 1000}: $pet"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val</a:t>
            </a:r>
            <a:r>
              <a:rPr lang="en-US" dirty="0"/>
              <a:t> </a:t>
            </a:r>
            <a:r>
              <a:rPr lang="en-US" dirty="0" err="1"/>
              <a:t>petids</a:t>
            </a:r>
            <a:r>
              <a:rPr lang="en-US" dirty="0"/>
              <a:t> = </a:t>
            </a:r>
            <a:r>
              <a:rPr lang="en-US" dirty="0" err="1"/>
              <a:t>ids.flatMap</a:t>
            </a:r>
            <a:r>
              <a:rPr lang="en-US" dirty="0"/>
              <a:t> { id =&gt;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pets.map</a:t>
            </a:r>
            <a:r>
              <a:rPr lang="en-US" dirty="0" smtClean="0"/>
              <a:t> </a:t>
            </a:r>
            <a:r>
              <a:rPr lang="en-US" dirty="0"/>
              <a:t>{ pet =&gt; s"${id + 1000}: $pet" }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println</a:t>
            </a:r>
            <a:r>
              <a:rPr lang="en-US" dirty="0"/>
              <a:t>(</a:t>
            </a:r>
            <a:r>
              <a:rPr lang="en-US" dirty="0" err="1"/>
              <a:t>petids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List</a:t>
            </a:r>
            <a:r>
              <a:rPr lang="en-US" dirty="0" smtClean="0"/>
              <a:t>(</a:t>
            </a:r>
          </a:p>
          <a:p>
            <a:r>
              <a:rPr lang="en-US" dirty="0" smtClean="0"/>
              <a:t>1001</a:t>
            </a:r>
            <a:r>
              <a:rPr lang="en-US" dirty="0"/>
              <a:t>: Fluffy, </a:t>
            </a:r>
            <a:endParaRPr lang="en-US" dirty="0" smtClean="0"/>
          </a:p>
          <a:p>
            <a:r>
              <a:rPr lang="en-US" dirty="0" smtClean="0"/>
              <a:t>1001</a:t>
            </a:r>
            <a:r>
              <a:rPr lang="en-US" dirty="0"/>
              <a:t>: Spot, 1002: Fluffy, 1002: Spot, 1003: Fluffy, 1003: Spot)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8752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Pattern </a:t>
            </a:r>
            <a:r>
              <a:rPr lang="en-US" dirty="0" smtClean="0"/>
              <a:t>Matching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4254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EXTRACTING ASSIGNMENT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val</a:t>
            </a:r>
            <a:r>
              <a:rPr lang="en-US" dirty="0" smtClean="0"/>
              <a:t> </a:t>
            </a:r>
            <a:r>
              <a:rPr lang="en-US" dirty="0"/>
              <a:t>(y, (_, z)) =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("</a:t>
            </a:r>
            <a:r>
              <a:rPr lang="en-US" dirty="0"/>
              <a:t>File System", ("NTFS", 1024))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case class </a:t>
            </a:r>
            <a:r>
              <a:rPr lang="en-US" dirty="0" err="1"/>
              <a:t>OperatingSystem</a:t>
            </a:r>
            <a:r>
              <a:rPr lang="en-US" dirty="0" smtClean="0"/>
              <a:t>(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val</a:t>
            </a:r>
            <a:r>
              <a:rPr lang="en-US" dirty="0" smtClean="0"/>
              <a:t> </a:t>
            </a:r>
            <a:r>
              <a:rPr lang="en-US" dirty="0"/>
              <a:t>name: (String, String),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val</a:t>
            </a:r>
            <a:r>
              <a:rPr lang="en-US" dirty="0" smtClean="0"/>
              <a:t> </a:t>
            </a:r>
            <a:r>
              <a:rPr lang="en-US" dirty="0" err="1"/>
              <a:t>addressSize</a:t>
            </a:r>
            <a:r>
              <a:rPr lang="en-US" dirty="0"/>
              <a:t>: </a:t>
            </a:r>
            <a:r>
              <a:rPr lang="en-US" dirty="0" err="1" smtClean="0"/>
              <a:t>Int</a:t>
            </a:r>
            <a:endParaRPr lang="en-US" dirty="0" smtClean="0"/>
          </a:p>
          <a:p>
            <a:r>
              <a:rPr lang="en-US" dirty="0" smtClean="0"/>
              <a:t>)</a:t>
            </a:r>
            <a:endParaRPr lang="en-US" dirty="0"/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val</a:t>
            </a:r>
            <a:r>
              <a:rPr lang="en-US" dirty="0"/>
              <a:t> </a:t>
            </a:r>
            <a:r>
              <a:rPr lang="en-US" dirty="0" err="1"/>
              <a:t>OperatingSystem</a:t>
            </a:r>
            <a:r>
              <a:rPr lang="en-US" dirty="0"/>
              <a:t>((publisher, title), _) </a:t>
            </a:r>
            <a:r>
              <a:rPr lang="en-US" dirty="0" smtClean="0"/>
              <a:t>=</a:t>
            </a:r>
            <a:endParaRPr lang="en-US" dirty="0"/>
          </a:p>
          <a:p>
            <a:r>
              <a:rPr lang="en-US" dirty="0" smtClean="0"/>
              <a:t>  </a:t>
            </a:r>
            <a:r>
              <a:rPr lang="en-US" dirty="0" err="1" smtClean="0"/>
              <a:t>OperatingSystem</a:t>
            </a:r>
            <a:r>
              <a:rPr lang="en-US" dirty="0" smtClean="0"/>
              <a:t>(</a:t>
            </a:r>
          </a:p>
          <a:p>
            <a:r>
              <a:rPr lang="en-US" dirty="0"/>
              <a:t> </a:t>
            </a:r>
            <a:r>
              <a:rPr lang="en-US" dirty="0" smtClean="0"/>
              <a:t>   ("</a:t>
            </a:r>
            <a:r>
              <a:rPr lang="en-US" dirty="0"/>
              <a:t>Microsoft", "Windows 10"), </a:t>
            </a:r>
            <a:r>
              <a:rPr lang="en-US" dirty="0" smtClean="0"/>
              <a:t>64</a:t>
            </a:r>
          </a:p>
          <a:p>
            <a:r>
              <a:rPr lang="en-US" dirty="0" smtClean="0"/>
              <a:t>  )</a:t>
            </a:r>
            <a:endParaRPr lang="en-US" dirty="0"/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y: String = </a:t>
            </a:r>
            <a:endParaRPr lang="en-US" dirty="0" smtClean="0"/>
          </a:p>
          <a:p>
            <a:r>
              <a:rPr lang="en-US" dirty="0" smtClean="0"/>
              <a:t>File System</a:t>
            </a:r>
          </a:p>
          <a:p>
            <a:endParaRPr lang="en-US" dirty="0"/>
          </a:p>
          <a:p>
            <a:r>
              <a:rPr lang="en-US" dirty="0"/>
              <a:t>z: </a:t>
            </a:r>
            <a:r>
              <a:rPr lang="en-US" dirty="0" err="1"/>
              <a:t>Int</a:t>
            </a:r>
            <a:r>
              <a:rPr lang="en-US" dirty="0"/>
              <a:t> = </a:t>
            </a:r>
            <a:endParaRPr lang="en-US" dirty="0" smtClean="0"/>
          </a:p>
          <a:p>
            <a:r>
              <a:rPr lang="en-US" dirty="0" smtClean="0"/>
              <a:t>1024</a:t>
            </a:r>
          </a:p>
          <a:p>
            <a:endParaRPr lang="en-US" dirty="0"/>
          </a:p>
          <a:p>
            <a:r>
              <a:rPr lang="en-US" dirty="0"/>
              <a:t>publisher: String = </a:t>
            </a:r>
            <a:endParaRPr lang="en-US" dirty="0" smtClean="0"/>
          </a:p>
          <a:p>
            <a:r>
              <a:rPr lang="en-US" dirty="0" smtClean="0"/>
              <a:t>Microsoft</a:t>
            </a:r>
          </a:p>
          <a:p>
            <a:endParaRPr lang="en-US" dirty="0"/>
          </a:p>
          <a:p>
            <a:r>
              <a:rPr lang="en-US" dirty="0"/>
              <a:t>title: String = </a:t>
            </a:r>
            <a:endParaRPr lang="en-US" dirty="0" smtClean="0"/>
          </a:p>
          <a:p>
            <a:r>
              <a:rPr lang="en-US" dirty="0" smtClean="0"/>
              <a:t>Windows </a:t>
            </a:r>
            <a:r>
              <a:rPr lang="en-US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3650687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r-IN" dirty="0"/>
              <a:t>REVIEW: CASE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mr-IN" dirty="0" err="1" smtClean="0"/>
              <a:t>def</a:t>
            </a:r>
            <a:r>
              <a:rPr lang="mr-IN" dirty="0" smtClean="0"/>
              <a:t> </a:t>
            </a:r>
            <a:r>
              <a:rPr lang="mr-IN" dirty="0" err="1"/>
              <a:t>day</a:t>
            </a:r>
            <a:r>
              <a:rPr lang="mr-IN" dirty="0"/>
              <a:t>(</a:t>
            </a:r>
            <a:r>
              <a:rPr lang="mr-IN" dirty="0" err="1"/>
              <a:t>name</a:t>
            </a:r>
            <a:r>
              <a:rPr lang="mr-IN" dirty="0"/>
              <a:t>: </a:t>
            </a:r>
            <a:r>
              <a:rPr lang="mr-IN" dirty="0" err="1"/>
              <a:t>String</a:t>
            </a:r>
            <a:r>
              <a:rPr lang="mr-IN" dirty="0"/>
              <a:t>) = </a:t>
            </a:r>
            <a:endParaRPr lang="en-GB" dirty="0" smtClean="0"/>
          </a:p>
          <a:p>
            <a:r>
              <a:rPr lang="en-GB" dirty="0" smtClean="0"/>
              <a:t>  </a:t>
            </a:r>
            <a:r>
              <a:rPr lang="mr-IN" dirty="0" err="1" smtClean="0"/>
              <a:t>name</a:t>
            </a:r>
            <a:r>
              <a:rPr lang="mr-IN" dirty="0" smtClean="0"/>
              <a:t> </a:t>
            </a:r>
            <a:r>
              <a:rPr lang="mr-IN" dirty="0" err="1"/>
              <a:t>slice</a:t>
            </a:r>
            <a:r>
              <a:rPr lang="mr-IN" dirty="0"/>
              <a:t> (0, 2) </a:t>
            </a:r>
            <a:r>
              <a:rPr lang="mr-IN" dirty="0" err="1"/>
              <a:t>match</a:t>
            </a:r>
            <a:r>
              <a:rPr lang="mr-IN" dirty="0"/>
              <a:t> {</a:t>
            </a:r>
          </a:p>
          <a:p>
            <a:r>
              <a:rPr lang="en-GB" dirty="0" smtClean="0"/>
              <a:t>	</a:t>
            </a:r>
            <a:r>
              <a:rPr lang="mr-IN" dirty="0" err="1" smtClean="0"/>
              <a:t>case</a:t>
            </a:r>
            <a:r>
              <a:rPr lang="mr-IN" dirty="0" smtClean="0"/>
              <a:t> </a:t>
            </a:r>
            <a:r>
              <a:rPr lang="mr-IN" dirty="0"/>
              <a:t>"</a:t>
            </a:r>
            <a:r>
              <a:rPr lang="mr-IN" dirty="0" err="1"/>
              <a:t>Mo</a:t>
            </a:r>
            <a:r>
              <a:rPr lang="mr-IN" dirty="0"/>
              <a:t>" =&gt; 1</a:t>
            </a:r>
          </a:p>
          <a:p>
            <a:r>
              <a:rPr lang="en-GB" dirty="0" smtClean="0"/>
              <a:t>	</a:t>
            </a:r>
            <a:r>
              <a:rPr lang="mr-IN" dirty="0" err="1" smtClean="0"/>
              <a:t>case</a:t>
            </a:r>
            <a:r>
              <a:rPr lang="mr-IN" dirty="0" smtClean="0"/>
              <a:t> </a:t>
            </a:r>
            <a:r>
              <a:rPr lang="mr-IN" dirty="0"/>
              <a:t>"</a:t>
            </a:r>
            <a:r>
              <a:rPr lang="mr-IN" dirty="0" err="1"/>
              <a:t>Tu</a:t>
            </a:r>
            <a:r>
              <a:rPr lang="mr-IN" dirty="0"/>
              <a:t>" =&gt; 2</a:t>
            </a:r>
          </a:p>
          <a:p>
            <a:r>
              <a:rPr lang="en-GB" dirty="0" smtClean="0"/>
              <a:t>	</a:t>
            </a:r>
            <a:r>
              <a:rPr lang="mr-IN" dirty="0" err="1" smtClean="0"/>
              <a:t>case</a:t>
            </a:r>
            <a:r>
              <a:rPr lang="mr-IN" dirty="0" smtClean="0"/>
              <a:t> </a:t>
            </a:r>
            <a:r>
              <a:rPr lang="mr-IN" dirty="0"/>
              <a:t>"</a:t>
            </a:r>
            <a:r>
              <a:rPr lang="mr-IN" dirty="0" err="1"/>
              <a:t>We</a:t>
            </a:r>
            <a:r>
              <a:rPr lang="mr-IN" dirty="0"/>
              <a:t>" =&gt; 3</a:t>
            </a:r>
          </a:p>
          <a:p>
            <a:r>
              <a:rPr lang="en-GB" dirty="0" smtClean="0"/>
              <a:t>	</a:t>
            </a:r>
            <a:r>
              <a:rPr lang="mr-IN" dirty="0" err="1" smtClean="0"/>
              <a:t>case</a:t>
            </a:r>
            <a:r>
              <a:rPr lang="mr-IN" dirty="0" smtClean="0"/>
              <a:t> </a:t>
            </a:r>
            <a:r>
              <a:rPr lang="mr-IN" dirty="0"/>
              <a:t>"</a:t>
            </a:r>
            <a:r>
              <a:rPr lang="mr-IN" dirty="0" err="1"/>
              <a:t>Th</a:t>
            </a:r>
            <a:r>
              <a:rPr lang="mr-IN" dirty="0"/>
              <a:t>" =&gt; 4</a:t>
            </a:r>
          </a:p>
          <a:p>
            <a:r>
              <a:rPr lang="en-GB" dirty="0" smtClean="0"/>
              <a:t>	</a:t>
            </a:r>
            <a:r>
              <a:rPr lang="mr-IN" dirty="0" err="1" smtClean="0"/>
              <a:t>case</a:t>
            </a:r>
            <a:r>
              <a:rPr lang="mr-IN" dirty="0" smtClean="0"/>
              <a:t> </a:t>
            </a:r>
            <a:r>
              <a:rPr lang="mr-IN" dirty="0"/>
              <a:t>"</a:t>
            </a:r>
            <a:r>
              <a:rPr lang="mr-IN" dirty="0" err="1"/>
              <a:t>Fr</a:t>
            </a:r>
            <a:r>
              <a:rPr lang="mr-IN" dirty="0"/>
              <a:t>" =&gt; 5</a:t>
            </a:r>
          </a:p>
          <a:p>
            <a:r>
              <a:rPr lang="en-GB" dirty="0" smtClean="0"/>
              <a:t>	</a:t>
            </a:r>
            <a:r>
              <a:rPr lang="mr-IN" dirty="0" err="1" smtClean="0"/>
              <a:t>case</a:t>
            </a:r>
            <a:r>
              <a:rPr lang="mr-IN" dirty="0" smtClean="0"/>
              <a:t> </a:t>
            </a:r>
            <a:r>
              <a:rPr lang="mr-IN" dirty="0"/>
              <a:t>"</a:t>
            </a:r>
            <a:r>
              <a:rPr lang="mr-IN" dirty="0" err="1"/>
              <a:t>Sa</a:t>
            </a:r>
            <a:r>
              <a:rPr lang="mr-IN" dirty="0"/>
              <a:t>" =&gt; 6</a:t>
            </a:r>
          </a:p>
          <a:p>
            <a:r>
              <a:rPr lang="en-GB" dirty="0" smtClean="0"/>
              <a:t>	</a:t>
            </a:r>
            <a:r>
              <a:rPr lang="mr-IN" dirty="0" err="1" smtClean="0"/>
              <a:t>case</a:t>
            </a:r>
            <a:r>
              <a:rPr lang="mr-IN" dirty="0" smtClean="0"/>
              <a:t> </a:t>
            </a:r>
            <a:r>
              <a:rPr lang="mr-IN" dirty="0"/>
              <a:t>"</a:t>
            </a:r>
            <a:r>
              <a:rPr lang="mr-IN" dirty="0" err="1"/>
              <a:t>Su</a:t>
            </a:r>
            <a:r>
              <a:rPr lang="mr-IN" dirty="0"/>
              <a:t>" =&gt; 7</a:t>
            </a:r>
          </a:p>
          <a:p>
            <a:r>
              <a:rPr lang="en-GB" dirty="0" smtClean="0"/>
              <a:t>	</a:t>
            </a:r>
            <a:r>
              <a:rPr lang="mr-IN" dirty="0" err="1" smtClean="0"/>
              <a:t>case</a:t>
            </a:r>
            <a:r>
              <a:rPr lang="mr-IN" dirty="0" smtClean="0"/>
              <a:t> </a:t>
            </a:r>
            <a:r>
              <a:rPr lang="mr-IN" dirty="0"/>
              <a:t>_ =&gt; 0</a:t>
            </a:r>
          </a:p>
          <a:p>
            <a:r>
              <a:rPr lang="mr-IN" dirty="0"/>
              <a:t>}</a:t>
            </a:r>
          </a:p>
          <a:p>
            <a:r>
              <a:rPr lang="mr-IN" dirty="0"/>
              <a:t/>
            </a:r>
            <a:br>
              <a:rPr lang="mr-IN" dirty="0"/>
            </a:br>
            <a:r>
              <a:rPr lang="mr-IN" dirty="0" err="1" smtClean="0"/>
              <a:t>println</a:t>
            </a:r>
            <a:r>
              <a:rPr lang="mr-IN" dirty="0" smtClean="0"/>
              <a:t>(</a:t>
            </a:r>
            <a:r>
              <a:rPr lang="mr-IN" dirty="0" err="1" smtClean="0"/>
              <a:t>day</a:t>
            </a:r>
            <a:r>
              <a:rPr lang="mr-IN" dirty="0"/>
              <a:t>("</a:t>
            </a:r>
            <a:r>
              <a:rPr lang="mr-IN" dirty="0" err="1"/>
              <a:t>Monday</a:t>
            </a:r>
            <a:r>
              <a:rPr lang="mr-IN" dirty="0" smtClean="0"/>
              <a:t>"))</a:t>
            </a:r>
            <a:endParaRPr lang="mr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mr-IN" dirty="0"/>
              <a:t>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0457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PATTERN EQUALITY &amp; EXTRACTION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val</a:t>
            </a:r>
            <a:r>
              <a:rPr lang="en-US" dirty="0" smtClean="0"/>
              <a:t> </a:t>
            </a:r>
            <a:r>
              <a:rPr lang="en-US" dirty="0" err="1"/>
              <a:t>os</a:t>
            </a:r>
            <a:r>
              <a:rPr lang="en-US" dirty="0"/>
              <a:t> = (("Microsoft", "Windows 10"), 32)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val</a:t>
            </a:r>
            <a:r>
              <a:rPr lang="en-US" dirty="0"/>
              <a:t> </a:t>
            </a:r>
            <a:r>
              <a:rPr lang="en-US" dirty="0" err="1"/>
              <a:t>isMicrosoft</a:t>
            </a:r>
            <a:r>
              <a:rPr lang="en-US" dirty="0"/>
              <a:t> =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/>
              <a:t>match {</a:t>
            </a:r>
          </a:p>
          <a:p>
            <a:r>
              <a:rPr lang="en-US" dirty="0" smtClean="0"/>
              <a:t>    case </a:t>
            </a:r>
            <a:r>
              <a:rPr lang="en-US" dirty="0"/>
              <a:t>(("Microsoft", _), _) =&gt; true</a:t>
            </a:r>
          </a:p>
          <a:p>
            <a:r>
              <a:rPr lang="en-US" dirty="0" smtClean="0"/>
              <a:t>    case </a:t>
            </a:r>
            <a:r>
              <a:rPr lang="en-US" dirty="0"/>
              <a:t>_ =&gt; false</a:t>
            </a:r>
          </a:p>
          <a:p>
            <a:r>
              <a:rPr lang="en-US" dirty="0" smtClean="0"/>
              <a:t>  }</a:t>
            </a:r>
            <a:endParaRPr lang="en-US" dirty="0"/>
          </a:p>
          <a:p>
            <a:r>
              <a:rPr lang="en-US" dirty="0" smtClean="0"/>
              <a:t> 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val</a:t>
            </a:r>
            <a:r>
              <a:rPr lang="en-US" dirty="0"/>
              <a:t> </a:t>
            </a:r>
            <a:r>
              <a:rPr lang="en-US" dirty="0" err="1"/>
              <a:t>whichMicrosoft</a:t>
            </a:r>
            <a:r>
              <a:rPr lang="en-US" dirty="0"/>
              <a:t> =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/>
              <a:t>match {</a:t>
            </a:r>
          </a:p>
          <a:p>
            <a:r>
              <a:rPr lang="en-US" dirty="0" smtClean="0"/>
              <a:t>    case </a:t>
            </a:r>
            <a:r>
              <a:rPr lang="en-US" dirty="0"/>
              <a:t>(("Microsoft", </a:t>
            </a:r>
            <a:r>
              <a:rPr lang="en-US" dirty="0" err="1"/>
              <a:t>os</a:t>
            </a:r>
            <a:r>
              <a:rPr lang="en-US" dirty="0"/>
              <a:t>), bit) =&gt;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en-US" dirty="0" err="1" smtClean="0"/>
              <a:t>s"MS</a:t>
            </a:r>
            <a:r>
              <a:rPr lang="en-US" dirty="0" smtClean="0"/>
              <a:t> </a:t>
            </a:r>
            <a:r>
              <a:rPr lang="en-US" dirty="0"/>
              <a:t>$</a:t>
            </a:r>
            <a:r>
              <a:rPr lang="en-US" dirty="0" err="1"/>
              <a:t>os</a:t>
            </a:r>
            <a:r>
              <a:rPr lang="en-US" dirty="0"/>
              <a:t> - $bit bit"</a:t>
            </a:r>
          </a:p>
          <a:p>
            <a:r>
              <a:rPr lang="en-US" dirty="0" smtClean="0"/>
              <a:t>    case </a:t>
            </a:r>
            <a:r>
              <a:rPr lang="en-US" dirty="0"/>
              <a:t>_ =&gt; "?"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err="1"/>
              <a:t>isMicrosoft</a:t>
            </a:r>
            <a:r>
              <a:rPr lang="en-US" dirty="0"/>
              <a:t>: Boolean = </a:t>
            </a:r>
            <a:endParaRPr lang="en-US" dirty="0" smtClean="0"/>
          </a:p>
          <a:p>
            <a:r>
              <a:rPr lang="en-US" dirty="0" smtClean="0"/>
              <a:t>True</a:t>
            </a:r>
          </a:p>
          <a:p>
            <a:endParaRPr lang="en-US" dirty="0"/>
          </a:p>
          <a:p>
            <a:r>
              <a:rPr lang="en-US" dirty="0" err="1"/>
              <a:t>whichMicrosoft</a:t>
            </a:r>
            <a:r>
              <a:rPr lang="en-US" dirty="0"/>
              <a:t>: String = </a:t>
            </a:r>
            <a:endParaRPr lang="en-US" dirty="0" smtClean="0"/>
          </a:p>
          <a:p>
            <a:r>
              <a:rPr lang="en-US" dirty="0" smtClean="0"/>
              <a:t>MS </a:t>
            </a:r>
            <a:r>
              <a:rPr lang="en-US" dirty="0"/>
              <a:t>Windows 10 - 32 bit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08158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CASTING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val</a:t>
            </a:r>
            <a:r>
              <a:rPr lang="en-US" dirty="0" smtClean="0"/>
              <a:t> </a:t>
            </a:r>
            <a:r>
              <a:rPr lang="en-US" dirty="0" err="1"/>
              <a:t>objs</a:t>
            </a:r>
            <a:r>
              <a:rPr lang="en-US" dirty="0"/>
              <a:t> = List(1, false, "Hello")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for(o &lt;- </a:t>
            </a:r>
            <a:r>
              <a:rPr lang="en-US" dirty="0" err="1"/>
              <a:t>objs</a:t>
            </a:r>
            <a:r>
              <a:rPr lang="en-US" dirty="0"/>
              <a:t>) </a:t>
            </a:r>
            <a:r>
              <a:rPr lang="en-US" dirty="0" err="1"/>
              <a:t>println</a:t>
            </a:r>
            <a:r>
              <a:rPr lang="en-US" dirty="0"/>
              <a:t>(o match {</a:t>
            </a:r>
          </a:p>
          <a:p>
            <a:r>
              <a:rPr lang="en-US" dirty="0" smtClean="0"/>
              <a:t>  case </a:t>
            </a:r>
            <a:r>
              <a:rPr lang="en-US" dirty="0" err="1"/>
              <a:t>i</a:t>
            </a:r>
            <a:r>
              <a:rPr lang="en-US" dirty="0"/>
              <a:t> : </a:t>
            </a:r>
            <a:r>
              <a:rPr lang="en-US" dirty="0" err="1"/>
              <a:t>Int</a:t>
            </a:r>
            <a:r>
              <a:rPr lang="en-US" dirty="0"/>
              <a:t> =&gt; </a:t>
            </a:r>
            <a:r>
              <a:rPr lang="en-US" dirty="0" err="1"/>
              <a:t>s"An</a:t>
            </a:r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: $</a:t>
            </a:r>
            <a:r>
              <a:rPr lang="en-US" dirty="0" err="1"/>
              <a:t>i</a:t>
            </a:r>
            <a:r>
              <a:rPr lang="en-US" dirty="0"/>
              <a:t>!"</a:t>
            </a:r>
          </a:p>
          <a:p>
            <a:r>
              <a:rPr lang="en-US" dirty="0" smtClean="0"/>
              <a:t>  case </a:t>
            </a:r>
            <a:r>
              <a:rPr lang="en-US" dirty="0"/>
              <a:t>b : Boolean =&gt; </a:t>
            </a:r>
            <a:r>
              <a:rPr lang="en-US" dirty="0" err="1"/>
              <a:t>s"A</a:t>
            </a:r>
            <a:r>
              <a:rPr lang="en-US" dirty="0"/>
              <a:t> bool: $b!"</a:t>
            </a:r>
          </a:p>
          <a:p>
            <a:r>
              <a:rPr lang="en-US" dirty="0" smtClean="0"/>
              <a:t>  case </a:t>
            </a:r>
            <a:r>
              <a:rPr lang="en-US" dirty="0"/>
              <a:t>s : String =&gt; </a:t>
            </a:r>
            <a:r>
              <a:rPr lang="en-US" dirty="0" err="1"/>
              <a:t>s"A</a:t>
            </a:r>
            <a:r>
              <a:rPr lang="en-US" dirty="0"/>
              <a:t> string: $s"</a:t>
            </a:r>
          </a:p>
          <a:p>
            <a:r>
              <a:rPr lang="en-US" dirty="0"/>
              <a:t>})</a:t>
            </a:r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An </a:t>
            </a:r>
            <a:r>
              <a:rPr lang="en-US" dirty="0" err="1"/>
              <a:t>int</a:t>
            </a:r>
            <a:r>
              <a:rPr lang="en-US" dirty="0"/>
              <a:t>: 1!</a:t>
            </a:r>
          </a:p>
          <a:p>
            <a:r>
              <a:rPr lang="en-US" dirty="0"/>
              <a:t>A bool: false!</a:t>
            </a:r>
          </a:p>
          <a:p>
            <a:r>
              <a:rPr lang="en-US" dirty="0"/>
              <a:t>A string: Hello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354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5"/>
          </p:nvPr>
        </p:nvSpPr>
        <p:spPr/>
        <p:txBody>
          <a:bodyPr>
            <a:noAutofit/>
          </a:bodyPr>
          <a:lstStyle/>
          <a:p>
            <a:pPr>
              <a:buFont typeface="Arial" charset="0"/>
              <a:buChar char="•"/>
            </a:pPr>
            <a:r>
              <a:rPr lang="en-US" dirty="0" smtClean="0"/>
              <a:t>Streams</a:t>
            </a:r>
          </a:p>
          <a:p>
            <a:pPr>
              <a:buFont typeface="Arial" charset="0"/>
              <a:buChar char="•"/>
            </a:pPr>
            <a:r>
              <a:rPr lang="en-US" dirty="0" err="1" smtClean="0"/>
              <a:t>Combinators</a:t>
            </a:r>
            <a:endParaRPr lang="en-US" dirty="0" smtClean="0"/>
          </a:p>
          <a:p>
            <a:pPr lvl="1">
              <a:buFont typeface="Arial" charset="0"/>
              <a:buChar char="•"/>
            </a:pPr>
            <a:r>
              <a:rPr lang="en-US" dirty="0" smtClean="0"/>
              <a:t>.map &amp; .</a:t>
            </a:r>
            <a:r>
              <a:rPr lang="en-US" dirty="0" err="1" smtClean="0"/>
              <a:t>flatMap</a:t>
            </a:r>
            <a:endParaRPr lang="en-US" dirty="0" smtClean="0"/>
          </a:p>
          <a:p>
            <a:pPr lvl="1">
              <a:buFont typeface="Arial" charset="0"/>
              <a:buChar char="•"/>
            </a:pPr>
            <a:r>
              <a:rPr lang="en-US" dirty="0" smtClean="0"/>
              <a:t>Folding &amp; Reducing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.exists and .</a:t>
            </a:r>
            <a:r>
              <a:rPr lang="en-US" dirty="0" err="1" smtClean="0"/>
              <a:t>forall</a:t>
            </a:r>
            <a:endParaRPr lang="en-US" dirty="0" smtClean="0"/>
          </a:p>
          <a:p>
            <a:pPr lvl="1">
              <a:buFont typeface="Arial" charset="0"/>
              <a:buChar char="•"/>
            </a:pPr>
            <a:r>
              <a:rPr lang="en-US" dirty="0" smtClean="0"/>
              <a:t>Option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For comprehensions</a:t>
            </a:r>
          </a:p>
          <a:p>
            <a:pPr lvl="1">
              <a:buFont typeface="Arial" charset="0"/>
              <a:buChar char="•"/>
            </a:pPr>
            <a:r>
              <a:rPr lang="en-US" dirty="0" err="1" smtClean="0"/>
              <a:t>Foreach</a:t>
            </a:r>
            <a:r>
              <a:rPr lang="en-US" dirty="0" smtClean="0"/>
              <a:t> &amp; </a:t>
            </a:r>
            <a:r>
              <a:rPr lang="en-US" dirty="0" err="1" smtClean="0"/>
              <a:t>Flatmap</a:t>
            </a:r>
            <a:endParaRPr lang="en-US" dirty="0" smtClean="0"/>
          </a:p>
          <a:p>
            <a:pPr>
              <a:buFont typeface="Arial" charset="0"/>
              <a:buChar char="•"/>
            </a:pPr>
            <a:r>
              <a:rPr lang="en-US" dirty="0" smtClean="0"/>
              <a:t>Pattern matching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Review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Casting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Sequences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For-yield-match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Regex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Guards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Option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3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val</a:t>
            </a:r>
            <a:r>
              <a:rPr lang="en-US" dirty="0" smtClean="0"/>
              <a:t> </a:t>
            </a:r>
            <a:r>
              <a:rPr lang="en-US" dirty="0"/>
              <a:t>names = List("</a:t>
            </a:r>
            <a:r>
              <a:rPr lang="en-US" dirty="0" err="1"/>
              <a:t>michael</a:t>
            </a:r>
            <a:r>
              <a:rPr lang="en-US" dirty="0"/>
              <a:t>", "</a:t>
            </a:r>
            <a:r>
              <a:rPr lang="en-US" dirty="0" err="1"/>
              <a:t>sherlock</a:t>
            </a:r>
            <a:r>
              <a:rPr lang="en-US" dirty="0"/>
              <a:t>", "</a:t>
            </a:r>
            <a:r>
              <a:rPr lang="en-US" dirty="0" err="1"/>
              <a:t>watson</a:t>
            </a:r>
            <a:r>
              <a:rPr lang="en-US" dirty="0"/>
              <a:t>")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println</a:t>
            </a:r>
            <a:r>
              <a:rPr lang="en-US" dirty="0" smtClean="0"/>
              <a:t>( names </a:t>
            </a:r>
            <a:r>
              <a:rPr lang="en-US" dirty="0"/>
              <a:t>match {</a:t>
            </a:r>
          </a:p>
          <a:p>
            <a:r>
              <a:rPr lang="en-US" dirty="0" smtClean="0"/>
              <a:t>    case </a:t>
            </a:r>
            <a:r>
              <a:rPr lang="en-US" dirty="0"/>
              <a:t>head :: tail =&gt; </a:t>
            </a:r>
            <a:r>
              <a:rPr lang="en-US" dirty="0" err="1"/>
              <a:t>s"Mr</a:t>
            </a:r>
            <a:r>
              <a:rPr lang="en-US" dirty="0"/>
              <a:t>. $head"</a:t>
            </a:r>
          </a:p>
          <a:p>
            <a:r>
              <a:rPr lang="en-US" dirty="0" smtClean="0"/>
              <a:t>    case </a:t>
            </a:r>
            <a:r>
              <a:rPr lang="en-US" dirty="0"/>
              <a:t>Nil =&gt; "GUEST"</a:t>
            </a:r>
          </a:p>
          <a:p>
            <a:r>
              <a:rPr lang="en-US" dirty="0" smtClean="0"/>
              <a:t>}) </a:t>
            </a:r>
            <a:endParaRPr lang="en-US" dirty="0"/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breakUp</a:t>
            </a:r>
            <a:r>
              <a:rPr lang="en-US" dirty="0"/>
              <a:t>[T](</a:t>
            </a:r>
            <a:r>
              <a:rPr lang="en-US" dirty="0" err="1"/>
              <a:t>seq</a:t>
            </a:r>
            <a:r>
              <a:rPr lang="en-US" dirty="0"/>
              <a:t>: </a:t>
            </a:r>
            <a:r>
              <a:rPr lang="en-US" dirty="0" err="1"/>
              <a:t>Seq</a:t>
            </a:r>
            <a:r>
              <a:rPr lang="en-US" dirty="0"/>
              <a:t>[T]): String = </a:t>
            </a:r>
            <a:r>
              <a:rPr lang="en-US" dirty="0" err="1" smtClean="0"/>
              <a:t>seq</a:t>
            </a:r>
            <a:r>
              <a:rPr lang="en-US" dirty="0" smtClean="0"/>
              <a:t> </a:t>
            </a:r>
            <a:r>
              <a:rPr lang="en-US" dirty="0"/>
              <a:t>match {</a:t>
            </a:r>
          </a:p>
          <a:p>
            <a:r>
              <a:rPr lang="en-US" dirty="0" smtClean="0"/>
              <a:t>  case </a:t>
            </a:r>
            <a:r>
              <a:rPr lang="en-US" dirty="0"/>
              <a:t>head +: tail =&gt;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dirty="0" err="1" smtClean="0"/>
              <a:t>s</a:t>
            </a:r>
            <a:r>
              <a:rPr lang="en-US" dirty="0" err="1"/>
              <a:t>"$head</a:t>
            </a:r>
            <a:r>
              <a:rPr lang="en-US" dirty="0"/>
              <a:t> +: " + </a:t>
            </a:r>
            <a:r>
              <a:rPr lang="en-US" dirty="0" err="1"/>
              <a:t>breakUp</a:t>
            </a:r>
            <a:r>
              <a:rPr lang="en-US" dirty="0"/>
              <a:t>(tail)</a:t>
            </a:r>
          </a:p>
          <a:p>
            <a:r>
              <a:rPr lang="en-US" dirty="0" smtClean="0"/>
              <a:t>  case </a:t>
            </a:r>
            <a:r>
              <a:rPr lang="en-US" dirty="0"/>
              <a:t>Nil =&gt; "END"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println</a:t>
            </a:r>
            <a:r>
              <a:rPr lang="en-US" dirty="0" smtClean="0"/>
              <a:t>(</a:t>
            </a:r>
          </a:p>
          <a:p>
            <a:r>
              <a:rPr lang="en-US" dirty="0" err="1" smtClean="0"/>
              <a:t>breakUp</a:t>
            </a:r>
            <a:r>
              <a:rPr lang="en-US" dirty="0" smtClean="0"/>
              <a:t>(</a:t>
            </a:r>
            <a:r>
              <a:rPr lang="en-US" dirty="0" err="1" smtClean="0"/>
              <a:t>IndexedSeq</a:t>
            </a:r>
            <a:r>
              <a:rPr lang="en-US" dirty="0"/>
              <a:t>("Michael", "John", "Burgess</a:t>
            </a:r>
            <a:r>
              <a:rPr lang="en-US" dirty="0" smtClean="0"/>
              <a:t>"))</a:t>
            </a:r>
          </a:p>
          <a:p>
            <a:r>
              <a:rPr lang="en-US" dirty="0" smtClean="0"/>
              <a:t>)</a:t>
            </a:r>
            <a:endParaRPr lang="en-US" dirty="0"/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Mr. </a:t>
            </a:r>
            <a:r>
              <a:rPr lang="en-US" dirty="0" err="1" smtClean="0"/>
              <a:t>michael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Michael +: John +: Burgess +: END</a:t>
            </a:r>
          </a:p>
        </p:txBody>
      </p:sp>
    </p:spTree>
    <p:extLst>
      <p:ext uri="{BB962C8B-B14F-4D97-AF65-F5344CB8AC3E}">
        <p14:creationId xmlns:p14="http://schemas.microsoft.com/office/powerpoint/2010/main" val="14565104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FOR-YIELD-MATCH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val</a:t>
            </a:r>
            <a:r>
              <a:rPr lang="en-US" dirty="0" smtClean="0"/>
              <a:t> </a:t>
            </a:r>
            <a:r>
              <a:rPr lang="en-US" dirty="0" err="1"/>
              <a:t>tupleList</a:t>
            </a:r>
            <a:r>
              <a:rPr lang="en-US" dirty="0"/>
              <a:t> = List(("A", "B", "C"), (1, 2, 3), (false, 1, "B"))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val</a:t>
            </a:r>
            <a:r>
              <a:rPr lang="en-US" dirty="0"/>
              <a:t> </a:t>
            </a:r>
            <a:r>
              <a:rPr lang="en-US" dirty="0" err="1"/>
              <a:t>eachStartsWith</a:t>
            </a:r>
            <a:r>
              <a:rPr lang="en-US" dirty="0"/>
              <a:t> = for (triple &lt;- </a:t>
            </a:r>
            <a:r>
              <a:rPr lang="en-US" dirty="0" err="1"/>
              <a:t>tupleList</a:t>
            </a:r>
            <a:r>
              <a:rPr lang="en-US" dirty="0"/>
              <a:t>)</a:t>
            </a:r>
          </a:p>
          <a:p>
            <a:r>
              <a:rPr lang="en-US" dirty="0" smtClean="0"/>
              <a:t>  yield </a:t>
            </a:r>
            <a:r>
              <a:rPr lang="en-US" dirty="0"/>
              <a:t>triple match {</a:t>
            </a:r>
          </a:p>
          <a:p>
            <a:r>
              <a:rPr lang="en-US" dirty="0" smtClean="0"/>
              <a:t>    case </a:t>
            </a:r>
            <a:r>
              <a:rPr lang="en-US" dirty="0"/>
              <a:t>("A", _, _) =&gt; "Starts with A"</a:t>
            </a:r>
          </a:p>
          <a:p>
            <a:r>
              <a:rPr lang="en-US" dirty="0" smtClean="0"/>
              <a:t>    case </a:t>
            </a:r>
            <a:r>
              <a:rPr lang="en-US" dirty="0"/>
              <a:t>(1, _, _) =&gt; "Starts with 1"</a:t>
            </a:r>
          </a:p>
          <a:p>
            <a:r>
              <a:rPr lang="en-US" dirty="0" smtClean="0"/>
              <a:t>    case </a:t>
            </a:r>
            <a:r>
              <a:rPr lang="en-US" dirty="0"/>
              <a:t>(_, _, _) =&gt; "Unknown!"</a:t>
            </a:r>
          </a:p>
          <a:p>
            <a:r>
              <a:rPr lang="en-US" dirty="0" smtClean="0"/>
              <a:t>  }</a:t>
            </a:r>
            <a:endParaRPr lang="en-US" dirty="0"/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  <a:p>
            <a:r>
              <a:rPr lang="en-US" dirty="0" smtClean="0"/>
              <a:t>List(</a:t>
            </a:r>
          </a:p>
          <a:p>
            <a:r>
              <a:rPr lang="en-US" dirty="0" smtClean="0"/>
              <a:t>Starts </a:t>
            </a:r>
            <a:r>
              <a:rPr lang="en-US" dirty="0"/>
              <a:t>with A, Starts with 1, Unknown</a:t>
            </a:r>
            <a:r>
              <a:rPr lang="en-US" dirty="0" smtClean="0"/>
              <a:t>!</a:t>
            </a:r>
          </a:p>
          <a:p>
            <a:r>
              <a:rPr lang="en-US" dirty="0" smtClean="0"/>
              <a:t>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233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REGEX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val</a:t>
            </a:r>
            <a:r>
              <a:rPr lang="en-US" dirty="0" smtClean="0"/>
              <a:t> </a:t>
            </a:r>
            <a:r>
              <a:rPr lang="en-US" dirty="0"/>
              <a:t>people = List</a:t>
            </a:r>
            <a:r>
              <a:rPr lang="en-US" dirty="0" smtClean="0"/>
              <a:t>(</a:t>
            </a:r>
          </a:p>
          <a:p>
            <a:r>
              <a:rPr lang="en-US" dirty="0" smtClean="0"/>
              <a:t>"</a:t>
            </a:r>
            <a:r>
              <a:rPr lang="en-US" dirty="0"/>
              <a:t>Richard Dawkins", "Richard Feynman",</a:t>
            </a:r>
          </a:p>
          <a:p>
            <a:r>
              <a:rPr lang="en-US" dirty="0"/>
              <a:t>"Lewis Carol", "David Lewis", "Carol Richards")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val</a:t>
            </a:r>
            <a:r>
              <a:rPr lang="en-US" dirty="0"/>
              <a:t> Richards = </a:t>
            </a:r>
            <a:r>
              <a:rPr lang="en-US" dirty="0" err="1"/>
              <a:t>raw"Richard</a:t>
            </a:r>
            <a:r>
              <a:rPr lang="en-US" dirty="0"/>
              <a:t> (\w+)".r</a:t>
            </a:r>
          </a:p>
          <a:p>
            <a:r>
              <a:rPr lang="en-US" dirty="0" err="1"/>
              <a:t>val</a:t>
            </a:r>
            <a:r>
              <a:rPr lang="en-US" dirty="0"/>
              <a:t> </a:t>
            </a:r>
            <a:r>
              <a:rPr lang="en-US" dirty="0" err="1"/>
              <a:t>Lewises</a:t>
            </a:r>
            <a:r>
              <a:rPr lang="en-US" dirty="0"/>
              <a:t> = raw"(?:\w+ )?Lewis(?: \w+)?".r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println</a:t>
            </a:r>
            <a:r>
              <a:rPr lang="en-US" dirty="0"/>
              <a:t>(</a:t>
            </a:r>
          </a:p>
          <a:p>
            <a:r>
              <a:rPr lang="en-US" dirty="0" smtClean="0"/>
              <a:t>  for </a:t>
            </a:r>
            <a:r>
              <a:rPr lang="en-US" dirty="0"/>
              <a:t>(person &lt;- people) yield person match {</a:t>
            </a:r>
          </a:p>
          <a:p>
            <a:r>
              <a:rPr lang="en-US" dirty="0" smtClean="0"/>
              <a:t>    case </a:t>
            </a:r>
            <a:r>
              <a:rPr lang="en-US" dirty="0"/>
              <a:t>Richards(name) =&gt;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"</a:t>
            </a:r>
            <a:r>
              <a:rPr lang="en-US" dirty="0"/>
              <a:t>a scientist named: " + </a:t>
            </a:r>
            <a:r>
              <a:rPr lang="en-US" dirty="0" smtClean="0"/>
              <a:t>name</a:t>
            </a:r>
          </a:p>
          <a:p>
            <a:endParaRPr lang="en-US" dirty="0"/>
          </a:p>
          <a:p>
            <a:r>
              <a:rPr lang="en-US" dirty="0" smtClean="0"/>
              <a:t>    case </a:t>
            </a:r>
            <a:r>
              <a:rPr lang="en-US" dirty="0" err="1"/>
              <a:t>Lewises</a:t>
            </a:r>
            <a:r>
              <a:rPr lang="en-US" dirty="0"/>
              <a:t>() =&gt; "a logician"</a:t>
            </a:r>
          </a:p>
          <a:p>
            <a:r>
              <a:rPr lang="en-US" dirty="0" smtClean="0"/>
              <a:t>    case </a:t>
            </a:r>
            <a:r>
              <a:rPr lang="en-US" dirty="0"/>
              <a:t>_ =&gt; "something else"</a:t>
            </a:r>
          </a:p>
          <a:p>
            <a:r>
              <a:rPr lang="en-US" dirty="0" smtClean="0"/>
              <a:t>  }</a:t>
            </a:r>
            <a:endParaRPr lang="en-US" dirty="0"/>
          </a:p>
          <a:p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List</a:t>
            </a:r>
            <a:r>
              <a:rPr lang="en-US" dirty="0" smtClean="0"/>
              <a:t>(</a:t>
            </a:r>
          </a:p>
          <a:p>
            <a:r>
              <a:rPr lang="en-US" dirty="0" smtClean="0"/>
              <a:t>a </a:t>
            </a:r>
            <a:r>
              <a:rPr lang="en-US" dirty="0"/>
              <a:t>scientist named: Dawkins,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 </a:t>
            </a:r>
            <a:r>
              <a:rPr lang="en-US" dirty="0"/>
              <a:t>scientist named: Feynman</a:t>
            </a:r>
            <a:r>
              <a:rPr lang="en-US" dirty="0" smtClean="0"/>
              <a:t>,</a:t>
            </a:r>
          </a:p>
          <a:p>
            <a:endParaRPr lang="en-US" dirty="0"/>
          </a:p>
          <a:p>
            <a:r>
              <a:rPr lang="en-US" dirty="0" smtClean="0"/>
              <a:t>a </a:t>
            </a:r>
            <a:r>
              <a:rPr lang="en-US" dirty="0"/>
              <a:t>logician,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logician,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something </a:t>
            </a:r>
            <a:r>
              <a:rPr lang="en-US" dirty="0"/>
              <a:t>else)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0324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GUARDS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type </a:t>
            </a:r>
            <a:r>
              <a:rPr lang="en-US" dirty="0"/>
              <a:t>Person = (String, </a:t>
            </a:r>
            <a:r>
              <a:rPr lang="en-US" dirty="0" err="1"/>
              <a:t>Int</a:t>
            </a:r>
            <a:r>
              <a:rPr lang="en-US" dirty="0"/>
              <a:t>)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val</a:t>
            </a:r>
            <a:r>
              <a:rPr lang="en-US" dirty="0"/>
              <a:t> people: </a:t>
            </a:r>
            <a:r>
              <a:rPr lang="en-US" dirty="0" err="1"/>
              <a:t>Seq</a:t>
            </a:r>
            <a:r>
              <a:rPr lang="en-US" dirty="0"/>
              <a:t>[Person] = </a:t>
            </a:r>
            <a:endParaRPr lang="en-US" dirty="0" smtClean="0"/>
          </a:p>
          <a:p>
            <a:r>
              <a:rPr lang="en-US" dirty="0" err="1" smtClean="0"/>
              <a:t>Seq</a:t>
            </a:r>
            <a:r>
              <a:rPr lang="en-US" dirty="0"/>
              <a:t>(("Michael", 26), ("Sarah", 15), ("John", 18))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for(person &lt;- people) </a:t>
            </a:r>
            <a:r>
              <a:rPr lang="en-US" dirty="0" err="1"/>
              <a:t>println</a:t>
            </a:r>
            <a:r>
              <a:rPr lang="en-US" dirty="0"/>
              <a:t>(</a:t>
            </a:r>
          </a:p>
          <a:p>
            <a:r>
              <a:rPr lang="en-US" dirty="0" smtClean="0"/>
              <a:t>  person </a:t>
            </a:r>
            <a:r>
              <a:rPr lang="en-US" dirty="0"/>
              <a:t>match {</a:t>
            </a:r>
          </a:p>
          <a:p>
            <a:r>
              <a:rPr lang="en-US" dirty="0" smtClean="0"/>
              <a:t>    case </a:t>
            </a:r>
            <a:r>
              <a:rPr lang="en-US" dirty="0"/>
              <a:t>(name, age) if age &gt;= 18 </a:t>
            </a:r>
            <a:r>
              <a:rPr lang="en-US" dirty="0" smtClean="0"/>
              <a:t>=&gt;</a:t>
            </a:r>
          </a:p>
          <a:p>
            <a:r>
              <a:rPr lang="en-US" dirty="0" smtClean="0"/>
              <a:t>      </a:t>
            </a:r>
            <a:r>
              <a:rPr lang="en-US" dirty="0" err="1" smtClean="0"/>
              <a:t>s</a:t>
            </a:r>
            <a:r>
              <a:rPr lang="en-US" dirty="0" err="1"/>
              <a:t>"$name</a:t>
            </a:r>
            <a:r>
              <a:rPr lang="en-US" dirty="0"/>
              <a:t> is eligible for full-time work </a:t>
            </a:r>
            <a:r>
              <a:rPr lang="en-US" dirty="0" smtClean="0"/>
              <a:t>"</a:t>
            </a:r>
          </a:p>
          <a:p>
            <a:endParaRPr lang="en-US" dirty="0"/>
          </a:p>
          <a:p>
            <a:r>
              <a:rPr lang="en-US" dirty="0" smtClean="0"/>
              <a:t>    case </a:t>
            </a:r>
            <a:r>
              <a:rPr lang="en-US" dirty="0"/>
              <a:t>(name, _) =&gt;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en-US" dirty="0" err="1" smtClean="0"/>
              <a:t>s</a:t>
            </a:r>
            <a:r>
              <a:rPr lang="en-US" dirty="0" err="1"/>
              <a:t>"$name</a:t>
            </a:r>
            <a:r>
              <a:rPr lang="en-US" dirty="0"/>
              <a:t> is not eligible for full-time work"</a:t>
            </a:r>
          </a:p>
          <a:p>
            <a:r>
              <a:rPr lang="en-US" dirty="0" smtClean="0"/>
              <a:t>  }</a:t>
            </a:r>
            <a:endParaRPr lang="en-US" dirty="0"/>
          </a:p>
          <a:p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Michael is eligible for full-time work 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Sarah is not eligible for full-time </a:t>
            </a:r>
            <a:r>
              <a:rPr lang="en-US" dirty="0" smtClean="0"/>
              <a:t>work</a:t>
            </a:r>
          </a:p>
          <a:p>
            <a:endParaRPr lang="en-US" dirty="0"/>
          </a:p>
          <a:p>
            <a:r>
              <a:rPr lang="en-US" dirty="0"/>
              <a:t>John is eligible for full-time work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9901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 err="1"/>
              <a:t>getName</a:t>
            </a:r>
            <a:r>
              <a:rPr lang="en-US" dirty="0"/>
              <a:t>(): Option[String] = Some("Michael")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val</a:t>
            </a:r>
            <a:r>
              <a:rPr lang="en-US" dirty="0"/>
              <a:t> </a:t>
            </a:r>
            <a:r>
              <a:rPr lang="en-US" dirty="0" err="1"/>
              <a:t>mrName</a:t>
            </a:r>
            <a:r>
              <a:rPr lang="en-US" dirty="0"/>
              <a:t> = </a:t>
            </a:r>
            <a:r>
              <a:rPr lang="en-US" dirty="0" err="1"/>
              <a:t>getName</a:t>
            </a:r>
            <a:r>
              <a:rPr lang="en-US" dirty="0"/>
              <a:t>() match {</a:t>
            </a:r>
          </a:p>
          <a:p>
            <a:r>
              <a:rPr lang="en-US" dirty="0" smtClean="0"/>
              <a:t>  case </a:t>
            </a:r>
            <a:r>
              <a:rPr lang="en-US" dirty="0"/>
              <a:t>Some(n) =&gt; </a:t>
            </a:r>
            <a:r>
              <a:rPr lang="en-US" dirty="0" err="1"/>
              <a:t>s"Mr</a:t>
            </a:r>
            <a:r>
              <a:rPr lang="en-US" dirty="0"/>
              <a:t>. $n"</a:t>
            </a:r>
          </a:p>
          <a:p>
            <a:r>
              <a:rPr lang="en-US" dirty="0" smtClean="0"/>
              <a:t>  case </a:t>
            </a:r>
            <a:r>
              <a:rPr lang="en-US" dirty="0"/>
              <a:t>None =&gt; "GUEST"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println</a:t>
            </a:r>
            <a:r>
              <a:rPr lang="en-US" dirty="0"/>
              <a:t>(</a:t>
            </a:r>
            <a:r>
              <a:rPr lang="en-US" dirty="0" err="1"/>
              <a:t>mrName</a:t>
            </a:r>
            <a:r>
              <a:rPr lang="en-US" dirty="0"/>
              <a:t>)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//better to use </a:t>
            </a:r>
            <a:r>
              <a:rPr lang="en-US" dirty="0" smtClean="0"/>
              <a:t>for-comprehensions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Mr. </a:t>
            </a:r>
            <a:r>
              <a:rPr lang="en-US" dirty="0" smtClean="0"/>
              <a:t>Michael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0497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5"/>
          </p:nvPr>
        </p:nvSpPr>
        <p:spPr/>
        <p:txBody>
          <a:bodyPr>
            <a:noAutofit/>
          </a:bodyPr>
          <a:lstStyle/>
          <a:p>
            <a:pPr>
              <a:buFont typeface="Arial" charset="0"/>
              <a:buChar char="•"/>
            </a:pPr>
            <a:r>
              <a:rPr lang="en-US" dirty="0" smtClean="0"/>
              <a:t>Streams</a:t>
            </a:r>
          </a:p>
          <a:p>
            <a:pPr>
              <a:buFont typeface="Arial" charset="0"/>
              <a:buChar char="•"/>
            </a:pPr>
            <a:r>
              <a:rPr lang="en-US" dirty="0" err="1" smtClean="0"/>
              <a:t>Combinators</a:t>
            </a:r>
            <a:endParaRPr lang="en-US" dirty="0" smtClean="0"/>
          </a:p>
          <a:p>
            <a:pPr lvl="1">
              <a:buFont typeface="Arial" charset="0"/>
              <a:buChar char="•"/>
            </a:pPr>
            <a:r>
              <a:rPr lang="en-US" dirty="0" smtClean="0"/>
              <a:t>.map &amp; .</a:t>
            </a:r>
            <a:r>
              <a:rPr lang="en-US" dirty="0" err="1" smtClean="0"/>
              <a:t>flatMap</a:t>
            </a:r>
            <a:endParaRPr lang="en-US" dirty="0" smtClean="0"/>
          </a:p>
          <a:p>
            <a:pPr lvl="1">
              <a:buFont typeface="Arial" charset="0"/>
              <a:buChar char="•"/>
            </a:pPr>
            <a:r>
              <a:rPr lang="en-US" dirty="0" smtClean="0"/>
              <a:t>Folding &amp; Reducing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.exists and .</a:t>
            </a:r>
            <a:r>
              <a:rPr lang="en-US" dirty="0" err="1" smtClean="0"/>
              <a:t>forall</a:t>
            </a:r>
            <a:endParaRPr lang="en-US" dirty="0" smtClean="0"/>
          </a:p>
          <a:p>
            <a:pPr lvl="1">
              <a:buFont typeface="Arial" charset="0"/>
              <a:buChar char="•"/>
            </a:pPr>
            <a:r>
              <a:rPr lang="en-US" dirty="0" smtClean="0"/>
              <a:t>Option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For comprehensions</a:t>
            </a:r>
          </a:p>
          <a:p>
            <a:pPr lvl="1">
              <a:buFont typeface="Arial" charset="0"/>
              <a:buChar char="•"/>
            </a:pPr>
            <a:r>
              <a:rPr lang="en-US" dirty="0" err="1" smtClean="0"/>
              <a:t>Foreach</a:t>
            </a:r>
            <a:r>
              <a:rPr lang="en-US" dirty="0" smtClean="0"/>
              <a:t> &amp; </a:t>
            </a:r>
            <a:r>
              <a:rPr lang="en-US" dirty="0" err="1" smtClean="0"/>
              <a:t>Flatmap</a:t>
            </a:r>
            <a:endParaRPr lang="en-US" dirty="0" smtClean="0"/>
          </a:p>
          <a:p>
            <a:pPr>
              <a:buFont typeface="Arial" charset="0"/>
              <a:buChar char="•"/>
            </a:pPr>
            <a:r>
              <a:rPr lang="en-US" dirty="0" smtClean="0"/>
              <a:t>Pattern matching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Review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Casting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Sequences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For-yield-match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Regex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Guards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Option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86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371600" y="3747454"/>
            <a:ext cx="7180418" cy="1891346"/>
          </a:xfrm>
        </p:spPr>
        <p:txBody>
          <a:bodyPr/>
          <a:lstStyle/>
          <a:p>
            <a:r>
              <a:rPr lang="en-GB" b="0" dirty="0"/>
              <a:t>	Use </a:t>
            </a:r>
            <a:r>
              <a:rPr lang="en-GB" b="0" dirty="0" err="1"/>
              <a:t>combinators</a:t>
            </a:r>
            <a:r>
              <a:rPr lang="en-GB" b="0" dirty="0"/>
              <a:t> to analyse some names and ages; and pattern matching with some shopping data. </a:t>
            </a:r>
          </a:p>
        </p:txBody>
      </p:sp>
    </p:spTree>
    <p:extLst>
      <p:ext uri="{BB962C8B-B14F-4D97-AF65-F5344CB8AC3E}">
        <p14:creationId xmlns:p14="http://schemas.microsoft.com/office/powerpoint/2010/main" val="1711342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dirty="0" smtClean="0"/>
              <a:t>By the end of the session you will</a:t>
            </a:r>
            <a:r>
              <a:rPr lang="mr-IN" dirty="0" smtClean="0"/>
              <a:t>…</a:t>
            </a:r>
            <a:endParaRPr lang="en-GB" dirty="0" smtClean="0"/>
          </a:p>
          <a:p>
            <a:r>
              <a:rPr lang="en-GB" b="0" dirty="0" smtClean="0"/>
              <a:t>	Use </a:t>
            </a:r>
            <a:r>
              <a:rPr lang="en-GB" b="0" dirty="0" err="1"/>
              <a:t>combinators</a:t>
            </a:r>
            <a:r>
              <a:rPr lang="en-GB" b="0" dirty="0"/>
              <a:t> to analyse some names and ages; and pattern matching with some shopping data. </a:t>
            </a:r>
          </a:p>
          <a:p>
            <a:endParaRPr lang="en-GB" dirty="0" smtClean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349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// </a:t>
            </a:r>
            <a:r>
              <a:rPr lang="en-US" dirty="0"/>
              <a:t>streams are </a:t>
            </a:r>
            <a:r>
              <a:rPr lang="en-US" dirty="0" smtClean="0"/>
              <a:t>immutable </a:t>
            </a:r>
            <a:r>
              <a:rPr lang="en-US" dirty="0"/>
              <a:t>lazy lists</a:t>
            </a:r>
          </a:p>
          <a:p>
            <a:r>
              <a:rPr lang="en-US" dirty="0"/>
              <a:t>// values calculated on demand </a:t>
            </a:r>
            <a:r>
              <a:rPr lang="en-US" dirty="0" smtClean="0"/>
              <a:t>and cached</a:t>
            </a:r>
            <a:endParaRPr lang="en-US" dirty="0"/>
          </a:p>
          <a:p>
            <a:r>
              <a:rPr lang="en-US" dirty="0"/>
              <a:t>// stream = current value + next operation </a:t>
            </a:r>
            <a:endParaRPr lang="en-US" dirty="0" smtClean="0"/>
          </a:p>
          <a:p>
            <a:r>
              <a:rPr lang="en-US" dirty="0" smtClean="0"/>
              <a:t>// streams can be infinite</a:t>
            </a:r>
          </a:p>
          <a:p>
            <a:r>
              <a:rPr lang="en-US" dirty="0" smtClean="0"/>
              <a:t>import </a:t>
            </a:r>
            <a:r>
              <a:rPr lang="en-US" dirty="0"/>
              <a:t>Stream._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val</a:t>
            </a:r>
            <a:r>
              <a:rPr lang="en-US" dirty="0"/>
              <a:t> numbers = cons(0, cons(1, </a:t>
            </a:r>
            <a:r>
              <a:rPr lang="en-US" dirty="0" err="1"/>
              <a:t>Stream.empty</a:t>
            </a:r>
            <a:r>
              <a:rPr lang="en-US" dirty="0"/>
              <a:t>))</a:t>
            </a:r>
          </a:p>
          <a:p>
            <a:r>
              <a:rPr lang="en-US" dirty="0" err="1"/>
              <a:t>val</a:t>
            </a:r>
            <a:r>
              <a:rPr lang="en-US" dirty="0"/>
              <a:t> </a:t>
            </a:r>
            <a:r>
              <a:rPr lang="en-US" dirty="0" err="1"/>
              <a:t>zeroOne</a:t>
            </a:r>
            <a:r>
              <a:rPr lang="en-US" dirty="0"/>
              <a:t> = 0 #:: 1 #:: empty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def</a:t>
            </a:r>
            <a:r>
              <a:rPr lang="en-US" dirty="0"/>
              <a:t> squares(</a:t>
            </a:r>
            <a:r>
              <a:rPr lang="en-US" dirty="0" err="1"/>
              <a:t>i</a:t>
            </a:r>
            <a:r>
              <a:rPr lang="en-US" dirty="0"/>
              <a:t>: </a:t>
            </a:r>
            <a:r>
              <a:rPr lang="en-US" dirty="0" err="1"/>
              <a:t>Int</a:t>
            </a:r>
            <a:r>
              <a:rPr lang="en-US" dirty="0"/>
              <a:t>): Stream[</a:t>
            </a:r>
            <a:r>
              <a:rPr lang="en-US" dirty="0" err="1"/>
              <a:t>Int</a:t>
            </a:r>
            <a:r>
              <a:rPr lang="en-US" dirty="0"/>
              <a:t>] =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(</a:t>
            </a:r>
            <a:r>
              <a:rPr lang="en-US" dirty="0" err="1"/>
              <a:t>i</a:t>
            </a:r>
            <a:r>
              <a:rPr lang="en-US" dirty="0"/>
              <a:t> * </a:t>
            </a:r>
            <a:r>
              <a:rPr lang="en-US" dirty="0" err="1"/>
              <a:t>i</a:t>
            </a:r>
            <a:r>
              <a:rPr lang="en-US" dirty="0"/>
              <a:t>) #:: squares(</a:t>
            </a:r>
            <a:r>
              <a:rPr lang="en-US" dirty="0" err="1"/>
              <a:t>i</a:t>
            </a:r>
            <a:r>
              <a:rPr lang="en-US" dirty="0"/>
              <a:t> + 1)</a:t>
            </a:r>
          </a:p>
          <a:p>
            <a:endParaRPr lang="en-US" dirty="0"/>
          </a:p>
          <a:p>
            <a:r>
              <a:rPr lang="en-US" dirty="0" err="1" smtClean="0"/>
              <a:t>val</a:t>
            </a:r>
            <a:r>
              <a:rPr lang="en-US" dirty="0" smtClean="0"/>
              <a:t> </a:t>
            </a:r>
            <a:r>
              <a:rPr lang="en-US" dirty="0"/>
              <a:t>monotonic = </a:t>
            </a:r>
            <a:r>
              <a:rPr lang="en-US" dirty="0" err="1"/>
              <a:t>Stream.from</a:t>
            </a:r>
            <a:r>
              <a:rPr lang="en-US" dirty="0"/>
              <a:t>(3)</a:t>
            </a:r>
          </a:p>
          <a:p>
            <a:r>
              <a:rPr lang="en-US" dirty="0" err="1"/>
              <a:t>val</a:t>
            </a:r>
            <a:r>
              <a:rPr lang="en-US" dirty="0"/>
              <a:t> repeated = </a:t>
            </a:r>
            <a:r>
              <a:rPr lang="en-US" dirty="0" err="1"/>
              <a:t>Stream.continually</a:t>
            </a:r>
            <a:r>
              <a:rPr lang="en-US" dirty="0"/>
              <a:t>(1)</a:t>
            </a:r>
          </a:p>
          <a:p>
            <a:r>
              <a:rPr lang="en-US" dirty="0" err="1"/>
              <a:t>val</a:t>
            </a:r>
            <a:r>
              <a:rPr lang="en-US" dirty="0"/>
              <a:t> range = </a:t>
            </a:r>
            <a:r>
              <a:rPr lang="en-US" dirty="0" err="1"/>
              <a:t>Stream.range</a:t>
            </a:r>
            <a:r>
              <a:rPr lang="en-US" dirty="0"/>
              <a:t>(10,20)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numbers </a:t>
            </a:r>
            <a:r>
              <a:rPr lang="en-US" dirty="0" err="1"/>
              <a:t>foreach</a:t>
            </a:r>
            <a:r>
              <a:rPr lang="en-US" dirty="0"/>
              <a:t> { </a:t>
            </a:r>
            <a:r>
              <a:rPr lang="en-US" dirty="0" err="1"/>
              <a:t>println</a:t>
            </a:r>
            <a:r>
              <a:rPr lang="en-US" dirty="0"/>
              <a:t> _ }</a:t>
            </a:r>
          </a:p>
          <a:p>
            <a:r>
              <a:rPr lang="en-US" dirty="0"/>
              <a:t>squares(1) take 3 </a:t>
            </a:r>
            <a:r>
              <a:rPr lang="en-US" dirty="0" err="1"/>
              <a:t>foreach</a:t>
            </a:r>
            <a:r>
              <a:rPr lang="en-US" dirty="0"/>
              <a:t> (</a:t>
            </a:r>
            <a:r>
              <a:rPr lang="en-US" dirty="0" err="1"/>
              <a:t>println</a:t>
            </a:r>
            <a:r>
              <a:rPr lang="en-US" dirty="0"/>
              <a:t> _)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0</a:t>
            </a:r>
          </a:p>
          <a:p>
            <a:r>
              <a:rPr lang="en-US" dirty="0"/>
              <a:t>1</a:t>
            </a:r>
          </a:p>
          <a:p>
            <a:r>
              <a:rPr lang="en-US" dirty="0"/>
              <a:t>1</a:t>
            </a:r>
          </a:p>
          <a:p>
            <a:r>
              <a:rPr lang="en-US" dirty="0"/>
              <a:t>4</a:t>
            </a:r>
          </a:p>
          <a:p>
            <a:r>
              <a:rPr lang="en-US" dirty="0"/>
              <a:t>9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590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Combinators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740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.MAP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val</a:t>
            </a:r>
            <a:r>
              <a:rPr lang="en-US" dirty="0" smtClean="0"/>
              <a:t> </a:t>
            </a:r>
            <a:r>
              <a:rPr lang="en-US" dirty="0"/>
              <a:t>names = List("Michael", "Sherlock", "Watson")</a:t>
            </a:r>
          </a:p>
          <a:p>
            <a:r>
              <a:rPr lang="en-US" dirty="0" err="1"/>
              <a:t>val</a:t>
            </a:r>
            <a:r>
              <a:rPr lang="en-US" dirty="0"/>
              <a:t> </a:t>
            </a:r>
            <a:r>
              <a:rPr lang="en-US" dirty="0" err="1"/>
              <a:t>prepMs</a:t>
            </a:r>
            <a:r>
              <a:rPr lang="en-US" dirty="0"/>
              <a:t> = (</a:t>
            </a:r>
            <a:r>
              <a:rPr lang="en-US" dirty="0" err="1"/>
              <a:t>str</a:t>
            </a:r>
            <a:r>
              <a:rPr lang="en-US" dirty="0"/>
              <a:t>: String) =&gt; "Ms. " + </a:t>
            </a:r>
            <a:r>
              <a:rPr lang="en-US" dirty="0" err="1" smtClean="0"/>
              <a:t>str</a:t>
            </a:r>
            <a:endParaRPr lang="en-US" dirty="0" smtClean="0"/>
          </a:p>
          <a:p>
            <a:endParaRPr lang="en-US" dirty="0"/>
          </a:p>
          <a:p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prepMr</a:t>
            </a:r>
            <a:r>
              <a:rPr lang="en-US" dirty="0"/>
              <a:t>(</a:t>
            </a:r>
            <a:r>
              <a:rPr lang="en-US" dirty="0" err="1"/>
              <a:t>str</a:t>
            </a:r>
            <a:r>
              <a:rPr lang="en-US" dirty="0"/>
              <a:t>: String) = "Mr. " + </a:t>
            </a:r>
            <a:r>
              <a:rPr lang="en-US" dirty="0" err="1"/>
              <a:t>str</a:t>
            </a:r>
            <a:endParaRPr lang="en-US" dirty="0"/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println</a:t>
            </a:r>
            <a:r>
              <a:rPr lang="en-US" dirty="0"/>
              <a:t>(</a:t>
            </a:r>
            <a:r>
              <a:rPr lang="en-US" dirty="0" err="1"/>
              <a:t>names.map</a:t>
            </a:r>
            <a:r>
              <a:rPr lang="en-US" dirty="0"/>
              <a:t>(</a:t>
            </a:r>
            <a:r>
              <a:rPr lang="en-US" dirty="0" err="1"/>
              <a:t>prepMs</a:t>
            </a:r>
            <a:r>
              <a:rPr lang="en-US" dirty="0" smtClean="0"/>
              <a:t>))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println</a:t>
            </a:r>
            <a:r>
              <a:rPr lang="en-US" dirty="0"/>
              <a:t>(</a:t>
            </a:r>
            <a:r>
              <a:rPr lang="en-US" dirty="0" err="1"/>
              <a:t>names.map</a:t>
            </a:r>
            <a:r>
              <a:rPr lang="en-US" dirty="0"/>
              <a:t>(</a:t>
            </a:r>
            <a:r>
              <a:rPr lang="en-US" dirty="0" err="1"/>
              <a:t>prepMr</a:t>
            </a:r>
            <a:r>
              <a:rPr lang="en-US" dirty="0"/>
              <a:t>))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names.map</a:t>
            </a:r>
            <a:r>
              <a:rPr lang="en-US" dirty="0"/>
              <a:t>( (e: String) =&gt; "Mr. " + e )</a:t>
            </a:r>
          </a:p>
          <a:p>
            <a:r>
              <a:rPr lang="en-US" dirty="0"/>
              <a:t>names map( (e: String) =&gt; "Mr. " + e )</a:t>
            </a:r>
          </a:p>
          <a:p>
            <a:r>
              <a:rPr lang="en-US" dirty="0"/>
              <a:t>names map( e =&gt; "Mr. " + e )</a:t>
            </a:r>
          </a:p>
          <a:p>
            <a:r>
              <a:rPr lang="en-US" dirty="0"/>
              <a:t>names map( "Mr. " + _ )</a:t>
            </a:r>
          </a:p>
          <a:p>
            <a:r>
              <a:rPr lang="en-US" dirty="0"/>
              <a:t>names map { "Mr. " + _ }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for( e &lt;- names ) yield "Mr. " + e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val</a:t>
            </a:r>
            <a:r>
              <a:rPr lang="en-US" dirty="0"/>
              <a:t> ages = List(18, 19, 20, 21)</a:t>
            </a:r>
          </a:p>
          <a:p>
            <a:r>
              <a:rPr lang="en-US" dirty="0"/>
              <a:t>ages map { _ &gt; 18 </a:t>
            </a: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List(Ms. Michael, Ms. Sherlock, Ms. Watson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/>
              <a:t>List(Mr. Michael, Mr. Sherlock, Mr. Watson)</a:t>
            </a:r>
          </a:p>
          <a:p>
            <a:endParaRPr lang="en-US" dirty="0"/>
          </a:p>
          <a:p>
            <a:r>
              <a:rPr lang="en-US" dirty="0" smtClean="0"/>
              <a:t>List(false</a:t>
            </a:r>
            <a:r>
              <a:rPr lang="en-US" dirty="0"/>
              <a:t>, true, true, true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2383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.FLAT </a:t>
            </a:r>
            <a:r>
              <a:rPr lang="en-US" dirty="0"/>
              <a:t>MAP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val</a:t>
            </a:r>
            <a:r>
              <a:rPr lang="en-US" dirty="0" smtClean="0"/>
              <a:t> </a:t>
            </a:r>
            <a:r>
              <a:rPr lang="en-US" dirty="0"/>
              <a:t>names = List("Fluffy Jefferson", "Fido Holmes", "Spot Sinatra")</a:t>
            </a:r>
          </a:p>
          <a:p>
            <a:r>
              <a:rPr lang="en-US" dirty="0"/>
              <a:t>names map { _.split(" ") }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//peeling away the type</a:t>
            </a:r>
          </a:p>
          <a:p>
            <a:r>
              <a:rPr lang="en-US" dirty="0"/>
              <a:t>names </a:t>
            </a:r>
            <a:r>
              <a:rPr lang="en-US" dirty="0" err="1"/>
              <a:t>flatMap</a:t>
            </a:r>
            <a:r>
              <a:rPr lang="en-US" dirty="0"/>
              <a:t> { _.split(" ") </a:t>
            </a:r>
            <a:r>
              <a:rPr lang="en-US" dirty="0" smtClean="0"/>
              <a:t>}</a:t>
            </a:r>
          </a:p>
          <a:p>
            <a:endParaRPr lang="en-US" dirty="0"/>
          </a:p>
          <a:p>
            <a:r>
              <a:rPr lang="en-US" dirty="0"/>
              <a:t>names </a:t>
            </a:r>
            <a:r>
              <a:rPr lang="en-US" dirty="0" err="1"/>
              <a:t>flatMap</a:t>
            </a:r>
            <a:r>
              <a:rPr lang="en-US" dirty="0"/>
              <a:t> { </a:t>
            </a:r>
            <a:endParaRPr lang="en-US" dirty="0" smtClean="0"/>
          </a:p>
          <a:p>
            <a:r>
              <a:rPr lang="en-US" dirty="0" smtClean="0"/>
              <a:t>  _.</a:t>
            </a:r>
            <a:r>
              <a:rPr lang="en-US" dirty="0"/>
              <a:t>split(" ") </a:t>
            </a:r>
            <a:endParaRPr lang="en-US" dirty="0" smtClean="0"/>
          </a:p>
          <a:p>
            <a:r>
              <a:rPr lang="en-US" dirty="0" smtClean="0"/>
              <a:t>} </a:t>
            </a:r>
            <a:r>
              <a:rPr lang="en-US" dirty="0"/>
              <a:t>map { _.</a:t>
            </a:r>
            <a:r>
              <a:rPr lang="en-US" dirty="0" err="1"/>
              <a:t>toUpperCase</a:t>
            </a:r>
            <a:r>
              <a:rPr lang="en-US" dirty="0"/>
              <a:t> </a:t>
            </a: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List</a:t>
            </a:r>
            <a:r>
              <a:rPr lang="en-US" dirty="0" smtClean="0"/>
              <a:t>(</a:t>
            </a:r>
          </a:p>
          <a:p>
            <a:r>
              <a:rPr lang="en-US" dirty="0" smtClean="0"/>
              <a:t>  Array(Fluffy</a:t>
            </a:r>
            <a:r>
              <a:rPr lang="en-US" dirty="0"/>
              <a:t>, </a:t>
            </a:r>
            <a:r>
              <a:rPr lang="en-US" dirty="0" smtClean="0"/>
              <a:t>    </a:t>
            </a:r>
          </a:p>
          <a:p>
            <a:r>
              <a:rPr lang="en-US" dirty="0"/>
              <a:t> </a:t>
            </a:r>
            <a:r>
              <a:rPr lang="en-US" dirty="0" smtClean="0"/>
              <a:t> Jefferson),</a:t>
            </a:r>
          </a:p>
          <a:p>
            <a:endParaRPr lang="en-US" dirty="0"/>
          </a:p>
          <a:p>
            <a:r>
              <a:rPr lang="en-US" dirty="0" smtClean="0"/>
              <a:t>  Array(Fido</a:t>
            </a:r>
            <a:r>
              <a:rPr lang="en-US" dirty="0"/>
              <a:t>, </a:t>
            </a:r>
            <a:r>
              <a:rPr lang="en-US" dirty="0" smtClean="0"/>
              <a:t>   </a:t>
            </a:r>
          </a:p>
          <a:p>
            <a:r>
              <a:rPr lang="en-US" dirty="0"/>
              <a:t> </a:t>
            </a:r>
            <a:r>
              <a:rPr lang="en-US" dirty="0" smtClean="0"/>
              <a:t> Holmes),</a:t>
            </a:r>
          </a:p>
          <a:p>
            <a:endParaRPr lang="en-US" dirty="0"/>
          </a:p>
          <a:p>
            <a:r>
              <a:rPr lang="en-US" dirty="0" smtClean="0"/>
              <a:t>  Array(Spot</a:t>
            </a:r>
            <a:r>
              <a:rPr lang="en-US" dirty="0"/>
              <a:t>, </a:t>
            </a:r>
            <a:r>
              <a:rPr lang="en-US" dirty="0" smtClean="0"/>
              <a:t>  </a:t>
            </a:r>
          </a:p>
          <a:p>
            <a:r>
              <a:rPr lang="en-US" dirty="0"/>
              <a:t> </a:t>
            </a:r>
            <a:r>
              <a:rPr lang="en-US" dirty="0" smtClean="0"/>
              <a:t> Sinatra)</a:t>
            </a:r>
            <a:endParaRPr lang="en-US" dirty="0"/>
          </a:p>
          <a:p>
            <a:r>
              <a:rPr lang="en-US" dirty="0" smtClean="0"/>
              <a:t>)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List(FLUFFY, JEFFERSON, </a:t>
            </a:r>
            <a:endParaRPr lang="en-US" dirty="0" smtClean="0"/>
          </a:p>
          <a:p>
            <a:r>
              <a:rPr lang="en-US" dirty="0" smtClean="0"/>
              <a:t>FIDO</a:t>
            </a:r>
            <a:r>
              <a:rPr lang="en-US" dirty="0"/>
              <a:t>, HOLMES, SPOT, SINATRA)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41973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FOLDING &amp; REDUCING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mr-IN" dirty="0" err="1" smtClean="0"/>
              <a:t>var</a:t>
            </a:r>
            <a:r>
              <a:rPr lang="mr-IN" dirty="0" smtClean="0"/>
              <a:t> </a:t>
            </a:r>
            <a:r>
              <a:rPr lang="mr-IN" dirty="0" err="1"/>
              <a:t>total</a:t>
            </a:r>
            <a:r>
              <a:rPr lang="mr-IN" dirty="0"/>
              <a:t> = 0</a:t>
            </a:r>
          </a:p>
          <a:p>
            <a:r>
              <a:rPr lang="mr-IN" dirty="0" err="1"/>
              <a:t>val</a:t>
            </a:r>
            <a:r>
              <a:rPr lang="mr-IN" dirty="0"/>
              <a:t> </a:t>
            </a:r>
            <a:r>
              <a:rPr lang="mr-IN" dirty="0" err="1"/>
              <a:t>ages</a:t>
            </a:r>
            <a:r>
              <a:rPr lang="mr-IN" dirty="0"/>
              <a:t> = </a:t>
            </a:r>
            <a:r>
              <a:rPr lang="mr-IN" dirty="0" err="1"/>
              <a:t>List</a:t>
            </a:r>
            <a:r>
              <a:rPr lang="mr-IN" dirty="0"/>
              <a:t>(10, 20, 30)</a:t>
            </a:r>
          </a:p>
          <a:p>
            <a:r>
              <a:rPr lang="mr-IN" dirty="0"/>
              <a:t/>
            </a:r>
            <a:br>
              <a:rPr lang="mr-IN" dirty="0"/>
            </a:br>
            <a:r>
              <a:rPr lang="mr-IN" dirty="0" err="1"/>
              <a:t>for</a:t>
            </a:r>
            <a:r>
              <a:rPr lang="mr-IN" dirty="0"/>
              <a:t>(</a:t>
            </a:r>
            <a:r>
              <a:rPr lang="mr-IN" dirty="0" err="1"/>
              <a:t>a</a:t>
            </a:r>
            <a:r>
              <a:rPr lang="mr-IN" dirty="0"/>
              <a:t> &lt;- </a:t>
            </a:r>
            <a:r>
              <a:rPr lang="mr-IN" dirty="0" err="1"/>
              <a:t>ages</a:t>
            </a:r>
            <a:r>
              <a:rPr lang="mr-IN" dirty="0"/>
              <a:t>) </a:t>
            </a:r>
            <a:r>
              <a:rPr lang="mr-IN" dirty="0" err="1"/>
              <a:t>total</a:t>
            </a:r>
            <a:r>
              <a:rPr lang="mr-IN" dirty="0"/>
              <a:t> += </a:t>
            </a:r>
            <a:r>
              <a:rPr lang="mr-IN" dirty="0" err="1"/>
              <a:t>a</a:t>
            </a:r>
            <a:endParaRPr lang="mr-IN" dirty="0"/>
          </a:p>
          <a:p>
            <a:r>
              <a:rPr lang="mr-IN" dirty="0"/>
              <a:t/>
            </a:r>
            <a:br>
              <a:rPr lang="mr-IN" dirty="0"/>
            </a:br>
            <a:r>
              <a:rPr lang="mr-IN" dirty="0" err="1"/>
              <a:t>println</a:t>
            </a:r>
            <a:r>
              <a:rPr lang="mr-IN" dirty="0"/>
              <a:t>( </a:t>
            </a:r>
            <a:r>
              <a:rPr lang="mr-IN" dirty="0" err="1"/>
              <a:t>ages.foldLeft</a:t>
            </a:r>
            <a:r>
              <a:rPr lang="mr-IN" dirty="0"/>
              <a:t>(0)({ _ + _ }) )</a:t>
            </a:r>
          </a:p>
          <a:p>
            <a:r>
              <a:rPr lang="mr-IN" dirty="0"/>
              <a:t/>
            </a:r>
            <a:br>
              <a:rPr lang="mr-IN" dirty="0"/>
            </a:br>
            <a:r>
              <a:rPr lang="mr-IN" dirty="0" err="1"/>
              <a:t>println</a:t>
            </a:r>
            <a:r>
              <a:rPr lang="mr-IN" dirty="0"/>
              <a:t>( </a:t>
            </a:r>
            <a:r>
              <a:rPr lang="mr-IN" dirty="0" err="1"/>
              <a:t>ages.foldLeft</a:t>
            </a:r>
            <a:r>
              <a:rPr lang="mr-IN" dirty="0"/>
              <a:t>(0) { _ + _ } )</a:t>
            </a:r>
          </a:p>
          <a:p>
            <a:r>
              <a:rPr lang="mr-IN" dirty="0"/>
              <a:t/>
            </a:r>
            <a:br>
              <a:rPr lang="mr-IN" dirty="0"/>
            </a:br>
            <a:r>
              <a:rPr lang="mr-IN" dirty="0" err="1"/>
              <a:t>println</a:t>
            </a:r>
            <a:r>
              <a:rPr lang="mr-IN" dirty="0"/>
              <a:t>( </a:t>
            </a:r>
            <a:r>
              <a:rPr lang="mr-IN" dirty="0" err="1"/>
              <a:t>ages.foldLeft</a:t>
            </a:r>
            <a:r>
              <a:rPr lang="mr-IN" dirty="0"/>
              <a:t>(</a:t>
            </a:r>
            <a:r>
              <a:rPr lang="mr-IN" dirty="0" err="1"/>
              <a:t>true</a:t>
            </a:r>
            <a:r>
              <a:rPr lang="mr-IN" dirty="0"/>
              <a:t>) { _ &amp;&amp; _ &gt; 18} )</a:t>
            </a:r>
          </a:p>
          <a:p>
            <a:r>
              <a:rPr lang="mr-IN" dirty="0"/>
              <a:t/>
            </a:r>
            <a:br>
              <a:rPr lang="mr-IN" dirty="0"/>
            </a:br>
            <a:r>
              <a:rPr lang="mr-IN" dirty="0" err="1"/>
              <a:t>println</a:t>
            </a:r>
            <a:r>
              <a:rPr lang="mr-IN" dirty="0"/>
              <a:t>( </a:t>
            </a:r>
            <a:r>
              <a:rPr lang="mr-IN" dirty="0" err="1"/>
              <a:t>ages</a:t>
            </a:r>
            <a:r>
              <a:rPr lang="mr-IN" dirty="0"/>
              <a:t> </a:t>
            </a:r>
            <a:r>
              <a:rPr lang="mr-IN" dirty="0" err="1"/>
              <a:t>reduce</a:t>
            </a:r>
            <a:r>
              <a:rPr lang="mr-IN" dirty="0"/>
              <a:t> { _ + _ } )</a:t>
            </a:r>
          </a:p>
          <a:p>
            <a:r>
              <a:rPr lang="mr-IN" dirty="0"/>
              <a:t/>
            </a:r>
            <a:br>
              <a:rPr lang="mr-IN" dirty="0"/>
            </a:br>
            <a:r>
              <a:rPr lang="mr-IN" dirty="0" err="1"/>
              <a:t>println</a:t>
            </a:r>
            <a:r>
              <a:rPr lang="mr-IN" dirty="0"/>
              <a:t>( </a:t>
            </a:r>
            <a:r>
              <a:rPr lang="mr-IN" dirty="0" err="1"/>
              <a:t>ages</a:t>
            </a:r>
            <a:r>
              <a:rPr lang="mr-IN" dirty="0"/>
              <a:t> </a:t>
            </a:r>
            <a:r>
              <a:rPr lang="mr-IN" dirty="0" err="1"/>
              <a:t>map</a:t>
            </a:r>
            <a:r>
              <a:rPr lang="mr-IN" dirty="0"/>
              <a:t> { _ &gt; 18 } )</a:t>
            </a:r>
          </a:p>
          <a:p>
            <a:r>
              <a:rPr lang="mr-IN" dirty="0" err="1"/>
              <a:t>println</a:t>
            </a:r>
            <a:r>
              <a:rPr lang="mr-IN" dirty="0"/>
              <a:t>( </a:t>
            </a:r>
            <a:r>
              <a:rPr lang="mr-IN" dirty="0" err="1"/>
              <a:t>ages</a:t>
            </a:r>
            <a:r>
              <a:rPr lang="mr-IN" dirty="0"/>
              <a:t> </a:t>
            </a:r>
            <a:r>
              <a:rPr lang="mr-IN" dirty="0" err="1"/>
              <a:t>map</a:t>
            </a:r>
            <a:r>
              <a:rPr lang="mr-IN" dirty="0"/>
              <a:t> { _ &gt; 18 } </a:t>
            </a:r>
            <a:r>
              <a:rPr lang="mr-IN" dirty="0" err="1"/>
              <a:t>reduce</a:t>
            </a:r>
            <a:r>
              <a:rPr lang="mr-IN" dirty="0"/>
              <a:t> { _ &amp;&amp; _ } )</a:t>
            </a:r>
          </a:p>
          <a:p>
            <a:r>
              <a:rPr lang="mr-IN" dirty="0"/>
              <a:t/>
            </a:r>
            <a:br>
              <a:rPr lang="mr-IN" dirty="0"/>
            </a:br>
            <a:endParaRPr lang="mr-IN" dirty="0"/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60</a:t>
            </a:r>
          </a:p>
          <a:p>
            <a:endParaRPr lang="en-US" dirty="0"/>
          </a:p>
          <a:p>
            <a:r>
              <a:rPr lang="en-US" dirty="0" smtClean="0"/>
              <a:t>60</a:t>
            </a:r>
          </a:p>
          <a:p>
            <a:endParaRPr lang="en-US" dirty="0"/>
          </a:p>
          <a:p>
            <a:r>
              <a:rPr lang="en-US" dirty="0"/>
              <a:t>f</a:t>
            </a:r>
            <a:r>
              <a:rPr lang="en-US" dirty="0" smtClean="0"/>
              <a:t>alse</a:t>
            </a:r>
          </a:p>
          <a:p>
            <a:endParaRPr lang="en-US" dirty="0"/>
          </a:p>
          <a:p>
            <a:r>
              <a:rPr lang="en-US" dirty="0" smtClean="0"/>
              <a:t>60</a:t>
            </a:r>
          </a:p>
          <a:p>
            <a:endParaRPr lang="en-US" dirty="0"/>
          </a:p>
          <a:p>
            <a:r>
              <a:rPr lang="en-US" dirty="0"/>
              <a:t>List(false, true, true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/>
              <a:t>false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2275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EXISTS AND FORALL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// PREDICATES</a:t>
            </a:r>
          </a:p>
          <a:p>
            <a:r>
              <a:rPr lang="en-US" dirty="0" err="1"/>
              <a:t>val</a:t>
            </a:r>
            <a:r>
              <a:rPr lang="en-US" dirty="0"/>
              <a:t> ages = List(10, 20, 30)</a:t>
            </a:r>
          </a:p>
          <a:p>
            <a:r>
              <a:rPr lang="en-US" dirty="0" err="1"/>
              <a:t>val</a:t>
            </a:r>
            <a:r>
              <a:rPr lang="en-US" dirty="0"/>
              <a:t> </a:t>
            </a:r>
            <a:r>
              <a:rPr lang="en-US" dirty="0" err="1"/>
              <a:t>isAdult</a:t>
            </a:r>
            <a:r>
              <a:rPr lang="en-US" dirty="0"/>
              <a:t> = (age: </a:t>
            </a:r>
            <a:r>
              <a:rPr lang="en-US" dirty="0" err="1"/>
              <a:t>Int</a:t>
            </a:r>
            <a:r>
              <a:rPr lang="en-US" dirty="0"/>
              <a:t>) =&gt; age &gt; 18</a:t>
            </a:r>
          </a:p>
          <a:p>
            <a:endParaRPr lang="en-US" dirty="0"/>
          </a:p>
          <a:p>
            <a:r>
              <a:rPr lang="en-US" dirty="0" err="1" smtClean="0"/>
              <a:t>println</a:t>
            </a:r>
            <a:r>
              <a:rPr lang="en-US" dirty="0" smtClean="0"/>
              <a:t>(ages </a:t>
            </a:r>
            <a:r>
              <a:rPr lang="en-US" dirty="0" err="1"/>
              <a:t>forall</a:t>
            </a:r>
            <a:r>
              <a:rPr lang="en-US" dirty="0"/>
              <a:t> { _ &gt; 18 })</a:t>
            </a:r>
          </a:p>
          <a:p>
            <a:r>
              <a:rPr lang="en-US" dirty="0" err="1"/>
              <a:t>println</a:t>
            </a:r>
            <a:r>
              <a:rPr lang="en-US" dirty="0"/>
              <a:t>(ages exists { _ &lt; 18 })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println</a:t>
            </a:r>
            <a:r>
              <a:rPr lang="en-US" dirty="0"/>
              <a:t>(ages </a:t>
            </a:r>
            <a:r>
              <a:rPr lang="en-US" dirty="0" err="1"/>
              <a:t>forall</a:t>
            </a:r>
            <a:r>
              <a:rPr lang="en-US" dirty="0"/>
              <a:t> </a:t>
            </a:r>
            <a:r>
              <a:rPr lang="en-US" dirty="0" err="1"/>
              <a:t>isAdult</a:t>
            </a:r>
            <a:r>
              <a:rPr lang="en-US" dirty="0"/>
              <a:t>)</a:t>
            </a:r>
          </a:p>
          <a:p>
            <a:r>
              <a:rPr lang="en-US" dirty="0" err="1"/>
              <a:t>println</a:t>
            </a:r>
            <a:r>
              <a:rPr lang="en-US" dirty="0"/>
              <a:t>(ages exists </a:t>
            </a:r>
            <a:r>
              <a:rPr lang="en-US" dirty="0" err="1"/>
              <a:t>isAdult</a:t>
            </a:r>
            <a:r>
              <a:rPr lang="en-US" dirty="0"/>
              <a:t>)</a:t>
            </a:r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false</a:t>
            </a:r>
          </a:p>
          <a:p>
            <a:r>
              <a:rPr lang="en-US" dirty="0"/>
              <a:t>true</a:t>
            </a:r>
          </a:p>
          <a:p>
            <a:r>
              <a:rPr lang="en-US" dirty="0"/>
              <a:t>false</a:t>
            </a:r>
          </a:p>
          <a:p>
            <a:r>
              <a:rPr lang="en-US" dirty="0"/>
              <a:t>true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767413"/>
      </p:ext>
    </p:extLst>
  </p:cSld>
  <p:clrMapOvr>
    <a:masterClrMapping/>
  </p:clrMapOvr>
</p:sld>
</file>

<file path=ppt/theme/theme1.xml><?xml version="1.0" encoding="utf-8"?>
<a:theme xmlns:a="http://schemas.openxmlformats.org/drawingml/2006/main" name="QA PowerPoint Template_DRAFTMay2012">
  <a:themeElements>
    <a:clrScheme name="Custom 1">
      <a:dk1>
        <a:srgbClr val="000000"/>
      </a:dk1>
      <a:lt1>
        <a:srgbClr val="FFFFFF"/>
      </a:lt1>
      <a:dk2>
        <a:srgbClr val="4F81BD"/>
      </a:dk2>
      <a:lt2>
        <a:srgbClr val="AAAAAA"/>
      </a:lt2>
      <a:accent1>
        <a:srgbClr val="B8CCE4"/>
      </a:accent1>
      <a:accent2>
        <a:srgbClr val="E1FFE1"/>
      </a:accent2>
      <a:accent3>
        <a:srgbClr val="FFFFFF"/>
      </a:accent3>
      <a:accent4>
        <a:srgbClr val="0070C0"/>
      </a:accent4>
      <a:accent5>
        <a:srgbClr val="FFFFD9"/>
      </a:accent5>
      <a:accent6>
        <a:srgbClr val="CCE7CC"/>
      </a:accent6>
      <a:hlink>
        <a:srgbClr val="AAAAAA"/>
      </a:hlink>
      <a:folHlink>
        <a:srgbClr val="000066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Mod val="20000"/>
            <a:lumOff val="80000"/>
          </a:schemeClr>
        </a:solidFill>
      </a:spPr>
      <a:bodyPr rtlCol="0" anchor="ctr"/>
      <a:lstStyle>
        <a:defPPr algn="ctr">
          <a:defRPr sz="1600" dirty="0" smtClean="0">
            <a:solidFill>
              <a:schemeClr val="tx1"/>
            </a:solidFill>
            <a:latin typeface="Arial" pitchFamily="34" charset="0"/>
            <a:cs typeface="Arial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1">
            <a:lumMod val="40000"/>
            <a:lumOff val="60000"/>
          </a:schemeClr>
        </a:solidFill>
      </a:spPr>
      <a:bodyPr wrap="square" rtlCol="0">
        <a:spAutoFit/>
      </a:bodyPr>
      <a:lstStyle>
        <a:defPPr>
          <a:defRPr sz="2000" dirty="0" smtClean="0">
            <a:latin typeface="Courier New" pitchFamily="49" charset="0"/>
            <a:cs typeface="Courier New" pitchFamily="49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IT_Slides_2013_v1.0" id="{EDFA2ECE-6929-4059-9504-0218FE6A5B33}" vid="{9BE96615-04D1-439D-AD35-1C5A7B7D53EB}"/>
    </a:ext>
  </a:extLst>
</a:theme>
</file>

<file path=ppt/theme/theme2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4F81BD"/>
      </a:dk2>
      <a:lt2>
        <a:srgbClr val="AAAAAA"/>
      </a:lt2>
      <a:accent1>
        <a:srgbClr val="B8CCE4"/>
      </a:accent1>
      <a:accent2>
        <a:srgbClr val="E1FFE1"/>
      </a:accent2>
      <a:accent3>
        <a:srgbClr val="FFFFFF"/>
      </a:accent3>
      <a:accent4>
        <a:srgbClr val="0070C0"/>
      </a:accent4>
      <a:accent5>
        <a:srgbClr val="FFFFD9"/>
      </a:accent5>
      <a:accent6>
        <a:srgbClr val="CCE7CC"/>
      </a:accent6>
      <a:hlink>
        <a:srgbClr val="AAAAAA"/>
      </a:hlink>
      <a:folHlink>
        <a:srgbClr val="00006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IT_Slides_2015_v1.0</Template>
  <TotalTime>7228</TotalTime>
  <Words>753</Words>
  <Application>Microsoft Macintosh PowerPoint</Application>
  <PresentationFormat>On-screen Show (4:3)</PresentationFormat>
  <Paragraphs>381</Paragraphs>
  <Slides>26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Courier</vt:lpstr>
      <vt:lpstr>Wingdings</vt:lpstr>
      <vt:lpstr>Arial</vt:lpstr>
      <vt:lpstr>QA PowerPoint Template_DRAFTMay2012</vt:lpstr>
      <vt:lpstr>Scala Programming</vt:lpstr>
      <vt:lpstr>Learning Overview</vt:lpstr>
      <vt:lpstr>Objectives</vt:lpstr>
      <vt:lpstr>STREAMS</vt:lpstr>
      <vt:lpstr>Combinators</vt:lpstr>
      <vt:lpstr>.MAP</vt:lpstr>
      <vt:lpstr>.FLAT MAP</vt:lpstr>
      <vt:lpstr>FOLDING &amp; REDUCING</vt:lpstr>
      <vt:lpstr>EXISTS AND FORALL</vt:lpstr>
      <vt:lpstr>OPTION</vt:lpstr>
      <vt:lpstr>LIFTING</vt:lpstr>
      <vt:lpstr>For Comprehensions</vt:lpstr>
      <vt:lpstr>FOR foreach</vt:lpstr>
      <vt:lpstr>FOR flatMap</vt:lpstr>
      <vt:lpstr>Pattern Matching</vt:lpstr>
      <vt:lpstr>REVIEW: EXTRACTING ASSIGNMENT</vt:lpstr>
      <vt:lpstr>REVIEW: CASE</vt:lpstr>
      <vt:lpstr>REVIEW: PATTERN EQUALITY &amp; EXTRACTION</vt:lpstr>
      <vt:lpstr>CASTING</vt:lpstr>
      <vt:lpstr>SEQUENCES</vt:lpstr>
      <vt:lpstr>FOR-YIELD-MATCH</vt:lpstr>
      <vt:lpstr>REGEX</vt:lpstr>
      <vt:lpstr>GUARDS</vt:lpstr>
      <vt:lpstr>OPTION</vt:lpstr>
      <vt:lpstr>Learning Overview</vt:lpstr>
      <vt:lpstr>Exercise</vt:lpstr>
    </vt:vector>
  </TitlesOfParts>
  <Company/>
  <LinksUpToDate>false</LinksUpToDate>
  <SharedDoc>false</SharedDoc>
  <HyperlinkBase/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Burgess</dc:creator>
  <cp:lastModifiedBy>Michael Burgess</cp:lastModifiedBy>
  <cp:revision>160</cp:revision>
  <dcterms:created xsi:type="dcterms:W3CDTF">2017-03-11T01:54:25Z</dcterms:created>
  <dcterms:modified xsi:type="dcterms:W3CDTF">2017-08-30T18:42:39Z</dcterms:modified>
  <cp:category>Chapter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hapter">
    <vt:lpwstr>1</vt:lpwstr>
  </property>
</Properties>
</file>