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9"/>
  </p:notesMasterIdLst>
  <p:handoutMasterIdLst>
    <p:handoutMasterId r:id="rId30"/>
  </p:handoutMasterIdLst>
  <p:sldIdLst>
    <p:sldId id="256" r:id="rId2"/>
    <p:sldId id="262" r:id="rId3"/>
    <p:sldId id="261" r:id="rId4"/>
    <p:sldId id="300" r:id="rId5"/>
    <p:sldId id="322" r:id="rId6"/>
    <p:sldId id="301" r:id="rId7"/>
    <p:sldId id="302" r:id="rId8"/>
    <p:sldId id="303" r:id="rId9"/>
    <p:sldId id="306" r:id="rId10"/>
    <p:sldId id="307" r:id="rId11"/>
    <p:sldId id="308" r:id="rId12"/>
    <p:sldId id="309" r:id="rId13"/>
    <p:sldId id="304" r:id="rId14"/>
    <p:sldId id="310" r:id="rId15"/>
    <p:sldId id="311" r:id="rId16"/>
    <p:sldId id="312" r:id="rId17"/>
    <p:sldId id="313" r:id="rId18"/>
    <p:sldId id="314" r:id="rId19"/>
    <p:sldId id="315" r:id="rId20"/>
    <p:sldId id="316" r:id="rId21"/>
    <p:sldId id="319" r:id="rId22"/>
    <p:sldId id="317" r:id="rId23"/>
    <p:sldId id="318" r:id="rId24"/>
    <p:sldId id="320" r:id="rId25"/>
    <p:sldId id="321" r:id="rId26"/>
    <p:sldId id="323" r:id="rId27"/>
    <p:sldId id="266" r:id="rId28"/>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AB"/>
    <a:srgbClr val="FF70C0"/>
    <a:srgbClr val="005AAB"/>
    <a:srgbClr val="DFFFCD"/>
    <a:srgbClr val="C80000"/>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9" autoAdjust="0"/>
    <p:restoredTop sz="86426" autoAdjust="0"/>
  </p:normalViewPr>
  <p:slideViewPr>
    <p:cSldViewPr snapToGrid="0">
      <p:cViewPr varScale="1">
        <p:scale>
          <a:sx n="168" d="100"/>
          <a:sy n="168" d="100"/>
        </p:scale>
        <p:origin x="208" y="29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1" d="100"/>
          <a:sy n="101" d="100"/>
        </p:scale>
        <p:origin x="3880" y="8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9" Type="http://schemas.openxmlformats.org/officeDocument/2006/relationships/slide" Target="slides/slide10.xml"/><Relationship Id="rId20" Type="http://schemas.openxmlformats.org/officeDocument/2006/relationships/slide" Target="slides/slide21.xml"/><Relationship Id="rId21" Type="http://schemas.openxmlformats.org/officeDocument/2006/relationships/slide" Target="slides/slide22.xml"/><Relationship Id="rId22" Type="http://schemas.openxmlformats.org/officeDocument/2006/relationships/slide" Target="slides/slide23.xml"/><Relationship Id="rId23" Type="http://schemas.openxmlformats.org/officeDocument/2006/relationships/slide" Target="slides/slide24.xml"/><Relationship Id="rId24" Type="http://schemas.openxmlformats.org/officeDocument/2006/relationships/slide" Target="slides/slide25.xml"/><Relationship Id="rId25" Type="http://schemas.openxmlformats.org/officeDocument/2006/relationships/slide" Target="slides/slide26.xml"/><Relationship Id="rId26" Type="http://schemas.openxmlformats.org/officeDocument/2006/relationships/slide" Target="slides/slide27.xml"/><Relationship Id="rId10" Type="http://schemas.openxmlformats.org/officeDocument/2006/relationships/slide" Target="slides/slide11.xml"/><Relationship Id="rId11" Type="http://schemas.openxmlformats.org/officeDocument/2006/relationships/slide" Target="slides/slide12.xml"/><Relationship Id="rId12" Type="http://schemas.openxmlformats.org/officeDocument/2006/relationships/slide" Target="slides/slide13.xml"/><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6.xml"/><Relationship Id="rId16" Type="http://schemas.openxmlformats.org/officeDocument/2006/relationships/slide" Target="slides/slide17.xml"/><Relationship Id="rId17" Type="http://schemas.openxmlformats.org/officeDocument/2006/relationships/slide" Target="slides/slide18.xml"/><Relationship Id="rId18" Type="http://schemas.openxmlformats.org/officeDocument/2006/relationships/slide" Target="slides/slide19.xml"/><Relationship Id="rId19" Type="http://schemas.openxmlformats.org/officeDocument/2006/relationships/slide" Target="slides/slide20.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8.xml"/><Relationship Id="rId8"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844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4"/>
                </a:solidFill>
                <a:latin typeface="Arial" pitchFamily="34" charset="0"/>
                <a:cs typeface="Arial" pitchFamily="34" charset="0"/>
              </a:rPr>
              <a:t>Edit course title here</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6886122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23813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you may want to define a field in terms of some constructor parameter without adding that field publically to the object.</a:t>
            </a:r>
          </a:p>
          <a:p>
            <a:endParaRPr lang="en-US" dirty="0"/>
          </a:p>
          <a:p>
            <a:r>
              <a:rPr lang="en-US" dirty="0" smtClean="0"/>
              <a:t>Above the constructor accepts a username parameter which is used to define the public </a:t>
            </a:r>
            <a:r>
              <a:rPr lang="en-US" dirty="0" err="1" smtClean="0"/>
              <a:t>val</a:t>
            </a:r>
            <a:r>
              <a:rPr lang="en-US" dirty="0" smtClean="0"/>
              <a:t> first, and only first comes accessible on the object. Constructor parameters defined without the </a:t>
            </a:r>
            <a:r>
              <a:rPr lang="en-US" dirty="0" err="1" smtClean="0"/>
              <a:t>val</a:t>
            </a:r>
            <a:r>
              <a:rPr lang="en-US" dirty="0" smtClean="0"/>
              <a:t> keyword are effectively private fields, which are only accessible within the body of the class definition. </a:t>
            </a:r>
            <a:endParaRPr lang="en-US" dirty="0"/>
          </a:p>
        </p:txBody>
      </p:sp>
    </p:spTree>
    <p:extLst>
      <p:ext uri="{BB962C8B-B14F-4D97-AF65-F5344CB8AC3E}">
        <p14:creationId xmlns:p14="http://schemas.microsoft.com/office/powerpoint/2010/main" val="839141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method may be defined multiple times, however each subsequent definition must be differ by its parameter list. </a:t>
            </a:r>
          </a:p>
          <a:p>
            <a:endParaRPr lang="en-US" dirty="0"/>
          </a:p>
          <a:p>
            <a:r>
              <a:rPr lang="en-US" dirty="0" smtClean="0"/>
              <a:t>Above, open has two implementations one with no parameters and one with a single </a:t>
            </a:r>
            <a:r>
              <a:rPr lang="en-US" dirty="0" err="1" smtClean="0"/>
              <a:t>Int</a:t>
            </a:r>
            <a:r>
              <a:rPr lang="en-US" dirty="0" smtClean="0"/>
              <a:t> parameter. When calling open on a Room object, </a:t>
            </a:r>
            <a:r>
              <a:rPr lang="en-US" dirty="0" err="1" smtClean="0"/>
              <a:t>scala</a:t>
            </a:r>
            <a:r>
              <a:rPr lang="en-US" dirty="0" smtClean="0"/>
              <a:t> selects the appropriate implementation. </a:t>
            </a:r>
          </a:p>
          <a:p>
            <a:endParaRPr lang="en-US" dirty="0"/>
          </a:p>
          <a:p>
            <a:r>
              <a:rPr lang="en-US" dirty="0" smtClean="0"/>
              <a:t>Note that since the specific behavior of open depends up the type of its parameters, it is polymorphic. </a:t>
            </a:r>
            <a:endParaRPr lang="en-US" dirty="0"/>
          </a:p>
        </p:txBody>
      </p:sp>
    </p:spTree>
    <p:extLst>
      <p:ext uri="{BB962C8B-B14F-4D97-AF65-F5344CB8AC3E}">
        <p14:creationId xmlns:p14="http://schemas.microsoft.com/office/powerpoint/2010/main" val="701652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Arial" pitchFamily="34" charset="0"/>
                <a:ea typeface="+mn-ea"/>
                <a:cs typeface="Arial" pitchFamily="34" charset="0"/>
              </a:rPr>
              <a:t>Above a class with two fields and one method has been compiled with </a:t>
            </a:r>
            <a:r>
              <a:rPr lang="en-US" sz="1200" b="0" kern="1200" dirty="0" err="1" smtClean="0">
                <a:solidFill>
                  <a:schemeClr val="tx1"/>
                </a:solidFill>
                <a:effectLst/>
                <a:latin typeface="Arial" pitchFamily="34" charset="0"/>
                <a:ea typeface="+mn-ea"/>
                <a:cs typeface="Arial" pitchFamily="34" charset="0"/>
              </a:rPr>
              <a:t>scalac</a:t>
            </a:r>
            <a:r>
              <a:rPr lang="en-US" sz="1200" b="0" kern="1200" dirty="0" smtClean="0">
                <a:solidFill>
                  <a:schemeClr val="tx1"/>
                </a:solidFill>
                <a:effectLst/>
                <a:latin typeface="Arial" pitchFamily="34" charset="0"/>
                <a:ea typeface="+mn-ea"/>
                <a:cs typeface="Arial" pitchFamily="34" charset="0"/>
              </a:rPr>
              <a:t> and decompiled/</a:t>
            </a:r>
            <a:r>
              <a:rPr lang="en-US" sz="1200" b="0" kern="1200" dirty="0" err="1" smtClean="0">
                <a:solidFill>
                  <a:schemeClr val="tx1"/>
                </a:solidFill>
                <a:effectLst/>
                <a:latin typeface="Arial" pitchFamily="34" charset="0"/>
                <a:ea typeface="+mn-ea"/>
                <a:cs typeface="Arial" pitchFamily="34" charset="0"/>
              </a:rPr>
              <a:t>dissassembed</a:t>
            </a:r>
            <a:r>
              <a:rPr lang="en-US" sz="1200" b="0" kern="1200" dirty="0" smtClean="0">
                <a:solidFill>
                  <a:schemeClr val="tx1"/>
                </a:solidFill>
                <a:effectLst/>
                <a:latin typeface="Arial" pitchFamily="34" charset="0"/>
                <a:ea typeface="+mn-ea"/>
                <a:cs typeface="Arial" pitchFamily="34" charset="0"/>
              </a:rPr>
              <a:t> with </a:t>
            </a:r>
            <a:r>
              <a:rPr lang="en-US" sz="1200" b="0" kern="1200" dirty="0" err="1" smtClean="0">
                <a:solidFill>
                  <a:schemeClr val="tx1"/>
                </a:solidFill>
                <a:effectLst/>
                <a:latin typeface="Arial" pitchFamily="34" charset="0"/>
                <a:ea typeface="+mn-ea"/>
                <a:cs typeface="Arial" pitchFamily="34" charset="0"/>
              </a:rPr>
              <a:t>javap</a:t>
            </a:r>
            <a:r>
              <a:rPr lang="en-US" dirty="0"/>
              <a:t> </a:t>
            </a:r>
            <a:r>
              <a:rPr lang="en-US" dirty="0" smtClean="0"/>
              <a:t>to produce the equivalent java code.</a:t>
            </a:r>
          </a:p>
          <a:p>
            <a:endParaRPr lang="en-US" dirty="0"/>
          </a:p>
          <a:p>
            <a:r>
              <a:rPr lang="en-US" dirty="0" smtClean="0"/>
              <a:t>We can see that each field generates a getter method which returns a value of the given type. In addition, the </a:t>
            </a:r>
            <a:r>
              <a:rPr lang="en-US" dirty="0" err="1" smtClean="0"/>
              <a:t>var</a:t>
            </a:r>
            <a:r>
              <a:rPr lang="en-US" dirty="0" smtClean="0"/>
              <a:t> has generated a setter method (age_$</a:t>
            </a:r>
            <a:r>
              <a:rPr lang="en-US" dirty="0" err="1" smtClean="0"/>
              <a:t>eq</a:t>
            </a:r>
            <a:r>
              <a:rPr lang="en-US" dirty="0" smtClean="0"/>
              <a:t>) which is used to change the state of age. </a:t>
            </a:r>
          </a:p>
          <a:p>
            <a:endParaRPr lang="en-US" dirty="0"/>
          </a:p>
          <a:p>
            <a:r>
              <a:rPr lang="en-US" dirty="0" smtClean="0"/>
              <a:t>And finally, a method for birthday() and a default constructor (called Person()). </a:t>
            </a:r>
          </a:p>
          <a:p>
            <a:endParaRPr lang="en-US" dirty="0"/>
          </a:p>
          <a:p>
            <a:r>
              <a:rPr lang="en-US" sz="1200" b="0" kern="1200" dirty="0" smtClean="0">
                <a:solidFill>
                  <a:schemeClr val="tx1"/>
                </a:solidFill>
                <a:effectLst/>
                <a:latin typeface="Arial" pitchFamily="34" charset="0"/>
                <a:ea typeface="+mn-ea"/>
                <a:cs typeface="Arial" pitchFamily="34" charset="0"/>
              </a:rPr>
              <a:t/>
            </a:r>
            <a:br>
              <a:rPr lang="en-US" sz="1200" b="0" kern="1200" dirty="0" smtClean="0">
                <a:solidFill>
                  <a:schemeClr val="tx1"/>
                </a:solidFill>
                <a:effectLst/>
                <a:latin typeface="Arial" pitchFamily="34" charset="0"/>
                <a:ea typeface="+mn-ea"/>
                <a:cs typeface="Arial" pitchFamily="34" charset="0"/>
              </a:rPr>
            </a:br>
            <a:endParaRPr lang="en-US" sz="1200" b="0" kern="1200" dirty="0" smtClean="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171429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scala</a:t>
            </a:r>
            <a:r>
              <a:rPr lang="en-US" dirty="0" smtClean="0"/>
              <a:t>,</a:t>
            </a:r>
            <a:r>
              <a:rPr lang="en-US" baseline="0" dirty="0" smtClean="0"/>
              <a:t> no fields can be directly accessed outside the </a:t>
            </a:r>
            <a:r>
              <a:rPr lang="en-US" baseline="0" dirty="0" err="1" smtClean="0"/>
              <a:t>obejct</a:t>
            </a:r>
            <a:r>
              <a:rPr lang="en-US" baseline="0" dirty="0" smtClean="0"/>
              <a:t>: they are all, </a:t>
            </a:r>
            <a:r>
              <a:rPr lang="en-US" baseline="0" dirty="0" err="1" smtClean="0"/>
              <a:t>effecitvely</a:t>
            </a:r>
            <a:r>
              <a:rPr lang="en-US" baseline="0" dirty="0" smtClean="0"/>
              <a:t> private. Rather, </a:t>
            </a:r>
            <a:r>
              <a:rPr lang="en-US" baseline="0" dirty="0" err="1" smtClean="0"/>
              <a:t>scala</a:t>
            </a:r>
            <a:r>
              <a:rPr lang="en-US" baseline="0" dirty="0" smtClean="0"/>
              <a:t> generates getters (, and setters) </a:t>
            </a:r>
            <a:r>
              <a:rPr lang="mr-IN" baseline="0" dirty="0" smtClean="0"/>
              <a:t>–</a:t>
            </a:r>
            <a:r>
              <a:rPr lang="en-US" baseline="0" dirty="0" smtClean="0"/>
              <a:t> methods for access. We can define our own getters and setters to give the appearance that an object has a field </a:t>
            </a:r>
          </a:p>
          <a:p>
            <a:endParaRPr lang="en-US" baseline="0" dirty="0" smtClean="0"/>
          </a:p>
          <a:p>
            <a:r>
              <a:rPr lang="en-US" baseline="0" dirty="0" smtClean="0"/>
              <a:t>Above the private fields name and </a:t>
            </a:r>
            <a:r>
              <a:rPr lang="en-US" baseline="0" dirty="0" err="1" smtClean="0"/>
              <a:t>myage</a:t>
            </a:r>
            <a:r>
              <a:rPr lang="en-US" baseline="0" dirty="0" smtClean="0"/>
              <a:t> have been defined, which cannot be publically accessed on the object. </a:t>
            </a:r>
            <a:endParaRPr lang="en-US" dirty="0"/>
          </a:p>
          <a:p>
            <a:endParaRPr lang="en-US" baseline="0" dirty="0" smtClean="0"/>
          </a:p>
          <a:p>
            <a:r>
              <a:rPr lang="en-US" baseline="0" dirty="0" smtClean="0"/>
              <a:t>However, it</a:t>
            </a:r>
            <a:r>
              <a:rPr lang="en-US" dirty="0" smtClean="0"/>
              <a:t> appears we can access a field called age: </a:t>
            </a:r>
            <a:r>
              <a:rPr lang="en-US" dirty="0" err="1" smtClean="0"/>
              <a:t>me.age</a:t>
            </a:r>
            <a:r>
              <a:rPr lang="en-US" dirty="0" smtClean="0"/>
              <a:t> to read it, and </a:t>
            </a:r>
            <a:r>
              <a:rPr lang="en-US" dirty="0" err="1" smtClean="0"/>
              <a:t>me.age</a:t>
            </a:r>
            <a:r>
              <a:rPr lang="en-US" dirty="0" smtClean="0"/>
              <a:t> = 18 to write to it. Neither is a field access. In the latter case, </a:t>
            </a:r>
            <a:r>
              <a:rPr lang="en-US" dirty="0" err="1" smtClean="0"/>
              <a:t>scala</a:t>
            </a:r>
            <a:r>
              <a:rPr lang="en-US" dirty="0" smtClean="0"/>
              <a:t> rewrites the assignment to a method call,  by convention, it calls the method named age_= which is a legal name. </a:t>
            </a:r>
            <a:endParaRPr lang="en-US" baseline="0" dirty="0" smtClean="0"/>
          </a:p>
        </p:txBody>
      </p:sp>
    </p:spTree>
    <p:extLst>
      <p:ext uri="{BB962C8B-B14F-4D97-AF65-F5344CB8AC3E}">
        <p14:creationId xmlns:p14="http://schemas.microsoft.com/office/powerpoint/2010/main" val="721403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a class, a </a:t>
            </a:r>
            <a:r>
              <a:rPr lang="en-US" dirty="0" err="1" smtClean="0"/>
              <a:t>var</a:t>
            </a:r>
            <a:r>
              <a:rPr lang="en-US" dirty="0" smtClean="0"/>
              <a:t> field generates getters and setters. A </a:t>
            </a:r>
            <a:r>
              <a:rPr lang="en-US" dirty="0" err="1" smtClean="0"/>
              <a:t>val</a:t>
            </a:r>
            <a:r>
              <a:rPr lang="en-US" dirty="0" smtClean="0"/>
              <a:t> field only getters. A private field, neither. </a:t>
            </a:r>
          </a:p>
          <a:p>
            <a:endParaRPr lang="en-US" dirty="0"/>
          </a:p>
          <a:p>
            <a:r>
              <a:rPr lang="en-US" dirty="0" smtClean="0"/>
              <a:t>The fields of case classes are default </a:t>
            </a:r>
            <a:r>
              <a:rPr lang="en-US" dirty="0" err="1" smtClean="0"/>
              <a:t>vals</a:t>
            </a:r>
            <a:r>
              <a:rPr lang="en-US" dirty="0" smtClean="0"/>
              <a:t>. Class fields default to private.</a:t>
            </a:r>
          </a:p>
        </p:txBody>
      </p:sp>
    </p:spTree>
    <p:extLst>
      <p:ext uri="{BB962C8B-B14F-4D97-AF65-F5344CB8AC3E}">
        <p14:creationId xmlns:p14="http://schemas.microsoft.com/office/powerpoint/2010/main" val="411022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Methods are not restricted to alphanumeric names, above, the + method is defined. </a:t>
            </a:r>
          </a:p>
          <a:p>
            <a:endParaRPr lang="en-US" dirty="0"/>
          </a:p>
          <a:p>
            <a:r>
              <a:rPr lang="en-US" dirty="0" smtClean="0"/>
              <a:t>Note that </a:t>
            </a:r>
            <a:r>
              <a:rPr lang="en-US" dirty="0" err="1" smtClean="0"/>
              <a:t>scala</a:t>
            </a:r>
            <a:r>
              <a:rPr lang="en-US" dirty="0" smtClean="0"/>
              <a:t> expands x += y to x =  x + y so that you only need to define + to use +=. In the above, 3/8 is added to itself three times.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NB. The  implementation of </a:t>
            </a:r>
            <a:r>
              <a:rPr lang="en-US" dirty="0" err="1" smtClean="0"/>
              <a:t>gcd</a:t>
            </a:r>
            <a:r>
              <a:rPr lang="en-US" dirty="0" smtClean="0"/>
              <a:t> has has be elided here is the full </a:t>
            </a:r>
            <a:r>
              <a:rPr lang="en-US" dirty="0" err="1" smtClean="0"/>
              <a:t>defintion</a:t>
            </a:r>
            <a:r>
              <a:rPr lang="en-US" dirty="0" smtClean="0"/>
              <a:t>:</a:t>
            </a:r>
          </a:p>
          <a:p>
            <a:r>
              <a:rPr lang="en-US" dirty="0" smtClean="0"/>
              <a:t>private </a:t>
            </a:r>
            <a:r>
              <a:rPr lang="en-US" dirty="0" err="1" smtClean="0"/>
              <a:t>def</a:t>
            </a:r>
            <a:r>
              <a:rPr lang="en-US" dirty="0" smtClean="0"/>
              <a:t> </a:t>
            </a:r>
            <a:r>
              <a:rPr lang="en-US" dirty="0" err="1" smtClean="0"/>
              <a:t>gcd</a:t>
            </a:r>
            <a:r>
              <a:rPr lang="en-US" dirty="0" smtClean="0"/>
              <a:t>(x: </a:t>
            </a:r>
            <a:r>
              <a:rPr lang="en-US" dirty="0" err="1" smtClean="0"/>
              <a:t>Int</a:t>
            </a:r>
            <a:r>
              <a:rPr lang="en-US" dirty="0" smtClean="0"/>
              <a:t>, y: </a:t>
            </a:r>
            <a:r>
              <a:rPr lang="en-US" dirty="0" err="1" smtClean="0"/>
              <a:t>Int</a:t>
            </a:r>
            <a:r>
              <a:rPr lang="en-US" dirty="0" smtClean="0"/>
              <a:t>): </a:t>
            </a:r>
            <a:r>
              <a:rPr lang="en-US" dirty="0" err="1" smtClean="0"/>
              <a:t>Int</a:t>
            </a:r>
            <a:r>
              <a:rPr lang="en-US" dirty="0" smtClean="0"/>
              <a:t> =</a:t>
            </a:r>
          </a:p>
          <a:p>
            <a:r>
              <a:rPr lang="en-US" dirty="0" smtClean="0"/>
              <a:t>  if (x == 0) y </a:t>
            </a:r>
          </a:p>
          <a:p>
            <a:r>
              <a:rPr lang="en-US" dirty="0" smtClean="0"/>
              <a:t>  else if (x &lt; 0) </a:t>
            </a:r>
            <a:r>
              <a:rPr lang="en-US" dirty="0" err="1" smtClean="0"/>
              <a:t>gcd</a:t>
            </a:r>
            <a:r>
              <a:rPr lang="en-US" dirty="0" smtClean="0"/>
              <a:t>(-x, y) </a:t>
            </a:r>
          </a:p>
          <a:p>
            <a:r>
              <a:rPr lang="en-US" dirty="0" smtClean="0"/>
              <a:t>  else if (y &lt; 0) -</a:t>
            </a:r>
            <a:r>
              <a:rPr lang="en-US" dirty="0" err="1" smtClean="0"/>
              <a:t>gcd</a:t>
            </a:r>
            <a:r>
              <a:rPr lang="en-US" dirty="0" smtClean="0"/>
              <a:t>(x, -y) </a:t>
            </a:r>
          </a:p>
          <a:p>
            <a:r>
              <a:rPr lang="en-US" dirty="0" smtClean="0"/>
              <a:t>  else </a:t>
            </a:r>
            <a:r>
              <a:rPr lang="en-US" dirty="0" err="1" smtClean="0"/>
              <a:t>gcd</a:t>
            </a:r>
            <a:r>
              <a:rPr lang="en-US" dirty="0" smtClean="0"/>
              <a:t>(y % x, x)</a:t>
            </a:r>
          </a:p>
          <a:p>
            <a:endParaRPr lang="en-US" dirty="0"/>
          </a:p>
        </p:txBody>
      </p:sp>
    </p:spTree>
    <p:extLst>
      <p:ext uri="{BB962C8B-B14F-4D97-AF65-F5344CB8AC3E}">
        <p14:creationId xmlns:p14="http://schemas.microsoft.com/office/powerpoint/2010/main" val="818943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1084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 keyword introduces an object, </a:t>
            </a:r>
            <a:r>
              <a:rPr lang="en-US" dirty="0" err="1" smtClean="0"/>
              <a:t>ie</a:t>
            </a:r>
            <a:r>
              <a:rPr lang="en-US" dirty="0" smtClean="0"/>
              <a:t>., simply an instance of a class. Above, the label </a:t>
            </a:r>
            <a:r>
              <a:rPr lang="en-US" dirty="0" err="1" smtClean="0"/>
              <a:t>UnitedKingdom</a:t>
            </a:r>
            <a:r>
              <a:rPr lang="en-US" dirty="0" smtClean="0"/>
              <a:t> refers to an object with the fields and methods defined in the body. </a:t>
            </a:r>
          </a:p>
          <a:p>
            <a:endParaRPr lang="en-US" dirty="0"/>
          </a:p>
          <a:p>
            <a:r>
              <a:rPr lang="en-US" dirty="0" smtClean="0"/>
              <a:t>Contrast this with a class where, in addition, we would need to new the class to create an object. Classes too may have many instances, whereas </a:t>
            </a:r>
            <a:r>
              <a:rPr lang="en-US" dirty="0" err="1" smtClean="0"/>
              <a:t>UnitedKingdom</a:t>
            </a:r>
            <a:r>
              <a:rPr lang="en-US" dirty="0" smtClean="0"/>
              <a:t> is the only instance of the </a:t>
            </a:r>
            <a:r>
              <a:rPr lang="en-US" dirty="0" err="1" smtClean="0"/>
              <a:t>UnitedKingdom</a:t>
            </a:r>
            <a:r>
              <a:rPr lang="en-US" dirty="0" smtClean="0"/>
              <a:t>$ class </a:t>
            </a:r>
            <a:r>
              <a:rPr lang="mr-IN" dirty="0" smtClean="0"/>
              <a:t>–</a:t>
            </a:r>
            <a:r>
              <a:rPr lang="en-US" dirty="0" smtClean="0"/>
              <a:t> the class that </a:t>
            </a:r>
            <a:r>
              <a:rPr lang="en-US" dirty="0" err="1" smtClean="0"/>
              <a:t>scala</a:t>
            </a:r>
            <a:r>
              <a:rPr lang="en-US" dirty="0" smtClean="0"/>
              <a:t> automatically generates to back this definition. </a:t>
            </a:r>
            <a:r>
              <a:rPr lang="en-US" dirty="0" err="1" smtClean="0"/>
              <a:t>UnitedKingdom</a:t>
            </a:r>
            <a:r>
              <a:rPr lang="en-US" dirty="0" smtClean="0"/>
              <a:t> is a singleton object: one with a single instance. </a:t>
            </a:r>
          </a:p>
          <a:p>
            <a:endParaRPr lang="en-US" dirty="0"/>
          </a:p>
          <a:p>
            <a:r>
              <a:rPr lang="en-US" dirty="0" smtClean="0"/>
              <a:t>It’s always possible to tell when a label refers to an object: it appears on the left-hand-side of </a:t>
            </a:r>
            <a:r>
              <a:rPr lang="en-US" dirty="0" err="1" smtClean="0"/>
              <a:t>x.y</a:t>
            </a:r>
            <a:r>
              <a:rPr lang="en-US" dirty="0" smtClean="0"/>
              <a:t> </a:t>
            </a:r>
            <a:r>
              <a:rPr lang="mr-IN" dirty="0" smtClean="0"/>
              <a:t>–</a:t>
            </a:r>
            <a:r>
              <a:rPr lang="en-US" dirty="0" smtClean="0"/>
              <a:t> the only valid term for x is an object. </a:t>
            </a:r>
          </a:p>
          <a:p>
            <a:endParaRPr lang="en-US" dirty="0"/>
          </a:p>
          <a:p>
            <a:r>
              <a:rPr lang="en-US" dirty="0" smtClean="0"/>
              <a:t>Singleton objects, as above, can be useful for many purposes: to group related functionality; as a a holder for data related to classes that does not vary across instances; as modules (collections of classes, traits, methods, etc.). And more!</a:t>
            </a:r>
            <a:endParaRPr lang="en-US" dirty="0"/>
          </a:p>
          <a:p>
            <a:endParaRPr lang="en-US" dirty="0" smtClean="0"/>
          </a:p>
          <a:p>
            <a:endParaRPr lang="en-US" dirty="0"/>
          </a:p>
          <a:p>
            <a:r>
              <a:rPr lang="en-US" dirty="0" smtClean="0"/>
              <a:t>NB. The singleton design pattern in java is not strongly related to the use of singleton here. The design pattern typically involves introducing global state, and does not have the same uses as singleton </a:t>
            </a:r>
            <a:r>
              <a:rPr lang="en-US" dirty="0" err="1" smtClean="0"/>
              <a:t>scala</a:t>
            </a:r>
            <a:r>
              <a:rPr lang="en-US" dirty="0" smtClean="0"/>
              <a:t> objects. </a:t>
            </a:r>
            <a:endParaRPr lang="en-US" dirty="0"/>
          </a:p>
        </p:txBody>
      </p:sp>
    </p:spTree>
    <p:extLst>
      <p:ext uri="{BB962C8B-B14F-4D97-AF65-F5344CB8AC3E}">
        <p14:creationId xmlns:p14="http://schemas.microsoft.com/office/powerpoint/2010/main" val="1918475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15925"/>
            <a:ext cx="5400675" cy="4049713"/>
          </a:xfrm>
        </p:spPr>
      </p:sp>
      <p:sp>
        <p:nvSpPr>
          <p:cNvPr id="3" name="Notes Placeholder 2"/>
          <p:cNvSpPr>
            <a:spLocks noGrp="1"/>
          </p:cNvSpPr>
          <p:nvPr>
            <p:ph type="body" idx="1"/>
          </p:nvPr>
        </p:nvSpPr>
        <p:spPr/>
        <p:txBody>
          <a:bodyPr/>
          <a:lstStyle/>
          <a:p>
            <a:r>
              <a:rPr lang="en-US" dirty="0" smtClean="0"/>
              <a:t>There is one special use of an object as a “companion” to a class. In this case the object is named the same as a class also being defined. </a:t>
            </a:r>
          </a:p>
          <a:p>
            <a:endParaRPr lang="en-US" dirty="0"/>
          </a:p>
          <a:p>
            <a:r>
              <a:rPr lang="en-US" dirty="0" smtClean="0"/>
              <a:t>Above, the class Car and the object Car are both defined. The object is given an apply method which can be called on the object as usual. Note that in the expression </a:t>
            </a:r>
            <a:r>
              <a:rPr lang="en-US" dirty="0" err="1" smtClean="0"/>
              <a:t>Car.apply</a:t>
            </a:r>
            <a:r>
              <a:rPr lang="en-US" dirty="0" smtClean="0"/>
              <a:t>(), Car must refer to the object as it appears on the left of the dot.</a:t>
            </a:r>
          </a:p>
          <a:p>
            <a:endParaRPr lang="en-US" dirty="0"/>
          </a:p>
          <a:p>
            <a:r>
              <a:rPr lang="en-US" dirty="0" smtClean="0"/>
              <a:t>Recall from the functions chapter, that any object with an apply() method can also be called, </a:t>
            </a:r>
            <a:r>
              <a:rPr lang="en-US" dirty="0" err="1" smtClean="0"/>
              <a:t>ie</a:t>
            </a:r>
            <a:r>
              <a:rPr lang="en-US" dirty="0" smtClean="0"/>
              <a:t>., the label for the object can be followed by (). Scala will rewrite this call to .apply().</a:t>
            </a:r>
          </a:p>
          <a:p>
            <a:endParaRPr lang="en-US" dirty="0"/>
          </a:p>
          <a:p>
            <a:r>
              <a:rPr lang="en-US" dirty="0" smtClean="0"/>
              <a:t>So above, it appears as if we have defined a class which can be called. </a:t>
            </a:r>
            <a:r>
              <a:rPr lang="en-US" dirty="0" err="1" smtClean="0"/>
              <a:t>Rahter</a:t>
            </a:r>
            <a:r>
              <a:rPr lang="en-US" dirty="0" smtClean="0"/>
              <a:t>, the object can, and it merely makes a new instances of the class. </a:t>
            </a:r>
            <a:endParaRPr lang="en-US" dirty="0"/>
          </a:p>
        </p:txBody>
      </p:sp>
    </p:spTree>
    <p:extLst>
      <p:ext uri="{BB962C8B-B14F-4D97-AF65-F5344CB8AC3E}">
        <p14:creationId xmlns:p14="http://schemas.microsoft.com/office/powerpoint/2010/main" val="1320062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designed for constructing others is called a factory. </a:t>
            </a:r>
          </a:p>
          <a:p>
            <a:endParaRPr lang="en-US" dirty="0"/>
          </a:p>
          <a:p>
            <a:r>
              <a:rPr lang="en-US" dirty="0" smtClean="0"/>
              <a:t>Above, notice that the constructor for Car is private, so that it is impossible to new a Car. Save for in two places: within the class Car and within the companion object. That is, companion objects </a:t>
            </a:r>
            <a:r>
              <a:rPr lang="mr-IN" dirty="0" smtClean="0"/>
              <a:t>–</a:t>
            </a:r>
            <a:r>
              <a:rPr lang="en-US" dirty="0" smtClean="0"/>
              <a:t> those named after a class </a:t>
            </a:r>
            <a:r>
              <a:rPr lang="mr-IN" dirty="0" smtClean="0"/>
              <a:t>–</a:t>
            </a:r>
            <a:r>
              <a:rPr lang="en-US" dirty="0" smtClean="0"/>
              <a:t> can access any private features of the class.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6383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5866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handy to method to add to companion object is </a:t>
            </a:r>
            <a:r>
              <a:rPr lang="en-US" dirty="0" err="1" smtClean="0"/>
              <a:t>unapply</a:t>
            </a:r>
            <a:r>
              <a:rPr lang="en-US" dirty="0" smtClean="0"/>
              <a:t>. </a:t>
            </a:r>
            <a:r>
              <a:rPr lang="en-US" dirty="0" err="1" smtClean="0"/>
              <a:t>Unapply</a:t>
            </a:r>
            <a:r>
              <a:rPr lang="en-US" dirty="0" smtClean="0"/>
              <a:t> is called when pattern matching. It returns an option of a tuple of the fields that are extracted when the pattern match succeeds. These fields are then parsed in order in case conditions. </a:t>
            </a:r>
          </a:p>
          <a:p>
            <a:endParaRPr lang="en-US" dirty="0"/>
          </a:p>
          <a:p>
            <a:r>
              <a:rPr lang="en-US" dirty="0" smtClean="0"/>
              <a:t>Above, a class Person has a companion object with two methods: apply and </a:t>
            </a:r>
            <a:r>
              <a:rPr lang="en-US" dirty="0" err="1" smtClean="0"/>
              <a:t>unapply</a:t>
            </a:r>
            <a:r>
              <a:rPr lang="en-US" dirty="0" smtClean="0"/>
              <a:t>. The first enables </a:t>
            </a:r>
            <a:r>
              <a:rPr lang="en-US" dirty="0" err="1" smtClean="0"/>
              <a:t>alice</a:t>
            </a:r>
            <a:r>
              <a:rPr lang="en-US" dirty="0" smtClean="0"/>
              <a:t> to be created without the new operator. The second allows </a:t>
            </a:r>
            <a:r>
              <a:rPr lang="en-US" dirty="0" err="1" smtClean="0"/>
              <a:t>alice</a:t>
            </a:r>
            <a:r>
              <a:rPr lang="en-US" dirty="0" smtClean="0"/>
              <a:t> to be used in pattern matching. When comparing a case to an object, </a:t>
            </a:r>
            <a:r>
              <a:rPr lang="en-US" dirty="0" err="1" smtClean="0"/>
              <a:t>scala</a:t>
            </a:r>
            <a:r>
              <a:rPr lang="en-US" dirty="0" smtClean="0"/>
              <a:t> will call </a:t>
            </a:r>
            <a:r>
              <a:rPr lang="en-US" dirty="0" err="1" smtClean="0"/>
              <a:t>unapply</a:t>
            </a:r>
            <a:r>
              <a:rPr lang="en-US" dirty="0" smtClean="0"/>
              <a:t> and check the returned tuple in order. </a:t>
            </a:r>
            <a:endParaRPr lang="en-US" dirty="0"/>
          </a:p>
        </p:txBody>
      </p:sp>
    </p:spTree>
    <p:extLst>
      <p:ext uri="{BB962C8B-B14F-4D97-AF65-F5344CB8AC3E}">
        <p14:creationId xmlns:p14="http://schemas.microsoft.com/office/powerpoint/2010/main" val="371139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it is so useful to have an apply and </a:t>
            </a:r>
            <a:r>
              <a:rPr lang="en-US" dirty="0" err="1" smtClean="0"/>
              <a:t>unapply</a:t>
            </a:r>
            <a:r>
              <a:rPr lang="en-US" dirty="0" smtClean="0"/>
              <a:t> for your class, </a:t>
            </a:r>
            <a:r>
              <a:rPr lang="en-US" dirty="0" err="1" smtClean="0"/>
              <a:t>ie</a:t>
            </a:r>
            <a:r>
              <a:rPr lang="en-US" dirty="0" smtClean="0"/>
              <a:t>., to be able to use it in pattern matching, </a:t>
            </a:r>
            <a:r>
              <a:rPr lang="en-US" dirty="0" err="1" smtClean="0"/>
              <a:t>scala</a:t>
            </a:r>
            <a:r>
              <a:rPr lang="en-US" dirty="0" smtClean="0"/>
              <a:t> has case classes. Adding the case keyword </a:t>
            </a:r>
            <a:r>
              <a:rPr lang="en-US" dirty="0" err="1" smtClean="0"/>
              <a:t>infront</a:t>
            </a:r>
            <a:r>
              <a:rPr lang="en-US" dirty="0" smtClean="0"/>
              <a:t> of a class definition automatically generates a companion object for your class. </a:t>
            </a:r>
          </a:p>
          <a:p>
            <a:endParaRPr lang="en-US" dirty="0"/>
          </a:p>
          <a:p>
            <a:r>
              <a:rPr lang="en-US" dirty="0" smtClean="0"/>
              <a:t>There are restrictions on case classes the most important of which is that you’re unable to inherit from them. </a:t>
            </a:r>
          </a:p>
        </p:txBody>
      </p:sp>
    </p:spTree>
    <p:extLst>
      <p:ext uri="{BB962C8B-B14F-4D97-AF65-F5344CB8AC3E}">
        <p14:creationId xmlns:p14="http://schemas.microsoft.com/office/powerpoint/2010/main" val="1954208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here is an example of a couple of case classes being used in pattern matching. </a:t>
            </a:r>
          </a:p>
          <a:p>
            <a:endParaRPr lang="en-US" dirty="0" smtClean="0"/>
          </a:p>
          <a:p>
            <a:r>
              <a:rPr lang="en-US" dirty="0" smtClean="0"/>
              <a:t>The</a:t>
            </a:r>
            <a:r>
              <a:rPr lang="en-US" baseline="0" dirty="0" smtClean="0"/>
              <a:t> trait Animal, in effect, groups Person and Pet together so that we’re able to define a greeting method that accepts either. </a:t>
            </a:r>
          </a:p>
          <a:p>
            <a:endParaRPr lang="en-US" baseline="0" dirty="0" smtClean="0"/>
          </a:p>
          <a:p>
            <a:r>
              <a:rPr lang="en-US" baseline="0" dirty="0" smtClean="0"/>
              <a:t>We could also have typed greeting’s argument “Any” and this would also compile. Note however, that the “Any” type has no constraints and in effect throws away type checking. Here the type “Animal” is a rule which only allows two options: Persons or Pets. </a:t>
            </a:r>
            <a:endParaRPr lang="en-US" dirty="0" smtClean="0"/>
          </a:p>
        </p:txBody>
      </p:sp>
    </p:spTree>
    <p:extLst>
      <p:ext uri="{BB962C8B-B14F-4D97-AF65-F5344CB8AC3E}">
        <p14:creationId xmlns:p14="http://schemas.microsoft.com/office/powerpoint/2010/main" val="1157214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situations you</a:t>
            </a:r>
            <a:r>
              <a:rPr lang="en-US" baseline="0" dirty="0" smtClean="0"/>
              <a:t> may create a case class and only want one instance. Typically this is when the class represents a flag or an option. Rather than make a single instance, you can create a case object instead which behaves as expect (like an object, but useable in pattern matching). </a:t>
            </a:r>
            <a:endParaRPr lang="en-US" dirty="0"/>
          </a:p>
        </p:txBody>
      </p:sp>
    </p:spTree>
    <p:extLst>
      <p:ext uri="{BB962C8B-B14F-4D97-AF65-F5344CB8AC3E}">
        <p14:creationId xmlns:p14="http://schemas.microsoft.com/office/powerpoint/2010/main" val="1370591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notable differences between </a:t>
            </a:r>
            <a:r>
              <a:rPr lang="en-US" dirty="0" err="1"/>
              <a:t>scala</a:t>
            </a:r>
            <a:r>
              <a:rPr lang="en-US" dirty="0"/>
              <a:t> and java include: </a:t>
            </a:r>
            <a:br>
              <a:rPr lang="en-US" dirty="0"/>
            </a:br>
            <a:r>
              <a:rPr lang="en-US" dirty="0"/>
              <a:t>// SCALA VS JAVA</a:t>
            </a:r>
          </a:p>
          <a:p>
            <a:r>
              <a:rPr lang="en-US" dirty="0"/>
              <a:t>/*</a:t>
            </a:r>
          </a:p>
          <a:p>
            <a:r>
              <a:rPr lang="en-US" dirty="0"/>
              <a:t>* each </a:t>
            </a:r>
            <a:r>
              <a:rPr lang="en-US" dirty="0" err="1"/>
              <a:t>scala</a:t>
            </a:r>
            <a:r>
              <a:rPr lang="en-US" dirty="0"/>
              <a:t> file may declare a package </a:t>
            </a:r>
          </a:p>
          <a:p>
            <a:r>
              <a:rPr lang="en-US" dirty="0"/>
              <a:t>* that package may define as many types (classes, traits, ..) as it wishes</a:t>
            </a:r>
          </a:p>
          <a:p>
            <a:r>
              <a:rPr lang="en-US" dirty="0"/>
              <a:t/>
            </a:r>
            <a:br>
              <a:rPr lang="en-US" dirty="0"/>
            </a:br>
            <a:r>
              <a:rPr lang="en-US" dirty="0"/>
              <a:t>* there are no access modifiers on classes</a:t>
            </a:r>
          </a:p>
          <a:p>
            <a:r>
              <a:rPr lang="en-US" dirty="0"/>
              <a:t>* nor any enforced *file* naming convention</a:t>
            </a:r>
          </a:p>
          <a:p>
            <a:r>
              <a:rPr lang="en-US" dirty="0"/>
              <a:t>* </a:t>
            </a:r>
            <a:r>
              <a:rPr lang="en-US" dirty="0" err="1"/>
              <a:t>scalac</a:t>
            </a:r>
            <a:r>
              <a:rPr lang="en-US" dirty="0"/>
              <a:t> will generate several .class files per .</a:t>
            </a:r>
            <a:r>
              <a:rPr lang="en-US" dirty="0" err="1"/>
              <a:t>scala</a:t>
            </a:r>
            <a:r>
              <a:rPr lang="en-US" dirty="0"/>
              <a:t> file</a:t>
            </a:r>
          </a:p>
          <a:p>
            <a:r>
              <a:rPr lang="en-US" dirty="0"/>
              <a:t/>
            </a:r>
            <a:br>
              <a:rPr lang="en-US" dirty="0"/>
            </a:br>
            <a:r>
              <a:rPr lang="en-US" dirty="0"/>
              <a:t>* for java, type definitions are usually comprised of 100+-lines</a:t>
            </a:r>
          </a:p>
          <a:p>
            <a:r>
              <a:rPr lang="en-US" dirty="0"/>
              <a:t>* and so several per file are forbidden</a:t>
            </a:r>
          </a:p>
          <a:p>
            <a:r>
              <a:rPr lang="en-US" dirty="0"/>
              <a:t>* however many class definitions </a:t>
            </a:r>
            <a:r>
              <a:rPr lang="en-US" dirty="0" err="1"/>
              <a:t>scala</a:t>
            </a:r>
            <a:r>
              <a:rPr lang="en-US" dirty="0"/>
              <a:t> will be one line,</a:t>
            </a:r>
          </a:p>
          <a:p>
            <a:r>
              <a:rPr lang="en-US" dirty="0"/>
              <a:t>* and most under 50</a:t>
            </a:r>
          </a:p>
          <a:p>
            <a:r>
              <a:rPr lang="en-US" dirty="0"/>
              <a:t/>
            </a:r>
            <a:br>
              <a:rPr lang="en-US" dirty="0"/>
            </a:br>
            <a:r>
              <a:rPr lang="en-US" dirty="0"/>
              <a:t>* compared to java, interfaces, statics</a:t>
            </a:r>
          </a:p>
          <a:p>
            <a:r>
              <a:rPr lang="en-US" dirty="0"/>
              <a:t>* and constructors are all vary in syntax and semantics</a:t>
            </a:r>
          </a:p>
          <a:p>
            <a:r>
              <a:rPr lang="en-US" dirty="0"/>
              <a:t>* but are close-enough in simple cases to map to java's implementation</a:t>
            </a:r>
          </a:p>
          <a:p>
            <a:r>
              <a:rPr lang="en-US" dirty="0"/>
              <a:t>*/</a:t>
            </a:r>
          </a:p>
          <a:p>
            <a:endParaRPr lang="en-US" dirty="0"/>
          </a:p>
        </p:txBody>
      </p:sp>
    </p:spTree>
    <p:extLst>
      <p:ext uri="{BB962C8B-B14F-4D97-AF65-F5344CB8AC3E}">
        <p14:creationId xmlns:p14="http://schemas.microsoft.com/office/powerpoint/2010/main" val="273548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5723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3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Monoids </a:t>
            </a:r>
            <a:r>
              <a:rPr lang="en-GB" dirty="0"/>
              <a:t>and </a:t>
            </a:r>
            <a:r>
              <a:rPr lang="en-GB" dirty="0" err="1"/>
              <a:t>Functors</a:t>
            </a:r>
            <a:r>
              <a:rPr lang="en-GB" dirty="0"/>
              <a:t> are certain kinds of containers which can be combined in interesting ways. </a:t>
            </a:r>
          </a:p>
          <a:p>
            <a:r>
              <a:rPr lang="en-GB" dirty="0"/>
              <a:t> </a:t>
            </a:r>
          </a:p>
          <a:p>
            <a:r>
              <a:rPr lang="en-GB" dirty="0" err="1"/>
              <a:t>Functors</a:t>
            </a:r>
            <a:r>
              <a:rPr lang="en-GB" dirty="0"/>
              <a:t> allow you to apply a function within the container. </a:t>
            </a:r>
          </a:p>
          <a:p>
            <a:r>
              <a:rPr lang="en-GB" dirty="0"/>
              <a:t>Monoids allow you to generically append two containers together. </a:t>
            </a:r>
          </a:p>
          <a:p>
            <a:r>
              <a:rPr lang="en-GB" dirty="0"/>
              <a:t> </a:t>
            </a:r>
          </a:p>
          <a:p>
            <a:r>
              <a:rPr lang="en-GB" dirty="0"/>
              <a:t>In this exercise you will use these features to stream-line handling of user information. </a:t>
            </a:r>
          </a:p>
          <a:p>
            <a:endParaRPr lang="en-US" dirty="0"/>
          </a:p>
        </p:txBody>
      </p:sp>
    </p:spTree>
    <p:extLst>
      <p:ext uri="{BB962C8B-B14F-4D97-AF65-F5344CB8AC3E}">
        <p14:creationId xmlns:p14="http://schemas.microsoft.com/office/powerpoint/2010/main" val="15975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 is an object-oriented language: all variables refer to objects. Object are composites of data and behavior, providing methods to modify and make use of their state. </a:t>
            </a:r>
          </a:p>
          <a:p>
            <a:endParaRPr lang="en-US" dirty="0"/>
          </a:p>
          <a:p>
            <a:r>
              <a:rPr lang="en-US" dirty="0" smtClean="0"/>
              <a:t>Above the label name refers to a string object which contains a string as data (Jefferson) and provides methods for working with that data (</a:t>
            </a:r>
            <a:r>
              <a:rPr lang="en-US" dirty="0" err="1" smtClean="0"/>
              <a:t>eg</a:t>
            </a:r>
            <a:r>
              <a:rPr lang="en-US" dirty="0" smtClean="0"/>
              <a:t>. </a:t>
            </a:r>
            <a:r>
              <a:rPr lang="en-US" dirty="0" err="1" smtClean="0"/>
              <a:t>getChars</a:t>
            </a:r>
            <a:r>
              <a:rPr lang="en-US" dirty="0" smtClean="0"/>
              <a:t>). Every object is created from a unique class which defines its behavior and the kind of data it will store. </a:t>
            </a:r>
            <a:endParaRPr lang="en-US" dirty="0"/>
          </a:p>
        </p:txBody>
      </p:sp>
    </p:spTree>
    <p:extLst>
      <p:ext uri="{BB962C8B-B14F-4D97-AF65-F5344CB8AC3E}">
        <p14:creationId xmlns:p14="http://schemas.microsoft.com/office/powerpoint/2010/main" val="1151605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 keyword does two things: defines a type and defines a class We should not think of these things as the same: types are rules for what values are allowed at certain locations. Classes are mechanisms for creating objects. There are languages with classes and no types, and with types and no classes. </a:t>
            </a:r>
          </a:p>
          <a:p>
            <a:endParaRPr lang="en-US" dirty="0"/>
          </a:p>
          <a:p>
            <a:r>
              <a:rPr lang="en-US" dirty="0" smtClean="0"/>
              <a:t>Types are the labels in “type position” -- after the colon. Classes are the labels which follow the new keyword. </a:t>
            </a:r>
          </a:p>
          <a:p>
            <a:endParaRPr lang="en-US" dirty="0"/>
          </a:p>
          <a:p>
            <a:r>
              <a:rPr lang="en-US" dirty="0" smtClean="0"/>
              <a:t>Above we define the class Person. This allows us to create objects using the Person constructor (new Person). Objects created with the Person constructor belong to the type Person, </a:t>
            </a:r>
            <a:r>
              <a:rPr lang="en-US" dirty="0" err="1" smtClean="0"/>
              <a:t>ie</a:t>
            </a:r>
            <a:r>
              <a:rPr lang="en-US" dirty="0" smtClean="0"/>
              <a:t>., they can be put into any slot (variable generally) which is typed Person. </a:t>
            </a:r>
          </a:p>
          <a:p>
            <a:endParaRPr lang="en-US" dirty="0"/>
          </a:p>
          <a:p>
            <a:r>
              <a:rPr lang="en-US" dirty="0" smtClean="0"/>
              <a:t>Class definitions do not need a body, </a:t>
            </a:r>
            <a:r>
              <a:rPr lang="en-US" dirty="0" err="1" smtClean="0"/>
              <a:t>ie</a:t>
            </a:r>
            <a:r>
              <a:rPr lang="en-US" dirty="0" smtClean="0"/>
              <a:t>., { </a:t>
            </a:r>
            <a:r>
              <a:rPr lang="mr-IN" dirty="0" smtClean="0"/>
              <a:t>…</a:t>
            </a:r>
            <a:r>
              <a:rPr lang="en-GB" dirty="0"/>
              <a:t> }</a:t>
            </a:r>
            <a:endParaRPr lang="en-US" dirty="0"/>
          </a:p>
        </p:txBody>
      </p:sp>
    </p:spTree>
    <p:extLst>
      <p:ext uri="{BB962C8B-B14F-4D97-AF65-F5344CB8AC3E}">
        <p14:creationId xmlns:p14="http://schemas.microsoft.com/office/powerpoint/2010/main" val="10567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class is a template for creating an object. We can read class definitions as descriptions of what every object will have. The fields listed in a class definition describe what every object will have, the methods describe what every object can do. </a:t>
            </a:r>
          </a:p>
          <a:p>
            <a:endParaRPr lang="en-US" dirty="0"/>
          </a:p>
          <a:p>
            <a:r>
              <a:rPr lang="en-US" dirty="0" smtClean="0"/>
              <a:t>Above, we can read the definition of Human as “every Human has a name”. </a:t>
            </a:r>
          </a:p>
          <a:p>
            <a:endParaRPr lang="en-US" dirty="0" smtClean="0"/>
          </a:p>
          <a:p>
            <a:r>
              <a:rPr lang="en-US" dirty="0" smtClean="0"/>
              <a:t>We can read the definition of Employee as “every Employee has a name and an id. Every Employee can describe itself.”</a:t>
            </a:r>
          </a:p>
          <a:p>
            <a:endParaRPr lang="en-US" dirty="0" smtClean="0"/>
          </a:p>
          <a:p>
            <a:r>
              <a:rPr lang="en-US" dirty="0" smtClean="0"/>
              <a:t>The parentheses after the class name correspond to the argument list for the constructor: when creating an employee you need to supply a name and an id. </a:t>
            </a:r>
          </a:p>
          <a:p>
            <a:endParaRPr lang="en-US" dirty="0" smtClean="0"/>
          </a:p>
          <a:p>
            <a:r>
              <a:rPr lang="en-US" dirty="0" smtClean="0"/>
              <a:t>Note that method parameters do not use the </a:t>
            </a:r>
            <a:r>
              <a:rPr lang="en-US" dirty="0" err="1" smtClean="0"/>
              <a:t>val</a:t>
            </a:r>
            <a:r>
              <a:rPr lang="en-US" dirty="0" smtClean="0"/>
              <a:t> keyword. Here </a:t>
            </a:r>
            <a:r>
              <a:rPr lang="en-US" dirty="0" err="1" smtClean="0"/>
              <a:t>val</a:t>
            </a:r>
            <a:r>
              <a:rPr lang="en-US" dirty="0" smtClean="0"/>
              <a:t> is used explicitly to mean that they object will be given a </a:t>
            </a:r>
            <a:r>
              <a:rPr lang="en-US" dirty="0" err="1" smtClean="0"/>
              <a:t>val</a:t>
            </a:r>
            <a:r>
              <a:rPr lang="en-US" dirty="0" smtClean="0"/>
              <a:t> attribute. </a:t>
            </a:r>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5615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Fields can be listed in the constructor, or in the body of the class definition. Here a private field is added to Counter, so that all counter object have a count field that can only be accessed internally, by the object’s methods defined in Counter. </a:t>
            </a:r>
            <a:endParaRPr lang="en-US" dirty="0"/>
          </a:p>
        </p:txBody>
      </p:sp>
    </p:spTree>
    <p:extLst>
      <p:ext uri="{BB962C8B-B14F-4D97-AF65-F5344CB8AC3E}">
        <p14:creationId xmlns:p14="http://schemas.microsoft.com/office/powerpoint/2010/main" val="1514058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parameter list at the top of a class definition is the primary constructor for the class. In addition, however, any code placed in the body of the class definition will be added to the constructor. </a:t>
            </a:r>
          </a:p>
          <a:p>
            <a:endParaRPr lang="en-US" dirty="0" smtClean="0"/>
          </a:p>
          <a:p>
            <a:r>
              <a:rPr lang="en-US" dirty="0" smtClean="0"/>
              <a:t>Above Person has two parts to its constructor: the field initialization and the </a:t>
            </a:r>
            <a:r>
              <a:rPr lang="en-US" dirty="0" err="1" smtClean="0"/>
              <a:t>println</a:t>
            </a:r>
            <a:r>
              <a:rPr lang="en-US" dirty="0" smtClean="0"/>
              <a:t>() in its body. When creating a new person then, both kinds of code will run: the </a:t>
            </a:r>
            <a:r>
              <a:rPr lang="en-US" dirty="0" err="1" smtClean="0"/>
              <a:t>println</a:t>
            </a:r>
            <a:r>
              <a:rPr lang="en-US" dirty="0" smtClean="0"/>
              <a:t>() and the field initialization. </a:t>
            </a:r>
            <a:endParaRPr lang="en-US" dirty="0"/>
          </a:p>
        </p:txBody>
      </p:sp>
    </p:spTree>
    <p:extLst>
      <p:ext uri="{BB962C8B-B14F-4D97-AF65-F5344CB8AC3E}">
        <p14:creationId xmlns:p14="http://schemas.microsoft.com/office/powerpoint/2010/main" val="516947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Classes may have more than one constructor, in which case only one will run when the object is created and the constructor with the parameter list which matches will be used. </a:t>
            </a:r>
          </a:p>
          <a:p>
            <a:endParaRPr lang="en-US" dirty="0"/>
          </a:p>
          <a:p>
            <a:r>
              <a:rPr lang="en-US" dirty="0" smtClean="0"/>
              <a:t>Above, Database’s primary constructor has three fields: host, user and pass. In addition another constructor, a method with the name “this”, has been defined with two parameters. This method calls “this” with three parameters, </a:t>
            </a:r>
            <a:r>
              <a:rPr lang="en-US" dirty="0" err="1" smtClean="0"/>
              <a:t>ie</a:t>
            </a:r>
            <a:r>
              <a:rPr lang="en-US" dirty="0" smtClean="0"/>
              <a:t>., it calls the primary constructor. </a:t>
            </a:r>
          </a:p>
          <a:p>
            <a:endParaRPr lang="en-US" dirty="0"/>
          </a:p>
          <a:p>
            <a:r>
              <a:rPr lang="en-US" dirty="0" smtClean="0"/>
              <a:t>All auxiliary constructors should call the primary, so that the object is properly initialized when created.  </a:t>
            </a:r>
          </a:p>
          <a:p>
            <a:endParaRPr lang="en-US" dirty="0"/>
          </a:p>
          <a:p>
            <a:r>
              <a:rPr lang="en-US" dirty="0" smtClean="0"/>
              <a:t>When </a:t>
            </a:r>
            <a:r>
              <a:rPr lang="en-US" dirty="0" err="1" smtClean="0"/>
              <a:t>localDb</a:t>
            </a:r>
            <a:r>
              <a:rPr lang="en-US" dirty="0" smtClean="0"/>
              <a:t> is created, only two parameters are supplied to Database() so the auxiliary constructor is called. In the </a:t>
            </a:r>
            <a:r>
              <a:rPr lang="en-US" dirty="0" err="1" smtClean="0"/>
              <a:t>remoteDb</a:t>
            </a:r>
            <a:r>
              <a:rPr lang="en-US" dirty="0" smtClean="0"/>
              <a:t> case, the primary is called. </a:t>
            </a:r>
          </a:p>
        </p:txBody>
      </p:sp>
    </p:spTree>
    <p:extLst>
      <p:ext uri="{BB962C8B-B14F-4D97-AF65-F5344CB8AC3E}">
        <p14:creationId xmlns:p14="http://schemas.microsoft.com/office/powerpoint/2010/main" val="151557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12" name="Text Placeholder 11"/>
          <p:cNvSpPr>
            <a:spLocks noGrp="1"/>
          </p:cNvSpPr>
          <p:nvPr>
            <p:ph type="body" sz="quarter" idx="10"/>
          </p:nvPr>
        </p:nvSpPr>
        <p:spPr>
          <a:xfrm>
            <a:off x="-1" y="857566"/>
            <a:ext cx="6660000" cy="5635338"/>
          </a:xfrm>
          <a:solidFill>
            <a:schemeClr val="accent1">
              <a:lumMod val="40000"/>
              <a:lumOff val="60000"/>
            </a:schemeClr>
          </a:solidFill>
        </p:spPr>
        <p:txBody>
          <a:bodyPr>
            <a:noAutofit/>
          </a:bodyPr>
          <a:lstStyle>
            <a:lvl1pPr marL="36000" indent="0">
              <a:lnSpc>
                <a:spcPct val="120000"/>
              </a:lnSpc>
              <a:spcBef>
                <a:spcPts val="0"/>
              </a:spcBef>
              <a:buNone/>
              <a:defRPr sz="1700" b="0">
                <a:latin typeface="Courier" charset="0"/>
                <a:ea typeface="Courier" charset="0"/>
                <a:cs typeface="Courier" charset="0"/>
              </a:defRPr>
            </a:lvl1pPr>
            <a:lvl2pPr marL="36000" indent="0">
              <a:lnSpc>
                <a:spcPct val="120000"/>
              </a:lnSpc>
              <a:spcBef>
                <a:spcPts val="0"/>
              </a:spcBef>
              <a:buNone/>
              <a:defRPr sz="1700" b="0">
                <a:latin typeface="Courier" charset="0"/>
                <a:ea typeface="Courier" charset="0"/>
                <a:cs typeface="Courier" charset="0"/>
              </a:defRPr>
            </a:lvl2pPr>
            <a:lvl3pPr marL="36000" indent="0">
              <a:lnSpc>
                <a:spcPct val="120000"/>
              </a:lnSpc>
              <a:spcBef>
                <a:spcPts val="0"/>
              </a:spcBef>
              <a:buNone/>
              <a:defRPr sz="1700" b="0">
                <a:latin typeface="Courier" charset="0"/>
                <a:ea typeface="Courier" charset="0"/>
                <a:cs typeface="Courier" charset="0"/>
              </a:defRPr>
            </a:lvl3pPr>
            <a:lvl4pPr marL="36000" indent="0">
              <a:lnSpc>
                <a:spcPct val="120000"/>
              </a:lnSpc>
              <a:spcBef>
                <a:spcPts val="0"/>
              </a:spcBef>
              <a:buNone/>
              <a:defRPr sz="1700" b="0">
                <a:latin typeface="Courier" charset="0"/>
                <a:ea typeface="Courier" charset="0"/>
                <a:cs typeface="Courier" charset="0"/>
              </a:defRPr>
            </a:lvl4pPr>
            <a:lvl5pPr marL="36000" indent="0">
              <a:lnSpc>
                <a:spcPct val="120000"/>
              </a:lnSpc>
              <a:spcBef>
                <a:spcPts val="0"/>
              </a:spcBef>
              <a:buNone/>
              <a:defRPr sz="1700" b="0">
                <a:latin typeface="Courier" charset="0"/>
                <a:ea typeface="Courier" charset="0"/>
                <a:cs typeface="Couri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3"/>
          <p:cNvSpPr>
            <a:spLocks noGrp="1"/>
          </p:cNvSpPr>
          <p:nvPr>
            <p:ph type="body" sz="quarter" idx="11"/>
          </p:nvPr>
        </p:nvSpPr>
        <p:spPr>
          <a:xfrm>
            <a:off x="6659999" y="857565"/>
            <a:ext cx="2340000" cy="5635339"/>
          </a:xfrm>
          <a:solidFill>
            <a:schemeClr val="accent2"/>
          </a:solidFill>
        </p:spPr>
        <p:txBody>
          <a:bodyPr anchor="b">
            <a:noAutofit/>
          </a:bodyPr>
          <a:lstStyle>
            <a:lvl1pPr marL="36000" indent="0">
              <a:lnSpc>
                <a:spcPct val="120000"/>
              </a:lnSpc>
              <a:spcBef>
                <a:spcPts val="0"/>
              </a:spcBef>
              <a:buNone/>
              <a:defRPr sz="1700" b="0">
                <a:latin typeface="Courier" charset="0"/>
                <a:ea typeface="Courier" charset="0"/>
                <a:cs typeface="Courier" charset="0"/>
              </a:defRPr>
            </a:lvl1pPr>
            <a:lvl2pPr marL="36000" indent="0">
              <a:lnSpc>
                <a:spcPct val="120000"/>
              </a:lnSpc>
              <a:spcBef>
                <a:spcPts val="0"/>
              </a:spcBef>
              <a:buNone/>
              <a:defRPr sz="1700" b="0">
                <a:latin typeface="Courier" charset="0"/>
                <a:ea typeface="Courier" charset="0"/>
                <a:cs typeface="Courier" charset="0"/>
              </a:defRPr>
            </a:lvl2pPr>
            <a:lvl3pPr marL="36000" indent="0">
              <a:lnSpc>
                <a:spcPct val="120000"/>
              </a:lnSpc>
              <a:spcBef>
                <a:spcPts val="0"/>
              </a:spcBef>
              <a:buNone/>
              <a:defRPr sz="1700" b="0">
                <a:latin typeface="Courier" charset="0"/>
                <a:ea typeface="Courier" charset="0"/>
                <a:cs typeface="Courier" charset="0"/>
              </a:defRPr>
            </a:lvl3pPr>
            <a:lvl4pPr marL="36000" indent="0">
              <a:lnSpc>
                <a:spcPct val="120000"/>
              </a:lnSpc>
              <a:spcBef>
                <a:spcPts val="0"/>
              </a:spcBef>
              <a:buNone/>
              <a:defRPr sz="1700" b="0">
                <a:latin typeface="Courier" charset="0"/>
                <a:ea typeface="Courier" charset="0"/>
                <a:cs typeface="Courier" charset="0"/>
              </a:defRPr>
            </a:lvl4pPr>
            <a:lvl5pPr marL="36000" indent="0">
              <a:lnSpc>
                <a:spcPct val="120000"/>
              </a:lnSpc>
              <a:spcBef>
                <a:spcPts val="0"/>
              </a:spcBef>
              <a:buNone/>
              <a:defRPr sz="1700" b="0">
                <a:latin typeface="Courier" charset="0"/>
                <a:ea typeface="Courier" charset="0"/>
                <a:cs typeface="Couri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Edit course code and version</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latin typeface="Arial" charset="0"/>
                <a:cs typeface="Arial" charset="0"/>
              </a:rPr>
              <a:t>Scala Programming</a:t>
            </a:r>
          </a:p>
        </p:txBody>
      </p:sp>
      <p:sp>
        <p:nvSpPr>
          <p:cNvPr id="4099" name="Subtitle 2"/>
          <p:cNvSpPr>
            <a:spLocks noGrp="1"/>
          </p:cNvSpPr>
          <p:nvPr>
            <p:ph type="subTitle" idx="1"/>
          </p:nvPr>
        </p:nvSpPr>
        <p:spPr/>
        <p:txBody>
          <a:bodyPr/>
          <a:lstStyle/>
          <a:p>
            <a:r>
              <a:rPr lang="en-US" dirty="0" smtClean="0">
                <a:latin typeface="Arial" charset="0"/>
                <a:cs typeface="Arial" charset="0"/>
              </a:rPr>
              <a:t>OO: Objects and Classes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AUXILIARY CONSTRUCTORS</a:t>
            </a:r>
          </a:p>
        </p:txBody>
      </p:sp>
      <p:sp>
        <p:nvSpPr>
          <p:cNvPr id="3" name="Text Placeholder 2"/>
          <p:cNvSpPr>
            <a:spLocks noGrp="1"/>
          </p:cNvSpPr>
          <p:nvPr>
            <p:ph type="body" sz="quarter" idx="10"/>
          </p:nvPr>
        </p:nvSpPr>
        <p:spPr/>
        <p:txBody>
          <a:bodyPr/>
          <a:lstStyle/>
          <a:p>
            <a:endParaRPr lang="en-US" dirty="0"/>
          </a:p>
          <a:p>
            <a:r>
              <a:rPr lang="en-US" dirty="0"/>
              <a:t>class </a:t>
            </a:r>
            <a:r>
              <a:rPr lang="en-US" dirty="0" smtClean="0"/>
              <a:t>Database(</a:t>
            </a:r>
          </a:p>
          <a:p>
            <a:r>
              <a:rPr lang="en-US" dirty="0" smtClean="0"/>
              <a:t>  </a:t>
            </a:r>
            <a:r>
              <a:rPr lang="en-US" dirty="0" err="1" smtClean="0"/>
              <a:t>val</a:t>
            </a:r>
            <a:r>
              <a:rPr lang="en-US" dirty="0" smtClean="0"/>
              <a:t> </a:t>
            </a:r>
            <a:r>
              <a:rPr lang="en-US" dirty="0"/>
              <a:t>host: String, </a:t>
            </a:r>
            <a:endParaRPr lang="en-US" dirty="0" smtClean="0"/>
          </a:p>
          <a:p>
            <a:r>
              <a:rPr lang="en-US" dirty="0" smtClean="0"/>
              <a:t>  </a:t>
            </a:r>
            <a:r>
              <a:rPr lang="en-US" dirty="0" err="1" smtClean="0"/>
              <a:t>val</a:t>
            </a:r>
            <a:r>
              <a:rPr lang="en-US" dirty="0" smtClean="0"/>
              <a:t> </a:t>
            </a:r>
            <a:r>
              <a:rPr lang="en-US" dirty="0"/>
              <a:t>user: String, </a:t>
            </a:r>
            <a:r>
              <a:rPr lang="en-US" dirty="0" err="1"/>
              <a:t>val</a:t>
            </a:r>
            <a:r>
              <a:rPr lang="en-US" dirty="0"/>
              <a:t> pass: </a:t>
            </a:r>
            <a:r>
              <a:rPr lang="en-US" dirty="0" smtClean="0"/>
              <a:t>String</a:t>
            </a:r>
          </a:p>
          <a:p>
            <a:r>
              <a:rPr lang="en-US" dirty="0" smtClean="0"/>
              <a:t>) </a:t>
            </a:r>
          </a:p>
          <a:p>
            <a:r>
              <a:rPr lang="en-US" dirty="0" smtClean="0"/>
              <a:t>{</a:t>
            </a:r>
            <a:endParaRPr lang="en-US" dirty="0"/>
          </a:p>
          <a:p>
            <a:r>
              <a:rPr lang="en-US" dirty="0" smtClean="0"/>
              <a:t>  </a:t>
            </a:r>
            <a:r>
              <a:rPr lang="en-US" dirty="0" err="1" smtClean="0"/>
              <a:t>def</a:t>
            </a:r>
            <a:r>
              <a:rPr lang="en-US" dirty="0" smtClean="0"/>
              <a:t> </a:t>
            </a:r>
            <a:r>
              <a:rPr lang="en-US" dirty="0"/>
              <a:t>this(user: String, pass: String) </a:t>
            </a:r>
            <a:r>
              <a:rPr lang="en-US" dirty="0" smtClean="0"/>
              <a:t>=</a:t>
            </a:r>
          </a:p>
          <a:p>
            <a:r>
              <a:rPr lang="en-US" dirty="0"/>
              <a:t> </a:t>
            </a:r>
            <a:r>
              <a:rPr lang="en-US" dirty="0" smtClean="0"/>
              <a:t>   </a:t>
            </a:r>
            <a:r>
              <a:rPr lang="en-US" dirty="0"/>
              <a:t>this("localhost", user, pass)</a:t>
            </a:r>
          </a:p>
          <a:p>
            <a:r>
              <a:rPr lang="en-US" dirty="0"/>
              <a:t>}</a:t>
            </a:r>
          </a:p>
          <a:p>
            <a:r>
              <a:rPr lang="en-US" dirty="0"/>
              <a:t/>
            </a:r>
            <a:br>
              <a:rPr lang="en-US" dirty="0"/>
            </a:br>
            <a:r>
              <a:rPr lang="en-US" dirty="0" err="1"/>
              <a:t>val</a:t>
            </a:r>
            <a:r>
              <a:rPr lang="en-US" dirty="0"/>
              <a:t> </a:t>
            </a:r>
            <a:r>
              <a:rPr lang="en-US" dirty="0" err="1"/>
              <a:t>localDb</a:t>
            </a:r>
            <a:r>
              <a:rPr lang="en-US" dirty="0"/>
              <a:t> = new Database("</a:t>
            </a:r>
            <a:r>
              <a:rPr lang="en-US" dirty="0" err="1"/>
              <a:t>mjb</a:t>
            </a:r>
            <a:r>
              <a:rPr lang="en-US" dirty="0"/>
              <a:t>", "</a:t>
            </a:r>
            <a:r>
              <a:rPr lang="en-US" dirty="0" err="1"/>
              <a:t>pwd</a:t>
            </a:r>
            <a:r>
              <a:rPr lang="en-US" dirty="0"/>
              <a:t>")</a:t>
            </a:r>
          </a:p>
          <a:p>
            <a:r>
              <a:rPr lang="en-US" dirty="0" err="1"/>
              <a:t>val</a:t>
            </a:r>
            <a:r>
              <a:rPr lang="en-US" dirty="0"/>
              <a:t> </a:t>
            </a:r>
            <a:r>
              <a:rPr lang="en-US" dirty="0" err="1"/>
              <a:t>remoteDb</a:t>
            </a:r>
            <a:r>
              <a:rPr lang="en-US" dirty="0"/>
              <a:t> = new Database("</a:t>
            </a:r>
            <a:r>
              <a:rPr lang="en-US" dirty="0" smtClean="0"/>
              <a:t>192.2</a:t>
            </a:r>
            <a:r>
              <a:rPr lang="en-US" dirty="0"/>
              <a:t>", "</a:t>
            </a:r>
            <a:r>
              <a:rPr lang="en-US" dirty="0" smtClean="0"/>
              <a:t>m", </a:t>
            </a:r>
            <a:r>
              <a:rPr lang="en-US" dirty="0"/>
              <a:t>"</a:t>
            </a:r>
            <a:r>
              <a:rPr lang="en-US" dirty="0" smtClean="0"/>
              <a:t>p")</a:t>
            </a:r>
            <a:endParaRPr lang="en-US" dirty="0"/>
          </a:p>
          <a:p>
            <a:r>
              <a:rPr lang="en-US" dirty="0"/>
              <a:t/>
            </a:r>
            <a:br>
              <a:rPr lang="en-US" dirty="0"/>
            </a:b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8154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ARGUMENTS vs. PROPERTIES</a:t>
            </a:r>
          </a:p>
        </p:txBody>
      </p:sp>
      <p:sp>
        <p:nvSpPr>
          <p:cNvPr id="3" name="Text Placeholder 2"/>
          <p:cNvSpPr>
            <a:spLocks noGrp="1"/>
          </p:cNvSpPr>
          <p:nvPr>
            <p:ph type="body" sz="quarter" idx="10"/>
          </p:nvPr>
        </p:nvSpPr>
        <p:spPr/>
        <p:txBody>
          <a:bodyPr/>
          <a:lstStyle/>
          <a:p>
            <a:r>
              <a:rPr lang="en-US" dirty="0" smtClean="0"/>
              <a:t>class </a:t>
            </a:r>
            <a:r>
              <a:rPr lang="en-US" dirty="0"/>
              <a:t>User(username: String) {</a:t>
            </a:r>
          </a:p>
          <a:p>
            <a:r>
              <a:rPr lang="en-US" dirty="0" smtClean="0"/>
              <a:t>  </a:t>
            </a:r>
            <a:r>
              <a:rPr lang="en-US" dirty="0" err="1" smtClean="0"/>
              <a:t>val</a:t>
            </a:r>
            <a:r>
              <a:rPr lang="en-US" dirty="0" smtClean="0"/>
              <a:t> </a:t>
            </a:r>
            <a:r>
              <a:rPr lang="en-US" dirty="0"/>
              <a:t>first: String = </a:t>
            </a:r>
            <a:r>
              <a:rPr lang="en-US" dirty="0" err="1"/>
              <a:t>username.split</a:t>
            </a:r>
            <a:r>
              <a:rPr lang="en-US" dirty="0"/>
              <a:t>(" ")(0)</a:t>
            </a:r>
          </a:p>
          <a:p>
            <a:r>
              <a:rPr lang="en-US" dirty="0"/>
              <a:t/>
            </a:r>
            <a:br>
              <a:rPr lang="en-US" dirty="0"/>
            </a:br>
            <a:r>
              <a:rPr lang="en-US" dirty="0" smtClean="0"/>
              <a:t>  </a:t>
            </a:r>
            <a:r>
              <a:rPr lang="en-US" dirty="0" err="1" smtClean="0"/>
              <a:t>def</a:t>
            </a:r>
            <a:r>
              <a:rPr lang="en-US" dirty="0" smtClean="0"/>
              <a:t> </a:t>
            </a:r>
            <a:r>
              <a:rPr lang="en-US" dirty="0"/>
              <a:t>name: String = username</a:t>
            </a:r>
          </a:p>
          <a:p>
            <a:r>
              <a:rPr lang="en-US" dirty="0"/>
              <a:t>}</a:t>
            </a:r>
          </a:p>
          <a:p>
            <a:r>
              <a:rPr lang="en-US" dirty="0"/>
              <a:t/>
            </a:r>
            <a:br>
              <a:rPr lang="en-US" dirty="0"/>
            </a:br>
            <a:r>
              <a:rPr lang="en-US" dirty="0"/>
              <a:t/>
            </a:r>
            <a:br>
              <a:rPr lang="en-US" dirty="0"/>
            </a:br>
            <a:r>
              <a:rPr lang="en-US" dirty="0" err="1"/>
              <a:t>val</a:t>
            </a:r>
            <a:r>
              <a:rPr lang="en-US" dirty="0"/>
              <a:t> me = new User("</a:t>
            </a:r>
            <a:r>
              <a:rPr lang="en-US" dirty="0" err="1"/>
              <a:t>michael</a:t>
            </a:r>
            <a:r>
              <a:rPr lang="en-US" dirty="0"/>
              <a:t>")</a:t>
            </a:r>
          </a:p>
          <a:p>
            <a:r>
              <a:rPr lang="en-US" dirty="0" err="1"/>
              <a:t>println</a:t>
            </a:r>
            <a:r>
              <a:rPr lang="en-US" dirty="0"/>
              <a:t>(</a:t>
            </a:r>
            <a:r>
              <a:rPr lang="en-US" dirty="0" err="1"/>
              <a:t>me.name</a:t>
            </a:r>
            <a:r>
              <a:rPr lang="en-US" dirty="0"/>
              <a:t>)</a:t>
            </a:r>
          </a:p>
          <a:p>
            <a:r>
              <a:rPr lang="en-US" dirty="0" err="1"/>
              <a:t>println</a:t>
            </a:r>
            <a:r>
              <a:rPr lang="en-US" dirty="0"/>
              <a:t>(</a:t>
            </a:r>
            <a:r>
              <a:rPr lang="en-US" dirty="0" err="1"/>
              <a:t>me.first</a:t>
            </a:r>
            <a:r>
              <a:rPr lang="en-US" dirty="0"/>
              <a:t>)</a:t>
            </a:r>
          </a:p>
          <a:p>
            <a:r>
              <a:rPr lang="en-US" dirty="0"/>
              <a:t/>
            </a:r>
            <a:br>
              <a:rPr lang="en-US" dirty="0"/>
            </a:br>
            <a:r>
              <a:rPr lang="en-US" b="1" dirty="0"/>
              <a:t>//but </a:t>
            </a:r>
            <a:r>
              <a:rPr lang="en-US" b="1" dirty="0" smtClean="0"/>
              <a:t>not:</a:t>
            </a:r>
          </a:p>
          <a:p>
            <a:r>
              <a:rPr lang="en-US" dirty="0" err="1" smtClean="0"/>
              <a:t>println</a:t>
            </a:r>
            <a:r>
              <a:rPr lang="en-US" dirty="0" smtClean="0"/>
              <a:t>(</a:t>
            </a:r>
            <a:r>
              <a:rPr lang="en-US" dirty="0" err="1" smtClean="0"/>
              <a:t>me.username</a:t>
            </a:r>
            <a:r>
              <a:rPr lang="en-US" dirty="0"/>
              <a:t>)</a:t>
            </a:r>
          </a:p>
          <a:p>
            <a:endParaRPr lang="en-US" dirty="0"/>
          </a:p>
        </p:txBody>
      </p:sp>
      <p:sp>
        <p:nvSpPr>
          <p:cNvPr id="4" name="Text Placeholder 3"/>
          <p:cNvSpPr>
            <a:spLocks noGrp="1"/>
          </p:cNvSpPr>
          <p:nvPr>
            <p:ph type="body" sz="quarter" idx="11"/>
          </p:nvPr>
        </p:nvSpPr>
        <p:spPr/>
        <p:txBody>
          <a:bodyPr/>
          <a:lstStyle/>
          <a:p>
            <a:endParaRPr lang="en-US" dirty="0"/>
          </a:p>
          <a:p>
            <a:r>
              <a:rPr lang="en-US" dirty="0" err="1"/>
              <a:t>michael</a:t>
            </a:r>
            <a:endParaRPr lang="en-US" dirty="0"/>
          </a:p>
          <a:p>
            <a:r>
              <a:rPr lang="en-US" dirty="0" err="1"/>
              <a:t>michael</a:t>
            </a:r>
            <a:endParaRPr lang="en-US" dirty="0"/>
          </a:p>
        </p:txBody>
      </p:sp>
    </p:spTree>
    <p:extLst>
      <p:ext uri="{BB962C8B-B14F-4D97-AF65-F5344CB8AC3E}">
        <p14:creationId xmlns:p14="http://schemas.microsoft.com/office/powerpoint/2010/main" val="145330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 (AD HOC </a:t>
            </a:r>
            <a:r>
              <a:rPr lang="en-US" dirty="0" smtClean="0"/>
              <a:t>POLYMORPHISM)</a:t>
            </a:r>
            <a:endParaRPr lang="en-US" dirty="0"/>
          </a:p>
        </p:txBody>
      </p:sp>
      <p:sp>
        <p:nvSpPr>
          <p:cNvPr id="3" name="Text Placeholder 2"/>
          <p:cNvSpPr>
            <a:spLocks noGrp="1"/>
          </p:cNvSpPr>
          <p:nvPr>
            <p:ph type="body" sz="quarter" idx="10"/>
          </p:nvPr>
        </p:nvSpPr>
        <p:spPr/>
        <p:txBody>
          <a:bodyPr/>
          <a:lstStyle/>
          <a:p>
            <a:r>
              <a:rPr lang="en-US" dirty="0" smtClean="0"/>
              <a:t>class </a:t>
            </a:r>
            <a:r>
              <a:rPr lang="en-US" dirty="0"/>
              <a:t>Room {</a:t>
            </a:r>
          </a:p>
          <a:p>
            <a:r>
              <a:rPr lang="en-US" dirty="0" smtClean="0"/>
              <a:t>  </a:t>
            </a:r>
            <a:r>
              <a:rPr lang="en-US" dirty="0" err="1" smtClean="0"/>
              <a:t>val</a:t>
            </a:r>
            <a:r>
              <a:rPr lang="en-US" dirty="0" smtClean="0"/>
              <a:t> </a:t>
            </a:r>
            <a:r>
              <a:rPr lang="en-US" dirty="0" err="1"/>
              <a:t>myKey</a:t>
            </a:r>
            <a:r>
              <a:rPr lang="en-US" dirty="0"/>
              <a:t> = 12</a:t>
            </a:r>
          </a:p>
          <a:p>
            <a:r>
              <a:rPr lang="en-US" dirty="0"/>
              <a:t/>
            </a:r>
            <a:br>
              <a:rPr lang="en-US" dirty="0"/>
            </a:br>
            <a:r>
              <a:rPr lang="en-US" dirty="0" smtClean="0"/>
              <a:t>  </a:t>
            </a:r>
            <a:r>
              <a:rPr lang="en-US" dirty="0" err="1" smtClean="0"/>
              <a:t>def</a:t>
            </a:r>
            <a:r>
              <a:rPr lang="en-US" dirty="0" smtClean="0"/>
              <a:t> </a:t>
            </a:r>
            <a:r>
              <a:rPr lang="en-US" dirty="0"/>
              <a:t>open() = </a:t>
            </a:r>
            <a:r>
              <a:rPr lang="en-US" dirty="0" err="1"/>
              <a:t>println</a:t>
            </a:r>
            <a:r>
              <a:rPr lang="en-US" dirty="0"/>
              <a:t>("The Door Rattles!")</a:t>
            </a:r>
          </a:p>
          <a:p>
            <a:r>
              <a:rPr lang="en-US" dirty="0"/>
              <a:t/>
            </a:r>
            <a:br>
              <a:rPr lang="en-US" dirty="0"/>
            </a:br>
            <a:r>
              <a:rPr lang="en-US" dirty="0" smtClean="0"/>
              <a:t>  </a:t>
            </a:r>
            <a:r>
              <a:rPr lang="en-US" dirty="0" err="1" smtClean="0"/>
              <a:t>def</a:t>
            </a:r>
            <a:r>
              <a:rPr lang="en-US" dirty="0" smtClean="0"/>
              <a:t> </a:t>
            </a:r>
            <a:r>
              <a:rPr lang="en-US" dirty="0"/>
              <a:t>open(</a:t>
            </a:r>
            <a:r>
              <a:rPr lang="en-US" dirty="0" err="1"/>
              <a:t>theirKey</a:t>
            </a:r>
            <a:r>
              <a:rPr lang="en-US" dirty="0"/>
              <a:t>: </a:t>
            </a:r>
            <a:r>
              <a:rPr lang="en-US" dirty="0" err="1"/>
              <a:t>Int</a:t>
            </a:r>
            <a:r>
              <a:rPr lang="en-US" dirty="0"/>
              <a:t>) = </a:t>
            </a:r>
            <a:endParaRPr lang="en-US" dirty="0" smtClean="0"/>
          </a:p>
          <a:p>
            <a:r>
              <a:rPr lang="en-US" dirty="0" smtClean="0"/>
              <a:t>    </a:t>
            </a:r>
            <a:r>
              <a:rPr lang="en-US" dirty="0" err="1" smtClean="0"/>
              <a:t>println</a:t>
            </a:r>
            <a:r>
              <a:rPr lang="en-US" dirty="0"/>
              <a:t>(</a:t>
            </a:r>
          </a:p>
          <a:p>
            <a:r>
              <a:rPr lang="en-US" dirty="0"/>
              <a:t>  </a:t>
            </a:r>
            <a:r>
              <a:rPr lang="en-US" dirty="0" smtClean="0"/>
              <a:t>    if </a:t>
            </a:r>
            <a:r>
              <a:rPr lang="en-US" dirty="0"/>
              <a:t>(</a:t>
            </a:r>
            <a:r>
              <a:rPr lang="en-US" dirty="0" err="1"/>
              <a:t>theirKey</a:t>
            </a:r>
            <a:r>
              <a:rPr lang="en-US" dirty="0"/>
              <a:t> == </a:t>
            </a:r>
            <a:r>
              <a:rPr lang="en-US" dirty="0" err="1"/>
              <a:t>myKey</a:t>
            </a:r>
            <a:r>
              <a:rPr lang="en-US" dirty="0"/>
              <a:t>)</a:t>
            </a:r>
          </a:p>
          <a:p>
            <a:r>
              <a:rPr lang="en-US" dirty="0" smtClean="0"/>
              <a:t>        "</a:t>
            </a:r>
            <a:r>
              <a:rPr lang="en-US" dirty="0"/>
              <a:t>The Door Opens!"</a:t>
            </a:r>
          </a:p>
          <a:p>
            <a:r>
              <a:rPr lang="en-US" dirty="0" smtClean="0"/>
              <a:t>      else </a:t>
            </a:r>
          </a:p>
          <a:p>
            <a:r>
              <a:rPr lang="en-US" dirty="0"/>
              <a:t> </a:t>
            </a:r>
            <a:r>
              <a:rPr lang="en-US" dirty="0" smtClean="0"/>
              <a:t>        "</a:t>
            </a:r>
            <a:r>
              <a:rPr lang="en-US" dirty="0"/>
              <a:t>The Key Breaks!"</a:t>
            </a:r>
          </a:p>
          <a:p>
            <a:r>
              <a:rPr lang="en-US" dirty="0" smtClean="0"/>
              <a:t>    )</a:t>
            </a:r>
            <a:endParaRPr lang="en-US" dirty="0"/>
          </a:p>
          <a:p>
            <a:r>
              <a:rPr lang="en-US" dirty="0"/>
              <a:t>}</a:t>
            </a:r>
          </a:p>
          <a:p>
            <a:r>
              <a:rPr lang="en-US" dirty="0"/>
              <a:t/>
            </a:r>
            <a:br>
              <a:rPr lang="en-US" dirty="0"/>
            </a:br>
            <a:r>
              <a:rPr lang="en-US" dirty="0" err="1"/>
              <a:t>val</a:t>
            </a:r>
            <a:r>
              <a:rPr lang="en-US" dirty="0"/>
              <a:t> shed = new Room</a:t>
            </a:r>
          </a:p>
          <a:p>
            <a:r>
              <a:rPr lang="en-US" dirty="0" err="1" smtClean="0"/>
              <a:t>shed.open</a:t>
            </a:r>
            <a:r>
              <a:rPr lang="en-US" dirty="0"/>
              <a:t>()</a:t>
            </a:r>
          </a:p>
          <a:p>
            <a:r>
              <a:rPr lang="en-US" dirty="0" err="1"/>
              <a:t>shed.open</a:t>
            </a:r>
            <a:r>
              <a:rPr lang="en-US" dirty="0"/>
              <a:t>(12)</a:t>
            </a:r>
          </a:p>
          <a:p>
            <a:r>
              <a:rPr lang="en-US" dirty="0" err="1"/>
              <a:t>shed.open</a:t>
            </a:r>
            <a:r>
              <a:rPr lang="en-US" dirty="0"/>
              <a:t>(14)</a:t>
            </a:r>
          </a:p>
          <a:p>
            <a:r>
              <a:rPr lang="en-US" dirty="0"/>
              <a:t/>
            </a:r>
            <a:br>
              <a:rPr lang="en-US" dirty="0"/>
            </a:br>
            <a:endParaRPr lang="en-US" dirty="0"/>
          </a:p>
        </p:txBody>
      </p:sp>
      <p:sp>
        <p:nvSpPr>
          <p:cNvPr id="4" name="Text Placeholder 3"/>
          <p:cNvSpPr>
            <a:spLocks noGrp="1"/>
          </p:cNvSpPr>
          <p:nvPr>
            <p:ph type="body" sz="quarter" idx="11"/>
          </p:nvPr>
        </p:nvSpPr>
        <p:spPr/>
        <p:txBody>
          <a:bodyPr/>
          <a:lstStyle/>
          <a:p>
            <a:endParaRPr lang="en-US" dirty="0"/>
          </a:p>
          <a:p>
            <a:r>
              <a:rPr lang="en-US" dirty="0"/>
              <a:t>The Door Rattles!</a:t>
            </a:r>
          </a:p>
          <a:p>
            <a:r>
              <a:rPr lang="en-US" dirty="0"/>
              <a:t>The Door Opens!</a:t>
            </a:r>
          </a:p>
          <a:p>
            <a:r>
              <a:rPr lang="en-US" dirty="0"/>
              <a:t>The Key Breaks!</a:t>
            </a:r>
          </a:p>
        </p:txBody>
      </p:sp>
    </p:spTree>
    <p:extLst>
      <p:ext uri="{BB962C8B-B14F-4D97-AF65-F5344CB8AC3E}">
        <p14:creationId xmlns:p14="http://schemas.microsoft.com/office/powerpoint/2010/main" val="24477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INSPECTION OF SCALA CLASSES</a:t>
            </a:r>
          </a:p>
        </p:txBody>
      </p:sp>
      <p:sp>
        <p:nvSpPr>
          <p:cNvPr id="3" name="Text Placeholder 2"/>
          <p:cNvSpPr>
            <a:spLocks noGrp="1"/>
          </p:cNvSpPr>
          <p:nvPr>
            <p:ph type="body" sz="quarter" idx="10"/>
          </p:nvPr>
        </p:nvSpPr>
        <p:spPr>
          <a:xfrm>
            <a:off x="0" y="857566"/>
            <a:ext cx="6660000" cy="5635338"/>
          </a:xfrm>
        </p:spPr>
        <p:txBody>
          <a:bodyPr/>
          <a:lstStyle/>
          <a:p>
            <a:endParaRPr lang="en-US" dirty="0"/>
          </a:p>
          <a:p>
            <a:r>
              <a:rPr lang="en-US" dirty="0"/>
              <a:t>class Person {</a:t>
            </a:r>
          </a:p>
          <a:p>
            <a:r>
              <a:rPr lang="en-US" dirty="0" smtClean="0"/>
              <a:t>  </a:t>
            </a:r>
            <a:r>
              <a:rPr lang="en-US" dirty="0" err="1" smtClean="0"/>
              <a:t>val</a:t>
            </a:r>
            <a:r>
              <a:rPr lang="en-US" dirty="0" smtClean="0"/>
              <a:t> </a:t>
            </a:r>
            <a:r>
              <a:rPr lang="en-US" dirty="0"/>
              <a:t>name : String = "Bob"</a:t>
            </a:r>
          </a:p>
          <a:p>
            <a:r>
              <a:rPr lang="en-US" dirty="0" smtClean="0"/>
              <a:t>  </a:t>
            </a:r>
            <a:r>
              <a:rPr lang="en-US" dirty="0" err="1" smtClean="0"/>
              <a:t>var</a:t>
            </a:r>
            <a:r>
              <a:rPr lang="en-US" dirty="0" smtClean="0"/>
              <a:t> </a:t>
            </a:r>
            <a:r>
              <a:rPr lang="en-US" dirty="0"/>
              <a:t>age : </a:t>
            </a:r>
            <a:r>
              <a:rPr lang="en-US" dirty="0" err="1"/>
              <a:t>Int</a:t>
            </a:r>
            <a:r>
              <a:rPr lang="en-US" dirty="0"/>
              <a:t> = 21</a:t>
            </a:r>
          </a:p>
          <a:p>
            <a:r>
              <a:rPr lang="en-US" dirty="0"/>
              <a:t/>
            </a:r>
            <a:br>
              <a:rPr lang="en-US" dirty="0"/>
            </a:br>
            <a:r>
              <a:rPr lang="en-US" dirty="0" smtClean="0"/>
              <a:t>  </a:t>
            </a:r>
            <a:r>
              <a:rPr lang="en-US" dirty="0" err="1" smtClean="0"/>
              <a:t>def</a:t>
            </a:r>
            <a:r>
              <a:rPr lang="en-US" dirty="0" smtClean="0"/>
              <a:t> </a:t>
            </a:r>
            <a:r>
              <a:rPr lang="en-US" dirty="0"/>
              <a:t>birthday = age += 1</a:t>
            </a:r>
          </a:p>
          <a:p>
            <a:r>
              <a:rPr lang="en-US" dirty="0"/>
              <a:t>}</a:t>
            </a:r>
          </a:p>
          <a:p>
            <a:r>
              <a:rPr lang="en-US" dirty="0"/>
              <a:t/>
            </a:r>
            <a:br>
              <a:rPr lang="en-US" dirty="0"/>
            </a:br>
            <a:r>
              <a:rPr lang="en-US" dirty="0"/>
              <a:t>// $ </a:t>
            </a:r>
            <a:r>
              <a:rPr lang="en-US" dirty="0" err="1"/>
              <a:t>scalac</a:t>
            </a:r>
            <a:r>
              <a:rPr lang="en-US" dirty="0"/>
              <a:t> </a:t>
            </a:r>
            <a:r>
              <a:rPr lang="en-US" dirty="0" err="1"/>
              <a:t>person.scala</a:t>
            </a:r>
            <a:endParaRPr lang="en-US" dirty="0"/>
          </a:p>
          <a:p>
            <a:r>
              <a:rPr lang="en-US" dirty="0"/>
              <a:t>// $ </a:t>
            </a:r>
            <a:r>
              <a:rPr lang="en-US" dirty="0" err="1"/>
              <a:t>javap</a:t>
            </a:r>
            <a:r>
              <a:rPr lang="en-US" dirty="0"/>
              <a:t> </a:t>
            </a:r>
            <a:r>
              <a:rPr lang="en-US" dirty="0" err="1"/>
              <a:t>Person.class</a:t>
            </a:r>
            <a:endParaRPr lang="en-US" dirty="0"/>
          </a:p>
          <a:p>
            <a:r>
              <a:rPr lang="en-US" dirty="0"/>
              <a:t/>
            </a:r>
            <a:br>
              <a:rPr lang="en-US" dirty="0"/>
            </a:br>
            <a:endParaRPr lang="en-US" dirty="0"/>
          </a:p>
        </p:txBody>
      </p:sp>
      <p:sp>
        <p:nvSpPr>
          <p:cNvPr id="4" name="Text Placeholder 3"/>
          <p:cNvSpPr>
            <a:spLocks noGrp="1"/>
          </p:cNvSpPr>
          <p:nvPr>
            <p:ph type="body" sz="quarter" idx="11"/>
          </p:nvPr>
        </p:nvSpPr>
        <p:spPr>
          <a:xfrm>
            <a:off x="4465863" y="857565"/>
            <a:ext cx="4534135" cy="5635339"/>
          </a:xfrm>
        </p:spPr>
        <p:txBody>
          <a:bodyPr/>
          <a:lstStyle/>
          <a:p>
            <a:r>
              <a:rPr lang="en-US" dirty="0"/>
              <a:t>Compiled from "</a:t>
            </a:r>
            <a:r>
              <a:rPr lang="en-US" dirty="0" err="1"/>
              <a:t>test.sc</a:t>
            </a:r>
            <a:r>
              <a:rPr lang="en-US" dirty="0"/>
              <a:t>"</a:t>
            </a:r>
          </a:p>
          <a:p>
            <a:r>
              <a:rPr lang="en-US" dirty="0"/>
              <a:t>public class Person {</a:t>
            </a:r>
          </a:p>
          <a:p>
            <a:r>
              <a:rPr lang="en-US" dirty="0"/>
              <a:t>  public </a:t>
            </a:r>
            <a:r>
              <a:rPr lang="en-US" dirty="0" err="1"/>
              <a:t>java.lang.String</a:t>
            </a:r>
            <a:r>
              <a:rPr lang="en-US" dirty="0"/>
              <a:t> name();</a:t>
            </a:r>
          </a:p>
          <a:p>
            <a:r>
              <a:rPr lang="en-US" dirty="0"/>
              <a:t>  public </a:t>
            </a:r>
            <a:r>
              <a:rPr lang="en-US" dirty="0" err="1"/>
              <a:t>int</a:t>
            </a:r>
            <a:r>
              <a:rPr lang="en-US" dirty="0"/>
              <a:t> age();</a:t>
            </a:r>
          </a:p>
          <a:p>
            <a:r>
              <a:rPr lang="en-US" dirty="0"/>
              <a:t>  public void age_$</a:t>
            </a:r>
            <a:r>
              <a:rPr lang="en-US" dirty="0" err="1"/>
              <a:t>eq</a:t>
            </a:r>
            <a:r>
              <a:rPr lang="en-US" dirty="0"/>
              <a:t>(</a:t>
            </a:r>
            <a:r>
              <a:rPr lang="en-US" dirty="0" err="1"/>
              <a:t>int</a:t>
            </a:r>
            <a:r>
              <a:rPr lang="en-US" dirty="0"/>
              <a:t>);</a:t>
            </a:r>
          </a:p>
          <a:p>
            <a:r>
              <a:rPr lang="en-US" dirty="0"/>
              <a:t>  public void birthday();</a:t>
            </a:r>
          </a:p>
          <a:p>
            <a:r>
              <a:rPr lang="en-US" dirty="0"/>
              <a:t>  public Person();</a:t>
            </a:r>
          </a:p>
          <a:p>
            <a:r>
              <a:rPr lang="en-US" dirty="0"/>
              <a:t>}</a:t>
            </a:r>
          </a:p>
          <a:p>
            <a:endParaRPr lang="en-US" dirty="0"/>
          </a:p>
        </p:txBody>
      </p:sp>
    </p:spTree>
    <p:extLst>
      <p:ext uri="{BB962C8B-B14F-4D97-AF65-F5344CB8AC3E}">
        <p14:creationId xmlns:p14="http://schemas.microsoft.com/office/powerpoint/2010/main" val="1875221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SUGAR: GETTERS AND SETTERS</a:t>
            </a:r>
          </a:p>
        </p:txBody>
      </p:sp>
      <p:sp>
        <p:nvSpPr>
          <p:cNvPr id="3" name="Text Placeholder 2"/>
          <p:cNvSpPr>
            <a:spLocks noGrp="1"/>
          </p:cNvSpPr>
          <p:nvPr>
            <p:ph type="body" sz="quarter" idx="10"/>
          </p:nvPr>
        </p:nvSpPr>
        <p:spPr/>
        <p:txBody>
          <a:bodyPr/>
          <a:lstStyle/>
          <a:p>
            <a:r>
              <a:rPr lang="en-US" dirty="0" smtClean="0"/>
              <a:t>class </a:t>
            </a:r>
            <a:r>
              <a:rPr lang="en-US" dirty="0"/>
              <a:t>Person {</a:t>
            </a:r>
          </a:p>
          <a:p>
            <a:r>
              <a:rPr lang="en-US" dirty="0" smtClean="0"/>
              <a:t>  private </a:t>
            </a:r>
            <a:r>
              <a:rPr lang="en-US" dirty="0" err="1"/>
              <a:t>val</a:t>
            </a:r>
            <a:r>
              <a:rPr lang="en-US" dirty="0"/>
              <a:t> name : String = "</a:t>
            </a:r>
            <a:r>
              <a:rPr lang="en-US"/>
              <a:t>Bob</a:t>
            </a:r>
            <a:r>
              <a:rPr lang="en-US" smtClean="0"/>
              <a:t>"</a:t>
            </a:r>
          </a:p>
          <a:p>
            <a:r>
              <a:rPr lang="en-US" smtClean="0"/>
              <a:t>  private var myage : Int = 21</a:t>
            </a:r>
          </a:p>
          <a:p>
            <a:r>
              <a:rPr lang="en-US" smtClean="0"/>
              <a:t/>
            </a:r>
            <a:br>
              <a:rPr lang="en-US" smtClean="0"/>
            </a:br>
            <a:r>
              <a:rPr lang="en-US" smtClean="0"/>
              <a:t>  def birthday = myage += 1</a:t>
            </a:r>
          </a:p>
          <a:p>
            <a:r>
              <a:rPr lang="en-US" smtClean="0"/>
              <a:t/>
            </a:r>
            <a:br>
              <a:rPr lang="en-US" smtClean="0"/>
            </a:br>
            <a:r>
              <a:rPr lang="en-US" smtClean="0"/>
              <a:t>  def age = myage</a:t>
            </a:r>
          </a:p>
          <a:p>
            <a:r>
              <a:rPr lang="en-US" smtClean="0"/>
              <a:t/>
            </a:r>
            <a:br>
              <a:rPr lang="en-US" smtClean="0"/>
            </a:br>
            <a:r>
              <a:rPr lang="en-US" smtClean="0"/>
              <a:t>  def age_=(a: Int) = </a:t>
            </a:r>
          </a:p>
          <a:p>
            <a:r>
              <a:rPr lang="en-US" smtClean="0"/>
              <a:t>    myage = if(a &lt; 18) 18 else a</a:t>
            </a:r>
          </a:p>
          <a:p>
            <a:r>
              <a:rPr lang="en-US" smtClean="0"/>
              <a:t>}</a:t>
            </a:r>
          </a:p>
          <a:p>
            <a:r>
              <a:rPr lang="en-US" smtClean="0"/>
              <a:t/>
            </a:r>
            <a:br>
              <a:rPr lang="en-US" smtClean="0"/>
            </a:br>
            <a:r>
              <a:rPr lang="en-US" smtClean="0"/>
              <a:t>val me = new Person</a:t>
            </a:r>
          </a:p>
          <a:p>
            <a:r>
              <a:rPr lang="en-US" smtClean="0"/>
              <a:t/>
            </a:r>
            <a:br>
              <a:rPr lang="en-US" smtClean="0"/>
            </a:br>
            <a:r>
              <a:rPr lang="en-US" smtClean="0"/>
              <a:t>me.age 		</a:t>
            </a:r>
            <a:r>
              <a:rPr lang="en-US" b="1" smtClean="0"/>
              <a:t>//getter</a:t>
            </a:r>
            <a:r>
              <a:rPr lang="en-US" smtClean="0"/>
              <a:t/>
            </a:r>
            <a:br>
              <a:rPr lang="en-US" smtClean="0"/>
            </a:br>
            <a:r>
              <a:rPr lang="en-US" smtClean="0"/>
              <a:t>me.age = 18 		</a:t>
            </a:r>
            <a:r>
              <a:rPr lang="en-US" b="1" smtClean="0"/>
              <a:t>//setter</a:t>
            </a:r>
          </a:p>
          <a:p>
            <a:r>
              <a:rPr lang="en-US" smtClean="0"/>
              <a:t>me.age_=(18) 		</a:t>
            </a:r>
            <a:r>
              <a:rPr lang="en-US" b="1" smtClean="0"/>
              <a:t>//setter</a:t>
            </a:r>
          </a:p>
          <a:p>
            <a:r>
              <a:rPr lang="en-US" smtClean="0"/>
              <a:t/>
            </a:r>
            <a:br>
              <a:rPr lang="en-US" smtClean="0"/>
            </a:br>
            <a:endParaRPr lang="en-US" dirty="0"/>
          </a:p>
        </p:txBody>
      </p:sp>
      <p:sp>
        <p:nvSpPr>
          <p:cNvPr id="4" name="Text Placeholder 3"/>
          <p:cNvSpPr>
            <a:spLocks noGrp="1"/>
          </p:cNvSpPr>
          <p:nvPr>
            <p:ph type="body" sz="quarter" idx="11"/>
          </p:nvPr>
        </p:nvSpPr>
        <p:spPr/>
        <p:txBody>
          <a:bodyPr/>
          <a:lstStyle/>
          <a:p>
            <a:r>
              <a:rPr lang="en-US" smtClean="0"/>
              <a:t>me: Person = Person@628bd77e</a:t>
            </a:r>
          </a:p>
          <a:p>
            <a:endParaRPr lang="en-US" smtClean="0"/>
          </a:p>
          <a:p>
            <a:r>
              <a:rPr lang="en-US" smtClean="0"/>
              <a:t>me.age: Int = 18</a:t>
            </a:r>
          </a:p>
          <a:p>
            <a:endParaRPr lang="en-US" dirty="0"/>
          </a:p>
        </p:txBody>
      </p:sp>
    </p:spTree>
    <p:extLst>
      <p:ext uri="{BB962C8B-B14F-4D97-AF65-F5344CB8AC3E}">
        <p14:creationId xmlns:p14="http://schemas.microsoft.com/office/powerpoint/2010/main" val="147059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SETTERS &amp; GETTERS</a:t>
            </a:r>
          </a:p>
        </p:txBody>
      </p:sp>
      <p:sp>
        <p:nvSpPr>
          <p:cNvPr id="3" name="Text Placeholder 2"/>
          <p:cNvSpPr>
            <a:spLocks noGrp="1"/>
          </p:cNvSpPr>
          <p:nvPr>
            <p:ph type="body" sz="quarter" idx="10"/>
          </p:nvPr>
        </p:nvSpPr>
        <p:spPr>
          <a:xfrm>
            <a:off x="0" y="857565"/>
            <a:ext cx="6660000" cy="5635338"/>
          </a:xfrm>
        </p:spPr>
        <p:txBody>
          <a:bodyPr/>
          <a:lstStyle/>
          <a:p>
            <a:r>
              <a:rPr lang="en-US" b="1" dirty="0" smtClean="0"/>
              <a:t/>
            </a:r>
            <a:br>
              <a:rPr lang="en-US" b="1" dirty="0" smtClean="0"/>
            </a:br>
            <a:r>
              <a:rPr lang="en-US" b="1" dirty="0" smtClean="0"/>
              <a:t>// class definitions generate:</a:t>
            </a:r>
          </a:p>
          <a:p>
            <a:endParaRPr lang="en-US" b="1" dirty="0" smtClean="0"/>
          </a:p>
          <a:p>
            <a:r>
              <a:rPr lang="en-US" b="1" dirty="0" smtClean="0"/>
              <a:t>// </a:t>
            </a:r>
            <a:r>
              <a:rPr lang="en-US" b="1" dirty="0" err="1" smtClean="0"/>
              <a:t>var</a:t>
            </a:r>
            <a:r>
              <a:rPr lang="en-US" b="1" dirty="0" smtClean="0"/>
              <a:t> 	= both getters and setters </a:t>
            </a:r>
          </a:p>
          <a:p>
            <a:r>
              <a:rPr lang="en-US" b="1" dirty="0" smtClean="0"/>
              <a:t>// </a:t>
            </a:r>
            <a:r>
              <a:rPr lang="en-US" b="1" dirty="0" err="1" smtClean="0"/>
              <a:t>val</a:t>
            </a:r>
            <a:r>
              <a:rPr lang="en-US" b="1" dirty="0" smtClean="0"/>
              <a:t> 	= getters </a:t>
            </a:r>
          </a:p>
          <a:p>
            <a:r>
              <a:rPr lang="en-US" b="1" dirty="0" smtClean="0"/>
              <a:t>// private 	= neither</a:t>
            </a:r>
          </a:p>
          <a:p>
            <a:r>
              <a:rPr lang="en-US" b="1" dirty="0" smtClean="0"/>
              <a:t/>
            </a:r>
            <a:br>
              <a:rPr lang="en-US" b="1" dirty="0" smtClean="0"/>
            </a:br>
            <a:r>
              <a:rPr lang="en-US" b="1" dirty="0" smtClean="0"/>
              <a:t>// case class = default getters </a:t>
            </a:r>
          </a:p>
          <a:p>
            <a:r>
              <a:rPr lang="en-US" b="1" dirty="0" smtClean="0"/>
              <a:t>// -- all fields public </a:t>
            </a:r>
          </a:p>
          <a:p>
            <a:endParaRPr lang="en-US" b="1" dirty="0" smtClean="0"/>
          </a:p>
          <a:p>
            <a:r>
              <a:rPr lang="en-US" b="1" dirty="0" smtClean="0"/>
              <a:t>// class = default neither</a:t>
            </a:r>
          </a:p>
          <a:p>
            <a:r>
              <a:rPr lang="en-US" b="1" dirty="0" smtClean="0"/>
              <a:t>// -- all fields private</a:t>
            </a:r>
          </a:p>
          <a:p>
            <a:endParaRPr lang="en-US" b="1"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7421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OPERATOR METHODS</a:t>
            </a:r>
          </a:p>
        </p:txBody>
      </p:sp>
      <p:sp>
        <p:nvSpPr>
          <p:cNvPr id="3" name="Text Placeholder 2"/>
          <p:cNvSpPr>
            <a:spLocks noGrp="1"/>
          </p:cNvSpPr>
          <p:nvPr>
            <p:ph type="body" sz="quarter" idx="10"/>
          </p:nvPr>
        </p:nvSpPr>
        <p:spPr/>
        <p:txBody>
          <a:bodyPr/>
          <a:lstStyle/>
          <a:p>
            <a:r>
              <a:rPr lang="en-US" dirty="0" smtClean="0"/>
              <a:t>class </a:t>
            </a:r>
            <a:r>
              <a:rPr lang="en-US" dirty="0"/>
              <a:t>Fraction(t: </a:t>
            </a:r>
            <a:r>
              <a:rPr lang="en-US" dirty="0" err="1"/>
              <a:t>Int</a:t>
            </a:r>
            <a:r>
              <a:rPr lang="en-US" dirty="0"/>
              <a:t>, b: </a:t>
            </a:r>
            <a:r>
              <a:rPr lang="en-US" dirty="0" err="1"/>
              <a:t>Int</a:t>
            </a:r>
            <a:r>
              <a:rPr lang="en-US" dirty="0"/>
              <a:t>) {</a:t>
            </a:r>
          </a:p>
          <a:p>
            <a:r>
              <a:rPr lang="en-US" dirty="0" smtClean="0"/>
              <a:t>  </a:t>
            </a:r>
            <a:r>
              <a:rPr lang="en-US" dirty="0" err="1" smtClean="0"/>
              <a:t>val</a:t>
            </a:r>
            <a:r>
              <a:rPr lang="en-US" dirty="0" smtClean="0"/>
              <a:t> </a:t>
            </a:r>
            <a:r>
              <a:rPr lang="en-US" dirty="0"/>
              <a:t>top: </a:t>
            </a:r>
            <a:r>
              <a:rPr lang="en-US" dirty="0" err="1"/>
              <a:t>Int</a:t>
            </a:r>
            <a:r>
              <a:rPr lang="en-US" dirty="0"/>
              <a:t> = t / </a:t>
            </a:r>
            <a:r>
              <a:rPr lang="en-US" dirty="0" err="1"/>
              <a:t>gcd</a:t>
            </a:r>
            <a:r>
              <a:rPr lang="en-US" dirty="0"/>
              <a:t>(t, b)</a:t>
            </a:r>
          </a:p>
          <a:p>
            <a:r>
              <a:rPr lang="en-US" dirty="0" smtClean="0"/>
              <a:t>  </a:t>
            </a:r>
            <a:r>
              <a:rPr lang="en-US" dirty="0" err="1" smtClean="0"/>
              <a:t>val</a:t>
            </a:r>
            <a:r>
              <a:rPr lang="en-US" dirty="0" smtClean="0"/>
              <a:t> </a:t>
            </a:r>
            <a:r>
              <a:rPr lang="en-US" dirty="0"/>
              <a:t>bottom: </a:t>
            </a:r>
            <a:r>
              <a:rPr lang="en-US" dirty="0" err="1"/>
              <a:t>Int</a:t>
            </a:r>
            <a:r>
              <a:rPr lang="en-US" dirty="0"/>
              <a:t> = b / </a:t>
            </a:r>
            <a:r>
              <a:rPr lang="en-US" dirty="0" err="1"/>
              <a:t>gcd</a:t>
            </a:r>
            <a:r>
              <a:rPr lang="en-US" dirty="0"/>
              <a:t>(t, b)</a:t>
            </a:r>
          </a:p>
          <a:p>
            <a:r>
              <a:rPr lang="en-US" dirty="0"/>
              <a:t/>
            </a:r>
            <a:br>
              <a:rPr lang="en-US" dirty="0"/>
            </a:br>
            <a:r>
              <a:rPr lang="en-US" dirty="0" smtClean="0"/>
              <a:t>  private </a:t>
            </a:r>
            <a:r>
              <a:rPr lang="en-US" dirty="0" err="1"/>
              <a:t>def</a:t>
            </a:r>
            <a:r>
              <a:rPr lang="en-US" dirty="0"/>
              <a:t> </a:t>
            </a:r>
            <a:r>
              <a:rPr lang="en-US" dirty="0" err="1"/>
              <a:t>gcd</a:t>
            </a:r>
            <a:r>
              <a:rPr lang="en-US" dirty="0"/>
              <a:t>(x: </a:t>
            </a:r>
            <a:r>
              <a:rPr lang="en-US" dirty="0" err="1"/>
              <a:t>Int</a:t>
            </a:r>
            <a:r>
              <a:rPr lang="en-US" dirty="0"/>
              <a:t>, y: </a:t>
            </a:r>
            <a:r>
              <a:rPr lang="en-US" dirty="0" err="1"/>
              <a:t>Int</a:t>
            </a:r>
            <a:r>
              <a:rPr lang="en-US" dirty="0"/>
              <a:t>): </a:t>
            </a:r>
            <a:r>
              <a:rPr lang="en-US" dirty="0" err="1"/>
              <a:t>Int</a:t>
            </a:r>
            <a:r>
              <a:rPr lang="en-US" dirty="0"/>
              <a:t> </a:t>
            </a:r>
            <a:r>
              <a:rPr lang="en-US" dirty="0" smtClean="0"/>
              <a:t>= ...</a:t>
            </a:r>
          </a:p>
          <a:p>
            <a:r>
              <a:rPr lang="en-US" dirty="0"/>
              <a:t/>
            </a:r>
            <a:br>
              <a:rPr lang="en-US" dirty="0"/>
            </a:br>
            <a:r>
              <a:rPr lang="en-US" dirty="0" smtClean="0"/>
              <a:t>  </a:t>
            </a:r>
            <a:r>
              <a:rPr lang="en-US" dirty="0" err="1" smtClean="0"/>
              <a:t>def</a:t>
            </a:r>
            <a:r>
              <a:rPr lang="en-US" dirty="0" smtClean="0"/>
              <a:t> </a:t>
            </a:r>
            <a:r>
              <a:rPr lang="en-US" dirty="0"/>
              <a:t>+(that: Fraction) = new Fraction(</a:t>
            </a:r>
          </a:p>
          <a:p>
            <a:r>
              <a:rPr lang="en-US" dirty="0" smtClean="0"/>
              <a:t>    top </a:t>
            </a:r>
            <a:r>
              <a:rPr lang="en-US" dirty="0"/>
              <a:t>* </a:t>
            </a:r>
            <a:r>
              <a:rPr lang="en-US" dirty="0" err="1"/>
              <a:t>that.bottom</a:t>
            </a:r>
            <a:r>
              <a:rPr lang="en-US" dirty="0"/>
              <a:t> + </a:t>
            </a:r>
            <a:r>
              <a:rPr lang="en-US" dirty="0" err="1"/>
              <a:t>that.top</a:t>
            </a:r>
            <a:r>
              <a:rPr lang="en-US" dirty="0"/>
              <a:t> * </a:t>
            </a:r>
            <a:r>
              <a:rPr lang="en-US" dirty="0" smtClean="0"/>
              <a:t>bottom</a:t>
            </a:r>
            <a:r>
              <a:rPr lang="en-US" dirty="0"/>
              <a:t>,</a:t>
            </a:r>
          </a:p>
          <a:p>
            <a:r>
              <a:rPr lang="en-US" dirty="0" smtClean="0"/>
              <a:t>    bottom </a:t>
            </a:r>
            <a:r>
              <a:rPr lang="en-US" dirty="0"/>
              <a:t>* </a:t>
            </a:r>
            <a:r>
              <a:rPr lang="en-US" dirty="0" err="1" smtClean="0"/>
              <a:t>that.bottom</a:t>
            </a:r>
            <a:r>
              <a:rPr lang="en-US" dirty="0" smtClean="0"/>
              <a:t> </a:t>
            </a:r>
            <a:endParaRPr lang="en-US" dirty="0"/>
          </a:p>
          <a:p>
            <a:r>
              <a:rPr lang="en-US" dirty="0" smtClean="0"/>
              <a:t>  )</a:t>
            </a:r>
            <a:endParaRPr lang="en-US" dirty="0"/>
          </a:p>
          <a:p>
            <a:r>
              <a:rPr lang="en-US" dirty="0"/>
              <a:t>}</a:t>
            </a:r>
          </a:p>
          <a:p>
            <a:r>
              <a:rPr lang="en-US" dirty="0"/>
              <a:t/>
            </a:r>
            <a:br>
              <a:rPr lang="en-US" dirty="0"/>
            </a:br>
            <a:r>
              <a:rPr lang="en-US" dirty="0" err="1"/>
              <a:t>var</a:t>
            </a:r>
            <a:r>
              <a:rPr lang="en-US" dirty="0"/>
              <a:t> x = new Fraction(0, 1)</a:t>
            </a:r>
          </a:p>
          <a:p>
            <a:r>
              <a:rPr lang="en-US" dirty="0"/>
              <a:t/>
            </a:r>
            <a:br>
              <a:rPr lang="en-US" dirty="0"/>
            </a:br>
            <a:r>
              <a:rPr lang="en-US" dirty="0"/>
              <a:t>for (_ &lt;- 1 to 3) x += new Fraction(3, 8)</a:t>
            </a:r>
          </a:p>
          <a:p>
            <a:r>
              <a:rPr lang="en-US" dirty="0"/>
              <a:t/>
            </a:r>
            <a:br>
              <a:rPr lang="en-US" dirty="0"/>
            </a:br>
            <a:r>
              <a:rPr lang="en-US" dirty="0" err="1"/>
              <a:t>println</a:t>
            </a:r>
            <a:r>
              <a:rPr lang="en-US" dirty="0"/>
              <a:t>(s"${</a:t>
            </a:r>
            <a:r>
              <a:rPr lang="en-US" dirty="0" err="1"/>
              <a:t>x.top</a:t>
            </a:r>
            <a:r>
              <a:rPr lang="en-US" dirty="0"/>
              <a:t>}/${</a:t>
            </a:r>
            <a:r>
              <a:rPr lang="en-US" dirty="0" err="1"/>
              <a:t>x.bottom</a:t>
            </a:r>
            <a:r>
              <a:rPr lang="en-US" dirty="0"/>
              <a:t>}")</a:t>
            </a:r>
          </a:p>
          <a:p>
            <a:endParaRPr lang="en-US" dirty="0"/>
          </a:p>
        </p:txBody>
      </p:sp>
      <p:sp>
        <p:nvSpPr>
          <p:cNvPr id="4" name="Text Placeholder 3"/>
          <p:cNvSpPr>
            <a:spLocks noGrp="1"/>
          </p:cNvSpPr>
          <p:nvPr>
            <p:ph type="body" sz="quarter" idx="11"/>
          </p:nvPr>
        </p:nvSpPr>
        <p:spPr/>
        <p:txBody>
          <a:bodyPr/>
          <a:lstStyle/>
          <a:p>
            <a:endParaRPr lang="mr-IN" dirty="0"/>
          </a:p>
          <a:p>
            <a:r>
              <a:rPr lang="mr-IN" dirty="0"/>
              <a:t>9/8</a:t>
            </a:r>
          </a:p>
        </p:txBody>
      </p:sp>
    </p:spTree>
    <p:extLst>
      <p:ext uri="{BB962C8B-B14F-4D97-AF65-F5344CB8AC3E}">
        <p14:creationId xmlns:p14="http://schemas.microsoft.com/office/powerpoint/2010/main" val="200890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Objects</a:t>
            </a:r>
            <a:endParaRPr lang="en-US"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621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 KEYWORD</a:t>
            </a:r>
          </a:p>
        </p:txBody>
      </p:sp>
      <p:sp>
        <p:nvSpPr>
          <p:cNvPr id="3" name="Text Placeholder 2"/>
          <p:cNvSpPr>
            <a:spLocks noGrp="1"/>
          </p:cNvSpPr>
          <p:nvPr>
            <p:ph type="body" sz="quarter" idx="10"/>
          </p:nvPr>
        </p:nvSpPr>
        <p:spPr/>
        <p:txBody>
          <a:bodyPr/>
          <a:lstStyle/>
          <a:p>
            <a:r>
              <a:rPr lang="en-US" dirty="0" smtClean="0"/>
              <a:t>object </a:t>
            </a:r>
            <a:r>
              <a:rPr lang="en-US" dirty="0" err="1"/>
              <a:t>UnitedKingdom</a:t>
            </a:r>
            <a:r>
              <a:rPr lang="en-US" dirty="0"/>
              <a:t> {</a:t>
            </a:r>
          </a:p>
          <a:p>
            <a:r>
              <a:rPr lang="en-US" dirty="0" smtClean="0"/>
              <a:t>  </a:t>
            </a:r>
            <a:r>
              <a:rPr lang="en-US" dirty="0" err="1" smtClean="0"/>
              <a:t>val</a:t>
            </a:r>
            <a:r>
              <a:rPr lang="en-US" dirty="0" smtClean="0"/>
              <a:t> </a:t>
            </a:r>
            <a:r>
              <a:rPr lang="en-US" dirty="0"/>
              <a:t>capital = "London"</a:t>
            </a:r>
          </a:p>
          <a:p>
            <a:r>
              <a:rPr lang="en-US" dirty="0" smtClean="0"/>
              <a:t>  </a:t>
            </a:r>
            <a:r>
              <a:rPr lang="en-US" dirty="0" err="1" smtClean="0"/>
              <a:t>val</a:t>
            </a:r>
            <a:r>
              <a:rPr lang="en-US" dirty="0" smtClean="0"/>
              <a:t> </a:t>
            </a:r>
            <a:r>
              <a:rPr lang="en-US" dirty="0"/>
              <a:t>population = 6E7</a:t>
            </a:r>
          </a:p>
          <a:p>
            <a:r>
              <a:rPr lang="en-US" dirty="0"/>
              <a:t/>
            </a:r>
            <a:br>
              <a:rPr lang="en-US" dirty="0"/>
            </a:br>
            <a:r>
              <a:rPr lang="en-US" dirty="0" smtClean="0"/>
              <a:t>  </a:t>
            </a:r>
            <a:r>
              <a:rPr lang="en-US" dirty="0" err="1" smtClean="0"/>
              <a:t>var</a:t>
            </a:r>
            <a:r>
              <a:rPr lang="en-US" dirty="0" smtClean="0"/>
              <a:t> </a:t>
            </a:r>
            <a:r>
              <a:rPr lang="en-US" dirty="0"/>
              <a:t>immigration = 5E5</a:t>
            </a:r>
          </a:p>
          <a:p>
            <a:r>
              <a:rPr lang="en-US" dirty="0" smtClean="0"/>
              <a:t>  </a:t>
            </a:r>
            <a:r>
              <a:rPr lang="en-US" dirty="0" err="1" smtClean="0"/>
              <a:t>var</a:t>
            </a:r>
            <a:r>
              <a:rPr lang="en-US" dirty="0" smtClean="0"/>
              <a:t> </a:t>
            </a:r>
            <a:r>
              <a:rPr lang="en-US" dirty="0" err="1"/>
              <a:t>emmigration</a:t>
            </a:r>
            <a:r>
              <a:rPr lang="en-US" dirty="0"/>
              <a:t> = 1E5</a:t>
            </a:r>
          </a:p>
          <a:p>
            <a:r>
              <a:rPr lang="en-US" dirty="0"/>
              <a:t/>
            </a:r>
            <a:br>
              <a:rPr lang="en-US" dirty="0"/>
            </a:br>
            <a:r>
              <a:rPr lang="en-US" dirty="0" smtClean="0"/>
              <a:t>  </a:t>
            </a:r>
            <a:r>
              <a:rPr lang="en-US" dirty="0" err="1" smtClean="0"/>
              <a:t>def</a:t>
            </a:r>
            <a:r>
              <a:rPr lang="en-US" dirty="0" smtClean="0"/>
              <a:t> </a:t>
            </a:r>
            <a:r>
              <a:rPr lang="en-US" dirty="0" err="1"/>
              <a:t>netImmigration</a:t>
            </a:r>
            <a:r>
              <a:rPr lang="en-US" dirty="0"/>
              <a:t> = </a:t>
            </a:r>
            <a:endParaRPr lang="en-US" dirty="0" smtClean="0"/>
          </a:p>
          <a:p>
            <a:r>
              <a:rPr lang="en-US" dirty="0"/>
              <a:t> </a:t>
            </a:r>
            <a:r>
              <a:rPr lang="en-US" dirty="0" smtClean="0"/>
              <a:t>   </a:t>
            </a:r>
            <a:r>
              <a:rPr lang="en-US" dirty="0" err="1" smtClean="0"/>
              <a:t>UnitedKingdom.immigration</a:t>
            </a:r>
            <a:r>
              <a:rPr lang="en-US" dirty="0" smtClean="0"/>
              <a:t> </a:t>
            </a:r>
            <a:r>
              <a:rPr lang="en-US" dirty="0"/>
              <a:t>- </a:t>
            </a:r>
            <a:r>
              <a:rPr lang="en-US" dirty="0" smtClean="0"/>
              <a:t>   </a:t>
            </a:r>
          </a:p>
          <a:p>
            <a:r>
              <a:rPr lang="en-US" dirty="0" smtClean="0"/>
              <a:t>    </a:t>
            </a:r>
            <a:r>
              <a:rPr lang="en-US" dirty="0" err="1" smtClean="0"/>
              <a:t>UnitedKingdom.emmigration</a:t>
            </a:r>
            <a:endParaRPr lang="en-US" dirty="0"/>
          </a:p>
          <a:p>
            <a:r>
              <a:rPr lang="en-US" dirty="0"/>
              <a:t>}</a:t>
            </a:r>
          </a:p>
          <a:p>
            <a:r>
              <a:rPr lang="en-US" dirty="0"/>
              <a:t/>
            </a:r>
            <a:br>
              <a:rPr lang="en-US" dirty="0"/>
            </a:br>
            <a:r>
              <a:rPr lang="en-US" dirty="0" err="1"/>
              <a:t>println</a:t>
            </a:r>
            <a:r>
              <a:rPr lang="en-US" dirty="0"/>
              <a:t>(</a:t>
            </a:r>
            <a:r>
              <a:rPr lang="en-US" dirty="0" err="1"/>
              <a:t>UnitedKingdom.netImmigration</a:t>
            </a:r>
            <a:r>
              <a:rPr lang="en-US" dirty="0"/>
              <a:t>)</a:t>
            </a:r>
          </a:p>
          <a:p>
            <a:r>
              <a:rPr lang="en-US" dirty="0"/>
              <a:t/>
            </a:r>
            <a:br>
              <a:rPr lang="en-US" dirty="0"/>
            </a:br>
            <a:endParaRPr lang="en-US" dirty="0"/>
          </a:p>
          <a:p>
            <a:endParaRPr lang="en-US" dirty="0"/>
          </a:p>
        </p:txBody>
      </p:sp>
      <p:sp>
        <p:nvSpPr>
          <p:cNvPr id="4" name="Text Placeholder 3"/>
          <p:cNvSpPr>
            <a:spLocks noGrp="1"/>
          </p:cNvSpPr>
          <p:nvPr>
            <p:ph type="body" sz="quarter" idx="11"/>
          </p:nvPr>
        </p:nvSpPr>
        <p:spPr/>
        <p:txBody>
          <a:bodyPr/>
          <a:lstStyle/>
          <a:p>
            <a:endParaRPr lang="nb-NO" dirty="0"/>
          </a:p>
          <a:p>
            <a:r>
              <a:rPr lang="nb-NO" dirty="0"/>
              <a:t>400000.0</a:t>
            </a:r>
          </a:p>
          <a:p>
            <a:endParaRPr lang="en-US" dirty="0"/>
          </a:p>
        </p:txBody>
      </p:sp>
    </p:spTree>
    <p:extLst>
      <p:ext uri="{BB962C8B-B14F-4D97-AF65-F5344CB8AC3E}">
        <p14:creationId xmlns:p14="http://schemas.microsoft.com/office/powerpoint/2010/main" val="723392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COMPANIONS</a:t>
            </a:r>
          </a:p>
        </p:txBody>
      </p:sp>
      <p:sp>
        <p:nvSpPr>
          <p:cNvPr id="3" name="Text Placeholder 2"/>
          <p:cNvSpPr>
            <a:spLocks noGrp="1"/>
          </p:cNvSpPr>
          <p:nvPr>
            <p:ph type="body" sz="quarter" idx="10"/>
          </p:nvPr>
        </p:nvSpPr>
        <p:spPr/>
        <p:txBody>
          <a:bodyPr/>
          <a:lstStyle/>
          <a:p>
            <a:r>
              <a:rPr lang="en-US" b="1" dirty="0" smtClean="0"/>
              <a:t>// </a:t>
            </a:r>
            <a:r>
              <a:rPr lang="en-US" b="1" dirty="0"/>
              <a:t>callable </a:t>
            </a:r>
            <a:r>
              <a:rPr lang="en-US" b="1" dirty="0" smtClean="0"/>
              <a:t>objects</a:t>
            </a:r>
            <a:endParaRPr lang="en-US" b="1" dirty="0"/>
          </a:p>
          <a:p>
            <a:r>
              <a:rPr lang="en-US" dirty="0"/>
              <a:t>class Car(</a:t>
            </a:r>
            <a:r>
              <a:rPr lang="en-US" dirty="0" err="1"/>
              <a:t>val</a:t>
            </a:r>
            <a:r>
              <a:rPr lang="en-US" dirty="0"/>
              <a:t> kind: String)</a:t>
            </a:r>
          </a:p>
          <a:p>
            <a:r>
              <a:rPr lang="en-US" dirty="0"/>
              <a:t/>
            </a:r>
            <a:br>
              <a:rPr lang="en-US" dirty="0"/>
            </a:br>
            <a:r>
              <a:rPr lang="en-US" dirty="0"/>
              <a:t>object Car {</a:t>
            </a:r>
          </a:p>
          <a:p>
            <a:r>
              <a:rPr lang="en-US" dirty="0" smtClean="0"/>
              <a:t>  </a:t>
            </a:r>
            <a:r>
              <a:rPr lang="en-US" dirty="0" err="1" smtClean="0"/>
              <a:t>def</a:t>
            </a:r>
            <a:r>
              <a:rPr lang="en-US" dirty="0" smtClean="0"/>
              <a:t> </a:t>
            </a:r>
            <a:r>
              <a:rPr lang="en-US" dirty="0"/>
              <a:t>apply() = new Car("AUDI")</a:t>
            </a:r>
          </a:p>
          <a:p>
            <a:r>
              <a:rPr lang="en-US" dirty="0"/>
              <a:t>}</a:t>
            </a:r>
          </a:p>
          <a:p>
            <a:r>
              <a:rPr lang="en-US" dirty="0"/>
              <a:t/>
            </a:r>
            <a:br>
              <a:rPr lang="en-US" dirty="0"/>
            </a:br>
            <a:r>
              <a:rPr lang="en-US" dirty="0" err="1"/>
              <a:t>val</a:t>
            </a:r>
            <a:r>
              <a:rPr lang="en-US" dirty="0"/>
              <a:t> </a:t>
            </a:r>
            <a:r>
              <a:rPr lang="en-US" dirty="0" smtClean="0"/>
              <a:t>_</a:t>
            </a:r>
            <a:r>
              <a:rPr lang="en-US" dirty="0" err="1" smtClean="0"/>
              <a:t>audi</a:t>
            </a:r>
            <a:r>
              <a:rPr lang="en-US" dirty="0" smtClean="0"/>
              <a:t> </a:t>
            </a:r>
            <a:r>
              <a:rPr lang="en-US" dirty="0"/>
              <a:t>= </a:t>
            </a:r>
            <a:r>
              <a:rPr lang="en-US" dirty="0" err="1" smtClean="0"/>
              <a:t>Car.apply</a:t>
            </a:r>
            <a:r>
              <a:rPr lang="en-US" dirty="0" smtClean="0"/>
              <a:t>()</a:t>
            </a:r>
            <a:endParaRPr lang="en-US" b="1" dirty="0" smtClean="0"/>
          </a:p>
          <a:p>
            <a:r>
              <a:rPr lang="en-US" dirty="0" err="1" smtClean="0"/>
              <a:t>val</a:t>
            </a:r>
            <a:r>
              <a:rPr lang="en-US" dirty="0" smtClean="0"/>
              <a:t> </a:t>
            </a:r>
            <a:r>
              <a:rPr lang="en-US" dirty="0" err="1" smtClean="0"/>
              <a:t>audi</a:t>
            </a:r>
            <a:r>
              <a:rPr lang="en-US" dirty="0" smtClean="0"/>
              <a:t> = Car() </a:t>
            </a:r>
            <a:r>
              <a:rPr lang="en-US" b="1" dirty="0"/>
              <a:t>// calling *the object</a:t>
            </a:r>
            <a:r>
              <a:rPr lang="en-US" b="1" dirty="0" smtClean="0"/>
              <a:t>*</a:t>
            </a:r>
          </a:p>
          <a:p>
            <a:r>
              <a:rPr lang="en-US" dirty="0" smtClean="0"/>
              <a:t> </a:t>
            </a:r>
            <a:br>
              <a:rPr lang="en-US" dirty="0" smtClean="0"/>
            </a:br>
            <a:r>
              <a:rPr lang="en-US" dirty="0" err="1" smtClean="0"/>
              <a:t>println</a:t>
            </a:r>
            <a:r>
              <a:rPr lang="en-US" dirty="0" smtClean="0"/>
              <a:t>(</a:t>
            </a:r>
            <a:r>
              <a:rPr lang="en-US" dirty="0" err="1" smtClean="0"/>
              <a:t>audi.kind</a:t>
            </a:r>
            <a:r>
              <a:rPr lang="en-US" dirty="0" smtClean="0"/>
              <a:t>)</a:t>
            </a:r>
            <a:endParaRPr lang="en-US" dirty="0"/>
          </a:p>
        </p:txBody>
      </p:sp>
      <p:sp>
        <p:nvSpPr>
          <p:cNvPr id="4" name="Text Placeholder 3"/>
          <p:cNvSpPr>
            <a:spLocks noGrp="1"/>
          </p:cNvSpPr>
          <p:nvPr>
            <p:ph type="body" sz="quarter" idx="11"/>
          </p:nvPr>
        </p:nvSpPr>
        <p:spPr/>
        <p:txBody>
          <a:bodyPr/>
          <a:lstStyle/>
          <a:p>
            <a:endParaRPr lang="en-US" dirty="0"/>
          </a:p>
          <a:p>
            <a:r>
              <a:rPr lang="en-US" dirty="0"/>
              <a:t>AUDI</a:t>
            </a:r>
          </a:p>
        </p:txBody>
      </p:sp>
    </p:spTree>
    <p:extLst>
      <p:ext uri="{BB962C8B-B14F-4D97-AF65-F5344CB8AC3E}">
        <p14:creationId xmlns:p14="http://schemas.microsoft.com/office/powerpoint/2010/main" val="190461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Autofit/>
          </a:bodyPr>
          <a:lstStyle/>
          <a:p>
            <a:pPr>
              <a:buFont typeface="Arial" charset="0"/>
              <a:buChar char="•"/>
            </a:pPr>
            <a:r>
              <a:rPr lang="en-US" dirty="0" smtClean="0"/>
              <a:t>Classes</a:t>
            </a:r>
          </a:p>
          <a:p>
            <a:pPr lvl="1">
              <a:buFont typeface="Arial" charset="0"/>
              <a:buChar char="•"/>
            </a:pPr>
            <a:r>
              <a:rPr lang="en-US" dirty="0" smtClean="0"/>
              <a:t>Reading class definitions</a:t>
            </a:r>
          </a:p>
          <a:p>
            <a:pPr lvl="1">
              <a:buFont typeface="Arial" charset="0"/>
              <a:buChar char="•"/>
            </a:pPr>
            <a:r>
              <a:rPr lang="en-US" dirty="0" smtClean="0"/>
              <a:t>Defining classes</a:t>
            </a:r>
          </a:p>
          <a:p>
            <a:pPr lvl="1">
              <a:buFont typeface="Arial" charset="0"/>
              <a:buChar char="•"/>
            </a:pPr>
            <a:r>
              <a:rPr lang="en-US" dirty="0" smtClean="0"/>
              <a:t>Constructors</a:t>
            </a:r>
          </a:p>
          <a:p>
            <a:pPr lvl="1">
              <a:buFont typeface="Arial" charset="0"/>
              <a:buChar char="•"/>
            </a:pPr>
            <a:r>
              <a:rPr lang="en-US" dirty="0" smtClean="0"/>
              <a:t>Properties</a:t>
            </a:r>
          </a:p>
          <a:p>
            <a:pPr lvl="1">
              <a:buFont typeface="Arial" charset="0"/>
              <a:buChar char="•"/>
            </a:pPr>
            <a:r>
              <a:rPr lang="en-US" dirty="0" smtClean="0"/>
              <a:t>Method overloading </a:t>
            </a:r>
          </a:p>
          <a:p>
            <a:pPr lvl="1">
              <a:buFont typeface="Arial" charset="0"/>
              <a:buChar char="•"/>
            </a:pPr>
            <a:r>
              <a:rPr lang="en-US" dirty="0" smtClean="0"/>
              <a:t>Java inspection of </a:t>
            </a:r>
            <a:r>
              <a:rPr lang="en-US" dirty="0" err="1" smtClean="0"/>
              <a:t>scala</a:t>
            </a:r>
            <a:r>
              <a:rPr lang="en-US" dirty="0" smtClean="0"/>
              <a:t> classes</a:t>
            </a:r>
          </a:p>
          <a:p>
            <a:pPr lvl="1">
              <a:buFont typeface="Arial" charset="0"/>
              <a:buChar char="•"/>
            </a:pPr>
            <a:r>
              <a:rPr lang="en-US" dirty="0" smtClean="0"/>
              <a:t>Getters and setters</a:t>
            </a:r>
          </a:p>
          <a:p>
            <a:pPr lvl="1">
              <a:buFont typeface="Arial" charset="0"/>
              <a:buChar char="•"/>
            </a:pPr>
            <a:r>
              <a:rPr lang="en-US" dirty="0" smtClean="0"/>
              <a:t>Operator methods</a:t>
            </a:r>
          </a:p>
          <a:p>
            <a:pPr>
              <a:buFont typeface="Arial" charset="0"/>
              <a:buChar char="•"/>
            </a:pPr>
            <a:r>
              <a:rPr lang="en-US" dirty="0" smtClean="0"/>
              <a:t>Objects</a:t>
            </a:r>
          </a:p>
          <a:p>
            <a:pPr lvl="1">
              <a:buFont typeface="Arial" charset="0"/>
              <a:buChar char="•"/>
            </a:pPr>
            <a:r>
              <a:rPr lang="en-US" dirty="0" smtClean="0"/>
              <a:t>The object keyword</a:t>
            </a:r>
          </a:p>
          <a:p>
            <a:pPr lvl="1">
              <a:buFont typeface="Arial" charset="0"/>
              <a:buChar char="•"/>
            </a:pPr>
            <a:r>
              <a:rPr lang="en-US" dirty="0" smtClean="0"/>
              <a:t>Companions</a:t>
            </a:r>
          </a:p>
          <a:p>
            <a:pPr lvl="1">
              <a:buFont typeface="Arial" charset="0"/>
              <a:buChar char="•"/>
            </a:pPr>
            <a:r>
              <a:rPr lang="en-US" dirty="0" smtClean="0"/>
              <a:t>The mechanism of pattern matching</a:t>
            </a:r>
          </a:p>
          <a:p>
            <a:pPr lvl="1">
              <a:buFont typeface="Arial" charset="0"/>
              <a:buChar char="•"/>
            </a:pPr>
            <a:r>
              <a:rPr lang="en-US" dirty="0" smtClean="0"/>
              <a:t>Case classes</a:t>
            </a:r>
          </a:p>
          <a:p>
            <a:pPr lvl="1">
              <a:buFont typeface="Arial" charset="0"/>
              <a:buChar char="•"/>
            </a:pPr>
            <a:r>
              <a:rPr lang="en-US" dirty="0" smtClean="0"/>
              <a:t>Pattern matching with case classes</a:t>
            </a:r>
          </a:p>
          <a:p>
            <a:pPr lvl="1">
              <a:buFont typeface="Arial" charset="0"/>
              <a:buChar char="•"/>
            </a:pPr>
            <a:r>
              <a:rPr lang="en-US" dirty="0" smtClean="0"/>
              <a:t>Aside: case objects</a:t>
            </a:r>
            <a:endParaRPr lang="en-US" dirty="0"/>
          </a:p>
        </p:txBody>
      </p:sp>
      <p:sp>
        <p:nvSpPr>
          <p:cNvPr id="3" name="Title 2"/>
          <p:cNvSpPr>
            <a:spLocks noGrp="1"/>
          </p:cNvSpPr>
          <p:nvPr>
            <p:ph type="title"/>
          </p:nvPr>
        </p:nvSpPr>
        <p:spPr/>
        <p:txBody>
          <a:bodyPr/>
          <a:lstStyle/>
          <a:p>
            <a:r>
              <a:rPr lang="en-US" dirty="0" smtClean="0"/>
              <a:t>Learning Overview</a:t>
            </a:r>
            <a:endParaRPr lang="en-US" dirty="0"/>
          </a:p>
        </p:txBody>
      </p:sp>
    </p:spTree>
    <p:extLst>
      <p:ext uri="{BB962C8B-B14F-4D97-AF65-F5344CB8AC3E}">
        <p14:creationId xmlns:p14="http://schemas.microsoft.com/office/powerpoint/2010/main" val="28273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COMPANION FACTORIES</a:t>
            </a:r>
            <a:endParaRPr lang="en-US" dirty="0"/>
          </a:p>
        </p:txBody>
      </p:sp>
      <p:sp>
        <p:nvSpPr>
          <p:cNvPr id="3" name="Text Placeholder 2"/>
          <p:cNvSpPr>
            <a:spLocks noGrp="1"/>
          </p:cNvSpPr>
          <p:nvPr>
            <p:ph type="body" sz="quarter" idx="10"/>
          </p:nvPr>
        </p:nvSpPr>
        <p:spPr/>
        <p:txBody>
          <a:bodyPr/>
          <a:lstStyle/>
          <a:p>
            <a:endParaRPr lang="en-US" dirty="0"/>
          </a:p>
          <a:p>
            <a:r>
              <a:rPr lang="en-US" dirty="0"/>
              <a:t>object Car {</a:t>
            </a:r>
          </a:p>
          <a:p>
            <a:r>
              <a:rPr lang="en-US" dirty="0" smtClean="0"/>
              <a:t>  </a:t>
            </a:r>
            <a:r>
              <a:rPr lang="en-US" dirty="0" err="1" smtClean="0"/>
              <a:t>def</a:t>
            </a:r>
            <a:r>
              <a:rPr lang="en-US" dirty="0" smtClean="0"/>
              <a:t> </a:t>
            </a:r>
            <a:r>
              <a:rPr lang="en-US" dirty="0"/>
              <a:t>apply(make: String) </a:t>
            </a:r>
            <a:r>
              <a:rPr lang="en-US" dirty="0" smtClean="0"/>
              <a:t>= new </a:t>
            </a:r>
            <a:r>
              <a:rPr lang="en-US" dirty="0"/>
              <a:t>Car(make, true</a:t>
            </a:r>
            <a:r>
              <a:rPr lang="en-US" dirty="0" smtClean="0"/>
              <a:t>)</a:t>
            </a:r>
            <a:endParaRPr lang="en-US" dirty="0"/>
          </a:p>
          <a:p>
            <a:r>
              <a:rPr lang="en-US" dirty="0"/>
              <a:t>}</a:t>
            </a:r>
          </a:p>
          <a:p>
            <a:r>
              <a:rPr lang="en-US" dirty="0"/>
              <a:t/>
            </a:r>
            <a:br>
              <a:rPr lang="en-US" dirty="0"/>
            </a:br>
            <a:r>
              <a:rPr lang="en-US" dirty="0"/>
              <a:t>class Car private </a:t>
            </a:r>
            <a:r>
              <a:rPr lang="en-US" dirty="0" smtClean="0"/>
              <a:t>(  </a:t>
            </a:r>
          </a:p>
          <a:p>
            <a:r>
              <a:rPr lang="en-US" dirty="0"/>
              <a:t> </a:t>
            </a:r>
            <a:r>
              <a:rPr lang="en-US" dirty="0" smtClean="0"/>
              <a:t> </a:t>
            </a:r>
            <a:r>
              <a:rPr lang="en-US" dirty="0" err="1" smtClean="0"/>
              <a:t>val</a:t>
            </a:r>
            <a:r>
              <a:rPr lang="en-US" dirty="0" smtClean="0"/>
              <a:t> </a:t>
            </a:r>
            <a:r>
              <a:rPr lang="en-US" dirty="0"/>
              <a:t>make: String, </a:t>
            </a:r>
            <a:endParaRPr lang="en-US" dirty="0" smtClean="0"/>
          </a:p>
          <a:p>
            <a:r>
              <a:rPr lang="en-US" dirty="0"/>
              <a:t> </a:t>
            </a:r>
            <a:r>
              <a:rPr lang="en-US" dirty="0" smtClean="0"/>
              <a:t> </a:t>
            </a:r>
            <a:r>
              <a:rPr lang="en-US" dirty="0" err="1" smtClean="0"/>
              <a:t>val</a:t>
            </a:r>
            <a:r>
              <a:rPr lang="en-US" dirty="0" smtClean="0"/>
              <a:t> </a:t>
            </a:r>
            <a:r>
              <a:rPr lang="en-US" dirty="0" err="1"/>
              <a:t>isSportsCar</a:t>
            </a:r>
            <a:r>
              <a:rPr lang="en-US" dirty="0"/>
              <a:t>: </a:t>
            </a:r>
            <a:r>
              <a:rPr lang="en-US" dirty="0" smtClean="0"/>
              <a:t>Boolean</a:t>
            </a:r>
          </a:p>
          <a:p>
            <a:r>
              <a:rPr lang="en-US" dirty="0" smtClean="0"/>
              <a:t>)</a:t>
            </a:r>
            <a:endParaRPr lang="en-US" dirty="0"/>
          </a:p>
          <a:p>
            <a:r>
              <a:rPr lang="en-US" dirty="0"/>
              <a:t/>
            </a:r>
            <a:br>
              <a:rPr lang="en-US" dirty="0"/>
            </a:br>
            <a:r>
              <a:rPr lang="en-US" dirty="0" err="1"/>
              <a:t>val</a:t>
            </a:r>
            <a:r>
              <a:rPr lang="en-US" dirty="0"/>
              <a:t> c = Car("Audi</a:t>
            </a:r>
            <a:r>
              <a:rPr lang="en-US" dirty="0" smtClean="0"/>
              <a:t>")</a:t>
            </a:r>
          </a:p>
          <a:p>
            <a:endParaRPr lang="en-US" dirty="0"/>
          </a:p>
          <a:p>
            <a:r>
              <a:rPr lang="en-US" dirty="0" err="1"/>
              <a:t>println</a:t>
            </a:r>
            <a:r>
              <a:rPr lang="en-US" dirty="0"/>
              <a:t>(</a:t>
            </a:r>
            <a:r>
              <a:rPr lang="en-US" dirty="0" err="1"/>
              <a:t>c.isSportsCar</a:t>
            </a:r>
            <a:r>
              <a:rPr lang="en-US" dirty="0"/>
              <a:t>)</a:t>
            </a:r>
          </a:p>
        </p:txBody>
      </p:sp>
      <p:sp>
        <p:nvSpPr>
          <p:cNvPr id="4" name="Text Placeholder 3"/>
          <p:cNvSpPr>
            <a:spLocks noGrp="1"/>
          </p:cNvSpPr>
          <p:nvPr>
            <p:ph type="body" sz="quarter" idx="11"/>
          </p:nvPr>
        </p:nvSpPr>
        <p:spPr/>
        <p:txBody>
          <a:bodyPr/>
          <a:lstStyle/>
          <a:p>
            <a:endParaRPr lang="en-US" dirty="0"/>
          </a:p>
          <a:p>
            <a:r>
              <a:rPr lang="en-US" dirty="0"/>
              <a:t>true</a:t>
            </a:r>
          </a:p>
        </p:txBody>
      </p:sp>
    </p:spTree>
    <p:extLst>
      <p:ext uri="{BB962C8B-B14F-4D97-AF65-F5344CB8AC3E}">
        <p14:creationId xmlns:p14="http://schemas.microsoft.com/office/powerpoint/2010/main" val="547769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MECHANISM OF PATTERN MATCHING</a:t>
            </a:r>
          </a:p>
        </p:txBody>
      </p:sp>
      <p:sp>
        <p:nvSpPr>
          <p:cNvPr id="3" name="Text Placeholder 2"/>
          <p:cNvSpPr>
            <a:spLocks noGrp="1"/>
          </p:cNvSpPr>
          <p:nvPr>
            <p:ph type="body" sz="quarter" idx="10"/>
          </p:nvPr>
        </p:nvSpPr>
        <p:spPr/>
        <p:txBody>
          <a:bodyPr/>
          <a:lstStyle/>
          <a:p>
            <a:r>
              <a:rPr lang="en-US" dirty="0" smtClean="0"/>
              <a:t>class </a:t>
            </a:r>
            <a:r>
              <a:rPr lang="en-US" dirty="0"/>
              <a:t>Person(</a:t>
            </a:r>
            <a:r>
              <a:rPr lang="en-US" dirty="0" err="1"/>
              <a:t>val</a:t>
            </a:r>
            <a:r>
              <a:rPr lang="en-US" dirty="0"/>
              <a:t> name: String, </a:t>
            </a:r>
            <a:r>
              <a:rPr lang="en-US" dirty="0" err="1"/>
              <a:t>val</a:t>
            </a:r>
            <a:r>
              <a:rPr lang="en-US" dirty="0"/>
              <a:t> age: </a:t>
            </a:r>
            <a:r>
              <a:rPr lang="en-US" dirty="0" err="1"/>
              <a:t>Int</a:t>
            </a:r>
            <a:r>
              <a:rPr lang="en-US" dirty="0"/>
              <a:t>)</a:t>
            </a:r>
          </a:p>
          <a:p>
            <a:r>
              <a:rPr lang="en-US" dirty="0" smtClean="0"/>
              <a:t>object </a:t>
            </a:r>
            <a:r>
              <a:rPr lang="en-US" dirty="0"/>
              <a:t>Person {</a:t>
            </a:r>
          </a:p>
          <a:p>
            <a:r>
              <a:rPr lang="en-US" dirty="0" smtClean="0"/>
              <a:t>  </a:t>
            </a:r>
            <a:r>
              <a:rPr lang="en-US" dirty="0" err="1" smtClean="0"/>
              <a:t>def</a:t>
            </a:r>
            <a:r>
              <a:rPr lang="en-US" dirty="0" smtClean="0"/>
              <a:t> </a:t>
            </a:r>
            <a:r>
              <a:rPr lang="en-US" dirty="0"/>
              <a:t>apply(n: String, a: </a:t>
            </a:r>
            <a:r>
              <a:rPr lang="en-US" dirty="0" err="1"/>
              <a:t>Int</a:t>
            </a:r>
            <a:r>
              <a:rPr lang="en-US" dirty="0"/>
              <a:t>) = </a:t>
            </a:r>
            <a:endParaRPr lang="en-US" dirty="0" smtClean="0"/>
          </a:p>
          <a:p>
            <a:r>
              <a:rPr lang="en-US" dirty="0" smtClean="0"/>
              <a:t>    new </a:t>
            </a:r>
            <a:r>
              <a:rPr lang="en-US" dirty="0"/>
              <a:t>Person(n, a + 5</a:t>
            </a:r>
            <a:r>
              <a:rPr lang="en-US" dirty="0" smtClean="0"/>
              <a:t>)</a:t>
            </a:r>
          </a:p>
          <a:p>
            <a:endParaRPr lang="en-US" dirty="0"/>
          </a:p>
          <a:p>
            <a:r>
              <a:rPr lang="en-US" dirty="0" smtClean="0"/>
              <a:t>  </a:t>
            </a:r>
            <a:r>
              <a:rPr lang="en-US" dirty="0" err="1" smtClean="0"/>
              <a:t>def</a:t>
            </a:r>
            <a:r>
              <a:rPr lang="en-US" dirty="0" smtClean="0"/>
              <a:t> </a:t>
            </a:r>
            <a:r>
              <a:rPr lang="en-US" dirty="0" err="1"/>
              <a:t>unapply</a:t>
            </a:r>
            <a:r>
              <a:rPr lang="en-US" dirty="0"/>
              <a:t>(p: Person) = </a:t>
            </a:r>
          </a:p>
          <a:p>
            <a:r>
              <a:rPr lang="en-US" dirty="0" smtClean="0"/>
              <a:t>    Some</a:t>
            </a:r>
            <a:r>
              <a:rPr lang="en-US" dirty="0"/>
              <a:t>((</a:t>
            </a:r>
            <a:r>
              <a:rPr lang="en-US" dirty="0" err="1"/>
              <a:t>p.name</a:t>
            </a:r>
            <a:r>
              <a:rPr lang="en-US" dirty="0"/>
              <a:t>, </a:t>
            </a:r>
            <a:r>
              <a:rPr lang="en-US" dirty="0" err="1"/>
              <a:t>p.age</a:t>
            </a:r>
            <a:r>
              <a:rPr lang="en-US" dirty="0"/>
              <a:t>))</a:t>
            </a:r>
          </a:p>
          <a:p>
            <a:r>
              <a:rPr lang="en-US" dirty="0" smtClean="0"/>
              <a:t>}</a:t>
            </a:r>
          </a:p>
          <a:p>
            <a:r>
              <a:rPr lang="en-US" dirty="0" err="1" smtClean="0"/>
              <a:t>val</a:t>
            </a:r>
            <a:r>
              <a:rPr lang="en-US" dirty="0" smtClean="0"/>
              <a:t> </a:t>
            </a:r>
            <a:r>
              <a:rPr lang="en-US" dirty="0" err="1" smtClean="0"/>
              <a:t>alice</a:t>
            </a:r>
            <a:r>
              <a:rPr lang="en-US" dirty="0" smtClean="0"/>
              <a:t> </a:t>
            </a:r>
            <a:r>
              <a:rPr lang="en-US" dirty="0"/>
              <a:t>= Person("Alice Doe", 21</a:t>
            </a:r>
            <a:r>
              <a:rPr lang="en-US" dirty="0" smtClean="0"/>
              <a:t>)</a:t>
            </a:r>
          </a:p>
          <a:p>
            <a:endParaRPr lang="en-US" dirty="0"/>
          </a:p>
          <a:p>
            <a:r>
              <a:rPr lang="en-US" dirty="0" err="1" smtClean="0"/>
              <a:t>val</a:t>
            </a:r>
            <a:r>
              <a:rPr lang="en-US" dirty="0" smtClean="0"/>
              <a:t> </a:t>
            </a:r>
            <a:r>
              <a:rPr lang="en-US" dirty="0"/>
              <a:t>message = </a:t>
            </a:r>
            <a:r>
              <a:rPr lang="en-US" dirty="0" err="1" smtClean="0"/>
              <a:t>alice</a:t>
            </a:r>
            <a:r>
              <a:rPr lang="en-US" dirty="0" smtClean="0"/>
              <a:t> </a:t>
            </a:r>
            <a:r>
              <a:rPr lang="en-US" dirty="0"/>
              <a:t>match {</a:t>
            </a:r>
          </a:p>
          <a:p>
            <a:r>
              <a:rPr lang="en-US" dirty="0" smtClean="0"/>
              <a:t>  case </a:t>
            </a:r>
            <a:r>
              <a:rPr lang="en-US" dirty="0"/>
              <a:t>Person("Alice Doe", </a:t>
            </a:r>
            <a:r>
              <a:rPr lang="en-US" dirty="0" smtClean="0"/>
              <a:t>_) =&gt; </a:t>
            </a:r>
          </a:p>
          <a:p>
            <a:r>
              <a:rPr lang="en-US" dirty="0"/>
              <a:t> </a:t>
            </a:r>
            <a:r>
              <a:rPr lang="en-US" dirty="0" smtClean="0"/>
              <a:t>   "</a:t>
            </a:r>
            <a:r>
              <a:rPr lang="en-US" dirty="0"/>
              <a:t>hello </a:t>
            </a:r>
            <a:r>
              <a:rPr lang="en-US" dirty="0" err="1"/>
              <a:t>alice</a:t>
            </a:r>
            <a:r>
              <a:rPr lang="en-US" dirty="0"/>
              <a:t> doe</a:t>
            </a:r>
            <a:r>
              <a:rPr lang="en-US" dirty="0" smtClean="0"/>
              <a:t>!”</a:t>
            </a:r>
          </a:p>
          <a:p>
            <a:endParaRPr lang="en-US" dirty="0" smtClean="0"/>
          </a:p>
          <a:p>
            <a:r>
              <a:rPr lang="en-US" dirty="0" smtClean="0"/>
              <a:t>    case </a:t>
            </a:r>
            <a:r>
              <a:rPr lang="en-US" dirty="0"/>
              <a:t>Person(_, </a:t>
            </a:r>
            <a:r>
              <a:rPr lang="en-US" dirty="0" smtClean="0"/>
              <a:t>_) =&gt; </a:t>
            </a:r>
          </a:p>
          <a:p>
            <a:r>
              <a:rPr lang="en-US" dirty="0"/>
              <a:t> </a:t>
            </a:r>
            <a:r>
              <a:rPr lang="en-US" dirty="0" smtClean="0"/>
              <a:t>     "</a:t>
            </a:r>
            <a:r>
              <a:rPr lang="en-US" dirty="0"/>
              <a:t>hello child"</a:t>
            </a:r>
          </a:p>
          <a:p>
            <a:r>
              <a:rPr lang="en-US" dirty="0" smtClean="0"/>
              <a:t>  }</a:t>
            </a:r>
            <a:endParaRPr lang="en-US" dirty="0"/>
          </a:p>
          <a:p>
            <a:r>
              <a:rPr lang="en-US" dirty="0" smtClean="0"/>
              <a:t>}</a:t>
            </a:r>
            <a:r>
              <a:rPr lang="en-US" dirty="0"/>
              <a:t/>
            </a:r>
            <a:br>
              <a:rPr lang="en-US" dirty="0"/>
            </a:br>
            <a:endParaRPr lang="en-US" dirty="0"/>
          </a:p>
        </p:txBody>
      </p:sp>
      <p:sp>
        <p:nvSpPr>
          <p:cNvPr id="4" name="Text Placeholder 3"/>
          <p:cNvSpPr>
            <a:spLocks noGrp="1"/>
          </p:cNvSpPr>
          <p:nvPr>
            <p:ph type="body" sz="quarter" idx="11"/>
          </p:nvPr>
        </p:nvSpPr>
        <p:spPr/>
        <p:txBody>
          <a:bodyPr/>
          <a:lstStyle/>
          <a:p>
            <a:endParaRPr lang="en-US" dirty="0"/>
          </a:p>
          <a:p>
            <a:r>
              <a:rPr lang="en-US" dirty="0"/>
              <a:t>message: String = hello </a:t>
            </a:r>
            <a:r>
              <a:rPr lang="en-US" dirty="0" err="1"/>
              <a:t>alice</a:t>
            </a:r>
            <a:r>
              <a:rPr lang="en-US" dirty="0"/>
              <a:t> doe!</a:t>
            </a:r>
          </a:p>
        </p:txBody>
      </p:sp>
    </p:spTree>
    <p:extLst>
      <p:ext uri="{BB962C8B-B14F-4D97-AF65-F5344CB8AC3E}">
        <p14:creationId xmlns:p14="http://schemas.microsoft.com/office/powerpoint/2010/main" val="1531621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CLASSES</a:t>
            </a:r>
          </a:p>
        </p:txBody>
      </p:sp>
      <p:sp>
        <p:nvSpPr>
          <p:cNvPr id="3" name="Text Placeholder 2"/>
          <p:cNvSpPr>
            <a:spLocks noGrp="1"/>
          </p:cNvSpPr>
          <p:nvPr>
            <p:ph type="body" sz="quarter" idx="10"/>
          </p:nvPr>
        </p:nvSpPr>
        <p:spPr/>
        <p:txBody>
          <a:bodyPr/>
          <a:lstStyle/>
          <a:p>
            <a:r>
              <a:rPr lang="en-US" dirty="0" smtClean="0"/>
              <a:t>case </a:t>
            </a:r>
            <a:r>
              <a:rPr lang="en-US" dirty="0"/>
              <a:t>class Item</a:t>
            </a:r>
            <a:r>
              <a:rPr lang="en-US" dirty="0" smtClean="0"/>
              <a:t>(</a:t>
            </a:r>
          </a:p>
          <a:p>
            <a:r>
              <a:rPr lang="en-US" dirty="0"/>
              <a:t> </a:t>
            </a:r>
            <a:r>
              <a:rPr lang="en-US" dirty="0" smtClean="0"/>
              <a:t> </a:t>
            </a:r>
            <a:r>
              <a:rPr lang="en-US" dirty="0" err="1" smtClean="0"/>
              <a:t>val</a:t>
            </a:r>
            <a:r>
              <a:rPr lang="en-US" dirty="0" smtClean="0"/>
              <a:t> </a:t>
            </a:r>
            <a:r>
              <a:rPr lang="en-US" dirty="0"/>
              <a:t>name: String, </a:t>
            </a:r>
            <a:endParaRPr lang="en-US" dirty="0" smtClean="0"/>
          </a:p>
          <a:p>
            <a:r>
              <a:rPr lang="en-US" dirty="0"/>
              <a:t> </a:t>
            </a:r>
            <a:r>
              <a:rPr lang="en-US" dirty="0" smtClean="0"/>
              <a:t> </a:t>
            </a:r>
            <a:r>
              <a:rPr lang="en-US" dirty="0" err="1" smtClean="0"/>
              <a:t>val</a:t>
            </a:r>
            <a:r>
              <a:rPr lang="en-US" dirty="0" smtClean="0"/>
              <a:t> </a:t>
            </a:r>
            <a:r>
              <a:rPr lang="en-US" dirty="0" err="1"/>
              <a:t>rrp</a:t>
            </a:r>
            <a:r>
              <a:rPr lang="en-US" dirty="0"/>
              <a:t>: </a:t>
            </a:r>
            <a:r>
              <a:rPr lang="en-US" dirty="0" smtClean="0"/>
              <a:t>Double</a:t>
            </a:r>
          </a:p>
          <a:p>
            <a:r>
              <a:rPr lang="en-US" dirty="0" smtClean="0"/>
              <a:t>)</a:t>
            </a:r>
            <a:endParaRPr lang="en-US" dirty="0"/>
          </a:p>
          <a:p>
            <a:r>
              <a:rPr lang="en-US" dirty="0"/>
              <a:t/>
            </a:r>
            <a:br>
              <a:rPr lang="en-US" dirty="0"/>
            </a:br>
            <a:r>
              <a:rPr lang="en-US" dirty="0" err="1"/>
              <a:t>val</a:t>
            </a:r>
            <a:r>
              <a:rPr lang="en-US" dirty="0"/>
              <a:t> </a:t>
            </a:r>
            <a:r>
              <a:rPr lang="en-US" dirty="0" err="1"/>
              <a:t>myitem</a:t>
            </a:r>
            <a:r>
              <a:rPr lang="en-US" dirty="0"/>
              <a:t> = Item("A", 10)</a:t>
            </a:r>
          </a:p>
          <a:p>
            <a:r>
              <a:rPr lang="en-US" dirty="0"/>
              <a:t/>
            </a:r>
            <a:br>
              <a:rPr lang="en-US" dirty="0"/>
            </a:br>
            <a:r>
              <a:rPr lang="en-US" dirty="0" err="1"/>
              <a:t>val</a:t>
            </a:r>
            <a:r>
              <a:rPr lang="en-US" dirty="0"/>
              <a:t> message = </a:t>
            </a:r>
            <a:r>
              <a:rPr lang="en-US" dirty="0" err="1"/>
              <a:t>myitem</a:t>
            </a:r>
            <a:r>
              <a:rPr lang="en-US" dirty="0"/>
              <a:t> match {</a:t>
            </a:r>
          </a:p>
          <a:p>
            <a:r>
              <a:rPr lang="en-US" dirty="0" smtClean="0"/>
              <a:t>  case </a:t>
            </a:r>
            <a:r>
              <a:rPr lang="en-US" dirty="0"/>
              <a:t>Item("B", _) =&gt; "My ITEM IS B!"</a:t>
            </a:r>
          </a:p>
          <a:p>
            <a:r>
              <a:rPr lang="en-US" dirty="0" smtClean="0"/>
              <a:t>  case </a:t>
            </a:r>
            <a:r>
              <a:rPr lang="en-US" dirty="0"/>
              <a:t>Item(_, _) =&gt; "My ITEM IS SOMETHING!"</a:t>
            </a:r>
          </a:p>
          <a:p>
            <a:r>
              <a:rPr lang="en-US" dirty="0"/>
              <a:t>}</a:t>
            </a:r>
          </a:p>
          <a:p>
            <a:r>
              <a:rPr lang="en-US" dirty="0"/>
              <a:t/>
            </a:r>
            <a:br>
              <a:rPr lang="en-US" dirty="0"/>
            </a:br>
            <a:r>
              <a:rPr lang="en-US" dirty="0" err="1"/>
              <a:t>println</a:t>
            </a:r>
            <a:r>
              <a:rPr lang="en-US" dirty="0"/>
              <a:t>(message)</a:t>
            </a:r>
          </a:p>
          <a:p>
            <a:endParaRPr lang="en-US" dirty="0"/>
          </a:p>
        </p:txBody>
      </p:sp>
      <p:sp>
        <p:nvSpPr>
          <p:cNvPr id="4" name="Text Placeholder 3"/>
          <p:cNvSpPr>
            <a:spLocks noGrp="1"/>
          </p:cNvSpPr>
          <p:nvPr>
            <p:ph type="body" sz="quarter" idx="11"/>
          </p:nvPr>
        </p:nvSpPr>
        <p:spPr/>
        <p:txBody>
          <a:bodyPr/>
          <a:lstStyle/>
          <a:p>
            <a:endParaRPr lang="en-US" dirty="0"/>
          </a:p>
          <a:p>
            <a:r>
              <a:rPr lang="en-US" dirty="0"/>
              <a:t>My ITEM IS SOMETHING!</a:t>
            </a:r>
          </a:p>
        </p:txBody>
      </p:sp>
    </p:spTree>
    <p:extLst>
      <p:ext uri="{BB962C8B-B14F-4D97-AF65-F5344CB8AC3E}">
        <p14:creationId xmlns:p14="http://schemas.microsoft.com/office/powerpoint/2010/main" val="10686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 MATCHING WITH CASE </a:t>
            </a:r>
            <a:r>
              <a:rPr lang="en-US" dirty="0" smtClean="0"/>
              <a:t>CLASSES</a:t>
            </a:r>
            <a:endParaRPr lang="en-US" dirty="0"/>
          </a:p>
        </p:txBody>
      </p:sp>
      <p:sp>
        <p:nvSpPr>
          <p:cNvPr id="3" name="Text Placeholder 2"/>
          <p:cNvSpPr>
            <a:spLocks noGrp="1"/>
          </p:cNvSpPr>
          <p:nvPr>
            <p:ph type="body" sz="quarter" idx="10"/>
          </p:nvPr>
        </p:nvSpPr>
        <p:spPr/>
        <p:txBody>
          <a:bodyPr/>
          <a:lstStyle/>
          <a:p>
            <a:r>
              <a:rPr lang="en-US" dirty="0" smtClean="0"/>
              <a:t>trait Animal</a:t>
            </a:r>
          </a:p>
          <a:p>
            <a:r>
              <a:rPr lang="en-US" dirty="0" smtClean="0"/>
              <a:t>case </a:t>
            </a:r>
            <a:r>
              <a:rPr lang="en-US" dirty="0"/>
              <a:t>class Person</a:t>
            </a:r>
            <a:r>
              <a:rPr lang="en-US" dirty="0" smtClean="0"/>
              <a:t>(</a:t>
            </a:r>
          </a:p>
          <a:p>
            <a:r>
              <a:rPr lang="en-US" dirty="0" err="1" smtClean="0"/>
              <a:t>val</a:t>
            </a:r>
            <a:r>
              <a:rPr lang="en-US" dirty="0" smtClean="0"/>
              <a:t> </a:t>
            </a:r>
            <a:r>
              <a:rPr lang="en-US" dirty="0"/>
              <a:t>name: String, </a:t>
            </a:r>
            <a:endParaRPr lang="en-US" dirty="0" smtClean="0"/>
          </a:p>
          <a:p>
            <a:r>
              <a:rPr lang="en-US" dirty="0" err="1" smtClean="0"/>
              <a:t>val</a:t>
            </a:r>
            <a:r>
              <a:rPr lang="en-US" dirty="0" smtClean="0"/>
              <a:t> </a:t>
            </a:r>
            <a:r>
              <a:rPr lang="en-US" dirty="0"/>
              <a:t>age: </a:t>
            </a:r>
            <a:r>
              <a:rPr lang="en-US" dirty="0" err="1"/>
              <a:t>Int</a:t>
            </a:r>
            <a:r>
              <a:rPr lang="en-US" dirty="0" smtClean="0"/>
              <a:t>) extends A</a:t>
            </a:r>
          </a:p>
          <a:p>
            <a:endParaRPr lang="en-US" dirty="0"/>
          </a:p>
          <a:p>
            <a:r>
              <a:rPr lang="en-US" dirty="0"/>
              <a:t>case class Pet</a:t>
            </a:r>
            <a:r>
              <a:rPr lang="en-US" dirty="0" smtClean="0"/>
              <a:t>(</a:t>
            </a:r>
          </a:p>
          <a:p>
            <a:r>
              <a:rPr lang="en-US" dirty="0" err="1" smtClean="0"/>
              <a:t>val</a:t>
            </a:r>
            <a:r>
              <a:rPr lang="en-US" dirty="0" smtClean="0"/>
              <a:t> </a:t>
            </a:r>
            <a:r>
              <a:rPr lang="en-US" dirty="0"/>
              <a:t>name: String, </a:t>
            </a:r>
            <a:endParaRPr lang="en-US" dirty="0" smtClean="0"/>
          </a:p>
          <a:p>
            <a:r>
              <a:rPr lang="en-US" dirty="0" err="1" smtClean="0"/>
              <a:t>val</a:t>
            </a:r>
            <a:r>
              <a:rPr lang="en-US" dirty="0" smtClean="0"/>
              <a:t> </a:t>
            </a:r>
            <a:r>
              <a:rPr lang="en-US" dirty="0"/>
              <a:t>age: </a:t>
            </a:r>
            <a:r>
              <a:rPr lang="en-US" dirty="0" err="1"/>
              <a:t>Int</a:t>
            </a:r>
            <a:r>
              <a:rPr lang="en-US" dirty="0" smtClean="0"/>
              <a:t>) extends A</a:t>
            </a:r>
            <a:endParaRPr lang="en-US" dirty="0"/>
          </a:p>
          <a:p>
            <a:r>
              <a:rPr lang="en-US" dirty="0"/>
              <a:t/>
            </a:r>
            <a:br>
              <a:rPr lang="en-US" dirty="0"/>
            </a:br>
            <a:r>
              <a:rPr lang="en-US" dirty="0" err="1"/>
              <a:t>val</a:t>
            </a:r>
            <a:r>
              <a:rPr lang="en-US" dirty="0"/>
              <a:t> me = Person("Sherlock Holmes", 27)</a:t>
            </a:r>
          </a:p>
          <a:p>
            <a:r>
              <a:rPr lang="en-US" dirty="0" err="1"/>
              <a:t>val</a:t>
            </a:r>
            <a:r>
              <a:rPr lang="en-US" dirty="0"/>
              <a:t> dog = Pet("Winston", 5)</a:t>
            </a:r>
          </a:p>
          <a:p>
            <a:r>
              <a:rPr lang="en-US" dirty="0"/>
              <a:t/>
            </a:r>
            <a:br>
              <a:rPr lang="en-US" dirty="0"/>
            </a:br>
            <a:r>
              <a:rPr lang="en-US" dirty="0" err="1"/>
              <a:t>def</a:t>
            </a:r>
            <a:r>
              <a:rPr lang="en-US" dirty="0"/>
              <a:t> </a:t>
            </a:r>
            <a:r>
              <a:rPr lang="en-US" dirty="0" smtClean="0"/>
              <a:t>greeting(a: Animal) </a:t>
            </a:r>
            <a:r>
              <a:rPr lang="en-US" dirty="0"/>
              <a:t>= thing match {</a:t>
            </a:r>
          </a:p>
          <a:p>
            <a:r>
              <a:rPr lang="en-US" dirty="0" smtClean="0"/>
              <a:t>  case </a:t>
            </a:r>
            <a:r>
              <a:rPr lang="en-US" dirty="0"/>
              <a:t>Person(name, age) =&gt; </a:t>
            </a:r>
            <a:r>
              <a:rPr lang="en-US" dirty="0" err="1"/>
              <a:t>s"Hello</a:t>
            </a:r>
            <a:r>
              <a:rPr lang="en-US" dirty="0"/>
              <a:t>, $name!"</a:t>
            </a:r>
          </a:p>
          <a:p>
            <a:r>
              <a:rPr lang="en-US" dirty="0" smtClean="0"/>
              <a:t>  case </a:t>
            </a:r>
            <a:r>
              <a:rPr lang="en-US" dirty="0"/>
              <a:t>Pet(name, age) =&gt; </a:t>
            </a:r>
            <a:r>
              <a:rPr lang="en-US" dirty="0" err="1"/>
              <a:t>s"Good</a:t>
            </a:r>
            <a:r>
              <a:rPr lang="en-US" dirty="0"/>
              <a:t> $name!"</a:t>
            </a:r>
          </a:p>
          <a:p>
            <a:r>
              <a:rPr lang="en-US" dirty="0"/>
              <a:t>}</a:t>
            </a:r>
          </a:p>
          <a:p>
            <a:r>
              <a:rPr lang="en-US" dirty="0" err="1" smtClean="0"/>
              <a:t>println</a:t>
            </a:r>
            <a:r>
              <a:rPr lang="en-US" dirty="0" smtClean="0"/>
              <a:t>(greeting(me</a:t>
            </a:r>
            <a:r>
              <a:rPr lang="en-US" dirty="0"/>
              <a:t>))</a:t>
            </a:r>
          </a:p>
          <a:p>
            <a:r>
              <a:rPr lang="en-US" dirty="0" err="1"/>
              <a:t>println</a:t>
            </a:r>
            <a:r>
              <a:rPr lang="en-US" dirty="0"/>
              <a:t>(greeting(dog))</a:t>
            </a:r>
          </a:p>
        </p:txBody>
      </p:sp>
      <p:sp>
        <p:nvSpPr>
          <p:cNvPr id="4" name="Text Placeholder 3"/>
          <p:cNvSpPr>
            <a:spLocks noGrp="1"/>
          </p:cNvSpPr>
          <p:nvPr>
            <p:ph type="body" sz="quarter" idx="11"/>
          </p:nvPr>
        </p:nvSpPr>
        <p:spPr/>
        <p:txBody>
          <a:bodyPr/>
          <a:lstStyle/>
          <a:p>
            <a:endParaRPr lang="en-US" dirty="0"/>
          </a:p>
          <a:p>
            <a:r>
              <a:rPr lang="en-US" dirty="0"/>
              <a:t>Hello, Sherlock Holmes!</a:t>
            </a:r>
          </a:p>
          <a:p>
            <a:r>
              <a:rPr lang="en-US" dirty="0"/>
              <a:t>Good Winston!</a:t>
            </a:r>
          </a:p>
          <a:p>
            <a:endParaRPr lang="en-US" dirty="0"/>
          </a:p>
        </p:txBody>
      </p:sp>
    </p:spTree>
    <p:extLst>
      <p:ext uri="{BB962C8B-B14F-4D97-AF65-F5344CB8AC3E}">
        <p14:creationId xmlns:p14="http://schemas.microsoft.com/office/powerpoint/2010/main" val="85502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CASE OBJECTS</a:t>
            </a:r>
          </a:p>
        </p:txBody>
      </p:sp>
      <p:sp>
        <p:nvSpPr>
          <p:cNvPr id="3" name="Text Placeholder 2"/>
          <p:cNvSpPr>
            <a:spLocks noGrp="1"/>
          </p:cNvSpPr>
          <p:nvPr>
            <p:ph type="body" sz="quarter" idx="10"/>
          </p:nvPr>
        </p:nvSpPr>
        <p:spPr/>
        <p:txBody>
          <a:bodyPr/>
          <a:lstStyle/>
          <a:p>
            <a:r>
              <a:rPr lang="en-US" b="1" dirty="0" smtClean="0"/>
              <a:t>//sealed restricts </a:t>
            </a:r>
            <a:r>
              <a:rPr lang="en-US" b="1" dirty="0"/>
              <a:t>inheritance to </a:t>
            </a:r>
            <a:r>
              <a:rPr lang="en-US" b="1" dirty="0" smtClean="0"/>
              <a:t>the </a:t>
            </a:r>
            <a:r>
              <a:rPr lang="en-US" b="1" dirty="0"/>
              <a:t>file </a:t>
            </a:r>
          </a:p>
          <a:p>
            <a:endParaRPr lang="en-US" dirty="0" smtClean="0"/>
          </a:p>
          <a:p>
            <a:r>
              <a:rPr lang="en-US" dirty="0" smtClean="0"/>
              <a:t>sealed </a:t>
            </a:r>
            <a:r>
              <a:rPr lang="en-US" dirty="0"/>
              <a:t>trait </a:t>
            </a:r>
            <a:r>
              <a:rPr lang="en-US" dirty="0" err="1"/>
              <a:t>Colour</a:t>
            </a:r>
            <a:endParaRPr lang="en-US" dirty="0"/>
          </a:p>
          <a:p>
            <a:r>
              <a:rPr lang="en-US" dirty="0"/>
              <a:t>case object Red extends </a:t>
            </a:r>
            <a:r>
              <a:rPr lang="en-US" dirty="0" err="1"/>
              <a:t>Colour</a:t>
            </a:r>
            <a:endParaRPr lang="en-US" dirty="0"/>
          </a:p>
          <a:p>
            <a:r>
              <a:rPr lang="en-US" dirty="0"/>
              <a:t>case object Green extends </a:t>
            </a:r>
            <a:r>
              <a:rPr lang="en-US" dirty="0" err="1"/>
              <a:t>Colour</a:t>
            </a:r>
            <a:endParaRPr lang="en-US" dirty="0"/>
          </a:p>
          <a:p>
            <a:r>
              <a:rPr lang="en-US" dirty="0"/>
              <a:t>case object Amber extends </a:t>
            </a:r>
            <a:r>
              <a:rPr lang="en-US" dirty="0" err="1"/>
              <a:t>Colour</a:t>
            </a:r>
            <a:endParaRPr lang="en-US" dirty="0"/>
          </a:p>
          <a:p>
            <a:r>
              <a:rPr lang="en-US" dirty="0"/>
              <a:t/>
            </a:r>
            <a:br>
              <a:rPr lang="en-US" dirty="0"/>
            </a:br>
            <a:r>
              <a:rPr lang="en-US" dirty="0"/>
              <a:t/>
            </a:r>
            <a:br>
              <a:rPr lang="en-US" dirty="0"/>
            </a:br>
            <a:r>
              <a:rPr lang="en-US" dirty="0" err="1"/>
              <a:t>def</a:t>
            </a:r>
            <a:r>
              <a:rPr lang="en-US" dirty="0"/>
              <a:t> action(signal: </a:t>
            </a:r>
            <a:r>
              <a:rPr lang="en-US" dirty="0" err="1"/>
              <a:t>Colour</a:t>
            </a:r>
            <a:r>
              <a:rPr lang="en-US" dirty="0"/>
              <a:t>) = signal match {</a:t>
            </a:r>
          </a:p>
          <a:p>
            <a:r>
              <a:rPr lang="en-US" dirty="0" smtClean="0"/>
              <a:t>  case </a:t>
            </a:r>
            <a:r>
              <a:rPr lang="en-US" dirty="0"/>
              <a:t>Red =&gt; "Stop!"</a:t>
            </a:r>
          </a:p>
          <a:p>
            <a:r>
              <a:rPr lang="en-US" dirty="0" smtClean="0"/>
              <a:t>  case </a:t>
            </a:r>
            <a:r>
              <a:rPr lang="en-US" dirty="0"/>
              <a:t>Green =&gt; "Go!"</a:t>
            </a:r>
          </a:p>
          <a:p>
            <a:r>
              <a:rPr lang="en-US" dirty="0" smtClean="0"/>
              <a:t>  case </a:t>
            </a:r>
            <a:r>
              <a:rPr lang="en-US" dirty="0"/>
              <a:t>_ =&gt; "Wait!"</a:t>
            </a:r>
          </a:p>
          <a:p>
            <a:r>
              <a:rPr lang="en-US" dirty="0"/>
              <a:t>}</a:t>
            </a:r>
          </a:p>
          <a:p>
            <a:r>
              <a:rPr lang="en-US" dirty="0"/>
              <a:t/>
            </a:r>
            <a:br>
              <a:rPr lang="en-US" dirty="0"/>
            </a:br>
            <a:r>
              <a:rPr lang="en-US" dirty="0" err="1"/>
              <a:t>val</a:t>
            </a:r>
            <a:r>
              <a:rPr lang="en-US" dirty="0"/>
              <a:t> </a:t>
            </a:r>
            <a:r>
              <a:rPr lang="en-US" dirty="0" err="1"/>
              <a:t>theSignal</a:t>
            </a:r>
            <a:r>
              <a:rPr lang="en-US" dirty="0"/>
              <a:t> = Amber</a:t>
            </a:r>
          </a:p>
          <a:p>
            <a:r>
              <a:rPr lang="en-US" dirty="0" err="1"/>
              <a:t>println</a:t>
            </a:r>
            <a:r>
              <a:rPr lang="en-US" dirty="0"/>
              <a:t>(action(</a:t>
            </a:r>
            <a:r>
              <a:rPr lang="en-US" dirty="0" err="1"/>
              <a:t>theSignal</a:t>
            </a:r>
            <a:r>
              <a:rPr lang="en-US" dirty="0"/>
              <a:t>))</a:t>
            </a:r>
          </a:p>
          <a:p>
            <a:r>
              <a:rPr lang="en-US" dirty="0"/>
              <a:t/>
            </a:r>
            <a:br>
              <a:rPr lang="en-US" dirty="0"/>
            </a:br>
            <a:endParaRPr lang="en-US" dirty="0"/>
          </a:p>
          <a:p>
            <a:endParaRPr lang="en-US" dirty="0"/>
          </a:p>
        </p:txBody>
      </p:sp>
      <p:sp>
        <p:nvSpPr>
          <p:cNvPr id="4" name="Text Placeholder 3"/>
          <p:cNvSpPr>
            <a:spLocks noGrp="1"/>
          </p:cNvSpPr>
          <p:nvPr>
            <p:ph type="body" sz="quarter" idx="11"/>
          </p:nvPr>
        </p:nvSpPr>
        <p:spPr/>
        <p:txBody>
          <a:bodyPr/>
          <a:lstStyle/>
          <a:p>
            <a:endParaRPr lang="en-US" dirty="0"/>
          </a:p>
          <a:p>
            <a:r>
              <a:rPr lang="en-US" dirty="0"/>
              <a:t>Wait!</a:t>
            </a:r>
          </a:p>
        </p:txBody>
      </p:sp>
    </p:spTree>
    <p:extLst>
      <p:ext uri="{BB962C8B-B14F-4D97-AF65-F5344CB8AC3E}">
        <p14:creationId xmlns:p14="http://schemas.microsoft.com/office/powerpoint/2010/main" val="73334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a:t>
            </a:r>
            <a:r>
              <a:rPr lang="en-US" baseline="0" dirty="0" smtClean="0"/>
              <a:t> </a:t>
            </a:r>
            <a:r>
              <a:rPr lang="en-US" dirty="0" smtClean="0"/>
              <a:t>SCALA &amp; JAVA</a:t>
            </a:r>
            <a:endParaRPr lang="en-US" dirty="0"/>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59034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Autofit/>
          </a:bodyPr>
          <a:lstStyle/>
          <a:p>
            <a:pPr>
              <a:buFont typeface="Arial" charset="0"/>
              <a:buChar char="•"/>
            </a:pPr>
            <a:r>
              <a:rPr lang="en-US" dirty="0" smtClean="0"/>
              <a:t>Classes</a:t>
            </a:r>
          </a:p>
          <a:p>
            <a:pPr lvl="1">
              <a:buFont typeface="Arial" charset="0"/>
              <a:buChar char="•"/>
            </a:pPr>
            <a:r>
              <a:rPr lang="en-US" dirty="0" smtClean="0"/>
              <a:t>Reading class definitions</a:t>
            </a:r>
          </a:p>
          <a:p>
            <a:pPr lvl="1">
              <a:buFont typeface="Arial" charset="0"/>
              <a:buChar char="•"/>
            </a:pPr>
            <a:r>
              <a:rPr lang="en-US" dirty="0" smtClean="0"/>
              <a:t>Defining classes</a:t>
            </a:r>
          </a:p>
          <a:p>
            <a:pPr lvl="1">
              <a:buFont typeface="Arial" charset="0"/>
              <a:buChar char="•"/>
            </a:pPr>
            <a:r>
              <a:rPr lang="en-US" dirty="0" smtClean="0"/>
              <a:t>Constructors</a:t>
            </a:r>
          </a:p>
          <a:p>
            <a:pPr lvl="1">
              <a:buFont typeface="Arial" charset="0"/>
              <a:buChar char="•"/>
            </a:pPr>
            <a:r>
              <a:rPr lang="en-US" dirty="0" smtClean="0"/>
              <a:t>Properties</a:t>
            </a:r>
          </a:p>
          <a:p>
            <a:pPr lvl="1">
              <a:buFont typeface="Arial" charset="0"/>
              <a:buChar char="•"/>
            </a:pPr>
            <a:r>
              <a:rPr lang="en-US" dirty="0" smtClean="0"/>
              <a:t>Method overloading </a:t>
            </a:r>
          </a:p>
          <a:p>
            <a:pPr lvl="1">
              <a:buFont typeface="Arial" charset="0"/>
              <a:buChar char="•"/>
            </a:pPr>
            <a:r>
              <a:rPr lang="en-US" dirty="0" smtClean="0"/>
              <a:t>Java inspection of </a:t>
            </a:r>
            <a:r>
              <a:rPr lang="en-US" dirty="0" err="1" smtClean="0"/>
              <a:t>scala</a:t>
            </a:r>
            <a:r>
              <a:rPr lang="en-US" dirty="0" smtClean="0"/>
              <a:t> classes</a:t>
            </a:r>
          </a:p>
          <a:p>
            <a:pPr lvl="1">
              <a:buFont typeface="Arial" charset="0"/>
              <a:buChar char="•"/>
            </a:pPr>
            <a:r>
              <a:rPr lang="en-US" dirty="0" smtClean="0"/>
              <a:t>Getters and setters</a:t>
            </a:r>
          </a:p>
          <a:p>
            <a:pPr lvl="1">
              <a:buFont typeface="Arial" charset="0"/>
              <a:buChar char="•"/>
            </a:pPr>
            <a:r>
              <a:rPr lang="en-US" dirty="0" smtClean="0"/>
              <a:t>Operator methods</a:t>
            </a:r>
          </a:p>
          <a:p>
            <a:pPr>
              <a:buFont typeface="Arial" charset="0"/>
              <a:buChar char="•"/>
            </a:pPr>
            <a:r>
              <a:rPr lang="en-US" dirty="0" smtClean="0"/>
              <a:t>Objects</a:t>
            </a:r>
          </a:p>
          <a:p>
            <a:pPr lvl="1">
              <a:buFont typeface="Arial" charset="0"/>
              <a:buChar char="•"/>
            </a:pPr>
            <a:r>
              <a:rPr lang="en-US" dirty="0" smtClean="0"/>
              <a:t>The object keyword</a:t>
            </a:r>
          </a:p>
          <a:p>
            <a:pPr lvl="1">
              <a:buFont typeface="Arial" charset="0"/>
              <a:buChar char="•"/>
            </a:pPr>
            <a:r>
              <a:rPr lang="en-US" dirty="0" smtClean="0"/>
              <a:t>Companions</a:t>
            </a:r>
          </a:p>
          <a:p>
            <a:pPr lvl="1">
              <a:buFont typeface="Arial" charset="0"/>
              <a:buChar char="•"/>
            </a:pPr>
            <a:r>
              <a:rPr lang="en-US" dirty="0" smtClean="0"/>
              <a:t>The mechanism of pattern matching</a:t>
            </a:r>
          </a:p>
          <a:p>
            <a:pPr lvl="1">
              <a:buFont typeface="Arial" charset="0"/>
              <a:buChar char="•"/>
            </a:pPr>
            <a:r>
              <a:rPr lang="en-US" dirty="0" smtClean="0"/>
              <a:t>Case classes</a:t>
            </a:r>
          </a:p>
          <a:p>
            <a:pPr lvl="1">
              <a:buFont typeface="Arial" charset="0"/>
              <a:buChar char="•"/>
            </a:pPr>
            <a:r>
              <a:rPr lang="en-US" dirty="0" smtClean="0"/>
              <a:t>Pattern matching with case classes</a:t>
            </a:r>
          </a:p>
          <a:p>
            <a:pPr lvl="1">
              <a:buFont typeface="Arial" charset="0"/>
              <a:buChar char="•"/>
            </a:pPr>
            <a:r>
              <a:rPr lang="en-US" dirty="0" smtClean="0"/>
              <a:t>Aside: case objects</a:t>
            </a:r>
            <a:endParaRPr lang="en-US" dirty="0"/>
          </a:p>
        </p:txBody>
      </p:sp>
      <p:sp>
        <p:nvSpPr>
          <p:cNvPr id="3" name="Title 2"/>
          <p:cNvSpPr>
            <a:spLocks noGrp="1"/>
          </p:cNvSpPr>
          <p:nvPr>
            <p:ph type="title"/>
          </p:nvPr>
        </p:nvSpPr>
        <p:spPr/>
        <p:txBody>
          <a:bodyPr/>
          <a:lstStyle/>
          <a:p>
            <a:r>
              <a:rPr lang="en-US" dirty="0" smtClean="0"/>
              <a:t>Learning Overview</a:t>
            </a:r>
            <a:endParaRPr lang="en-US" dirty="0"/>
          </a:p>
        </p:txBody>
      </p:sp>
    </p:spTree>
    <p:extLst>
      <p:ext uri="{BB962C8B-B14F-4D97-AF65-F5344CB8AC3E}">
        <p14:creationId xmlns:p14="http://schemas.microsoft.com/office/powerpoint/2010/main" val="160295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Exercise</a:t>
            </a:r>
            <a:endParaRPr lang="en-US" dirty="0"/>
          </a:p>
        </p:txBody>
      </p:sp>
      <p:sp>
        <p:nvSpPr>
          <p:cNvPr id="6" name="Subtitle 5"/>
          <p:cNvSpPr>
            <a:spLocks noGrp="1"/>
          </p:cNvSpPr>
          <p:nvPr>
            <p:ph type="subTitle" idx="1"/>
          </p:nvPr>
        </p:nvSpPr>
        <p:spPr>
          <a:xfrm>
            <a:off x="1371600" y="3747454"/>
            <a:ext cx="7180418" cy="1891346"/>
          </a:xfrm>
        </p:spPr>
        <p:txBody>
          <a:bodyPr/>
          <a:lstStyle/>
          <a:p>
            <a:r>
              <a:rPr lang="en-GB" b="0" dirty="0"/>
              <a:t>	Use classes and objects to manage items and discounts at a store.</a:t>
            </a:r>
            <a:endParaRPr lang="en-GB" b="0" dirty="0"/>
          </a:p>
        </p:txBody>
      </p:sp>
    </p:spTree>
    <p:extLst>
      <p:ext uri="{BB962C8B-B14F-4D97-AF65-F5344CB8AC3E}">
        <p14:creationId xmlns:p14="http://schemas.microsoft.com/office/powerpoint/2010/main" val="1711342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US" dirty="0" smtClean="0"/>
              <a:t>By the end of the session you will</a:t>
            </a:r>
            <a:r>
              <a:rPr lang="mr-IN" dirty="0" smtClean="0"/>
              <a:t>…</a:t>
            </a:r>
            <a:endParaRPr lang="en-GB" dirty="0" smtClean="0"/>
          </a:p>
          <a:p>
            <a:r>
              <a:rPr lang="en-GB" b="0" dirty="0" smtClean="0"/>
              <a:t>	Use classes </a:t>
            </a:r>
            <a:r>
              <a:rPr lang="en-GB" b="0" dirty="0"/>
              <a:t>and </a:t>
            </a:r>
            <a:r>
              <a:rPr lang="en-GB" b="0" dirty="0" smtClean="0"/>
              <a:t>objects to manage items and </a:t>
            </a:r>
            <a:r>
              <a:rPr lang="en-GB" b="0" dirty="0"/>
              <a:t>discounts at a store.</a:t>
            </a:r>
          </a:p>
          <a:p>
            <a:endParaRPr lang="en-GB" dirty="0" smtClean="0"/>
          </a:p>
        </p:txBody>
      </p:sp>
      <p:sp>
        <p:nvSpPr>
          <p:cNvPr id="5" name="Title 4"/>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849349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RECALL: ALL VALUES ARE </a:t>
            </a:r>
            <a:r>
              <a:rPr lang="en-US" dirty="0" smtClean="0"/>
              <a:t>OBJECTS</a:t>
            </a:r>
            <a:endParaRPr lang="en-US" dirty="0"/>
          </a:p>
        </p:txBody>
      </p:sp>
      <p:sp>
        <p:nvSpPr>
          <p:cNvPr id="3" name="Text Placeholder 2"/>
          <p:cNvSpPr>
            <a:spLocks noGrp="1"/>
          </p:cNvSpPr>
          <p:nvPr>
            <p:ph type="body" sz="quarter" idx="10"/>
          </p:nvPr>
        </p:nvSpPr>
        <p:spPr/>
        <p:txBody>
          <a:bodyPr/>
          <a:lstStyle/>
          <a:p>
            <a:r>
              <a:rPr lang="en-US" b="1" dirty="0" smtClean="0"/>
              <a:t>// </a:t>
            </a:r>
            <a:r>
              <a:rPr lang="en-US" b="1" dirty="0"/>
              <a:t>Q. what does name refer to? A. an object</a:t>
            </a:r>
          </a:p>
          <a:p>
            <a:r>
              <a:rPr lang="en-US" dirty="0" err="1"/>
              <a:t>val</a:t>
            </a:r>
            <a:r>
              <a:rPr lang="en-US" dirty="0"/>
              <a:t> name = "Jefferson"</a:t>
            </a:r>
          </a:p>
          <a:p>
            <a:r>
              <a:rPr lang="en-US" dirty="0"/>
              <a:t/>
            </a:r>
            <a:br>
              <a:rPr lang="en-US" dirty="0"/>
            </a:br>
            <a:r>
              <a:rPr lang="en-US" b="1" dirty="0"/>
              <a:t>//objects have</a:t>
            </a:r>
            <a:r>
              <a:rPr lang="en-US" b="1" dirty="0" smtClean="0"/>
              <a:t>:</a:t>
            </a:r>
          </a:p>
          <a:p>
            <a:endParaRPr lang="en-US" dirty="0"/>
          </a:p>
          <a:p>
            <a:r>
              <a:rPr lang="en-US" dirty="0" err="1"/>
              <a:t>println</a:t>
            </a:r>
            <a:r>
              <a:rPr lang="en-US" dirty="0"/>
              <a:t>(name) </a:t>
            </a:r>
            <a:r>
              <a:rPr lang="en-US" dirty="0" smtClean="0"/>
              <a:t>			// </a:t>
            </a:r>
            <a:r>
              <a:rPr lang="en-US" dirty="0"/>
              <a:t>state</a:t>
            </a:r>
          </a:p>
          <a:p>
            <a:r>
              <a:rPr lang="en-US" dirty="0" err="1" smtClean="0"/>
              <a:t>println</a:t>
            </a:r>
            <a:r>
              <a:rPr lang="en-US" dirty="0" smtClean="0"/>
              <a:t>(</a:t>
            </a:r>
            <a:r>
              <a:rPr lang="en-US" dirty="0" err="1" smtClean="0"/>
              <a:t>name.getClass.getName</a:t>
            </a:r>
            <a:r>
              <a:rPr lang="en-US" dirty="0"/>
              <a:t>) </a:t>
            </a:r>
            <a:r>
              <a:rPr lang="en-US" dirty="0" smtClean="0"/>
              <a:t>	// </a:t>
            </a:r>
            <a:r>
              <a:rPr lang="en-US" dirty="0"/>
              <a:t>class</a:t>
            </a:r>
          </a:p>
          <a:p>
            <a:r>
              <a:rPr lang="en-US" dirty="0"/>
              <a:t/>
            </a:r>
            <a:br>
              <a:rPr lang="en-US" dirty="0"/>
            </a:br>
            <a:r>
              <a:rPr lang="en-US" dirty="0" err="1" smtClean="0"/>
              <a:t>name.getClass.getMethods</a:t>
            </a:r>
            <a:r>
              <a:rPr lang="en-US" dirty="0" smtClean="0"/>
              <a:t> map { </a:t>
            </a:r>
          </a:p>
          <a:p>
            <a:r>
              <a:rPr lang="en-US" dirty="0"/>
              <a:t> </a:t>
            </a:r>
            <a:r>
              <a:rPr lang="en-US" dirty="0" smtClean="0"/>
              <a:t> _.</a:t>
            </a:r>
            <a:r>
              <a:rPr lang="en-US" dirty="0" err="1"/>
              <a:t>getName</a:t>
            </a:r>
            <a:r>
              <a:rPr lang="en-US" dirty="0"/>
              <a:t> </a:t>
            </a:r>
            <a:endParaRPr lang="en-US" dirty="0" smtClean="0"/>
          </a:p>
          <a:p>
            <a:r>
              <a:rPr lang="en-US" dirty="0" smtClean="0"/>
              <a:t>}.</a:t>
            </a:r>
            <a:r>
              <a:rPr lang="en-US" dirty="0" err="1" smtClean="0"/>
              <a:t>toSet</a:t>
            </a:r>
            <a:r>
              <a:rPr lang="en-US" dirty="0" smtClean="0"/>
              <a:t>				// methods</a:t>
            </a:r>
          </a:p>
          <a:p>
            <a:endParaRPr lang="en-US" dirty="0"/>
          </a:p>
          <a:p>
            <a:r>
              <a:rPr lang="en-US" dirty="0" err="1"/>
              <a:t>println</a:t>
            </a:r>
            <a:r>
              <a:rPr lang="en-US" dirty="0"/>
              <a:t>(</a:t>
            </a:r>
            <a:r>
              <a:rPr lang="en-US" dirty="0" err="1"/>
              <a:t>name.hashCode</a:t>
            </a:r>
            <a:r>
              <a:rPr lang="en-US" dirty="0"/>
              <a:t>) </a:t>
            </a:r>
            <a:r>
              <a:rPr lang="en-US" dirty="0" smtClean="0"/>
              <a:t>		// </a:t>
            </a:r>
            <a:r>
              <a:rPr lang="en-US" dirty="0"/>
              <a:t>uniqueness</a:t>
            </a:r>
          </a:p>
          <a:p>
            <a:r>
              <a:rPr lang="en-US" dirty="0"/>
              <a:t/>
            </a:r>
            <a:br>
              <a:rPr lang="en-US" dirty="0"/>
            </a:br>
            <a:endParaRPr lang="en-US" dirty="0"/>
          </a:p>
          <a:p>
            <a:endParaRPr lang="en-US" b="1" dirty="0"/>
          </a:p>
        </p:txBody>
      </p:sp>
      <p:sp>
        <p:nvSpPr>
          <p:cNvPr id="4" name="Text Placeholder 3"/>
          <p:cNvSpPr>
            <a:spLocks noGrp="1"/>
          </p:cNvSpPr>
          <p:nvPr>
            <p:ph type="body" sz="quarter" idx="11"/>
          </p:nvPr>
        </p:nvSpPr>
        <p:spPr/>
        <p:txBody>
          <a:bodyPr/>
          <a:lstStyle/>
          <a:p>
            <a:endParaRPr lang="en-US" dirty="0"/>
          </a:p>
          <a:p>
            <a:r>
              <a:rPr lang="en-US" dirty="0" smtClean="0"/>
              <a:t>Jefferson</a:t>
            </a:r>
          </a:p>
          <a:p>
            <a:endParaRPr lang="en-US" dirty="0"/>
          </a:p>
          <a:p>
            <a:r>
              <a:rPr lang="en-US" dirty="0" smtClean="0"/>
              <a:t>String</a:t>
            </a:r>
          </a:p>
          <a:p>
            <a:endParaRPr lang="en-US" dirty="0"/>
          </a:p>
          <a:p>
            <a:r>
              <a:rPr lang="en-US" dirty="0" smtClean="0"/>
              <a:t>Set(</a:t>
            </a:r>
            <a:r>
              <a:rPr lang="en-US" dirty="0" err="1" smtClean="0"/>
              <a:t>getChars</a:t>
            </a:r>
            <a:r>
              <a:rPr lang="en-US" dirty="0" smtClean="0"/>
              <a:t>, format, ..., </a:t>
            </a:r>
            <a:r>
              <a:rPr lang="en-US" dirty="0" err="1"/>
              <a:t>charAt</a:t>
            </a:r>
            <a:r>
              <a:rPr lang="en-US" dirty="0" smtClean="0"/>
              <a:t>)</a:t>
            </a:r>
            <a:br>
              <a:rPr lang="en-US" dirty="0" smtClean="0"/>
            </a:br>
            <a:endParaRPr lang="en-US" dirty="0"/>
          </a:p>
          <a:p>
            <a:r>
              <a:rPr lang="en-US" dirty="0"/>
              <a:t>-1624405174</a:t>
            </a:r>
          </a:p>
          <a:p>
            <a:endParaRPr lang="en-US" dirty="0"/>
          </a:p>
        </p:txBody>
      </p:sp>
    </p:spTree>
    <p:extLst>
      <p:ext uri="{BB962C8B-B14F-4D97-AF65-F5344CB8AC3E}">
        <p14:creationId xmlns:p14="http://schemas.microsoft.com/office/powerpoint/2010/main" val="71342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Classes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623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Text Placeholder 2"/>
          <p:cNvSpPr>
            <a:spLocks noGrp="1"/>
          </p:cNvSpPr>
          <p:nvPr>
            <p:ph type="body" sz="quarter" idx="10"/>
          </p:nvPr>
        </p:nvSpPr>
        <p:spPr/>
        <p:txBody>
          <a:bodyPr/>
          <a:lstStyle/>
          <a:p>
            <a:r>
              <a:rPr lang="en-US" b="1" dirty="0" smtClean="0"/>
              <a:t>// the class keyword defines </a:t>
            </a:r>
            <a:r>
              <a:rPr lang="en-US" b="1" dirty="0"/>
              <a:t>a type </a:t>
            </a:r>
            <a:r>
              <a:rPr lang="en-US" b="1" dirty="0" smtClean="0"/>
              <a:t>and </a:t>
            </a:r>
            <a:r>
              <a:rPr lang="en-US" b="1" dirty="0"/>
              <a:t>a </a:t>
            </a:r>
            <a:r>
              <a:rPr lang="en-US" b="1" dirty="0" smtClean="0"/>
              <a:t>class</a:t>
            </a:r>
          </a:p>
          <a:p>
            <a:r>
              <a:rPr lang="en-US" b="1" dirty="0" smtClean="0"/>
              <a:t>// </a:t>
            </a:r>
            <a:r>
              <a:rPr lang="en-US" b="1" dirty="0" err="1" smtClean="0"/>
              <a:t>ie</a:t>
            </a:r>
            <a:r>
              <a:rPr lang="en-US" b="1" dirty="0" smtClean="0"/>
              <a:t>., mechanism </a:t>
            </a:r>
            <a:r>
              <a:rPr lang="en-US" b="1" dirty="0"/>
              <a:t>to create </a:t>
            </a:r>
            <a:r>
              <a:rPr lang="en-US" b="1" dirty="0" smtClean="0"/>
              <a:t>objects</a:t>
            </a:r>
          </a:p>
          <a:p>
            <a:endParaRPr lang="en-US" b="1" dirty="0"/>
          </a:p>
          <a:p>
            <a:r>
              <a:rPr lang="en-US" dirty="0"/>
              <a:t>class Person</a:t>
            </a:r>
          </a:p>
          <a:p>
            <a:r>
              <a:rPr lang="en-US" dirty="0"/>
              <a:t/>
            </a:r>
            <a:br>
              <a:rPr lang="en-US" dirty="0"/>
            </a:br>
            <a:r>
              <a:rPr lang="en-US" dirty="0" err="1"/>
              <a:t>val</a:t>
            </a:r>
            <a:r>
              <a:rPr lang="en-US" dirty="0"/>
              <a:t> me: Person = new Person </a:t>
            </a:r>
            <a:endParaRPr lang="en-US" dirty="0" smtClean="0"/>
          </a:p>
          <a:p>
            <a:endParaRPr lang="en-US" dirty="0" smtClean="0"/>
          </a:p>
          <a:p>
            <a:r>
              <a:rPr lang="en-US" b="1" dirty="0" smtClean="0"/>
              <a:t>// </a:t>
            </a:r>
            <a:r>
              <a:rPr lang="en-US" b="1" dirty="0"/>
              <a:t>LHS = </a:t>
            </a:r>
            <a:r>
              <a:rPr lang="en-US" b="1" dirty="0" smtClean="0"/>
              <a:t>Type</a:t>
            </a:r>
          </a:p>
          <a:p>
            <a:r>
              <a:rPr lang="en-US" b="1" dirty="0" smtClean="0"/>
              <a:t>// RHS </a:t>
            </a:r>
            <a:r>
              <a:rPr lang="en-US" b="1" dirty="0"/>
              <a:t>= Constructor</a:t>
            </a:r>
          </a:p>
          <a:p>
            <a:r>
              <a:rPr lang="en-US" dirty="0"/>
              <a:t/>
            </a:r>
            <a:br>
              <a:rPr lang="en-US" dirty="0"/>
            </a:br>
            <a:r>
              <a:rPr lang="en-US" dirty="0" err="1"/>
              <a:t>me.isInstanceOf</a:t>
            </a:r>
            <a:r>
              <a:rPr lang="en-US" dirty="0"/>
              <a:t>[Person]</a:t>
            </a:r>
          </a:p>
          <a:p>
            <a:r>
              <a:rPr lang="en-US" dirty="0" err="1"/>
              <a:t>me.getClass.getName</a:t>
            </a:r>
            <a:endParaRPr lang="en-US" dirty="0"/>
          </a:p>
          <a:p>
            <a:r>
              <a:rPr lang="en-US" dirty="0" err="1"/>
              <a:t>me.getClass.getMethods</a:t>
            </a:r>
            <a:endParaRPr lang="en-US" dirty="0"/>
          </a:p>
          <a:p>
            <a:r>
              <a:rPr lang="en-US" dirty="0"/>
              <a:t/>
            </a:r>
            <a:br>
              <a:rPr lang="en-US" dirty="0"/>
            </a:br>
            <a:endParaRPr lang="en-US" dirty="0"/>
          </a:p>
          <a:p>
            <a:endParaRPr lang="en-US" dirty="0"/>
          </a:p>
        </p:txBody>
      </p:sp>
      <p:sp>
        <p:nvSpPr>
          <p:cNvPr id="4" name="Text Placeholder 3"/>
          <p:cNvSpPr>
            <a:spLocks noGrp="1"/>
          </p:cNvSpPr>
          <p:nvPr>
            <p:ph type="body" sz="quarter" idx="11"/>
          </p:nvPr>
        </p:nvSpPr>
        <p:spPr/>
        <p:txBody>
          <a:bodyPr/>
          <a:lstStyle/>
          <a:p>
            <a:endParaRPr lang="en-US" dirty="0"/>
          </a:p>
          <a:p>
            <a:r>
              <a:rPr lang="en-US" dirty="0" smtClean="0"/>
              <a:t>true</a:t>
            </a:r>
          </a:p>
          <a:p>
            <a:endParaRPr lang="en-US" dirty="0"/>
          </a:p>
          <a:p>
            <a:r>
              <a:rPr lang="en-US" dirty="0" smtClean="0"/>
              <a:t>defined </a:t>
            </a:r>
            <a:r>
              <a:rPr lang="en-US" dirty="0"/>
              <a:t>class </a:t>
            </a:r>
            <a:r>
              <a:rPr lang="en-US" dirty="0" smtClean="0"/>
              <a:t>Person</a:t>
            </a:r>
          </a:p>
          <a:p>
            <a:endParaRPr lang="en-US" dirty="0"/>
          </a:p>
          <a:p>
            <a:r>
              <a:rPr lang="en-US" dirty="0"/>
              <a:t>me: Person = </a:t>
            </a:r>
            <a:r>
              <a:rPr lang="en-US" dirty="0" smtClean="0"/>
              <a:t>Person@3</a:t>
            </a:r>
          </a:p>
          <a:p>
            <a:endParaRPr lang="en-US" dirty="0"/>
          </a:p>
          <a:p>
            <a:r>
              <a:rPr lang="en-US" dirty="0"/>
              <a:t>res11: Array[</a:t>
            </a:r>
            <a:r>
              <a:rPr lang="en-US" dirty="0" err="1"/>
              <a:t>java.lang.reflect.Method</a:t>
            </a:r>
            <a:r>
              <a:rPr lang="en-US" dirty="0"/>
              <a:t>] = Array</a:t>
            </a:r>
            <a:r>
              <a:rPr lang="en-US" dirty="0" smtClean="0"/>
              <a:t>(...)</a:t>
            </a:r>
            <a:endParaRPr lang="en-US" dirty="0"/>
          </a:p>
        </p:txBody>
      </p:sp>
    </p:spTree>
    <p:extLst>
      <p:ext uri="{BB962C8B-B14F-4D97-AF65-F5344CB8AC3E}">
        <p14:creationId xmlns:p14="http://schemas.microsoft.com/office/powerpoint/2010/main" val="9150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CLASS DEFINITIONS</a:t>
            </a:r>
          </a:p>
        </p:txBody>
      </p:sp>
      <p:sp>
        <p:nvSpPr>
          <p:cNvPr id="3" name="Text Placeholder 2"/>
          <p:cNvSpPr>
            <a:spLocks noGrp="1"/>
          </p:cNvSpPr>
          <p:nvPr>
            <p:ph type="body" sz="quarter" idx="10"/>
          </p:nvPr>
        </p:nvSpPr>
        <p:spPr/>
        <p:txBody>
          <a:bodyPr/>
          <a:lstStyle/>
          <a:p>
            <a:r>
              <a:rPr lang="en-US" b="1" dirty="0" smtClean="0"/>
              <a:t>//</a:t>
            </a:r>
            <a:r>
              <a:rPr lang="en-US" b="1" dirty="0"/>
              <a:t>each object </a:t>
            </a:r>
            <a:r>
              <a:rPr lang="en-US" b="1" dirty="0" smtClean="0"/>
              <a:t>must have a</a:t>
            </a:r>
            <a:endParaRPr lang="en-US" b="1" dirty="0"/>
          </a:p>
          <a:p>
            <a:r>
              <a:rPr lang="en-US" dirty="0"/>
              <a:t>class Human(</a:t>
            </a:r>
            <a:r>
              <a:rPr lang="en-US" dirty="0" err="1"/>
              <a:t>val</a:t>
            </a:r>
            <a:r>
              <a:rPr lang="en-US" dirty="0"/>
              <a:t> name: String)</a:t>
            </a:r>
          </a:p>
          <a:p>
            <a:r>
              <a:rPr lang="en-US" dirty="0"/>
              <a:t/>
            </a:r>
            <a:br>
              <a:rPr lang="en-US" dirty="0"/>
            </a:br>
            <a:r>
              <a:rPr lang="en-US" dirty="0" err="1"/>
              <a:t>val</a:t>
            </a:r>
            <a:r>
              <a:rPr lang="en-US" dirty="0"/>
              <a:t> queen = new Human("Queen Elizabeth II")</a:t>
            </a:r>
          </a:p>
          <a:p>
            <a:r>
              <a:rPr lang="en-US" dirty="0" err="1"/>
              <a:t>val</a:t>
            </a:r>
            <a:r>
              <a:rPr lang="en-US" dirty="0"/>
              <a:t> king = new Human("Henry VIII")</a:t>
            </a:r>
          </a:p>
          <a:p>
            <a:r>
              <a:rPr lang="en-US" dirty="0"/>
              <a:t/>
            </a:r>
            <a:br>
              <a:rPr lang="en-US" dirty="0"/>
            </a:br>
            <a:r>
              <a:rPr lang="en-US" dirty="0" err="1"/>
              <a:t>println</a:t>
            </a:r>
            <a:r>
              <a:rPr lang="en-US" dirty="0"/>
              <a:t>(</a:t>
            </a:r>
            <a:r>
              <a:rPr lang="en-US" dirty="0" err="1"/>
              <a:t>king.name</a:t>
            </a:r>
            <a:r>
              <a:rPr lang="en-US" dirty="0"/>
              <a:t>)</a:t>
            </a:r>
          </a:p>
          <a:p>
            <a:r>
              <a:rPr lang="en-US" dirty="0" err="1"/>
              <a:t>println</a:t>
            </a:r>
            <a:r>
              <a:rPr lang="en-US" dirty="0"/>
              <a:t>(</a:t>
            </a:r>
            <a:r>
              <a:rPr lang="en-US" dirty="0" err="1"/>
              <a:t>queen.name</a:t>
            </a:r>
            <a:r>
              <a:rPr lang="en-US" dirty="0"/>
              <a:t>)</a:t>
            </a:r>
          </a:p>
          <a:p>
            <a:r>
              <a:rPr lang="en-US" b="1" dirty="0"/>
              <a:t/>
            </a:r>
            <a:br>
              <a:rPr lang="en-US" b="1" dirty="0"/>
            </a:br>
            <a:r>
              <a:rPr lang="en-US" b="1" dirty="0"/>
              <a:t>// every object </a:t>
            </a:r>
            <a:r>
              <a:rPr lang="en-US" b="1" dirty="0" smtClean="0"/>
              <a:t>can</a:t>
            </a:r>
            <a:endParaRPr lang="en-US" b="1" dirty="0"/>
          </a:p>
          <a:p>
            <a:r>
              <a:rPr lang="en-US" dirty="0"/>
              <a:t>class Employee(</a:t>
            </a:r>
            <a:r>
              <a:rPr lang="en-US" dirty="0" err="1"/>
              <a:t>val</a:t>
            </a:r>
            <a:r>
              <a:rPr lang="en-US" dirty="0"/>
              <a:t> name: String, </a:t>
            </a:r>
            <a:r>
              <a:rPr lang="en-US" dirty="0" err="1"/>
              <a:t>val</a:t>
            </a:r>
            <a:r>
              <a:rPr lang="en-US" dirty="0"/>
              <a:t> id: </a:t>
            </a:r>
            <a:r>
              <a:rPr lang="en-US" dirty="0" err="1"/>
              <a:t>Int</a:t>
            </a:r>
            <a:r>
              <a:rPr lang="en-US" dirty="0"/>
              <a:t>) {</a:t>
            </a:r>
          </a:p>
          <a:p>
            <a:r>
              <a:rPr lang="en-US" dirty="0" smtClean="0"/>
              <a:t> </a:t>
            </a:r>
            <a:r>
              <a:rPr lang="en-US" dirty="0" err="1" smtClean="0"/>
              <a:t>def</a:t>
            </a:r>
            <a:r>
              <a:rPr lang="en-US" dirty="0" smtClean="0"/>
              <a:t> </a:t>
            </a:r>
            <a:r>
              <a:rPr lang="en-US" dirty="0"/>
              <a:t>describe() = s"${name} (ID: ${id})"</a:t>
            </a:r>
          </a:p>
          <a:p>
            <a:r>
              <a:rPr lang="en-US" dirty="0"/>
              <a:t>}</a:t>
            </a:r>
          </a:p>
          <a:p>
            <a:r>
              <a:rPr lang="en-US" dirty="0"/>
              <a:t/>
            </a:r>
            <a:br>
              <a:rPr lang="en-US" dirty="0"/>
            </a:br>
            <a:r>
              <a:rPr lang="en-US" dirty="0" err="1"/>
              <a:t>val</a:t>
            </a:r>
            <a:r>
              <a:rPr lang="en-US" dirty="0"/>
              <a:t> you = new Employee("John Doe", 101)</a:t>
            </a:r>
          </a:p>
          <a:p>
            <a:r>
              <a:rPr lang="en-US" dirty="0"/>
              <a:t/>
            </a:r>
            <a:br>
              <a:rPr lang="en-US" dirty="0"/>
            </a:br>
            <a:r>
              <a:rPr lang="en-US" dirty="0" err="1"/>
              <a:t>println</a:t>
            </a:r>
            <a:r>
              <a:rPr lang="en-US" dirty="0"/>
              <a:t>(</a:t>
            </a:r>
            <a:r>
              <a:rPr lang="en-US" dirty="0" err="1"/>
              <a:t>you.describe</a:t>
            </a:r>
            <a:r>
              <a:rPr lang="en-US" dirty="0" smtClean="0"/>
              <a:t>) </a:t>
            </a:r>
            <a:r>
              <a:rPr lang="en-US" dirty="0"/>
              <a:t/>
            </a:r>
            <a:br>
              <a:rPr lang="en-US" dirty="0"/>
            </a:br>
            <a:endParaRPr lang="en-US" dirty="0"/>
          </a:p>
          <a:p>
            <a:endParaRPr lang="en-US" dirty="0"/>
          </a:p>
        </p:txBody>
      </p:sp>
      <p:sp>
        <p:nvSpPr>
          <p:cNvPr id="4" name="Text Placeholder 3"/>
          <p:cNvSpPr>
            <a:spLocks noGrp="1"/>
          </p:cNvSpPr>
          <p:nvPr>
            <p:ph type="body" sz="quarter" idx="11"/>
          </p:nvPr>
        </p:nvSpPr>
        <p:spPr/>
        <p:txBody>
          <a:bodyPr/>
          <a:lstStyle/>
          <a:p>
            <a:r>
              <a:rPr lang="en-US" dirty="0"/>
              <a:t/>
            </a:r>
            <a:br>
              <a:rPr lang="en-US" dirty="0"/>
            </a:br>
            <a:r>
              <a:rPr lang="en-US" dirty="0"/>
              <a:t>Henry </a:t>
            </a:r>
            <a:r>
              <a:rPr lang="en-US" dirty="0" smtClean="0"/>
              <a:t>VIII</a:t>
            </a:r>
          </a:p>
          <a:p>
            <a:endParaRPr lang="en-US" dirty="0"/>
          </a:p>
          <a:p>
            <a:r>
              <a:rPr lang="en-US" dirty="0"/>
              <a:t>Queen Elizabeth </a:t>
            </a:r>
            <a:r>
              <a:rPr lang="en-US" dirty="0" smtClean="0"/>
              <a:t>II</a:t>
            </a:r>
          </a:p>
          <a:p>
            <a:endParaRPr lang="en-US" dirty="0"/>
          </a:p>
          <a:p>
            <a:r>
              <a:rPr lang="en-US" dirty="0"/>
              <a:t>John Doe (ID: 101</a:t>
            </a:r>
            <a:r>
              <a:rPr lang="en-US" dirty="0" smtClean="0"/>
              <a:t>)</a:t>
            </a:r>
            <a:endParaRPr lang="en-US" dirty="0"/>
          </a:p>
        </p:txBody>
      </p:sp>
    </p:spTree>
    <p:extLst>
      <p:ext uri="{BB962C8B-B14F-4D97-AF65-F5344CB8AC3E}">
        <p14:creationId xmlns:p14="http://schemas.microsoft.com/office/powerpoint/2010/main" val="24338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CLASSES</a:t>
            </a:r>
            <a:endParaRPr lang="en-US" dirty="0"/>
          </a:p>
        </p:txBody>
      </p:sp>
      <p:sp>
        <p:nvSpPr>
          <p:cNvPr id="3" name="Text Placeholder 2"/>
          <p:cNvSpPr>
            <a:spLocks noGrp="1"/>
          </p:cNvSpPr>
          <p:nvPr>
            <p:ph type="body" sz="quarter" idx="10"/>
          </p:nvPr>
        </p:nvSpPr>
        <p:spPr/>
        <p:txBody>
          <a:bodyPr/>
          <a:lstStyle/>
          <a:p>
            <a:r>
              <a:rPr lang="en-US" b="1" dirty="0"/>
              <a:t>// </a:t>
            </a:r>
            <a:r>
              <a:rPr lang="en-US" b="1" dirty="0" smtClean="0"/>
              <a:t>definitions </a:t>
            </a:r>
            <a:r>
              <a:rPr lang="en-US" b="1" dirty="0"/>
              <a:t>may be placed within the body</a:t>
            </a:r>
          </a:p>
          <a:p>
            <a:r>
              <a:rPr lang="en-US" dirty="0"/>
              <a:t>class Counter {</a:t>
            </a:r>
          </a:p>
          <a:p>
            <a:r>
              <a:rPr lang="en-US" dirty="0" smtClean="0"/>
              <a:t>  private </a:t>
            </a:r>
            <a:r>
              <a:rPr lang="en-US" dirty="0" err="1"/>
              <a:t>var</a:t>
            </a:r>
            <a:r>
              <a:rPr lang="en-US" dirty="0"/>
              <a:t> count = 0</a:t>
            </a:r>
          </a:p>
          <a:p>
            <a:r>
              <a:rPr lang="en-US" dirty="0" smtClean="0"/>
              <a:t>  </a:t>
            </a:r>
            <a:r>
              <a:rPr lang="en-US" dirty="0" err="1" smtClean="0"/>
              <a:t>def</a:t>
            </a:r>
            <a:r>
              <a:rPr lang="en-US" dirty="0" smtClean="0"/>
              <a:t> </a:t>
            </a:r>
            <a:r>
              <a:rPr lang="en-US" dirty="0"/>
              <a:t>increment() = { count += 1 }</a:t>
            </a:r>
          </a:p>
          <a:p>
            <a:r>
              <a:rPr lang="en-US" dirty="0" smtClean="0"/>
              <a:t>  </a:t>
            </a:r>
            <a:r>
              <a:rPr lang="en-US" dirty="0" err="1" smtClean="0"/>
              <a:t>def</a:t>
            </a:r>
            <a:r>
              <a:rPr lang="en-US" dirty="0" smtClean="0"/>
              <a:t> </a:t>
            </a:r>
            <a:r>
              <a:rPr lang="en-US" dirty="0"/>
              <a:t>value() = count</a:t>
            </a:r>
          </a:p>
          <a:p>
            <a:r>
              <a:rPr lang="en-US" dirty="0"/>
              <a:t>}</a:t>
            </a:r>
          </a:p>
          <a:p>
            <a:r>
              <a:rPr lang="en-US" dirty="0" smtClean="0"/>
              <a:t/>
            </a:r>
            <a:br>
              <a:rPr lang="en-US" dirty="0" smtClean="0"/>
            </a:br>
            <a:r>
              <a:rPr lang="en-US" dirty="0" err="1" smtClean="0"/>
              <a:t>var</a:t>
            </a:r>
            <a:r>
              <a:rPr lang="en-US" dirty="0" smtClean="0"/>
              <a:t> c = 0</a:t>
            </a:r>
          </a:p>
          <a:p>
            <a:r>
              <a:rPr lang="en-US" dirty="0"/>
              <a:t/>
            </a:r>
            <a:br>
              <a:rPr lang="en-US" dirty="0"/>
            </a:br>
            <a:r>
              <a:rPr lang="en-US" dirty="0"/>
              <a:t>(c += 1</a:t>
            </a:r>
            <a:r>
              <a:rPr lang="en-US" dirty="0" smtClean="0"/>
              <a:t>)</a:t>
            </a:r>
          </a:p>
          <a:p>
            <a:r>
              <a:rPr lang="en-US" dirty="0" smtClean="0"/>
              <a:t/>
            </a:r>
            <a:br>
              <a:rPr lang="en-US" dirty="0" smtClean="0"/>
            </a:br>
            <a:r>
              <a:rPr lang="en-US" b="1" dirty="0" smtClean="0"/>
              <a:t>// ERROR:  </a:t>
            </a:r>
          </a:p>
          <a:p>
            <a:r>
              <a:rPr lang="en-US" dirty="0" smtClean="0"/>
              <a:t>(c += 1) *2</a:t>
            </a:r>
            <a:endParaRPr lang="en-US" dirty="0"/>
          </a:p>
        </p:txBody>
      </p:sp>
      <p:sp>
        <p:nvSpPr>
          <p:cNvPr id="4" name="Text Placeholder 3"/>
          <p:cNvSpPr>
            <a:spLocks noGrp="1"/>
          </p:cNvSpPr>
          <p:nvPr>
            <p:ph type="body" sz="quarter" idx="11"/>
          </p:nvPr>
        </p:nvSpPr>
        <p:spPr/>
        <p:txBody>
          <a:bodyPr/>
          <a:lstStyle/>
          <a:p>
            <a:endParaRPr lang="en-US" dirty="0"/>
          </a:p>
          <a:p>
            <a:r>
              <a:rPr lang="en-US" dirty="0"/>
              <a:t>defined class </a:t>
            </a:r>
            <a:r>
              <a:rPr lang="en-US" dirty="0" smtClean="0"/>
              <a:t>Counter</a:t>
            </a:r>
          </a:p>
          <a:p>
            <a:endParaRPr lang="en-US" dirty="0"/>
          </a:p>
          <a:p>
            <a:r>
              <a:rPr lang="en-US" dirty="0"/>
              <a:t>c: </a:t>
            </a:r>
            <a:r>
              <a:rPr lang="en-US" dirty="0" err="1"/>
              <a:t>Int</a:t>
            </a:r>
            <a:r>
              <a:rPr lang="en-US" dirty="0"/>
              <a:t> = 1</a:t>
            </a:r>
          </a:p>
        </p:txBody>
      </p:sp>
    </p:spTree>
    <p:extLst>
      <p:ext uri="{BB962C8B-B14F-4D97-AF65-F5344CB8AC3E}">
        <p14:creationId xmlns:p14="http://schemas.microsoft.com/office/powerpoint/2010/main" val="176683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CONSTRUCTORS</a:t>
            </a:r>
          </a:p>
        </p:txBody>
      </p:sp>
      <p:sp>
        <p:nvSpPr>
          <p:cNvPr id="3" name="Text Placeholder 2"/>
          <p:cNvSpPr>
            <a:spLocks noGrp="1"/>
          </p:cNvSpPr>
          <p:nvPr>
            <p:ph type="body" sz="quarter" idx="10"/>
          </p:nvPr>
        </p:nvSpPr>
        <p:spPr/>
        <p:txBody>
          <a:bodyPr/>
          <a:lstStyle/>
          <a:p>
            <a:r>
              <a:rPr lang="en-US" dirty="0" smtClean="0"/>
              <a:t>class </a:t>
            </a:r>
            <a:r>
              <a:rPr lang="en-US" dirty="0"/>
              <a:t>Human(</a:t>
            </a:r>
            <a:r>
              <a:rPr lang="en-US" dirty="0" err="1"/>
              <a:t>val</a:t>
            </a:r>
            <a:r>
              <a:rPr lang="en-US" dirty="0"/>
              <a:t> name: String, </a:t>
            </a:r>
            <a:r>
              <a:rPr lang="en-US" dirty="0" err="1"/>
              <a:t>var</a:t>
            </a:r>
            <a:r>
              <a:rPr lang="en-US" dirty="0"/>
              <a:t> age: </a:t>
            </a:r>
            <a:r>
              <a:rPr lang="en-US" dirty="0" err="1"/>
              <a:t>Int</a:t>
            </a:r>
            <a:r>
              <a:rPr lang="en-US" dirty="0"/>
              <a:t>)</a:t>
            </a:r>
          </a:p>
          <a:p>
            <a:r>
              <a:rPr lang="en-US" dirty="0"/>
              <a:t/>
            </a:r>
            <a:br>
              <a:rPr lang="en-US" dirty="0"/>
            </a:br>
            <a:r>
              <a:rPr lang="en-US" dirty="0"/>
              <a:t>class Person(</a:t>
            </a:r>
            <a:r>
              <a:rPr lang="en-US" dirty="0" err="1"/>
              <a:t>val</a:t>
            </a:r>
            <a:r>
              <a:rPr lang="en-US" dirty="0"/>
              <a:t> name: String, </a:t>
            </a:r>
            <a:r>
              <a:rPr lang="en-US" dirty="0" err="1"/>
              <a:t>var</a:t>
            </a:r>
            <a:r>
              <a:rPr lang="en-US" dirty="0"/>
              <a:t> age: </a:t>
            </a:r>
            <a:r>
              <a:rPr lang="en-US" dirty="0" err="1"/>
              <a:t>Int</a:t>
            </a:r>
            <a:r>
              <a:rPr lang="en-US" dirty="0"/>
              <a:t>) </a:t>
            </a:r>
            <a:r>
              <a:rPr lang="en-US" dirty="0" smtClean="0"/>
              <a:t>{ </a:t>
            </a:r>
          </a:p>
          <a:p>
            <a:endParaRPr lang="en-US" dirty="0"/>
          </a:p>
          <a:p>
            <a:r>
              <a:rPr lang="en-US" dirty="0" smtClean="0"/>
              <a:t>  </a:t>
            </a:r>
            <a:r>
              <a:rPr lang="en-US" dirty="0" err="1" smtClean="0"/>
              <a:t>println</a:t>
            </a:r>
            <a:r>
              <a:rPr lang="en-US" dirty="0"/>
              <a:t>("Hello World")</a:t>
            </a:r>
          </a:p>
          <a:p>
            <a:r>
              <a:rPr lang="en-US" dirty="0"/>
              <a:t/>
            </a:r>
            <a:br>
              <a:rPr lang="en-US" dirty="0"/>
            </a:br>
            <a:r>
              <a:rPr lang="en-US" dirty="0" smtClean="0"/>
              <a:t>  </a:t>
            </a:r>
            <a:r>
              <a:rPr lang="en-US" dirty="0" err="1" smtClean="0"/>
              <a:t>def</a:t>
            </a:r>
            <a:r>
              <a:rPr lang="en-US" dirty="0" smtClean="0"/>
              <a:t> </a:t>
            </a:r>
            <a:r>
              <a:rPr lang="en-US" dirty="0"/>
              <a:t>x(y: </a:t>
            </a:r>
            <a:r>
              <a:rPr lang="en-US" dirty="0" err="1"/>
              <a:t>Int</a:t>
            </a:r>
            <a:r>
              <a:rPr lang="en-US" dirty="0"/>
              <a:t>) = y</a:t>
            </a:r>
          </a:p>
          <a:p>
            <a:r>
              <a:rPr lang="en-US" dirty="0"/>
              <a:t>}</a:t>
            </a:r>
          </a:p>
          <a:p>
            <a:r>
              <a:rPr lang="en-US" dirty="0"/>
              <a:t/>
            </a:r>
            <a:br>
              <a:rPr lang="en-US" dirty="0"/>
            </a:br>
            <a:r>
              <a:rPr lang="en-US" dirty="0"/>
              <a:t>new Person("Me", 100)</a:t>
            </a:r>
          </a:p>
          <a:p>
            <a:r>
              <a:rPr lang="en-US" dirty="0"/>
              <a:t/>
            </a:r>
            <a:br>
              <a:rPr lang="en-US" dirty="0"/>
            </a:br>
            <a:endParaRPr lang="en-US" dirty="0"/>
          </a:p>
          <a:p>
            <a:endParaRPr lang="en-US" dirty="0"/>
          </a:p>
        </p:txBody>
      </p:sp>
      <p:sp>
        <p:nvSpPr>
          <p:cNvPr id="4" name="Text Placeholder 3"/>
          <p:cNvSpPr>
            <a:spLocks noGrp="1"/>
          </p:cNvSpPr>
          <p:nvPr>
            <p:ph type="body" sz="quarter" idx="11"/>
          </p:nvPr>
        </p:nvSpPr>
        <p:spPr/>
        <p:txBody>
          <a:bodyPr/>
          <a:lstStyle/>
          <a:p>
            <a:endParaRPr lang="en-US" dirty="0"/>
          </a:p>
          <a:p>
            <a:r>
              <a:rPr lang="en-US" dirty="0"/>
              <a:t>Hello World</a:t>
            </a:r>
          </a:p>
        </p:txBody>
      </p:sp>
    </p:spTree>
    <p:extLst>
      <p:ext uri="{BB962C8B-B14F-4D97-AF65-F5344CB8AC3E}">
        <p14:creationId xmlns:p14="http://schemas.microsoft.com/office/powerpoint/2010/main" val="1110077467"/>
      </p:ext>
    </p:extLst>
  </p:cSld>
  <p:clrMapOvr>
    <a:masterClrMapping/>
  </p:clrMapOvr>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IT_Slides_2015_v1.0</Template>
  <TotalTime>9958</TotalTime>
  <Words>2696</Words>
  <Application>Microsoft Macintosh PowerPoint</Application>
  <PresentationFormat>On-screen Show (4:3)</PresentationFormat>
  <Paragraphs>470</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Courier</vt:lpstr>
      <vt:lpstr>Wingdings</vt:lpstr>
      <vt:lpstr>Arial</vt:lpstr>
      <vt:lpstr>QA PowerPoint Template_DRAFTMay2012</vt:lpstr>
      <vt:lpstr>Scala Programming</vt:lpstr>
      <vt:lpstr>Learning Overview</vt:lpstr>
      <vt:lpstr>Objectives</vt:lpstr>
      <vt:lpstr>RECALL: ALL VALUES ARE OBJECTS</vt:lpstr>
      <vt:lpstr>Classes</vt:lpstr>
      <vt:lpstr>CLASSES</vt:lpstr>
      <vt:lpstr>READING CLASS DEFINITIONS</vt:lpstr>
      <vt:lpstr>DEFINING CLASSES</vt:lpstr>
      <vt:lpstr>SIMPLE CONSTRUCTORS</vt:lpstr>
      <vt:lpstr>AUXILIARY CONSTRUCTORS</vt:lpstr>
      <vt:lpstr>CONSTRUCTOR ARGUMENTS vs. PROPERTIES</vt:lpstr>
      <vt:lpstr>METHOD OVERLOADING (AD HOC POLYMORPHISM)</vt:lpstr>
      <vt:lpstr>JAVA INSPECTION OF SCALA CLASSES</vt:lpstr>
      <vt:lpstr>METHOD SUGAR: GETTERS AND SETTERS</vt:lpstr>
      <vt:lpstr>ASIDE: SETTERS &amp; GETTERS</vt:lpstr>
      <vt:lpstr>ASIDE: OPERATOR METHODS</vt:lpstr>
      <vt:lpstr>Objects</vt:lpstr>
      <vt:lpstr>THE OBJECT KEYWORD</vt:lpstr>
      <vt:lpstr>COMPANIONS</vt:lpstr>
      <vt:lpstr>COMPANION FACTORIES</vt:lpstr>
      <vt:lpstr>THE MECHANISM OF PATTERN MATCHING</vt:lpstr>
      <vt:lpstr>CASE CLASSES</vt:lpstr>
      <vt:lpstr>PATTERN MATCHING WITH CASE CLASSES</vt:lpstr>
      <vt:lpstr>ASIDE: CASE OBJECTS</vt:lpstr>
      <vt:lpstr>ASIDE: SCALA &amp; JAVA</vt:lpstr>
      <vt:lpstr>Learning Overview</vt:lpstr>
      <vt:lpstr>Exercise</vt:lpstr>
    </vt:vector>
  </TitlesOfParts>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Burgess</dc:creator>
  <cp:lastModifiedBy>Michael Burgess</cp:lastModifiedBy>
  <cp:revision>189</cp:revision>
  <dcterms:created xsi:type="dcterms:W3CDTF">2017-03-11T01:54:25Z</dcterms:created>
  <dcterms:modified xsi:type="dcterms:W3CDTF">2017-08-30T16:29:47Z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