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2" r:id="rId3"/>
    <p:sldId id="261" r:id="rId4"/>
    <p:sldId id="319" r:id="rId5"/>
    <p:sldId id="301" r:id="rId6"/>
    <p:sldId id="302" r:id="rId7"/>
    <p:sldId id="303" r:id="rId8"/>
    <p:sldId id="304" r:id="rId9"/>
    <p:sldId id="305" r:id="rId10"/>
    <p:sldId id="306" r:id="rId11"/>
    <p:sldId id="31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7" r:id="rId20"/>
    <p:sldId id="314" r:id="rId21"/>
    <p:sldId id="318" r:id="rId22"/>
    <p:sldId id="315" r:id="rId23"/>
    <p:sldId id="320" r:id="rId24"/>
    <p:sldId id="266" r:id="rId25"/>
  </p:sldIdLst>
  <p:sldSz cx="9144000" cy="6858000" type="screen4x3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70AB"/>
    <a:srgbClr val="FF70C0"/>
    <a:srgbClr val="005AAB"/>
    <a:srgbClr val="DFFFCD"/>
    <a:srgbClr val="C80000"/>
    <a:srgbClr val="0000C8"/>
    <a:srgbClr val="134183"/>
    <a:srgbClr val="005AA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69" autoAdjust="0"/>
    <p:restoredTop sz="86433" autoAdjust="0"/>
  </p:normalViewPr>
  <p:slideViewPr>
    <p:cSldViewPr snapToGrid="0">
      <p:cViewPr varScale="1">
        <p:scale>
          <a:sx n="168" d="100"/>
          <a:sy n="168" d="100"/>
        </p:scale>
        <p:origin x="208" y="30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1" d="100"/>
          <a:sy n="101" d="100"/>
        </p:scale>
        <p:origin x="4584" y="6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0.xml"/><Relationship Id="rId20" Type="http://schemas.openxmlformats.org/officeDocument/2006/relationships/slide" Target="slides/slide21.xml"/><Relationship Id="rId21" Type="http://schemas.openxmlformats.org/officeDocument/2006/relationships/slide" Target="slides/slide22.xml"/><Relationship Id="rId22" Type="http://schemas.openxmlformats.org/officeDocument/2006/relationships/slide" Target="slides/slide23.xml"/><Relationship Id="rId23" Type="http://schemas.openxmlformats.org/officeDocument/2006/relationships/slide" Target="slides/slide24.xml"/><Relationship Id="rId10" Type="http://schemas.openxmlformats.org/officeDocument/2006/relationships/slide" Target="slides/slide11.xml"/><Relationship Id="rId11" Type="http://schemas.openxmlformats.org/officeDocument/2006/relationships/slide" Target="slides/slide12.xml"/><Relationship Id="rId12" Type="http://schemas.openxmlformats.org/officeDocument/2006/relationships/slide" Target="slides/slide13.xml"/><Relationship Id="rId13" Type="http://schemas.openxmlformats.org/officeDocument/2006/relationships/slide" Target="slides/slide14.xml"/><Relationship Id="rId14" Type="http://schemas.openxmlformats.org/officeDocument/2006/relationships/slide" Target="slides/slide15.xml"/><Relationship Id="rId15" Type="http://schemas.openxmlformats.org/officeDocument/2006/relationships/slide" Target="slides/slide16.xml"/><Relationship Id="rId16" Type="http://schemas.openxmlformats.org/officeDocument/2006/relationships/slide" Target="slides/slide17.xml"/><Relationship Id="rId17" Type="http://schemas.openxmlformats.org/officeDocument/2006/relationships/slide" Target="slides/slide18.xml"/><Relationship Id="rId18" Type="http://schemas.openxmlformats.org/officeDocument/2006/relationships/slide" Target="slides/slide19.xml"/><Relationship Id="rId19" Type="http://schemas.openxmlformats.org/officeDocument/2006/relationships/slide" Target="slides/slide20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8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Edit course title here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Page </a:t>
            </a:r>
            <a:fld id="{D8970E65-33FC-4939-995C-97864F22F032}" type="slidenum">
              <a:rPr lang="en-GB" sz="120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5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428625"/>
            <a:ext cx="5400675" cy="4049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8663" y="4679950"/>
            <a:ext cx="5400675" cy="4865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13" name="TextBox 12"/>
          <p:cNvSpPr txBox="1"/>
          <p:nvPr/>
        </p:nvSpPr>
        <p:spPr>
          <a:xfrm>
            <a:off x="728663" y="904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Edit course title here</a:t>
            </a:r>
            <a:r>
              <a:rPr lang="en-GB" sz="12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663" y="9590088"/>
            <a:ext cx="5400675" cy="276225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20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Page </a:t>
            </a:r>
            <a:fld id="{5A994FC6-4CA0-47B1-908E-E307E7797130}" type="slidenum">
              <a:rPr lang="en-GB" sz="120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2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612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47675" indent="952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43025" indent="28575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30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28663" y="428625"/>
            <a:ext cx="5400675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6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Monoids </a:t>
            </a:r>
            <a:r>
              <a:rPr lang="en-GB" dirty="0"/>
              <a:t>and </a:t>
            </a:r>
            <a:r>
              <a:rPr lang="en-GB" dirty="0" err="1"/>
              <a:t>Functors</a:t>
            </a:r>
            <a:r>
              <a:rPr lang="en-GB" dirty="0"/>
              <a:t> are certain kinds of containers which can be combined in interesting ways. </a:t>
            </a:r>
          </a:p>
          <a:p>
            <a:r>
              <a:rPr lang="en-GB" dirty="0"/>
              <a:t> </a:t>
            </a:r>
          </a:p>
          <a:p>
            <a:r>
              <a:rPr lang="en-GB" dirty="0" err="1"/>
              <a:t>Functors</a:t>
            </a:r>
            <a:r>
              <a:rPr lang="en-GB" dirty="0"/>
              <a:t> allow you to apply a function within the container. </a:t>
            </a:r>
          </a:p>
          <a:p>
            <a:r>
              <a:rPr lang="en-GB" dirty="0"/>
              <a:t>Monoids allow you to generically append two containers together. 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In this exercise you will use these features to stream-line handling of user information.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4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//self-types are not part of the </a:t>
            </a:r>
            <a:r>
              <a:rPr lang="en-US" dirty="0" err="1" smtClean="0"/>
              <a:t>heirachy</a:t>
            </a:r>
            <a:endParaRPr lang="en-US" dirty="0" smtClean="0"/>
          </a:p>
          <a:p>
            <a:r>
              <a:rPr lang="en-US" dirty="0" smtClean="0"/>
              <a:t>sealed trait Person</a:t>
            </a:r>
          </a:p>
          <a:p>
            <a:r>
              <a:rPr lang="en-US" dirty="0" smtClean="0"/>
              <a:t>trait Student extends Person</a:t>
            </a:r>
          </a:p>
          <a:p>
            <a:r>
              <a:rPr lang="en-US" dirty="0" smtClean="0"/>
              <a:t>trait Teacher extends Person</a:t>
            </a:r>
          </a:p>
          <a:p>
            <a:r>
              <a:rPr lang="en-US" dirty="0" smtClean="0"/>
              <a:t>trait Adult { this : Person =&gt; }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val</a:t>
            </a:r>
            <a:r>
              <a:rPr lang="en-US" dirty="0" smtClean="0"/>
              <a:t> p : Person = new Student {}</a:t>
            </a:r>
          </a:p>
          <a:p>
            <a:r>
              <a:rPr lang="en-US" dirty="0" smtClean="0"/>
              <a:t>p match {</a:t>
            </a:r>
          </a:p>
          <a:p>
            <a:r>
              <a:rPr lang="en-US" dirty="0" smtClean="0"/>
              <a:t>case s : Student =&gt; </a:t>
            </a:r>
            <a:r>
              <a:rPr lang="en-US" dirty="0" err="1" smtClean="0"/>
              <a:t>println</a:t>
            </a:r>
            <a:r>
              <a:rPr lang="en-US" dirty="0" smtClean="0"/>
              <a:t>("a student")</a:t>
            </a:r>
          </a:p>
          <a:p>
            <a:r>
              <a:rPr lang="en-US" dirty="0" smtClean="0"/>
              <a:t>case t : Teacher =&gt; </a:t>
            </a:r>
            <a:r>
              <a:rPr lang="en-US" dirty="0" err="1" smtClean="0"/>
              <a:t>println</a:t>
            </a:r>
            <a:r>
              <a:rPr lang="en-US" dirty="0" smtClean="0"/>
              <a:t>("a teacher")</a:t>
            </a:r>
          </a:p>
          <a:p>
            <a:r>
              <a:rPr lang="en-US" dirty="0" smtClean="0"/>
              <a:t>} // that's it we're exhaustive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/*</a:t>
            </a:r>
          </a:p>
          <a:p>
            <a:r>
              <a:rPr lang="en-US" dirty="0" smtClean="0"/>
              <a:t>a student</a:t>
            </a:r>
          </a:p>
          <a:p>
            <a:r>
              <a:rPr lang="en-US" dirty="0" smtClean="0"/>
              <a:t>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7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38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39"/>
            <a:ext cx="9144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9" y="2130431"/>
            <a:ext cx="8286808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7" y="785794"/>
            <a:ext cx="717585" cy="6988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-1" y="857566"/>
            <a:ext cx="6660000" cy="563533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659999" y="857565"/>
            <a:ext cx="2340000" cy="5635339"/>
          </a:xfrm>
          <a:solidFill>
            <a:schemeClr val="accent2"/>
          </a:solidFill>
        </p:spPr>
        <p:txBody>
          <a:bodyPr anchor="b">
            <a:noAutofit/>
          </a:bodyPr>
          <a:lstStyle>
            <a:lvl1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1pPr>
            <a:lvl2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2pPr>
            <a:lvl3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3pPr>
            <a:lvl4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4pPr>
            <a:lvl5pPr marL="36000" indent="0">
              <a:lnSpc>
                <a:spcPct val="120000"/>
              </a:lnSpc>
              <a:spcBef>
                <a:spcPts val="0"/>
              </a:spcBef>
              <a:buNone/>
              <a:defRPr sz="1700" b="0">
                <a:latin typeface="Courier" charset="0"/>
                <a:ea typeface="Courier" charset="0"/>
                <a:cs typeface="Courie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42847" y="928694"/>
            <a:ext cx="8786844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44" y="357166"/>
            <a:ext cx="8786874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796118" y="64929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9513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793163" algn="r"/>
              </a:tabLst>
            </a:pPr>
            <a:r>
              <a:rPr lang="en-GB" sz="1000" baseline="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Edit course code and version</a:t>
            </a:r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844" y="356400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title style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928800"/>
            <a:ext cx="8786874" cy="521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824" y="285728"/>
            <a:ext cx="88582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/>
          <p:cNvSpPr txBox="1">
            <a:spLocks/>
          </p:cNvSpPr>
          <p:nvPr/>
        </p:nvSpPr>
        <p:spPr>
          <a:xfrm>
            <a:off x="142844" y="357166"/>
            <a:ext cx="8786874" cy="5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None/>
        <a:tabLst/>
        <a:defRPr kumimoji="0" lang="en-GB" sz="2400" b="1" i="0" u="none" strike="noStrike" kern="1200" cap="none" spc="0" normalizeH="0" baseline="0" noProof="0">
          <a:ln>
            <a:noFill/>
          </a:ln>
          <a:solidFill>
            <a:srgbClr val="0070C0"/>
          </a:solidFill>
          <a:effectLst/>
          <a:uLnTx/>
          <a:uFillTx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Scala Programming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Inhertiance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/>
              <a:t>class </a:t>
            </a:r>
            <a:r>
              <a:rPr lang="en-US" dirty="0" err="1"/>
              <a:t>BankAccount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balance: Double)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convert(incoming: Double): </a:t>
            </a:r>
            <a:r>
              <a:rPr lang="en-US" dirty="0" smtClean="0"/>
              <a:t>Double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withdraw(d: </a:t>
            </a:r>
            <a:r>
              <a:rPr lang="en-US" dirty="0"/>
              <a:t>Double) = </a:t>
            </a:r>
            <a:r>
              <a:rPr lang="en-US" dirty="0" smtClean="0"/>
              <a:t>balance -= convert(d)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class </a:t>
            </a:r>
            <a:r>
              <a:rPr lang="en-US" dirty="0" err="1"/>
              <a:t>UkBankAccount</a:t>
            </a:r>
            <a:r>
              <a:rPr lang="en-US" dirty="0"/>
              <a:t>(b: Double) </a:t>
            </a:r>
          </a:p>
          <a:p>
            <a:r>
              <a:rPr lang="en-US" dirty="0" smtClean="0"/>
              <a:t>extends </a:t>
            </a:r>
            <a:r>
              <a:rPr lang="en-US" dirty="0" err="1"/>
              <a:t>BankAccount</a:t>
            </a:r>
            <a:r>
              <a:rPr lang="en-US" dirty="0"/>
              <a:t>(b)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convert(incoming: Double) = incoming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class </a:t>
            </a:r>
            <a:r>
              <a:rPr lang="en-US" dirty="0" err="1"/>
              <a:t>UsBankAccount</a:t>
            </a:r>
            <a:r>
              <a:rPr lang="en-US" dirty="0"/>
              <a:t>(b: Double) </a:t>
            </a:r>
            <a:endParaRPr lang="en-US" dirty="0" smtClean="0"/>
          </a:p>
          <a:p>
            <a:r>
              <a:rPr lang="en-US" dirty="0" smtClean="0"/>
              <a:t>extends </a:t>
            </a:r>
            <a:r>
              <a:rPr lang="en-US" dirty="0" err="1"/>
              <a:t>BankAccount</a:t>
            </a:r>
            <a:r>
              <a:rPr lang="en-US" dirty="0"/>
              <a:t>(b)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convert(incoming: Double) = incoming * 1.4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println</a:t>
            </a:r>
            <a:r>
              <a:rPr lang="en-US" dirty="0" smtClean="0"/>
              <a:t>(new </a:t>
            </a:r>
            <a:r>
              <a:rPr lang="en-US" dirty="0" err="1" smtClean="0"/>
              <a:t>UsBankAccount</a:t>
            </a:r>
            <a:r>
              <a:rPr lang="en-US" dirty="0" smtClean="0"/>
              <a:t>(100).convert(100))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140.0</a:t>
            </a:r>
          </a:p>
        </p:txBody>
      </p:sp>
    </p:spTree>
    <p:extLst>
      <p:ext uri="{BB962C8B-B14F-4D97-AF65-F5344CB8AC3E}">
        <p14:creationId xmlns:p14="http://schemas.microsoft.com/office/powerpoint/2010/main" val="37311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ABSTRACTS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abstract class Animal(</a:t>
            </a:r>
            <a:r>
              <a:rPr lang="en-US" dirty="0" err="1" smtClean="0"/>
              <a:t>val</a:t>
            </a:r>
            <a:r>
              <a:rPr lang="en-US" dirty="0" smtClean="0"/>
              <a:t> n: String, </a:t>
            </a:r>
            <a:r>
              <a:rPr lang="en-US" dirty="0" err="1" smtClean="0"/>
              <a:t>val</a:t>
            </a:r>
            <a:r>
              <a:rPr lang="en-US" dirty="0" smtClean="0"/>
              <a:t> a: </a:t>
            </a:r>
            <a:r>
              <a:rPr lang="en-US" dirty="0" err="1" smtClean="0"/>
              <a:t>Int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move: String</a:t>
            </a:r>
          </a:p>
          <a:p>
            <a:r>
              <a:rPr lang="en-US" dirty="0" smtClean="0"/>
              <a:t>  override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s"An</a:t>
            </a:r>
            <a:r>
              <a:rPr lang="en-US" dirty="0" smtClean="0"/>
              <a:t>(name: $n, age: $a)"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Cat(n: String, a: </a:t>
            </a:r>
            <a:r>
              <a:rPr lang="en-US" dirty="0" err="1" smtClean="0"/>
              <a:t>Int</a:t>
            </a:r>
            <a:r>
              <a:rPr lang="en-US" dirty="0" smtClean="0"/>
              <a:t>) extends Animal(n, a)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move = "pounce"</a:t>
            </a:r>
          </a:p>
          <a:p>
            <a:endParaRPr lang="en-US" dirty="0" smtClean="0"/>
          </a:p>
          <a:p>
            <a:r>
              <a:rPr lang="en-US" dirty="0" smtClean="0"/>
              <a:t>  override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toString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s"Cat</a:t>
            </a:r>
            <a:r>
              <a:rPr lang="en-US" dirty="0" smtClean="0"/>
              <a:t>(name: $n, age: $a)"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println</a:t>
            </a:r>
            <a:r>
              <a:rPr lang="en-US" dirty="0" smtClean="0"/>
              <a:t>(new Cat("Fluffy", 10))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Cat(name: Fluffy, age: 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3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ABSTRACTS as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/>
              <a:t>class Animal</a:t>
            </a:r>
          </a:p>
          <a:p>
            <a:r>
              <a:rPr lang="en-US" dirty="0"/>
              <a:t>class Dog extends Animal</a:t>
            </a:r>
          </a:p>
          <a:p>
            <a:r>
              <a:rPr lang="en-US" dirty="0"/>
              <a:t>class </a:t>
            </a:r>
            <a:r>
              <a:rPr lang="en-US" dirty="0" err="1"/>
              <a:t>JackRussel</a:t>
            </a:r>
            <a:r>
              <a:rPr lang="en-US" dirty="0"/>
              <a:t> extends Dog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a: Animal = new Dog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wz</a:t>
            </a:r>
            <a:r>
              <a:rPr lang="en-US" dirty="0"/>
              <a:t> = new </a:t>
            </a:r>
            <a:r>
              <a:rPr lang="en-US" dirty="0" err="1"/>
              <a:t>JackRussel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a.isInstanceOf</a:t>
            </a:r>
            <a:r>
              <a:rPr lang="en-US" dirty="0"/>
              <a:t>[Dog])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wz.isInstanceOf</a:t>
            </a:r>
            <a:r>
              <a:rPr lang="en-US" dirty="0"/>
              <a:t>[Animal</a:t>
            </a:r>
            <a:r>
              <a:rPr lang="en-US" dirty="0" smtClean="0"/>
              <a:t>])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5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trait </a:t>
            </a:r>
            <a:r>
              <a:rPr lang="en-US" dirty="0"/>
              <a:t>Moveable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move: String = "Moves..."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trait Walkable extends Moveable {</a:t>
            </a:r>
          </a:p>
          <a:p>
            <a:r>
              <a:rPr lang="en-US" dirty="0" smtClean="0"/>
              <a:t>  override </a:t>
            </a:r>
            <a:r>
              <a:rPr lang="en-US" dirty="0" err="1"/>
              <a:t>def</a:t>
            </a:r>
            <a:r>
              <a:rPr lang="en-US" dirty="0"/>
              <a:t> move: String = "Walks..."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trait </a:t>
            </a:r>
            <a:r>
              <a:rPr lang="en-US" dirty="0" err="1"/>
              <a:t>Talkable</a:t>
            </a:r>
            <a:r>
              <a:rPr lang="en-US" dirty="0"/>
              <a:t>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talks: String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Bob extends Walkable with </a:t>
            </a:r>
            <a:r>
              <a:rPr lang="en-US" dirty="0" err="1"/>
              <a:t>Talkable</a:t>
            </a:r>
            <a:r>
              <a:rPr lang="en-US" dirty="0"/>
              <a:t>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talks = "Bob Talks"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println</a:t>
            </a:r>
            <a:r>
              <a:rPr lang="en-US" dirty="0" smtClean="0"/>
              <a:t>(new Bob().talks)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Bob Talks</a:t>
            </a:r>
          </a:p>
        </p:txBody>
      </p:sp>
    </p:spTree>
    <p:extLst>
      <p:ext uri="{BB962C8B-B14F-4D97-AF65-F5344CB8AC3E}">
        <p14:creationId xmlns:p14="http://schemas.microsoft.com/office/powerpoint/2010/main" val="208336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OBJECTS WITH TRAITS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trait </a:t>
            </a:r>
            <a:r>
              <a:rPr lang="en-US" dirty="0"/>
              <a:t>Mover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move(distance: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smtClean="0"/>
              <a:t>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convert(miles: </a:t>
            </a:r>
            <a:r>
              <a:rPr lang="en-US" dirty="0" err="1"/>
              <a:t>Int</a:t>
            </a:r>
            <a:r>
              <a:rPr lang="en-US" dirty="0"/>
              <a:t>) = </a:t>
            </a:r>
            <a:r>
              <a:rPr lang="en-US" dirty="0" smtClean="0"/>
              <a:t>miles </a:t>
            </a:r>
            <a:r>
              <a:rPr lang="en-US" dirty="0"/>
              <a:t>* 1.6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trait </a:t>
            </a:r>
            <a:r>
              <a:rPr lang="en-US" dirty="0"/>
              <a:t>Eater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eat(amount: </a:t>
            </a:r>
            <a:r>
              <a:rPr lang="en-US" dirty="0" err="1"/>
              <a:t>Int</a:t>
            </a:r>
            <a:r>
              <a:rPr lang="en-US" dirty="0"/>
              <a:t>): </a:t>
            </a:r>
            <a:r>
              <a:rPr lang="en-US" dirty="0" smtClean="0"/>
              <a:t>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goToStore</a:t>
            </a:r>
            <a:r>
              <a:rPr lang="en-US" dirty="0"/>
              <a:t>() = </a:t>
            </a:r>
            <a:r>
              <a:rPr lang="en-US" dirty="0" err="1"/>
              <a:t>println</a:t>
            </a:r>
            <a:r>
              <a:rPr lang="en-US" dirty="0"/>
              <a:t>("buying groceries")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trait </a:t>
            </a:r>
            <a:r>
              <a:rPr lang="en-US" dirty="0"/>
              <a:t>Talker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speak() = </a:t>
            </a:r>
            <a:r>
              <a:rPr lang="en-US" dirty="0" err="1"/>
              <a:t>println</a:t>
            </a:r>
            <a:r>
              <a:rPr lang="en-US" dirty="0"/>
              <a:t>("HELLO!")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class </a:t>
            </a:r>
            <a:r>
              <a:rPr lang="en-US" dirty="0"/>
              <a:t>Person extends Mover with Eater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move(d: </a:t>
            </a:r>
            <a:r>
              <a:rPr lang="en-US" dirty="0" err="1"/>
              <a:t>Int</a:t>
            </a:r>
            <a:r>
              <a:rPr lang="en-US" dirty="0"/>
              <a:t>) =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s"moving</a:t>
            </a:r>
            <a:r>
              <a:rPr lang="en-US" dirty="0"/>
              <a:t> </a:t>
            </a:r>
            <a:r>
              <a:rPr lang="en-US" dirty="0" smtClean="0"/>
              <a:t>$d km</a:t>
            </a:r>
            <a:r>
              <a:rPr lang="en-US" dirty="0"/>
              <a:t>")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eat(a: </a:t>
            </a:r>
            <a:r>
              <a:rPr lang="en-US" dirty="0" err="1"/>
              <a:t>Int</a:t>
            </a:r>
            <a:r>
              <a:rPr lang="en-US" dirty="0"/>
              <a:t>) =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s"eating</a:t>
            </a:r>
            <a:r>
              <a:rPr lang="en-US" dirty="0"/>
              <a:t> </a:t>
            </a:r>
            <a:r>
              <a:rPr lang="en-US" dirty="0" smtClean="0"/>
              <a:t>$a </a:t>
            </a:r>
            <a:r>
              <a:rPr lang="en-US" dirty="0"/>
              <a:t>kg")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me = new Person with </a:t>
            </a:r>
            <a:r>
              <a:rPr lang="en-US" dirty="0" smtClean="0"/>
              <a:t>Talker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me.speak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HELLO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1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SUPER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trait </a:t>
            </a:r>
            <a:r>
              <a:rPr lang="en-US" dirty="0"/>
              <a:t>Mover </a:t>
            </a:r>
            <a:r>
              <a:rPr lang="en-US" dirty="0" smtClean="0"/>
              <a:t>{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move = </a:t>
            </a:r>
            <a:r>
              <a:rPr lang="en-US" dirty="0" err="1"/>
              <a:t>println</a:t>
            </a:r>
            <a:r>
              <a:rPr lang="en-US" dirty="0"/>
              <a:t>("Moving</a:t>
            </a:r>
            <a:r>
              <a:rPr lang="en-US" dirty="0" smtClean="0"/>
              <a:t>")    }</a:t>
            </a:r>
          </a:p>
          <a:p>
            <a:endParaRPr lang="en-US" dirty="0"/>
          </a:p>
          <a:p>
            <a:r>
              <a:rPr lang="en-US" dirty="0"/>
              <a:t>trait Walker extends Mover {</a:t>
            </a:r>
          </a:p>
          <a:p>
            <a:r>
              <a:rPr lang="en-US" dirty="0" smtClean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move={</a:t>
            </a:r>
            <a:r>
              <a:rPr lang="en-US" dirty="0" err="1" smtClean="0"/>
              <a:t>println</a:t>
            </a:r>
            <a:r>
              <a:rPr lang="en-US" dirty="0"/>
              <a:t>("Walk"); </a:t>
            </a:r>
            <a:r>
              <a:rPr lang="en-US" dirty="0" err="1" smtClean="0"/>
              <a:t>super.move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trait Flyer extends Mover {</a:t>
            </a:r>
          </a:p>
          <a:p>
            <a:r>
              <a:rPr lang="en-US" dirty="0" smtClean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move={</a:t>
            </a:r>
            <a:r>
              <a:rPr lang="en-US" dirty="0" err="1" smtClean="0"/>
              <a:t>println</a:t>
            </a:r>
            <a:r>
              <a:rPr lang="en-US" dirty="0"/>
              <a:t>("</a:t>
            </a:r>
            <a:r>
              <a:rPr lang="en-US" dirty="0" smtClean="0"/>
              <a:t>Fly"); </a:t>
            </a:r>
            <a:r>
              <a:rPr lang="en-US" dirty="0" err="1" smtClean="0"/>
              <a:t>super.move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trait Runner extends Mover {</a:t>
            </a:r>
          </a:p>
          <a:p>
            <a:r>
              <a:rPr lang="en-US" dirty="0" smtClean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move={</a:t>
            </a:r>
            <a:r>
              <a:rPr lang="en-US" dirty="0" err="1" smtClean="0"/>
              <a:t>println</a:t>
            </a:r>
            <a:r>
              <a:rPr lang="en-US" dirty="0"/>
              <a:t>("</a:t>
            </a:r>
            <a:r>
              <a:rPr lang="en-US" dirty="0" smtClean="0"/>
              <a:t>Run"); </a:t>
            </a:r>
            <a:r>
              <a:rPr lang="en-US" dirty="0" err="1" smtClean="0"/>
              <a:t>super.move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trait </a:t>
            </a:r>
            <a:r>
              <a:rPr lang="en-US" dirty="0" smtClean="0"/>
              <a:t>Dasher extends </a:t>
            </a:r>
            <a:r>
              <a:rPr lang="en-US" dirty="0"/>
              <a:t>Runner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move={</a:t>
            </a:r>
            <a:r>
              <a:rPr lang="en-US" dirty="0" err="1" smtClean="0"/>
              <a:t>println</a:t>
            </a:r>
            <a:r>
              <a:rPr lang="en-US" dirty="0" smtClean="0"/>
              <a:t>("Dash"); </a:t>
            </a:r>
            <a:r>
              <a:rPr lang="en-US" dirty="0" err="1" smtClean="0"/>
              <a:t>super.move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Bird extends Walker with Flyer with Dasher</a:t>
            </a:r>
          </a:p>
          <a:p>
            <a:r>
              <a:rPr lang="en-US" dirty="0" smtClean="0"/>
              <a:t>(</a:t>
            </a:r>
            <a:r>
              <a:rPr lang="en-US" dirty="0"/>
              <a:t>new </a:t>
            </a:r>
            <a:r>
              <a:rPr lang="en-US" dirty="0" smtClean="0"/>
              <a:t>Bird</a:t>
            </a:r>
            <a:r>
              <a:rPr lang="en-US" dirty="0"/>
              <a:t>).move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Dash</a:t>
            </a:r>
            <a:endParaRPr lang="en-US" dirty="0"/>
          </a:p>
          <a:p>
            <a:r>
              <a:rPr lang="en-US" dirty="0"/>
              <a:t>Runs</a:t>
            </a:r>
          </a:p>
          <a:p>
            <a:r>
              <a:rPr lang="en-US" dirty="0" smtClean="0"/>
              <a:t>Fly</a:t>
            </a:r>
            <a:endParaRPr lang="en-US" dirty="0"/>
          </a:p>
          <a:p>
            <a:r>
              <a:rPr lang="en-US" dirty="0"/>
              <a:t>Walk</a:t>
            </a:r>
          </a:p>
          <a:p>
            <a:r>
              <a:rPr lang="en-US" dirty="0"/>
              <a:t>Moving</a:t>
            </a:r>
          </a:p>
        </p:txBody>
      </p:sp>
    </p:spTree>
    <p:extLst>
      <p:ext uri="{BB962C8B-B14F-4D97-AF65-F5344CB8AC3E}">
        <p14:creationId xmlns:p14="http://schemas.microsoft.com/office/powerpoint/2010/main" val="205433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AS MIXINS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//</a:t>
            </a:r>
            <a:r>
              <a:rPr lang="en-US" b="1" dirty="0" err="1" smtClean="0"/>
              <a:t>mixin</a:t>
            </a:r>
            <a:r>
              <a:rPr lang="en-US" b="1" dirty="0" smtClean="0"/>
              <a:t> = </a:t>
            </a:r>
            <a:r>
              <a:rPr lang="en-US" b="1" dirty="0"/>
              <a:t>slice of functionality </a:t>
            </a:r>
            <a:r>
              <a:rPr lang="en-US" b="1" dirty="0" smtClean="0"/>
              <a:t>without </a:t>
            </a:r>
            <a:r>
              <a:rPr lang="en-US" b="1" dirty="0"/>
              <a:t>state</a:t>
            </a:r>
          </a:p>
          <a:p>
            <a:r>
              <a:rPr lang="en-US" dirty="0"/>
              <a:t>trait Speak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name(): String </a:t>
            </a:r>
            <a:r>
              <a:rPr lang="en-US" dirty="0" smtClean="0"/>
              <a:t>	</a:t>
            </a:r>
            <a:r>
              <a:rPr lang="en-US" b="1" dirty="0" smtClean="0"/>
              <a:t>//</a:t>
            </a:r>
            <a:r>
              <a:rPr lang="en-US" b="1" dirty="0"/>
              <a:t>abstract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speak() = </a:t>
            </a:r>
            <a:r>
              <a:rPr lang="en-US" dirty="0" err="1"/>
              <a:t>println</a:t>
            </a:r>
            <a:r>
              <a:rPr lang="en-US" dirty="0"/>
              <a:t>("Hello! I am " + 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class </a:t>
            </a:r>
            <a:r>
              <a:rPr lang="en-US" dirty="0"/>
              <a:t>Person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walk() = </a:t>
            </a:r>
            <a:r>
              <a:rPr lang="en-US" dirty="0" err="1"/>
              <a:t>println</a:t>
            </a:r>
            <a:r>
              <a:rPr lang="en-US" dirty="0"/>
              <a:t>("Walking around...")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name() = "Unknown"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American extends Person with Speak</a:t>
            </a:r>
          </a:p>
          <a:p>
            <a:r>
              <a:rPr lang="en-US" dirty="0"/>
              <a:t>class Australian extends Person with Speak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john = new </a:t>
            </a:r>
            <a:r>
              <a:rPr lang="en-US" dirty="0" smtClean="0"/>
              <a:t>American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kevin</a:t>
            </a:r>
            <a:r>
              <a:rPr lang="en-US" dirty="0" smtClean="0"/>
              <a:t> = new Australian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john.walk</a:t>
            </a:r>
            <a:r>
              <a:rPr lang="en-US" dirty="0" smtClean="0"/>
              <a:t>; </a:t>
            </a:r>
            <a:r>
              <a:rPr lang="en-US" dirty="0" err="1" smtClean="0"/>
              <a:t>kevin.speak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Walking around</a:t>
            </a:r>
            <a:r>
              <a:rPr lang="en-US" dirty="0" smtClean="0"/>
              <a:t>...</a:t>
            </a:r>
          </a:p>
          <a:p>
            <a:endParaRPr lang="en-US" dirty="0"/>
          </a:p>
          <a:p>
            <a:r>
              <a:rPr lang="en-US" dirty="0"/>
              <a:t>Hello! I am Unknown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1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/>
              <a:t>suppose </a:t>
            </a:r>
            <a:r>
              <a:rPr lang="en-US" dirty="0" smtClean="0"/>
              <a:t>there is a </a:t>
            </a:r>
            <a:r>
              <a:rPr lang="en-US" dirty="0"/>
              <a:t>trait Engine:</a:t>
            </a:r>
          </a:p>
          <a:p>
            <a:r>
              <a:rPr lang="en-US" dirty="0"/>
              <a:t>//and another which requires </a:t>
            </a:r>
            <a:r>
              <a:rPr lang="en-US" dirty="0" smtClean="0"/>
              <a:t>Engine:</a:t>
            </a:r>
            <a:endParaRPr lang="en-US" dirty="0"/>
          </a:p>
          <a:p>
            <a:r>
              <a:rPr lang="en-US" dirty="0" smtClean="0"/>
              <a:t>trait </a:t>
            </a:r>
            <a:r>
              <a:rPr lang="en-US" dirty="0"/>
              <a:t>Engine 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start() = ???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//could inherit</a:t>
            </a:r>
          </a:p>
          <a:p>
            <a:r>
              <a:rPr lang="en-US" dirty="0" smtClean="0"/>
              <a:t>//but this fixes </a:t>
            </a:r>
            <a:r>
              <a:rPr lang="en-US" dirty="0"/>
              <a:t>the </a:t>
            </a:r>
            <a:r>
              <a:rPr lang="en-US" dirty="0" smtClean="0"/>
              <a:t>implementation: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trait </a:t>
            </a:r>
            <a:r>
              <a:rPr lang="en-US" dirty="0" err="1"/>
              <a:t>UsesEngine</a:t>
            </a:r>
            <a:r>
              <a:rPr lang="en-US" dirty="0"/>
              <a:t> extends Engine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//more generically, use a self-type: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trait Car {</a:t>
            </a:r>
          </a:p>
          <a:p>
            <a:r>
              <a:rPr lang="en-US" dirty="0" smtClean="0"/>
              <a:t>  self</a:t>
            </a:r>
            <a:r>
              <a:rPr lang="en-US" dirty="0"/>
              <a:t>: Engine =&gt; // self-type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drive() = start() // method on Engine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2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smtClean="0"/>
              <a:t>self-type = "</a:t>
            </a:r>
            <a:r>
              <a:rPr lang="en-US" dirty="0"/>
              <a:t>will be </a:t>
            </a:r>
            <a:r>
              <a:rPr lang="en-US" dirty="0" smtClean="0"/>
              <a:t>an" </a:t>
            </a:r>
            <a:r>
              <a:rPr lang="en-US" dirty="0"/>
              <a:t>Engine when created</a:t>
            </a:r>
          </a:p>
          <a:p>
            <a:r>
              <a:rPr lang="en-US" dirty="0"/>
              <a:t>// </a:t>
            </a:r>
            <a:r>
              <a:rPr lang="en-US" dirty="0" smtClean="0"/>
              <a:t>a </a:t>
            </a:r>
            <a:r>
              <a:rPr lang="en-US" dirty="0"/>
              <a:t>kind of pseudo-inheritance</a:t>
            </a:r>
          </a:p>
          <a:p>
            <a:r>
              <a:rPr lang="en-US" dirty="0"/>
              <a:t>trait Car {</a:t>
            </a:r>
          </a:p>
          <a:p>
            <a:r>
              <a:rPr lang="en-US" dirty="0"/>
              <a:t>  self: Engine =&gt; // self-type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drive() = start() // method on Engine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trait </a:t>
            </a:r>
            <a:r>
              <a:rPr lang="en-US" dirty="0" err="1"/>
              <a:t>DieselEngine</a:t>
            </a:r>
            <a:r>
              <a:rPr lang="en-US" dirty="0"/>
              <a:t> extends Engine { 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object </a:t>
            </a:r>
            <a:r>
              <a:rPr lang="en-US" dirty="0" err="1"/>
              <a:t>MyCar</a:t>
            </a:r>
            <a:r>
              <a:rPr lang="en-US" dirty="0"/>
              <a:t> extends Car with </a:t>
            </a:r>
            <a:r>
              <a:rPr lang="en-US" dirty="0" err="1"/>
              <a:t>DieselEngine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</a:t>
            </a:r>
            <a:r>
              <a:rPr lang="en-US" dirty="0" smtClean="0"/>
              <a:t>gives </a:t>
            </a:r>
            <a:r>
              <a:rPr lang="en-US" dirty="0" err="1"/>
              <a:t>MyCar</a:t>
            </a:r>
            <a:r>
              <a:rPr lang="en-US" dirty="0"/>
              <a:t>, Car's functionality</a:t>
            </a:r>
          </a:p>
          <a:p>
            <a:r>
              <a:rPr lang="en-US" dirty="0"/>
              <a:t>//Car requires *an* </a:t>
            </a:r>
            <a:r>
              <a:rPr lang="en-US" dirty="0" smtClean="0"/>
              <a:t>Engine</a:t>
            </a:r>
          </a:p>
          <a:p>
            <a:r>
              <a:rPr lang="en-US" dirty="0" smtClean="0"/>
              <a:t>//here </a:t>
            </a:r>
            <a:r>
              <a:rPr lang="en-US" dirty="0"/>
              <a:t>we give a </a:t>
            </a:r>
            <a:r>
              <a:rPr lang="en-US" dirty="0" smtClean="0"/>
              <a:t>specialization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3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Inheritance: a type relation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Inheritance: class relationship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Overriding methods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Overriding </a:t>
            </a:r>
            <a:r>
              <a:rPr lang="en-US" dirty="0" err="1" smtClean="0"/>
              <a:t>tostring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Calling the parent method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Abstracts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Trait inheritance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Composing objects with traits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meaning of super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Traits as </a:t>
            </a:r>
            <a:r>
              <a:rPr lang="en-US" dirty="0" err="1" smtClean="0"/>
              <a:t>mixins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Self types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Cake pattern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Aside: type members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CAKE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//</a:t>
            </a:r>
            <a:r>
              <a:rPr lang="en-US" dirty="0"/>
              <a:t>consider one class reusing </a:t>
            </a:r>
            <a:r>
              <a:rPr lang="en-US" dirty="0" smtClean="0"/>
              <a:t>functionality:</a:t>
            </a:r>
            <a:endParaRPr lang="en-US" dirty="0"/>
          </a:p>
          <a:p>
            <a:r>
              <a:rPr lang="en-US" dirty="0"/>
              <a:t>trait </a:t>
            </a:r>
            <a:r>
              <a:rPr lang="en-US" dirty="0" err="1"/>
              <a:t>ConnectionService</a:t>
            </a:r>
            <a:r>
              <a:rPr lang="en-US" dirty="0"/>
              <a:t>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connect() = "...CONNECTION..."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UserTable</a:t>
            </a:r>
            <a:r>
              <a:rPr lang="en-US" dirty="0"/>
              <a:t> extends </a:t>
            </a:r>
            <a:r>
              <a:rPr lang="en-US" dirty="0" err="1"/>
              <a:t>ConnectionService</a:t>
            </a:r>
            <a:r>
              <a:rPr lang="en-US" dirty="0"/>
              <a:t>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getUsers</a:t>
            </a:r>
            <a:r>
              <a:rPr lang="en-US" dirty="0"/>
              <a:t>() = </a:t>
            </a:r>
            <a:r>
              <a:rPr lang="en-US" dirty="0" err="1"/>
              <a:t>println</a:t>
            </a:r>
            <a:r>
              <a:rPr lang="en-US" dirty="0"/>
              <a:t>(connect())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//..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User { self : </a:t>
            </a:r>
            <a:r>
              <a:rPr lang="en-US" dirty="0" err="1"/>
              <a:t>ConnectionService</a:t>
            </a:r>
            <a:r>
              <a:rPr lang="en-US" dirty="0"/>
              <a:t> =&gt;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getUsers</a:t>
            </a:r>
            <a:r>
              <a:rPr lang="en-US" dirty="0"/>
              <a:t>() = </a:t>
            </a:r>
            <a:r>
              <a:rPr lang="en-US" dirty="0" err="1"/>
              <a:t>println</a:t>
            </a:r>
            <a:r>
              <a:rPr lang="en-US" dirty="0"/>
              <a:t>(connect())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1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CAKE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trait </a:t>
            </a:r>
            <a:r>
              <a:rPr lang="en-US" dirty="0" err="1"/>
              <a:t>MySqlConnect</a:t>
            </a:r>
            <a:r>
              <a:rPr lang="en-US" dirty="0"/>
              <a:t> extends </a:t>
            </a:r>
            <a:r>
              <a:rPr lang="en-US" dirty="0" err="1"/>
              <a:t>ConnectionService</a:t>
            </a:r>
            <a:r>
              <a:rPr lang="en-US" dirty="0"/>
              <a:t> { </a:t>
            </a:r>
          </a:p>
          <a:p>
            <a:r>
              <a:rPr lang="en-US" dirty="0"/>
              <a:t>override </a:t>
            </a:r>
            <a:r>
              <a:rPr lang="en-US" dirty="0" err="1"/>
              <a:t>def</a:t>
            </a:r>
            <a:r>
              <a:rPr lang="en-US" dirty="0"/>
              <a:t> connect() = "...MYSQL CONNECTIONS.."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trait </a:t>
            </a:r>
            <a:r>
              <a:rPr lang="en-US" dirty="0" err="1"/>
              <a:t>MongoConnect</a:t>
            </a:r>
            <a:r>
              <a:rPr lang="en-US" dirty="0"/>
              <a:t> extends </a:t>
            </a:r>
            <a:r>
              <a:rPr lang="en-US" dirty="0" err="1"/>
              <a:t>ConnectionService</a:t>
            </a:r>
            <a:r>
              <a:rPr lang="en-US" dirty="0"/>
              <a:t> {</a:t>
            </a:r>
          </a:p>
          <a:p>
            <a:r>
              <a:rPr lang="en-US" dirty="0"/>
              <a:t>override </a:t>
            </a:r>
            <a:r>
              <a:rPr lang="en-US" dirty="0" err="1"/>
              <a:t>def</a:t>
            </a:r>
            <a:r>
              <a:rPr lang="en-US" dirty="0"/>
              <a:t> connect() = "...Mongo CONNECTIONS.."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class </a:t>
            </a:r>
            <a:r>
              <a:rPr lang="en-US" dirty="0"/>
              <a:t>User { self : </a:t>
            </a:r>
            <a:r>
              <a:rPr lang="en-US" dirty="0" err="1"/>
              <a:t>ConnectionService</a:t>
            </a:r>
            <a:r>
              <a:rPr lang="en-US" dirty="0"/>
              <a:t> =&gt;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getUsers</a:t>
            </a:r>
            <a:r>
              <a:rPr lang="en-US" dirty="0"/>
              <a:t>() = </a:t>
            </a:r>
            <a:r>
              <a:rPr lang="en-US" dirty="0" err="1"/>
              <a:t>println</a:t>
            </a:r>
            <a:r>
              <a:rPr lang="en-US" dirty="0"/>
              <a:t>(connect())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//here we chose which we want</a:t>
            </a:r>
          </a:p>
          <a:p>
            <a:r>
              <a:rPr lang="en-US" dirty="0" smtClean="0"/>
              <a:t>//so that User can be written generally 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u1 = new User with </a:t>
            </a:r>
            <a:r>
              <a:rPr lang="en-US" dirty="0" err="1"/>
              <a:t>MongoConnect</a:t>
            </a:r>
            <a:endParaRPr lang="en-US" dirty="0"/>
          </a:p>
          <a:p>
            <a:r>
              <a:rPr lang="en-US" dirty="0" err="1"/>
              <a:t>val</a:t>
            </a:r>
            <a:r>
              <a:rPr lang="en-US" dirty="0"/>
              <a:t> u2 = new User with </a:t>
            </a:r>
            <a:r>
              <a:rPr lang="en-US" dirty="0" err="1"/>
              <a:t>MySqlConnect</a:t>
            </a:r>
            <a:endParaRPr lang="en-US" dirty="0"/>
          </a:p>
          <a:p>
            <a:r>
              <a:rPr lang="en-US" dirty="0" smtClean="0"/>
              <a:t>u1.getUsers</a:t>
            </a:r>
            <a:r>
              <a:rPr lang="en-US" dirty="0"/>
              <a:t>()</a:t>
            </a:r>
          </a:p>
          <a:p>
            <a:r>
              <a:rPr lang="en-US" dirty="0"/>
              <a:t>u2.getUsers()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...Mongo CONNECTIONS</a:t>
            </a:r>
            <a:r>
              <a:rPr lang="en-US" dirty="0" smtClean="0"/>
              <a:t>..</a:t>
            </a:r>
          </a:p>
          <a:p>
            <a:endParaRPr lang="en-US" dirty="0"/>
          </a:p>
          <a:p>
            <a:r>
              <a:rPr lang="en-US" dirty="0" smtClean="0"/>
              <a:t>...</a:t>
            </a:r>
            <a:r>
              <a:rPr lang="en-US" dirty="0"/>
              <a:t>MYSQL CONNECTIONS..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3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ASIDE: TYPE </a:t>
            </a: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r>
              <a:rPr lang="en-US" dirty="0"/>
              <a:t>class </a:t>
            </a:r>
            <a:r>
              <a:rPr lang="en-US" dirty="0" err="1"/>
              <a:t>MyContainer</a:t>
            </a:r>
            <a:r>
              <a:rPr lang="en-US" dirty="0"/>
              <a:t> {</a:t>
            </a:r>
          </a:p>
          <a:p>
            <a:r>
              <a:rPr lang="en-US" dirty="0" smtClean="0"/>
              <a:t>  type </a:t>
            </a:r>
            <a:r>
              <a:rPr lang="en-US" dirty="0"/>
              <a:t>Index =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smtClean="0"/>
              <a:t>  type </a:t>
            </a:r>
            <a:r>
              <a:rPr lang="en-US" dirty="0"/>
              <a:t>Element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get(position: Index): Element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MyCollection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: Array[String]) </a:t>
            </a:r>
            <a:endParaRPr lang="en-US" dirty="0" smtClean="0"/>
          </a:p>
          <a:p>
            <a:r>
              <a:rPr lang="en-US" dirty="0" smtClean="0"/>
              <a:t>  extends </a:t>
            </a:r>
            <a:r>
              <a:rPr lang="en-US" dirty="0" err="1"/>
              <a:t>MyContainer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    type </a:t>
            </a:r>
            <a:r>
              <a:rPr lang="en-US" dirty="0"/>
              <a:t>Element = String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get(position: Index): Element </a:t>
            </a:r>
            <a:r>
              <a:rPr lang="en-US" dirty="0" smtClean="0"/>
              <a:t>=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arr</a:t>
            </a:r>
            <a:r>
              <a:rPr lang="en-US" dirty="0" smtClean="0"/>
              <a:t>(position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49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Inheritance: a type relation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Inheritance: class relationship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Overriding methods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Overriding </a:t>
            </a:r>
            <a:r>
              <a:rPr lang="en-US" dirty="0" err="1" smtClean="0"/>
              <a:t>tostring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Calling the parent method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Abstracts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Trait inheritance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Composing objects with traits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The meaning of super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Traits as </a:t>
            </a:r>
            <a:r>
              <a:rPr lang="en-US" dirty="0" err="1" smtClean="0"/>
              <a:t>mixins</a:t>
            </a:r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Self types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Cake pattern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Aside: type members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747454"/>
            <a:ext cx="7180418" cy="1891346"/>
          </a:xfrm>
        </p:spPr>
        <p:txBody>
          <a:bodyPr/>
          <a:lstStyle/>
          <a:p>
            <a:r>
              <a:rPr lang="en-US" i="1" dirty="0" smtClean="0"/>
              <a:t>Using Monoids and </a:t>
            </a:r>
            <a:r>
              <a:rPr lang="en-US" i="1" dirty="0" err="1" smtClean="0"/>
              <a:t>Functors</a:t>
            </a:r>
            <a:r>
              <a:rPr lang="en-US" i="1" dirty="0" smtClean="0"/>
              <a:t>:</a:t>
            </a:r>
          </a:p>
          <a:p>
            <a:r>
              <a:rPr lang="en-US" b="0" dirty="0"/>
              <a:t>Print out a user's profile information: their name, age and other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By the end of the session you will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GB" b="0" dirty="0" smtClean="0"/>
              <a:t>	Use </a:t>
            </a:r>
            <a:r>
              <a:rPr lang="en-GB" b="0" dirty="0"/>
              <a:t>inheritance to define relationships between kinds of people.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INHERITANCE: </a:t>
            </a:r>
            <a:r>
              <a:rPr lang="en-US" dirty="0"/>
              <a:t>A TYPE </a:t>
            </a:r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Animal</a:t>
            </a:r>
          </a:p>
          <a:p>
            <a:r>
              <a:rPr lang="en-US" dirty="0"/>
              <a:t>class Mammal extends Animal</a:t>
            </a:r>
          </a:p>
          <a:p>
            <a:r>
              <a:rPr lang="en-US" dirty="0" smtClean="0"/>
              <a:t>class Bird extends Animal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pig = new Mammal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pig.isInstanceOf</a:t>
            </a:r>
            <a:r>
              <a:rPr lang="en-US" dirty="0"/>
              <a:t>[Animal])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pig.isInstanceOf</a:t>
            </a:r>
            <a:r>
              <a:rPr lang="en-US" dirty="0"/>
              <a:t>[Mammal])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pig.isInstanceOf</a:t>
            </a:r>
            <a:r>
              <a:rPr lang="en-US" dirty="0" smtClean="0"/>
              <a:t>[Bird])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1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/>
              <a:t>CLASS RELATIONSHIP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/>
              <a:t>ElectricItem</a:t>
            </a:r>
            <a:r>
              <a:rPr lang="en-US" dirty="0"/>
              <a:t>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switchOn</a:t>
            </a:r>
            <a:r>
              <a:rPr lang="en-US" dirty="0"/>
              <a:t>() = </a:t>
            </a:r>
            <a:r>
              <a:rPr lang="en-US" dirty="0" err="1"/>
              <a:t>println</a:t>
            </a:r>
            <a:r>
              <a:rPr lang="en-US" dirty="0"/>
              <a:t>("turning on...")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iPad extends </a:t>
            </a:r>
            <a:r>
              <a:rPr lang="en-US" dirty="0" err="1"/>
              <a:t>ElectricItem</a:t>
            </a:r>
            <a:r>
              <a:rPr lang="en-US" dirty="0"/>
              <a:t>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changeBrightness</a:t>
            </a:r>
            <a:r>
              <a:rPr lang="en-US" dirty="0"/>
              <a:t>() =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println</a:t>
            </a:r>
            <a:r>
              <a:rPr lang="en-US" dirty="0"/>
              <a:t>("Changing </a:t>
            </a:r>
            <a:r>
              <a:rPr lang="en-US" dirty="0" smtClean="0"/>
              <a:t>brightness</a:t>
            </a:r>
            <a:r>
              <a:rPr lang="en-US" dirty="0"/>
              <a:t>")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myipad</a:t>
            </a:r>
            <a:r>
              <a:rPr lang="en-US" dirty="0"/>
              <a:t> = new iPad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myipad.switchOn</a:t>
            </a:r>
            <a:r>
              <a:rPr lang="en-US" dirty="0"/>
              <a:t>()</a:t>
            </a:r>
          </a:p>
          <a:p>
            <a:r>
              <a:rPr lang="en-US" dirty="0" err="1"/>
              <a:t>myipad.changeBrightness</a:t>
            </a:r>
            <a:r>
              <a:rPr lang="en-US" dirty="0"/>
              <a:t>()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turning on</a:t>
            </a:r>
            <a:r>
              <a:rPr lang="en-US" dirty="0" smtClean="0"/>
              <a:t>...</a:t>
            </a:r>
          </a:p>
          <a:p>
            <a:endParaRPr lang="en-US" dirty="0"/>
          </a:p>
          <a:p>
            <a:r>
              <a:rPr lang="en-US" dirty="0" smtClean="0"/>
              <a:t>Changing brightness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1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American {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speak() = </a:t>
            </a:r>
            <a:r>
              <a:rPr lang="en-US" dirty="0" err="1"/>
              <a:t>println</a:t>
            </a:r>
            <a:r>
              <a:rPr lang="en-US" dirty="0"/>
              <a:t>("I'd like some lemonade!")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class </a:t>
            </a:r>
            <a:r>
              <a:rPr lang="en-US" dirty="0" err="1"/>
              <a:t>NorthAmerican</a:t>
            </a:r>
            <a:r>
              <a:rPr lang="en-US" dirty="0"/>
              <a:t> extends American {</a:t>
            </a:r>
          </a:p>
          <a:p>
            <a:r>
              <a:rPr lang="en-US" dirty="0" smtClean="0"/>
              <a:t>  override </a:t>
            </a:r>
            <a:r>
              <a:rPr lang="en-US" dirty="0" err="1"/>
              <a:t>def</a:t>
            </a:r>
            <a:r>
              <a:rPr lang="en-US" dirty="0"/>
              <a:t> speak() =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println</a:t>
            </a:r>
            <a:r>
              <a:rPr lang="en-US" dirty="0"/>
              <a:t>("I'd like some soda")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class </a:t>
            </a:r>
            <a:r>
              <a:rPr lang="en-US" dirty="0" err="1"/>
              <a:t>NewYorker</a:t>
            </a:r>
            <a:r>
              <a:rPr lang="en-US" dirty="0"/>
              <a:t> extends </a:t>
            </a:r>
            <a:r>
              <a:rPr lang="en-US" dirty="0" err="1"/>
              <a:t>NorthAmerican</a:t>
            </a:r>
            <a:r>
              <a:rPr lang="en-US" dirty="0"/>
              <a:t> {</a:t>
            </a:r>
          </a:p>
          <a:p>
            <a:r>
              <a:rPr lang="en-US" dirty="0" smtClean="0"/>
              <a:t>  override </a:t>
            </a:r>
            <a:r>
              <a:rPr lang="en-US" dirty="0" err="1"/>
              <a:t>def</a:t>
            </a:r>
            <a:r>
              <a:rPr lang="en-US" dirty="0"/>
              <a:t> speak() =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println</a:t>
            </a:r>
            <a:r>
              <a:rPr lang="en-US" dirty="0"/>
              <a:t>("I'd like some pop")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class </a:t>
            </a:r>
            <a:r>
              <a:rPr lang="en-US" dirty="0" err="1"/>
              <a:t>SouthernAmerica</a:t>
            </a:r>
            <a:r>
              <a:rPr lang="en-US" dirty="0"/>
              <a:t> extends American {</a:t>
            </a:r>
          </a:p>
          <a:p>
            <a:r>
              <a:rPr lang="en-US" dirty="0"/>
              <a:t> </a:t>
            </a:r>
            <a:r>
              <a:rPr lang="en-US" dirty="0" smtClean="0"/>
              <a:t> override </a:t>
            </a:r>
            <a:r>
              <a:rPr lang="en-US" dirty="0" err="1"/>
              <a:t>def</a:t>
            </a:r>
            <a:r>
              <a:rPr lang="en-US" dirty="0"/>
              <a:t> speak() =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println</a:t>
            </a:r>
            <a:r>
              <a:rPr lang="en-US" dirty="0"/>
              <a:t>("I'd like some coke")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new </a:t>
            </a:r>
            <a:r>
              <a:rPr lang="en-US" dirty="0"/>
              <a:t>American</a:t>
            </a:r>
            <a:r>
              <a:rPr lang="en-US" dirty="0" smtClean="0"/>
              <a:t>().</a:t>
            </a:r>
            <a:r>
              <a:rPr lang="en-US" dirty="0"/>
              <a:t>speak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new </a:t>
            </a:r>
            <a:r>
              <a:rPr lang="en-US" dirty="0" err="1"/>
              <a:t>NewYorker</a:t>
            </a:r>
            <a:r>
              <a:rPr lang="en-US" dirty="0" smtClean="0"/>
              <a:t>().</a:t>
            </a:r>
            <a:r>
              <a:rPr lang="en-US" dirty="0"/>
              <a:t>speak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I'd like some lemonade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/>
              <a:t>I'd like some </a:t>
            </a:r>
            <a:r>
              <a:rPr lang="en-US" dirty="0" smtClean="0"/>
              <a:t>pop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2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OVERRIDING </a:t>
            </a:r>
            <a:r>
              <a:rPr lang="en-US" dirty="0" err="1" smtClean="0"/>
              <a:t>toString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Person(</a:t>
            </a:r>
            <a:r>
              <a:rPr lang="en-US" dirty="0" err="1"/>
              <a:t>val</a:t>
            </a:r>
            <a:r>
              <a:rPr lang="en-US" dirty="0"/>
              <a:t> name: String, </a:t>
            </a:r>
            <a:r>
              <a:rPr lang="en-US" dirty="0" err="1"/>
              <a:t>var</a:t>
            </a:r>
            <a:r>
              <a:rPr lang="en-US" dirty="0"/>
              <a:t> age: </a:t>
            </a:r>
            <a:r>
              <a:rPr lang="en-US" dirty="0" err="1"/>
              <a:t>Int</a:t>
            </a:r>
            <a:r>
              <a:rPr lang="en-US" dirty="0"/>
              <a:t>) {</a:t>
            </a:r>
          </a:p>
          <a:p>
            <a:r>
              <a:rPr lang="en-US" dirty="0" smtClean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s"Person</a:t>
            </a:r>
            <a:r>
              <a:rPr lang="en-US" dirty="0" smtClean="0"/>
              <a:t>(name</a:t>
            </a:r>
            <a:r>
              <a:rPr lang="en-US" dirty="0"/>
              <a:t>: $name, age: $age)"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(new Person("Bertrand Russell", 97))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// constructing parents:</a:t>
            </a:r>
          </a:p>
          <a:p>
            <a:r>
              <a:rPr lang="en-US" dirty="0" smtClean="0"/>
              <a:t>class </a:t>
            </a:r>
            <a:r>
              <a:rPr lang="en-US" dirty="0"/>
              <a:t>Point(</a:t>
            </a:r>
            <a:r>
              <a:rPr lang="en-US" dirty="0" err="1"/>
              <a:t>val</a:t>
            </a:r>
            <a:r>
              <a:rPr lang="en-US" dirty="0"/>
              <a:t> x: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y: </a:t>
            </a:r>
            <a:r>
              <a:rPr lang="en-US" dirty="0" err="1"/>
              <a:t>Int</a:t>
            </a:r>
            <a:r>
              <a:rPr lang="en-US" dirty="0"/>
              <a:t>) {</a:t>
            </a:r>
          </a:p>
          <a:p>
            <a:r>
              <a:rPr lang="en-US" dirty="0" smtClean="0"/>
              <a:t> 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 = s"&lt;$x, $y&gt;"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WeightedPoint</a:t>
            </a:r>
            <a:r>
              <a:rPr lang="en-US" dirty="0"/>
              <a:t>(</a:t>
            </a:r>
            <a:r>
              <a:rPr lang="en-US" dirty="0" err="1"/>
              <a:t>xw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yw:Int</a:t>
            </a:r>
            <a:r>
              <a:rPr lang="en-US" dirty="0"/>
              <a:t>, </a:t>
            </a:r>
            <a:r>
              <a:rPr lang="en-US" dirty="0" err="1"/>
              <a:t>ww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smtClean="0"/>
              <a:t>	</a:t>
            </a:r>
          </a:p>
          <a:p>
            <a:r>
              <a:rPr lang="en-US" dirty="0"/>
              <a:t> </a:t>
            </a:r>
            <a:r>
              <a:rPr lang="en-US" dirty="0" smtClean="0"/>
              <a:t> extends </a:t>
            </a:r>
            <a:r>
              <a:rPr lang="en-US" dirty="0"/>
              <a:t>Point(</a:t>
            </a:r>
            <a:r>
              <a:rPr lang="en-US" dirty="0" err="1"/>
              <a:t>xw</a:t>
            </a:r>
            <a:r>
              <a:rPr lang="en-US" dirty="0"/>
              <a:t> * </a:t>
            </a:r>
            <a:r>
              <a:rPr lang="en-US" dirty="0" err="1"/>
              <a:t>ww</a:t>
            </a:r>
            <a:r>
              <a:rPr lang="en-US" dirty="0"/>
              <a:t>, </a:t>
            </a:r>
            <a:r>
              <a:rPr lang="en-US" dirty="0" err="1"/>
              <a:t>yw</a:t>
            </a:r>
            <a:r>
              <a:rPr lang="en-US" dirty="0"/>
              <a:t> * </a:t>
            </a:r>
            <a:r>
              <a:rPr lang="en-US" dirty="0" err="1"/>
              <a:t>ww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println</a:t>
            </a:r>
            <a:r>
              <a:rPr lang="en-US" dirty="0"/>
              <a:t>(new Point(0,0</a:t>
            </a:r>
            <a:r>
              <a:rPr lang="en-US" dirty="0" smtClean="0"/>
              <a:t>))</a:t>
            </a:r>
            <a:endParaRPr lang="en-US" dirty="0"/>
          </a:p>
          <a:p>
            <a:r>
              <a:rPr lang="en-US" dirty="0" err="1"/>
              <a:t>println</a:t>
            </a:r>
            <a:r>
              <a:rPr lang="en-US" dirty="0"/>
              <a:t>(new </a:t>
            </a:r>
            <a:r>
              <a:rPr lang="en-US" dirty="0" err="1"/>
              <a:t>WeightedPoint</a:t>
            </a:r>
            <a:r>
              <a:rPr lang="en-US" dirty="0"/>
              <a:t>(10, 10, 5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Person</a:t>
            </a:r>
            <a:r>
              <a:rPr lang="en-US" dirty="0" smtClean="0"/>
              <a:t>(</a:t>
            </a:r>
          </a:p>
          <a:p>
            <a:r>
              <a:rPr lang="en-US" dirty="0" smtClean="0"/>
              <a:t>name</a:t>
            </a:r>
            <a:r>
              <a:rPr lang="en-US" dirty="0"/>
              <a:t>: Bertrand Russell, </a:t>
            </a:r>
            <a:endParaRPr lang="en-US" dirty="0" smtClean="0"/>
          </a:p>
          <a:p>
            <a:r>
              <a:rPr lang="en-US" dirty="0" smtClean="0"/>
              <a:t>age</a:t>
            </a:r>
            <a:r>
              <a:rPr lang="en-US" dirty="0"/>
              <a:t>: 97)</a:t>
            </a:r>
          </a:p>
          <a:p>
            <a:endParaRPr lang="en-US" dirty="0" smtClean="0"/>
          </a:p>
          <a:p>
            <a:r>
              <a:rPr lang="en-US" dirty="0"/>
              <a:t>&lt;0, 0&gt;</a:t>
            </a:r>
          </a:p>
          <a:p>
            <a:r>
              <a:rPr lang="en-US" dirty="0"/>
              <a:t>&lt;50, 50&gt;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8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PARENT METHOD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American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speak() = print("I'd like some ")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class </a:t>
            </a:r>
            <a:r>
              <a:rPr lang="en-US" dirty="0" err="1"/>
              <a:t>NorthAmerican</a:t>
            </a:r>
            <a:r>
              <a:rPr lang="en-US" dirty="0"/>
              <a:t> extends American {</a:t>
            </a:r>
          </a:p>
          <a:p>
            <a:r>
              <a:rPr lang="en-US" dirty="0" smtClean="0"/>
              <a:t>  override </a:t>
            </a:r>
            <a:r>
              <a:rPr lang="en-US" dirty="0" err="1"/>
              <a:t>def</a:t>
            </a:r>
            <a:r>
              <a:rPr lang="en-US" dirty="0"/>
              <a:t> speak() =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{ </a:t>
            </a:r>
            <a:r>
              <a:rPr lang="en-US" dirty="0" err="1" smtClean="0"/>
              <a:t>super.speak</a:t>
            </a:r>
            <a:r>
              <a:rPr lang="en-US" dirty="0"/>
              <a:t>(); print(" lemonade")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NewYorker</a:t>
            </a:r>
            <a:r>
              <a:rPr lang="en-US" dirty="0"/>
              <a:t> extends </a:t>
            </a:r>
            <a:r>
              <a:rPr lang="en-US" dirty="0" err="1"/>
              <a:t>NorthAmerican</a:t>
            </a:r>
            <a:r>
              <a:rPr lang="en-US" dirty="0"/>
              <a:t> {</a:t>
            </a:r>
          </a:p>
          <a:p>
            <a:r>
              <a:rPr lang="en-US" dirty="0" smtClean="0"/>
              <a:t>  override </a:t>
            </a:r>
            <a:r>
              <a:rPr lang="en-US" dirty="0" err="1"/>
              <a:t>def</a:t>
            </a:r>
            <a:r>
              <a:rPr lang="en-US" dirty="0"/>
              <a:t> speak() =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{ </a:t>
            </a:r>
            <a:r>
              <a:rPr lang="en-US" dirty="0" err="1"/>
              <a:t>super.speak</a:t>
            </a:r>
            <a:r>
              <a:rPr lang="en-US" dirty="0"/>
              <a:t>(); print(" soda")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john = new </a:t>
            </a:r>
            <a:r>
              <a:rPr lang="en-US" dirty="0" err="1"/>
              <a:t>NorthAmerican</a:t>
            </a:r>
            <a:r>
              <a:rPr lang="en-US" dirty="0"/>
              <a:t>()</a:t>
            </a:r>
          </a:p>
          <a:p>
            <a:r>
              <a:rPr lang="en-US" dirty="0" err="1"/>
              <a:t>val</a:t>
            </a:r>
            <a:r>
              <a:rPr lang="en-US" dirty="0"/>
              <a:t> sue = new </a:t>
            </a:r>
            <a:r>
              <a:rPr lang="en-US" dirty="0" err="1"/>
              <a:t>NewYorker</a:t>
            </a:r>
            <a:r>
              <a:rPr lang="en-US" dirty="0"/>
              <a:t>()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john.speak</a:t>
            </a:r>
            <a:r>
              <a:rPr lang="en-US" dirty="0"/>
              <a:t>()</a:t>
            </a:r>
          </a:p>
          <a:p>
            <a:r>
              <a:rPr lang="en-US" dirty="0" err="1" smtClean="0"/>
              <a:t>sue.speak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I'd like some </a:t>
            </a:r>
            <a:r>
              <a:rPr lang="en-US" dirty="0" smtClean="0"/>
              <a:t>lemonade</a:t>
            </a:r>
          </a:p>
          <a:p>
            <a:endParaRPr lang="en-US" dirty="0"/>
          </a:p>
          <a:p>
            <a:r>
              <a:rPr lang="en-US" dirty="0"/>
              <a:t>I'd like some lemonade soda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2203"/>
      </p:ext>
    </p:extLst>
  </p:cSld>
  <p:clrMapOvr>
    <a:masterClrMapping/>
  </p:clrMapOvr>
</p:sld>
</file>

<file path=ppt/theme/theme1.xml><?xml version="1.0" encoding="utf-8"?>
<a:theme xmlns:a="http://schemas.openxmlformats.org/drawingml/2006/main" name="QA PowerPoint Template_DRAFTMay2012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_Slides_2013_v1.0" id="{EDFA2ECE-6929-4059-9504-0218FE6A5B33}" vid="{9BE96615-04D1-439D-AD35-1C5A7B7D53EB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IT_Slides_2015_v1.0</Template>
  <TotalTime>7212</TotalTime>
  <Words>691</Words>
  <Application>Microsoft Macintosh PowerPoint</Application>
  <PresentationFormat>On-screen Show (4:3)</PresentationFormat>
  <Paragraphs>340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Courier</vt:lpstr>
      <vt:lpstr>Wingdings</vt:lpstr>
      <vt:lpstr>Arial</vt:lpstr>
      <vt:lpstr>QA PowerPoint Template_DRAFTMay2012</vt:lpstr>
      <vt:lpstr>Scala Programming</vt:lpstr>
      <vt:lpstr>Learning Overview</vt:lpstr>
      <vt:lpstr>Objectives</vt:lpstr>
      <vt:lpstr>Inheritance</vt:lpstr>
      <vt:lpstr>INHERITANCE: A TYPE RELATION</vt:lpstr>
      <vt:lpstr>INHERITANCE: CLASS RELATIONSHIP</vt:lpstr>
      <vt:lpstr>OVERRIDING METHODS</vt:lpstr>
      <vt:lpstr>OVERRIDING toString</vt:lpstr>
      <vt:lpstr>CALLING THE PARENT METHOD</vt:lpstr>
      <vt:lpstr>ABSTRACTS</vt:lpstr>
      <vt:lpstr>ABSTRACTS </vt:lpstr>
      <vt:lpstr>ABSTRACTS as TYPES</vt:lpstr>
      <vt:lpstr>Traits</vt:lpstr>
      <vt:lpstr>TRAIT INHERITANCE</vt:lpstr>
      <vt:lpstr>COMPOSING OBJECTS WITH TRAITS</vt:lpstr>
      <vt:lpstr>THE MEANING OF SUPER</vt:lpstr>
      <vt:lpstr>TRAITS AS MIXINS</vt:lpstr>
      <vt:lpstr>SELF TYPES</vt:lpstr>
      <vt:lpstr>SELF TYPES</vt:lpstr>
      <vt:lpstr>CAKE PATTERN</vt:lpstr>
      <vt:lpstr>CAKE PATTERN</vt:lpstr>
      <vt:lpstr>ASIDE: TYPE MEMBERS</vt:lpstr>
      <vt:lpstr>Learning Overview</vt:lpstr>
      <vt:lpstr>Exercise</vt:lpstr>
    </vt:vector>
  </TitlesOfParts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Burgess</dc:creator>
  <cp:lastModifiedBy>Michael Burgess</cp:lastModifiedBy>
  <cp:revision>159</cp:revision>
  <dcterms:created xsi:type="dcterms:W3CDTF">2017-03-11T01:54:25Z</dcterms:created>
  <dcterms:modified xsi:type="dcterms:W3CDTF">2017-08-30T16:30:30Z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