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37"/>
  </p:notesMasterIdLst>
  <p:handoutMasterIdLst>
    <p:handoutMasterId r:id="rId38"/>
  </p:handoutMasterIdLst>
  <p:sldIdLst>
    <p:sldId id="256" r:id="rId2"/>
    <p:sldId id="262" r:id="rId3"/>
    <p:sldId id="261" r:id="rId4"/>
    <p:sldId id="300" r:id="rId5"/>
    <p:sldId id="259" r:id="rId6"/>
    <p:sldId id="267" r:id="rId7"/>
    <p:sldId id="269" r:id="rId8"/>
    <p:sldId id="270" r:id="rId9"/>
    <p:sldId id="271" r:id="rId10"/>
    <p:sldId id="268" r:id="rId11"/>
    <p:sldId id="273" r:id="rId12"/>
    <p:sldId id="272" r:id="rId13"/>
    <p:sldId id="274" r:id="rId14"/>
    <p:sldId id="275" r:id="rId15"/>
    <p:sldId id="301" r:id="rId16"/>
    <p:sldId id="279" r:id="rId17"/>
    <p:sldId id="291" r:id="rId18"/>
    <p:sldId id="290" r:id="rId19"/>
    <p:sldId id="276" r:id="rId20"/>
    <p:sldId id="277" r:id="rId21"/>
    <p:sldId id="278" r:id="rId22"/>
    <p:sldId id="288" r:id="rId23"/>
    <p:sldId id="289" r:id="rId24"/>
    <p:sldId id="280" r:id="rId25"/>
    <p:sldId id="281" r:id="rId26"/>
    <p:sldId id="292" r:id="rId27"/>
    <p:sldId id="293" r:id="rId28"/>
    <p:sldId id="282" r:id="rId29"/>
    <p:sldId id="294" r:id="rId30"/>
    <p:sldId id="295" r:id="rId31"/>
    <p:sldId id="283" r:id="rId32"/>
    <p:sldId id="296" r:id="rId33"/>
    <p:sldId id="297" r:id="rId34"/>
    <p:sldId id="299" r:id="rId35"/>
    <p:sldId id="266" r:id="rId36"/>
  </p:sldIdLst>
  <p:sldSz cx="9144000" cy="6858000" type="screen4x3"/>
  <p:notesSz cx="6794500" cy="9921875"/>
  <p:defaultTextStyle>
    <a:defPPr>
      <a:defRPr lang="en-GB"/>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70AB"/>
    <a:srgbClr val="FF70C0"/>
    <a:srgbClr val="005AAB"/>
    <a:srgbClr val="DFFFCD"/>
    <a:srgbClr val="C80000"/>
    <a:srgbClr val="0000C8"/>
    <a:srgbClr val="134183"/>
    <a:srgbClr val="005AA9"/>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99" autoAdjust="0"/>
    <p:restoredTop sz="86426" autoAdjust="0"/>
  </p:normalViewPr>
  <p:slideViewPr>
    <p:cSldViewPr snapToGrid="0">
      <p:cViewPr varScale="1">
        <p:scale>
          <a:sx n="226" d="100"/>
          <a:sy n="226" d="100"/>
        </p:scale>
        <p:origin x="200" y="173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1" d="100"/>
          <a:sy n="101" d="100"/>
        </p:scale>
        <p:origin x="4584" y="80"/>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_rels/viewProps.xml.rels><?xml version="1.0" encoding="UTF-8" standalone="yes"?>
<Relationships xmlns="http://schemas.openxmlformats.org/package/2006/relationships"><Relationship Id="rId20" Type="http://schemas.openxmlformats.org/officeDocument/2006/relationships/slide" Target="slides/slide20.xml"/><Relationship Id="rId21" Type="http://schemas.openxmlformats.org/officeDocument/2006/relationships/slide" Target="slides/slide21.xml"/><Relationship Id="rId22" Type="http://schemas.openxmlformats.org/officeDocument/2006/relationships/slide" Target="slides/slide22.xml"/><Relationship Id="rId23" Type="http://schemas.openxmlformats.org/officeDocument/2006/relationships/slide" Target="slides/slide23.xml"/><Relationship Id="rId24" Type="http://schemas.openxmlformats.org/officeDocument/2006/relationships/slide" Target="slides/slide24.xml"/><Relationship Id="rId25" Type="http://schemas.openxmlformats.org/officeDocument/2006/relationships/slide" Target="slides/slide25.xml"/><Relationship Id="rId26" Type="http://schemas.openxmlformats.org/officeDocument/2006/relationships/slide" Target="slides/slide26.xml"/><Relationship Id="rId27" Type="http://schemas.openxmlformats.org/officeDocument/2006/relationships/slide" Target="slides/slide27.xml"/><Relationship Id="rId28" Type="http://schemas.openxmlformats.org/officeDocument/2006/relationships/slide" Target="slides/slide28.xml"/><Relationship Id="rId29" Type="http://schemas.openxmlformats.org/officeDocument/2006/relationships/slide" Target="slides/slide29.xml"/><Relationship Id="rId1" Type="http://schemas.openxmlformats.org/officeDocument/2006/relationships/slide" Target="slides/slide1.xml"/><Relationship Id="rId2" Type="http://schemas.openxmlformats.org/officeDocument/2006/relationships/slide" Target="slides/slide2.xml"/><Relationship Id="rId3" Type="http://schemas.openxmlformats.org/officeDocument/2006/relationships/slide" Target="slides/slide3.xml"/><Relationship Id="rId4" Type="http://schemas.openxmlformats.org/officeDocument/2006/relationships/slide" Target="slides/slide4.xml"/><Relationship Id="rId5" Type="http://schemas.openxmlformats.org/officeDocument/2006/relationships/slide" Target="slides/slide5.xml"/><Relationship Id="rId30" Type="http://schemas.openxmlformats.org/officeDocument/2006/relationships/slide" Target="slides/slide30.xml"/><Relationship Id="rId31" Type="http://schemas.openxmlformats.org/officeDocument/2006/relationships/slide" Target="slides/slide31.xml"/><Relationship Id="rId32" Type="http://schemas.openxmlformats.org/officeDocument/2006/relationships/slide" Target="slides/slide32.xml"/><Relationship Id="rId9" Type="http://schemas.openxmlformats.org/officeDocument/2006/relationships/slide" Target="slides/slide9.xml"/><Relationship Id="rId6" Type="http://schemas.openxmlformats.org/officeDocument/2006/relationships/slide" Target="slides/slide6.xml"/><Relationship Id="rId7" Type="http://schemas.openxmlformats.org/officeDocument/2006/relationships/slide" Target="slides/slide7.xml"/><Relationship Id="rId8" Type="http://schemas.openxmlformats.org/officeDocument/2006/relationships/slide" Target="slides/slide8.xml"/><Relationship Id="rId33" Type="http://schemas.openxmlformats.org/officeDocument/2006/relationships/slide" Target="slides/slide33.xml"/><Relationship Id="rId34" Type="http://schemas.openxmlformats.org/officeDocument/2006/relationships/slide" Target="slides/slide34.xml"/><Relationship Id="rId35" Type="http://schemas.openxmlformats.org/officeDocument/2006/relationships/slide" Target="slides/slide35.xml"/><Relationship Id="rId10" Type="http://schemas.openxmlformats.org/officeDocument/2006/relationships/slide" Target="slides/slide10.xml"/><Relationship Id="rId11" Type="http://schemas.openxmlformats.org/officeDocument/2006/relationships/slide" Target="slides/slide11.xml"/><Relationship Id="rId12" Type="http://schemas.openxmlformats.org/officeDocument/2006/relationships/slide" Target="slides/slide12.xml"/><Relationship Id="rId13" Type="http://schemas.openxmlformats.org/officeDocument/2006/relationships/slide" Target="slides/slide13.xml"/><Relationship Id="rId14" Type="http://schemas.openxmlformats.org/officeDocument/2006/relationships/slide" Target="slides/slide14.xml"/><Relationship Id="rId15" Type="http://schemas.openxmlformats.org/officeDocument/2006/relationships/slide" Target="slides/slide15.xml"/><Relationship Id="rId16" Type="http://schemas.openxmlformats.org/officeDocument/2006/relationships/slide" Target="slides/slide16.xml"/><Relationship Id="rId17" Type="http://schemas.openxmlformats.org/officeDocument/2006/relationships/slide" Target="slides/slide17.xml"/><Relationship Id="rId18" Type="http://schemas.openxmlformats.org/officeDocument/2006/relationships/slide" Target="slides/slide18.xml"/><Relationship Id="rId19" Type="http://schemas.openxmlformats.org/officeDocument/2006/relationships/slide" Target="slides/slide1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728663" y="90488"/>
            <a:ext cx="5400675" cy="276225"/>
          </a:xfrm>
          <a:prstGeom prst="rect">
            <a:avLst/>
          </a:prstGeom>
          <a:noFill/>
        </p:spPr>
        <p:txBody>
          <a:bodyPr lIns="0" rIns="0">
            <a:spAutoFit/>
          </a:bodyPr>
          <a:lstStyle/>
          <a:p>
            <a:pPr eaLnBrk="0" hangingPunct="0">
              <a:spcBef>
                <a:spcPct val="50000"/>
              </a:spcBef>
              <a:tabLst>
                <a:tab pos="8793163" algn="r"/>
              </a:tabLst>
              <a:defRPr/>
            </a:pPr>
            <a:r>
              <a:rPr lang="en-GB" sz="1200" dirty="0">
                <a:solidFill>
                  <a:schemeClr val="accent1"/>
                </a:solidFill>
                <a:latin typeface="Arial" pitchFamily="34" charset="0"/>
                <a:cs typeface="Arial" pitchFamily="34" charset="0"/>
              </a:rPr>
              <a:t>Edit course title here	</a:t>
            </a:r>
          </a:p>
        </p:txBody>
      </p:sp>
      <p:sp>
        <p:nvSpPr>
          <p:cNvPr id="9" name="TextBox 8"/>
          <p:cNvSpPr txBox="1"/>
          <p:nvPr/>
        </p:nvSpPr>
        <p:spPr>
          <a:xfrm>
            <a:off x="728663" y="9590088"/>
            <a:ext cx="5400675" cy="276225"/>
          </a:xfrm>
          <a:prstGeom prst="rect">
            <a:avLst/>
          </a:prstGeom>
          <a:noFill/>
        </p:spPr>
        <p:txBody>
          <a:bodyPr lIns="0" rIns="0">
            <a:spAutoFit/>
          </a:bodyPr>
          <a:lstStyle/>
          <a:p>
            <a:pPr algn="r" eaLnBrk="0" hangingPunct="0">
              <a:spcBef>
                <a:spcPct val="50000"/>
              </a:spcBef>
              <a:tabLst>
                <a:tab pos="8793163" algn="r"/>
              </a:tabLst>
              <a:defRPr/>
            </a:pPr>
            <a:r>
              <a:rPr lang="en-GB" sz="1200" dirty="0">
                <a:solidFill>
                  <a:schemeClr val="accent1"/>
                </a:solidFill>
                <a:latin typeface="Arial" pitchFamily="34" charset="0"/>
                <a:cs typeface="Arial" pitchFamily="34" charset="0"/>
              </a:rPr>
              <a:t>Page </a:t>
            </a:r>
            <a:fld id="{D8970E65-33FC-4939-995C-97864F22F032}" type="slidenum">
              <a:rPr lang="en-GB" sz="1200">
                <a:solidFill>
                  <a:schemeClr val="accent1"/>
                </a:solidFill>
                <a:latin typeface="Arial" pitchFamily="34" charset="0"/>
                <a:cs typeface="Arial" pitchFamily="34" charset="0"/>
              </a:rPr>
              <a:pPr algn="r" eaLnBrk="0" hangingPunct="0">
                <a:spcBef>
                  <a:spcPct val="50000"/>
                </a:spcBef>
                <a:tabLst>
                  <a:tab pos="8793163" algn="r"/>
                </a:tabLst>
                <a:defRPr/>
              </a:pPr>
              <a:t>‹#›</a:t>
            </a:fld>
            <a:endParaRPr lang="en-GB" sz="1200"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31844351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728663" y="428625"/>
            <a:ext cx="5400675" cy="4049713"/>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12" name="Notes Placeholder 4"/>
          <p:cNvSpPr>
            <a:spLocks noGrp="1"/>
          </p:cNvSpPr>
          <p:nvPr>
            <p:ph type="body" sz="quarter" idx="3"/>
          </p:nvPr>
        </p:nvSpPr>
        <p:spPr>
          <a:xfrm>
            <a:off x="728663" y="4679950"/>
            <a:ext cx="5400675" cy="4865688"/>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13" name="TextBox 12"/>
          <p:cNvSpPr txBox="1"/>
          <p:nvPr/>
        </p:nvSpPr>
        <p:spPr>
          <a:xfrm>
            <a:off x="728663" y="90488"/>
            <a:ext cx="5400675" cy="276225"/>
          </a:xfrm>
          <a:prstGeom prst="rect">
            <a:avLst/>
          </a:prstGeom>
          <a:noFill/>
        </p:spPr>
        <p:txBody>
          <a:bodyPr lIns="0" rIns="0">
            <a:spAutoFit/>
          </a:bodyPr>
          <a:lstStyle/>
          <a:p>
            <a:pPr eaLnBrk="0" hangingPunct="0">
              <a:spcBef>
                <a:spcPct val="50000"/>
              </a:spcBef>
              <a:tabLst>
                <a:tab pos="8793163" algn="r"/>
              </a:tabLst>
              <a:defRPr/>
            </a:pPr>
            <a:r>
              <a:rPr lang="en-GB" sz="1200" dirty="0">
                <a:solidFill>
                  <a:schemeClr val="accent4"/>
                </a:solidFill>
                <a:latin typeface="Arial" pitchFamily="34" charset="0"/>
                <a:cs typeface="Arial" pitchFamily="34" charset="0"/>
              </a:rPr>
              <a:t>Edit course title here</a:t>
            </a:r>
            <a:r>
              <a:rPr lang="en-GB" sz="1200" dirty="0">
                <a:solidFill>
                  <a:schemeClr val="accent1"/>
                </a:solidFill>
                <a:latin typeface="Arial" pitchFamily="34" charset="0"/>
                <a:cs typeface="Arial" pitchFamily="34" charset="0"/>
              </a:rPr>
              <a:t>	</a:t>
            </a:r>
          </a:p>
        </p:txBody>
      </p:sp>
      <p:sp>
        <p:nvSpPr>
          <p:cNvPr id="14" name="TextBox 13"/>
          <p:cNvSpPr txBox="1"/>
          <p:nvPr/>
        </p:nvSpPr>
        <p:spPr>
          <a:xfrm>
            <a:off x="728663" y="9590088"/>
            <a:ext cx="5400675" cy="276225"/>
          </a:xfrm>
          <a:prstGeom prst="rect">
            <a:avLst/>
          </a:prstGeom>
          <a:noFill/>
        </p:spPr>
        <p:txBody>
          <a:bodyPr lIns="0" rIns="0">
            <a:spAutoFit/>
          </a:bodyPr>
          <a:lstStyle/>
          <a:p>
            <a:pPr algn="r" eaLnBrk="0" hangingPunct="0">
              <a:spcBef>
                <a:spcPct val="50000"/>
              </a:spcBef>
              <a:tabLst>
                <a:tab pos="8793163" algn="r"/>
              </a:tabLst>
              <a:defRPr/>
            </a:pPr>
            <a:r>
              <a:rPr lang="en-GB" sz="1200" dirty="0">
                <a:solidFill>
                  <a:schemeClr val="accent4"/>
                </a:solidFill>
                <a:latin typeface="Arial" pitchFamily="34" charset="0"/>
                <a:cs typeface="Arial" pitchFamily="34" charset="0"/>
              </a:rPr>
              <a:t>Page </a:t>
            </a:r>
            <a:fld id="{5A994FC6-4CA0-47B1-908E-E307E7797130}" type="slidenum">
              <a:rPr lang="en-GB" sz="1200">
                <a:solidFill>
                  <a:schemeClr val="accent4"/>
                </a:solidFill>
                <a:latin typeface="Arial" pitchFamily="34" charset="0"/>
                <a:cs typeface="Arial" pitchFamily="34" charset="0"/>
              </a:rPr>
              <a:pPr algn="r" eaLnBrk="0" hangingPunct="0">
                <a:spcBef>
                  <a:spcPct val="50000"/>
                </a:spcBef>
                <a:tabLst>
                  <a:tab pos="8793163" algn="r"/>
                </a:tabLst>
                <a:defRPr/>
              </a:pPr>
              <a:t>‹#›</a:t>
            </a:fld>
            <a:endParaRPr lang="en-GB" sz="1200" dirty="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2568861227"/>
      </p:ext>
    </p:extLst>
  </p:cSld>
  <p:clrMap bg1="lt1" tx1="dk1" bg2="lt2" tx2="dk2" accent1="accent1" accent2="accent2" accent3="accent3" accent4="accent4" accent5="accent5" accent6="accent6" hlink="hlink" folHlink="folHlink"/>
  <p:hf hdr="0" dt="0"/>
  <p:notesStyle>
    <a:lvl1pPr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1pPr>
    <a:lvl2pPr marL="447675" indent="952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2pPr>
    <a:lvl3pPr marL="9144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3pPr>
    <a:lvl4pPr marL="1343025" indent="2857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4pPr>
    <a:lvl5pPr marL="18288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728663" y="428625"/>
            <a:ext cx="5400675"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Arial" charset="0"/>
              <a:cs typeface="Arial" charset="0"/>
            </a:endParaRPr>
          </a:p>
        </p:txBody>
      </p:sp>
    </p:spTree>
    <p:extLst>
      <p:ext uri="{BB962C8B-B14F-4D97-AF65-F5344CB8AC3E}">
        <p14:creationId xmlns:p14="http://schemas.microsoft.com/office/powerpoint/2010/main" val="2381354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ad-hoc polymorphism. </a:t>
            </a:r>
          </a:p>
          <a:p>
            <a:endParaRPr lang="en-US" dirty="0"/>
          </a:p>
          <a:p>
            <a:r>
              <a:rPr lang="en-US" dirty="0" smtClean="0"/>
              <a:t>This is the most powerful kind.  Being able to expand the meaning of a term whenever without disrupting the design of the application: </a:t>
            </a:r>
            <a:r>
              <a:rPr lang="en-US" dirty="0" err="1" smtClean="0"/>
              <a:t>ie</a:t>
            </a:r>
            <a:r>
              <a:rPr lang="en-US" dirty="0" smtClean="0"/>
              <a:t>. without requiring an inheritance hierarchy, without modifying one. </a:t>
            </a:r>
          </a:p>
          <a:p>
            <a:endParaRPr lang="en-US" dirty="0"/>
          </a:p>
          <a:p>
            <a:r>
              <a:rPr lang="en-US" dirty="0" smtClean="0"/>
              <a:t>Above we define the trait Addable which describes the polymorphic term: add. ”add” will be the method which acquires a different implementation depending on the type of something (to be determined). </a:t>
            </a:r>
          </a:p>
          <a:p>
            <a:endParaRPr lang="en-US" dirty="0"/>
          </a:p>
          <a:p>
            <a:r>
              <a:rPr lang="en-US" dirty="0" smtClean="0"/>
              <a:t>Next we introduce Account which is the class which we would like to implement add, or otherwise, somehow to have its own version of add. Notice however that Account does not implement the trait. </a:t>
            </a:r>
          </a:p>
        </p:txBody>
      </p:sp>
    </p:spTree>
    <p:extLst>
      <p:ext uri="{BB962C8B-B14F-4D97-AF65-F5344CB8AC3E}">
        <p14:creationId xmlns:p14="http://schemas.microsoft.com/office/powerpoint/2010/main" val="920759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Rather than having Account implement the add method we define an object which does so. This object has nothing directly to do with Account other than having an add() method which accepts Accounts. </a:t>
            </a:r>
          </a:p>
          <a:p>
            <a:endParaRPr lang="en-US" dirty="0"/>
          </a:p>
          <a:p>
            <a:r>
              <a:rPr lang="en-US" dirty="0" smtClean="0"/>
              <a:t>We could now pass around this object (</a:t>
            </a:r>
            <a:r>
              <a:rPr lang="en-US" dirty="0" err="1" smtClean="0"/>
              <a:t>AcAdd</a:t>
            </a:r>
            <a:r>
              <a:rPr lang="en-US" dirty="0" smtClean="0"/>
              <a:t>) whenever we wish to add accounts but this </a:t>
            </a:r>
            <a:r>
              <a:rPr lang="en-US" dirty="0" err="1" smtClean="0"/>
              <a:t>wouldn</a:t>
            </a:r>
            <a:r>
              <a:rPr lang="mr-IN" dirty="0" smtClean="0"/>
              <a:t>’</a:t>
            </a:r>
            <a:r>
              <a:rPr lang="en-US" dirty="0" smtClean="0"/>
              <a:t>t make our functions polymorphic: we would have to write a method to explicitly use the </a:t>
            </a:r>
            <a:r>
              <a:rPr lang="en-US" dirty="0" err="1" smtClean="0"/>
              <a:t>AcAdd</a:t>
            </a:r>
            <a:r>
              <a:rPr lang="en-US" dirty="0" smtClean="0"/>
              <a:t> object. </a:t>
            </a:r>
          </a:p>
          <a:p>
            <a:endParaRPr lang="en-US" dirty="0"/>
          </a:p>
          <a:p>
            <a:r>
              <a:rPr lang="en-US" dirty="0" smtClean="0"/>
              <a:t>We could instead collect together all the Addable objects in the application and pass those to every method which used </a:t>
            </a:r>
            <a:r>
              <a:rPr lang="en-US" dirty="0" err="1" smtClean="0"/>
              <a:t>Addables</a:t>
            </a:r>
            <a:r>
              <a:rPr lang="en-US" dirty="0" smtClean="0"/>
              <a:t> (</a:t>
            </a:r>
            <a:r>
              <a:rPr lang="en-US" dirty="0" err="1" smtClean="0"/>
              <a:t>eg</a:t>
            </a:r>
            <a:r>
              <a:rPr lang="en-US" dirty="0" smtClean="0"/>
              <a:t>. Account) and then selected from this collection the right object to use. That would be very burdensome.</a:t>
            </a:r>
          </a:p>
          <a:p>
            <a:endParaRPr lang="en-US" dirty="0"/>
          </a:p>
          <a:p>
            <a:r>
              <a:rPr lang="en-US" dirty="0" smtClean="0"/>
              <a:t>Instead </a:t>
            </a:r>
            <a:r>
              <a:rPr lang="en-US" dirty="0" err="1" smtClean="0"/>
              <a:t>scala</a:t>
            </a:r>
            <a:r>
              <a:rPr lang="en-US" dirty="0" smtClean="0"/>
              <a:t> will inject the right object for us. By labelling the object implicit, </a:t>
            </a:r>
            <a:r>
              <a:rPr lang="en-US" dirty="0" err="1" smtClean="0"/>
              <a:t>scala</a:t>
            </a:r>
            <a:r>
              <a:rPr lang="en-US" dirty="0" smtClean="0"/>
              <a:t> will be aware that we wish to pass it to any method (, class, etc.) that asks for it. </a:t>
            </a:r>
          </a:p>
          <a:p>
            <a:endParaRPr lang="en-US" dirty="0"/>
          </a:p>
          <a:p>
            <a:r>
              <a:rPr lang="en-US" dirty="0" smtClean="0"/>
              <a:t>The </a:t>
            </a:r>
            <a:r>
              <a:rPr lang="en-US" dirty="0" err="1" smtClean="0"/>
              <a:t>myAdd</a:t>
            </a:r>
            <a:r>
              <a:rPr lang="en-US" dirty="0" smtClean="0"/>
              <a:t> method above asks for an Addable instance (</a:t>
            </a:r>
            <a:r>
              <a:rPr lang="en-US" dirty="0" err="1" smtClean="0"/>
              <a:t>ie</a:t>
            </a:r>
            <a:r>
              <a:rPr lang="en-US" dirty="0" smtClean="0"/>
              <a:t>., an object implementing Addable) with the type constraint [A : Addable]  -- this object is </a:t>
            </a:r>
            <a:r>
              <a:rPr lang="en-US" dirty="0" err="1" smtClean="0"/>
              <a:t>implictly</a:t>
            </a:r>
            <a:r>
              <a:rPr lang="en-US" dirty="0" smtClean="0"/>
              <a:t> passed and accessible with the implicitly[] keyword. </a:t>
            </a:r>
          </a:p>
          <a:p>
            <a:endParaRPr lang="en-US" dirty="0" smtClean="0"/>
          </a:p>
        </p:txBody>
      </p:sp>
    </p:spTree>
    <p:extLst>
      <p:ext uri="{BB962C8B-B14F-4D97-AF65-F5344CB8AC3E}">
        <p14:creationId xmlns:p14="http://schemas.microsoft.com/office/powerpoint/2010/main" val="157020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myAdd</a:t>
            </a:r>
            <a:r>
              <a:rPr lang="en-US" dirty="0" smtClean="0"/>
              <a:t> </a:t>
            </a:r>
            <a:r>
              <a:rPr lang="en-US" dirty="0"/>
              <a:t>is </a:t>
            </a:r>
            <a:r>
              <a:rPr lang="en-US" dirty="0" smtClean="0"/>
              <a:t>polymorphic</a:t>
            </a:r>
            <a:r>
              <a:rPr lang="en-US" dirty="0"/>
              <a:t>: it selects the right .add based on the type of its </a:t>
            </a:r>
            <a:r>
              <a:rPr lang="en-US" dirty="0" smtClean="0"/>
              <a:t>arguments. </a:t>
            </a:r>
          </a:p>
          <a:p>
            <a:endParaRPr lang="en-US" dirty="0" smtClean="0"/>
          </a:p>
          <a:p>
            <a:r>
              <a:rPr lang="en-US" dirty="0" smtClean="0"/>
              <a:t>We can introduce as many instances of Addable as we like and by doing so expand the usefulness of the </a:t>
            </a:r>
            <a:r>
              <a:rPr lang="en-US" dirty="0" err="1" smtClean="0"/>
              <a:t>myAdd</a:t>
            </a:r>
            <a:r>
              <a:rPr lang="en-US" dirty="0" smtClean="0"/>
              <a:t> method. </a:t>
            </a:r>
          </a:p>
          <a:p>
            <a:endParaRPr lang="en-US" dirty="0"/>
          </a:p>
          <a:p>
            <a:r>
              <a:rPr lang="en-US" dirty="0" smtClean="0"/>
              <a:t>Above there is an implementation for </a:t>
            </a:r>
            <a:r>
              <a:rPr lang="en-US" dirty="0" err="1" smtClean="0"/>
              <a:t>Ints</a:t>
            </a:r>
            <a:r>
              <a:rPr lang="en-US" dirty="0" smtClean="0"/>
              <a:t> in addition to the one for Account which already exists. </a:t>
            </a:r>
          </a:p>
          <a:p>
            <a:endParaRPr lang="en-US" dirty="0"/>
          </a:p>
          <a:p>
            <a:r>
              <a:rPr lang="en-US" dirty="0" err="1" smtClean="0"/>
              <a:t>myAdd</a:t>
            </a:r>
            <a:r>
              <a:rPr lang="en-US" dirty="0" smtClean="0"/>
              <a:t> may now be used with </a:t>
            </a:r>
            <a:r>
              <a:rPr lang="en-US" dirty="0" err="1" smtClean="0"/>
              <a:t>Ints</a:t>
            </a:r>
            <a:r>
              <a:rPr lang="en-US" dirty="0" smtClean="0"/>
              <a:t>, Accounts, etc. </a:t>
            </a:r>
          </a:p>
          <a:p>
            <a:endParaRPr lang="en-US" dirty="0"/>
          </a:p>
          <a:p>
            <a:r>
              <a:rPr lang="en-US" dirty="0" smtClean="0"/>
              <a:t>Adding a specialization to the </a:t>
            </a:r>
            <a:r>
              <a:rPr lang="en-US" dirty="0" err="1" smtClean="0"/>
              <a:t>myAdd</a:t>
            </a:r>
            <a:r>
              <a:rPr lang="en-US" dirty="0" smtClean="0"/>
              <a:t>, and to every other method (, class, etc.) which uses </a:t>
            </a:r>
            <a:r>
              <a:rPr lang="en-US" dirty="0" err="1" smtClean="0"/>
              <a:t>Addables</a:t>
            </a:r>
            <a:r>
              <a:rPr lang="en-US" dirty="0" smtClean="0"/>
              <a:t> is only a matter of creating a new object! </a:t>
            </a:r>
          </a:p>
          <a:p>
            <a:endParaRPr lang="en-US" dirty="0"/>
          </a:p>
          <a:p>
            <a:r>
              <a:rPr lang="en-US" dirty="0" smtClean="0"/>
              <a:t>Addable is said to be a “</a:t>
            </a:r>
            <a:r>
              <a:rPr lang="en-US" dirty="0" err="1" smtClean="0"/>
              <a:t>typeclass</a:t>
            </a:r>
            <a:r>
              <a:rPr lang="en-US" dirty="0" smtClean="0"/>
              <a:t>”: a specific form of interface which applies ad-</a:t>
            </a:r>
            <a:r>
              <a:rPr lang="en-US" dirty="0" err="1" smtClean="0"/>
              <a:t>hocly</a:t>
            </a:r>
            <a:r>
              <a:rPr lang="en-US" dirty="0" smtClean="0"/>
              <a:t> to types (</a:t>
            </a:r>
            <a:r>
              <a:rPr lang="en-US" dirty="0" err="1" smtClean="0"/>
              <a:t>ie</a:t>
            </a:r>
            <a:r>
              <a:rPr lang="en-US" dirty="0" smtClean="0"/>
              <a:t>., through instances rather than through subtyping). </a:t>
            </a:r>
          </a:p>
        </p:txBody>
      </p:sp>
    </p:spTree>
    <p:extLst>
      <p:ext uri="{BB962C8B-B14F-4D97-AF65-F5344CB8AC3E}">
        <p14:creationId xmlns:p14="http://schemas.microsoft.com/office/powerpoint/2010/main" val="1549016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appendable</a:t>
            </a:r>
            <a:r>
              <a:rPr lang="en-US" dirty="0" smtClean="0"/>
              <a:t>” and “addable” type classes could both be rephrased as the </a:t>
            </a:r>
            <a:r>
              <a:rPr lang="en-US" dirty="0" err="1" smtClean="0"/>
              <a:t>typeclass</a:t>
            </a:r>
            <a:r>
              <a:rPr lang="en-US" dirty="0" smtClean="0"/>
              <a:t> Monoid. </a:t>
            </a:r>
          </a:p>
          <a:p>
            <a:endParaRPr lang="en-US" dirty="0"/>
          </a:p>
          <a:p>
            <a:r>
              <a:rPr lang="en-US" dirty="0" smtClean="0"/>
              <a:t>A Monoid is any type whose values can be appended in some general sense, and for which there is a “zero”, </a:t>
            </a:r>
            <a:r>
              <a:rPr lang="en-US" dirty="0" err="1" smtClean="0"/>
              <a:t>ie</a:t>
            </a:r>
            <a:r>
              <a:rPr lang="en-US" dirty="0" smtClean="0"/>
              <a:t>., a value that makes no difference to the appending operation. </a:t>
            </a:r>
          </a:p>
          <a:p>
            <a:endParaRPr lang="en-US" dirty="0"/>
          </a:p>
          <a:p>
            <a:r>
              <a:rPr lang="en-US" dirty="0" smtClean="0"/>
              <a:t>For example, </a:t>
            </a:r>
            <a:r>
              <a:rPr lang="en-US" dirty="0" err="1" smtClean="0"/>
              <a:t>Int</a:t>
            </a:r>
            <a:r>
              <a:rPr lang="en-US" dirty="0" smtClean="0"/>
              <a:t> is a Monoid under addition with 0 as its zero. And it</a:t>
            </a:r>
            <a:r>
              <a:rPr lang="mr-IN" dirty="0" smtClean="0"/>
              <a:t>’</a:t>
            </a:r>
            <a:r>
              <a:rPr lang="en-US" dirty="0" smtClean="0"/>
              <a:t>s a Monoid under multiplication with 1 as its zero. </a:t>
            </a:r>
          </a:p>
          <a:p>
            <a:endParaRPr lang="en-US" dirty="0"/>
          </a:p>
          <a:p>
            <a:r>
              <a:rPr lang="en-US" dirty="0" smtClean="0"/>
              <a:t>Above, having defined the monoid </a:t>
            </a:r>
            <a:r>
              <a:rPr lang="en-US" dirty="0" err="1" smtClean="0"/>
              <a:t>typeclass</a:t>
            </a:r>
            <a:r>
              <a:rPr lang="en-US" dirty="0" smtClean="0"/>
              <a:t>, the aggregate method has been defined which abstracts over all Monoids. Aggregate can be used with any List  which contains a Monoidal type. </a:t>
            </a:r>
          </a:p>
          <a:p>
            <a:endParaRPr lang="en-US" dirty="0" smtClean="0"/>
          </a:p>
          <a:p>
            <a:r>
              <a:rPr lang="en-US" dirty="0" smtClean="0"/>
              <a:t>Recall that within the body of aggregate, m is the object-instance of Monoid which provides the behavior specialized to the relevant type. </a:t>
            </a:r>
            <a:endParaRPr lang="en-US" dirty="0"/>
          </a:p>
          <a:p>
            <a:endParaRPr lang="en-US" dirty="0"/>
          </a:p>
        </p:txBody>
      </p:sp>
    </p:spTree>
    <p:extLst>
      <p:ext uri="{BB962C8B-B14F-4D97-AF65-F5344CB8AC3E}">
        <p14:creationId xmlns:p14="http://schemas.microsoft.com/office/powerpoint/2010/main" val="1719522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use aggregate then there needs to be instances for every type we wish to use. </a:t>
            </a:r>
          </a:p>
          <a:p>
            <a:endParaRPr lang="en-US" dirty="0"/>
          </a:p>
          <a:p>
            <a:r>
              <a:rPr lang="en-US" dirty="0" smtClean="0"/>
              <a:t>Above instances for strings (concatenation, “”) and </a:t>
            </a:r>
            <a:r>
              <a:rPr lang="en-US" dirty="0" err="1" smtClean="0"/>
              <a:t>ints</a:t>
            </a:r>
            <a:r>
              <a:rPr lang="en-US" dirty="0" smtClean="0"/>
              <a:t> (multiplication, 1) have been defined. Here, rather than using implicit object, </a:t>
            </a:r>
            <a:r>
              <a:rPr lang="en-US" dirty="0" err="1" smtClean="0"/>
              <a:t>implict</a:t>
            </a:r>
            <a:r>
              <a:rPr lang="en-US" dirty="0" smtClean="0"/>
              <a:t> </a:t>
            </a:r>
            <a:r>
              <a:rPr lang="en-US" dirty="0" err="1" smtClean="0"/>
              <a:t>val</a:t>
            </a:r>
            <a:r>
              <a:rPr lang="en-US" dirty="0" smtClean="0"/>
              <a:t> + new has been used. There is no difference: in both cases we are creating an object with some label that implements the Monoid trait. </a:t>
            </a:r>
          </a:p>
          <a:p>
            <a:endParaRPr lang="en-US" dirty="0" smtClean="0"/>
          </a:p>
          <a:p>
            <a:r>
              <a:rPr lang="en-US" dirty="0" smtClean="0"/>
              <a:t>Once the implementations have been defined, aggregate and be used with Lists of </a:t>
            </a:r>
            <a:r>
              <a:rPr lang="en-US" dirty="0" err="1" smtClean="0"/>
              <a:t>ints</a:t>
            </a:r>
            <a:r>
              <a:rPr lang="en-US" dirty="0" smtClean="0"/>
              <a:t> or of strings. The more instances we define (</a:t>
            </a:r>
            <a:r>
              <a:rPr lang="en-US" dirty="0" err="1" smtClean="0"/>
              <a:t>eg</a:t>
            </a:r>
            <a:r>
              <a:rPr lang="en-US" dirty="0" smtClean="0"/>
              <a:t>., of Accounts) the more we are able to use aggregate.   </a:t>
            </a:r>
            <a:br>
              <a:rPr lang="en-US" dirty="0" smtClean="0"/>
            </a:br>
            <a:endParaRPr lang="en-US" dirty="0" smtClean="0"/>
          </a:p>
          <a:p>
            <a:endParaRPr lang="en-US" dirty="0"/>
          </a:p>
          <a:p>
            <a:r>
              <a:rPr lang="en-US" dirty="0" smtClean="0"/>
              <a:t>NB. </a:t>
            </a:r>
          </a:p>
          <a:p>
            <a:endParaRPr lang="en-US" dirty="0" smtClean="0"/>
          </a:p>
          <a:p>
            <a:r>
              <a:rPr lang="en-US" dirty="0" err="1" smtClean="0"/>
              <a:t>scalaz</a:t>
            </a:r>
            <a:r>
              <a:rPr lang="en-US" dirty="0" smtClean="0"/>
              <a:t> provides append() as |+|</a:t>
            </a:r>
          </a:p>
          <a:p>
            <a:r>
              <a:rPr lang="en-US" dirty="0" smtClean="0"/>
              <a:t/>
            </a:r>
            <a:br>
              <a:rPr lang="en-US" dirty="0" smtClean="0"/>
            </a:br>
            <a:r>
              <a:rPr lang="en-US" dirty="0" err="1" smtClean="0"/>
              <a:t>val</a:t>
            </a:r>
            <a:r>
              <a:rPr lang="en-US" dirty="0" smtClean="0"/>
              <a:t> one: Option[</a:t>
            </a:r>
            <a:r>
              <a:rPr lang="en-US" dirty="0" err="1" smtClean="0"/>
              <a:t>Int</a:t>
            </a:r>
            <a:r>
              <a:rPr lang="en-US" dirty="0" smtClean="0"/>
              <a:t>] = Some(1)</a:t>
            </a:r>
          </a:p>
          <a:p>
            <a:r>
              <a:rPr lang="en-US" dirty="0" err="1" smtClean="0"/>
              <a:t>val</a:t>
            </a:r>
            <a:r>
              <a:rPr lang="en-US" dirty="0" smtClean="0"/>
              <a:t> two: Option[</a:t>
            </a:r>
            <a:r>
              <a:rPr lang="en-US" dirty="0" err="1" smtClean="0"/>
              <a:t>Int</a:t>
            </a:r>
            <a:r>
              <a:rPr lang="en-US" dirty="0" smtClean="0"/>
              <a:t>] = Some(2)</a:t>
            </a:r>
          </a:p>
          <a:p>
            <a:r>
              <a:rPr lang="en-US" dirty="0" smtClean="0"/>
              <a:t/>
            </a:r>
            <a:br>
              <a:rPr lang="en-US" dirty="0" smtClean="0"/>
            </a:br>
            <a:r>
              <a:rPr lang="en-US" dirty="0" err="1" smtClean="0"/>
              <a:t>println</a:t>
            </a:r>
            <a:r>
              <a:rPr lang="en-US" dirty="0" smtClean="0"/>
              <a:t>( one |+| None )</a:t>
            </a:r>
          </a:p>
          <a:p>
            <a:r>
              <a:rPr lang="en-US" dirty="0" err="1" smtClean="0"/>
              <a:t>println</a:t>
            </a:r>
            <a:r>
              <a:rPr lang="en-US" dirty="0" smtClean="0"/>
              <a:t>( two |+| one )</a:t>
            </a:r>
            <a:endParaRPr lang="en-US" dirty="0"/>
          </a:p>
        </p:txBody>
      </p:sp>
    </p:spTree>
    <p:extLst>
      <p:ext uri="{BB962C8B-B14F-4D97-AF65-F5344CB8AC3E}">
        <p14:creationId xmlns:p14="http://schemas.microsoft.com/office/powerpoint/2010/main" val="2139240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now turn to a simple recipe for creating your own </a:t>
            </a:r>
            <a:r>
              <a:rPr lang="en-US" dirty="0" err="1" smtClean="0"/>
              <a:t>typeclasses</a:t>
            </a:r>
            <a:r>
              <a:rPr lang="en-US" dirty="0" smtClean="0"/>
              <a:t>.</a:t>
            </a:r>
          </a:p>
          <a:p>
            <a:endParaRPr lang="en-US" dirty="0"/>
          </a:p>
          <a:p>
            <a:r>
              <a:rPr lang="en-US" dirty="0" smtClean="0"/>
              <a:t>A </a:t>
            </a:r>
            <a:r>
              <a:rPr lang="en-US" dirty="0" err="1" smtClean="0"/>
              <a:t>typeclass</a:t>
            </a:r>
            <a:r>
              <a:rPr lang="en-US" dirty="0" smtClean="0"/>
              <a:t> should be introduced in any situation you want polymorphism (</a:t>
            </a:r>
            <a:r>
              <a:rPr lang="en-US" dirty="0" err="1" smtClean="0"/>
              <a:t>eg</a:t>
            </a:r>
            <a:r>
              <a:rPr lang="en-US" dirty="0" smtClean="0"/>
              <a:t>., multiple versions of a “length” method) without introducing or revising an inheritance hierarchy. </a:t>
            </a:r>
          </a:p>
          <a:p>
            <a:endParaRPr lang="en-US" dirty="0" smtClean="0"/>
          </a:p>
          <a:p>
            <a:r>
              <a:rPr lang="en-US" dirty="0" smtClean="0"/>
              <a:t>In the situation you will have one or more methods in mind which will be specialized and for these define a trait which is your </a:t>
            </a:r>
            <a:r>
              <a:rPr lang="en-US" dirty="0" err="1" smtClean="0"/>
              <a:t>typeclass</a:t>
            </a:r>
            <a:r>
              <a:rPr lang="en-US" dirty="0" smtClean="0"/>
              <a:t>. </a:t>
            </a:r>
          </a:p>
          <a:p>
            <a:endParaRPr lang="en-US" dirty="0" smtClean="0"/>
          </a:p>
          <a:p>
            <a:r>
              <a:rPr lang="en-US" dirty="0" smtClean="0"/>
              <a:t>Then define any helper methods, objects, etc. that are generically relevant to your type class. </a:t>
            </a:r>
          </a:p>
          <a:p>
            <a:endParaRPr lang="en-US" dirty="0"/>
          </a:p>
          <a:p>
            <a:r>
              <a:rPr lang="en-US" dirty="0" smtClean="0"/>
              <a:t>At this point you have essentially defined a library: </a:t>
            </a:r>
            <a:r>
              <a:rPr lang="en-US" dirty="0" err="1" smtClean="0"/>
              <a:t>typeclass</a:t>
            </a:r>
            <a:r>
              <a:rPr lang="en-US" dirty="0" smtClean="0"/>
              <a:t> + helpers. The user of this library, which may be you, can then define instances of this </a:t>
            </a:r>
            <a:r>
              <a:rPr lang="en-US" dirty="0" err="1" smtClean="0"/>
              <a:t>typeclass</a:t>
            </a:r>
            <a:r>
              <a:rPr lang="en-US" dirty="0" smtClean="0"/>
              <a:t>, </a:t>
            </a:r>
            <a:r>
              <a:rPr lang="en-US" dirty="0" err="1" smtClean="0"/>
              <a:t>ie</a:t>
            </a:r>
            <a:r>
              <a:rPr lang="en-US" dirty="0" smtClean="0"/>
              <a:t>., implicitly available objects which implement this trait interface. </a:t>
            </a:r>
          </a:p>
          <a:p>
            <a:endParaRPr lang="en-US" dirty="0"/>
          </a:p>
          <a:p>
            <a:endParaRPr lang="en-US" dirty="0"/>
          </a:p>
          <a:p>
            <a:r>
              <a:rPr lang="en-US" dirty="0" smtClean="0"/>
              <a:t>NB.</a:t>
            </a:r>
            <a:endParaRPr lang="en-US" dirty="0"/>
          </a:p>
          <a:p>
            <a:r>
              <a:rPr lang="en-US" dirty="0" smtClean="0"/>
              <a:t>Inheritance as a means of polymorphism, is antithetical to functional programming, and widely regarded as a poor design tool for object oriented systems too. Generally, it is always more freeing to use </a:t>
            </a:r>
            <a:r>
              <a:rPr lang="en-US" dirty="0" err="1" smtClean="0"/>
              <a:t>typeclasses</a:t>
            </a:r>
            <a:r>
              <a:rPr lang="en-US" dirty="0" smtClean="0"/>
              <a:t> even if the syntax </a:t>
            </a:r>
            <a:r>
              <a:rPr lang="en-US" dirty="0" err="1" smtClean="0"/>
              <a:t>scala</a:t>
            </a:r>
            <a:r>
              <a:rPr lang="en-US" dirty="0" smtClean="0"/>
              <a:t> provides is complex. </a:t>
            </a:r>
          </a:p>
          <a:p>
            <a:endParaRPr lang="en-US" dirty="0"/>
          </a:p>
          <a:p>
            <a:endParaRPr lang="en-US" dirty="0" smtClean="0"/>
          </a:p>
        </p:txBody>
      </p:sp>
    </p:spTree>
    <p:extLst>
      <p:ext uri="{BB962C8B-B14F-4D97-AF65-F5344CB8AC3E}">
        <p14:creationId xmlns:p14="http://schemas.microsoft.com/office/powerpoint/2010/main" val="8734862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Above we have a pre-existing class from an application “Worker”. Looking around the application suppose we see that many things can be treated as workers. </a:t>
            </a:r>
          </a:p>
          <a:p>
            <a:endParaRPr lang="en-US" dirty="0"/>
          </a:p>
          <a:p>
            <a:r>
              <a:rPr lang="en-US" dirty="0" smtClean="0"/>
              <a:t>The </a:t>
            </a:r>
            <a:r>
              <a:rPr lang="en-US" dirty="0" err="1" smtClean="0"/>
              <a:t>typeclass</a:t>
            </a:r>
            <a:r>
              <a:rPr lang="en-US" dirty="0" smtClean="0"/>
              <a:t> </a:t>
            </a:r>
            <a:r>
              <a:rPr lang="en-US" dirty="0" err="1" smtClean="0"/>
              <a:t>CanBeWorker</a:t>
            </a:r>
            <a:r>
              <a:rPr lang="en-US" dirty="0" smtClean="0"/>
              <a:t> describes this: if there is an instance of </a:t>
            </a:r>
            <a:r>
              <a:rPr lang="en-US" dirty="0" err="1" smtClean="0"/>
              <a:t>CanBeWorker</a:t>
            </a:r>
            <a:r>
              <a:rPr lang="en-US" dirty="0" smtClean="0"/>
              <a:t> for some type then we can convert to it. </a:t>
            </a:r>
          </a:p>
          <a:p>
            <a:endParaRPr lang="en-US" dirty="0"/>
          </a:p>
          <a:p>
            <a:endParaRPr lang="en-US" dirty="0" smtClean="0"/>
          </a:p>
          <a:p>
            <a:endParaRPr lang="en-US" dirty="0"/>
          </a:p>
          <a:p>
            <a:endParaRPr lang="en-US" dirty="0"/>
          </a:p>
          <a:p>
            <a:endParaRPr lang="en-US" dirty="0" smtClean="0"/>
          </a:p>
          <a:p>
            <a:endParaRPr lang="en-US" dirty="0"/>
          </a:p>
          <a:p>
            <a:endParaRPr lang="en-US" dirty="0" smtClean="0"/>
          </a:p>
          <a:p>
            <a:endParaRPr lang="en-US" dirty="0"/>
          </a:p>
          <a:p>
            <a:endParaRPr lang="en-US" dirty="0"/>
          </a:p>
          <a:p>
            <a:endParaRPr lang="en-US" dirty="0" smtClean="0"/>
          </a:p>
          <a:p>
            <a:endParaRPr lang="en-US" dirty="0"/>
          </a:p>
          <a:p>
            <a:endParaRPr lang="en-US" dirty="0"/>
          </a:p>
          <a:p>
            <a:r>
              <a:rPr lang="en-US" dirty="0" smtClean="0"/>
              <a:t>NB. The </a:t>
            </a:r>
            <a:r>
              <a:rPr lang="en-US" dirty="0" err="1" smtClean="0"/>
              <a:t>scala</a:t>
            </a:r>
            <a:r>
              <a:rPr lang="en-US" dirty="0" smtClean="0"/>
              <a:t> standard library naming convention for </a:t>
            </a:r>
            <a:r>
              <a:rPr lang="en-US" dirty="0" err="1" smtClean="0"/>
              <a:t>typeclasses</a:t>
            </a:r>
            <a:r>
              <a:rPr lang="en-US" dirty="0" smtClean="0"/>
              <a:t> is </a:t>
            </a:r>
            <a:r>
              <a:rPr lang="en-US" dirty="0" err="1" smtClean="0"/>
              <a:t>CanX</a:t>
            </a:r>
            <a:r>
              <a:rPr lang="en-US" dirty="0"/>
              <a:t>.</a:t>
            </a:r>
            <a:endParaRPr lang="en-US" dirty="0" smtClean="0"/>
          </a:p>
        </p:txBody>
      </p:sp>
    </p:spTree>
    <p:extLst>
      <p:ext uri="{BB962C8B-B14F-4D97-AF65-F5344CB8AC3E}">
        <p14:creationId xmlns:p14="http://schemas.microsoft.com/office/powerpoint/2010/main" val="274679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Having defined the </a:t>
            </a:r>
            <a:r>
              <a:rPr lang="en-US" dirty="0" err="1" smtClean="0"/>
              <a:t>typeclass</a:t>
            </a:r>
            <a:r>
              <a:rPr lang="en-US" dirty="0" smtClean="0"/>
              <a:t> we can now define some utility operations on instances of the </a:t>
            </a:r>
            <a:r>
              <a:rPr lang="en-US" dirty="0" err="1" smtClean="0"/>
              <a:t>typeclass</a:t>
            </a:r>
            <a:r>
              <a:rPr lang="en-US" dirty="0" smtClean="0"/>
              <a:t>. </a:t>
            </a:r>
          </a:p>
          <a:p>
            <a:endParaRPr lang="en-US" dirty="0"/>
          </a:p>
          <a:p>
            <a:r>
              <a:rPr lang="en-US" dirty="0" smtClean="0"/>
              <a:t>Above we define an implicit class which can be read as giving any type with an instance of </a:t>
            </a:r>
            <a:r>
              <a:rPr lang="en-US" dirty="0" err="1" smtClean="0"/>
              <a:t>CanBeWorker</a:t>
            </a:r>
            <a:r>
              <a:rPr lang="en-US" dirty="0" smtClean="0"/>
              <a:t> the methods .worker and .</a:t>
            </a:r>
            <a:r>
              <a:rPr lang="en-US" dirty="0" err="1" smtClean="0"/>
              <a:t>printRaise</a:t>
            </a:r>
            <a:r>
              <a:rPr lang="en-US" dirty="0" smtClean="0"/>
              <a:t> .</a:t>
            </a:r>
          </a:p>
          <a:p>
            <a:endParaRPr lang="en-US" dirty="0" smtClean="0"/>
          </a:p>
          <a:p>
            <a:r>
              <a:rPr lang="en-US" dirty="0" smtClean="0"/>
              <a:t>Recall: an implicit class in fact defines a conversion from A : </a:t>
            </a:r>
            <a:r>
              <a:rPr lang="en-US" dirty="0" err="1" smtClean="0"/>
              <a:t>CanBeWorker</a:t>
            </a:r>
            <a:r>
              <a:rPr lang="en-US" dirty="0" smtClean="0"/>
              <a:t> to a </a:t>
            </a:r>
            <a:r>
              <a:rPr lang="en-US" dirty="0" err="1" smtClean="0"/>
              <a:t>CanBeWorkerOps</a:t>
            </a:r>
            <a:r>
              <a:rPr lang="en-US" dirty="0"/>
              <a:t> </a:t>
            </a:r>
            <a:r>
              <a:rPr lang="en-US" dirty="0" smtClean="0"/>
              <a:t>but this is a mechanistic detail which can be overlooked for the previous simpler reading. </a:t>
            </a:r>
          </a:p>
          <a:p>
            <a:endParaRPr lang="en-US" dirty="0" smtClean="0"/>
          </a:p>
          <a:p>
            <a:r>
              <a:rPr lang="en-US" dirty="0" smtClean="0"/>
              <a:t>Finally the </a:t>
            </a:r>
            <a:r>
              <a:rPr lang="en-US" dirty="0" err="1" smtClean="0"/>
              <a:t>CanBeWorker</a:t>
            </a:r>
            <a:r>
              <a:rPr lang="en-US" dirty="0" smtClean="0"/>
              <a:t> object has been added here for parity with </a:t>
            </a:r>
            <a:r>
              <a:rPr lang="en-US" dirty="0" err="1" smtClean="0"/>
              <a:t>scalaz</a:t>
            </a:r>
            <a:r>
              <a:rPr lang="en-US" dirty="0" smtClean="0"/>
              <a:t>. </a:t>
            </a:r>
            <a:r>
              <a:rPr lang="en-US" dirty="0" err="1" smtClean="0"/>
              <a:t>Scalaz</a:t>
            </a:r>
            <a:r>
              <a:rPr lang="en-US" dirty="0" smtClean="0"/>
              <a:t> prefers to define an object with the same name of the </a:t>
            </a:r>
            <a:r>
              <a:rPr lang="en-US" dirty="0" err="1" smtClean="0"/>
              <a:t>typeclass</a:t>
            </a:r>
            <a:r>
              <a:rPr lang="en-US" dirty="0" smtClean="0"/>
              <a:t> which provides a method to create instances of the </a:t>
            </a:r>
            <a:r>
              <a:rPr lang="en-US" dirty="0" err="1" smtClean="0"/>
              <a:t>typeclass</a:t>
            </a:r>
            <a:r>
              <a:rPr lang="en-US" dirty="0" smtClean="0"/>
              <a:t>. We could instead just use “implicit object”. </a:t>
            </a:r>
            <a:endParaRPr lang="en-US" dirty="0"/>
          </a:p>
          <a:p>
            <a:endParaRPr lang="en-US" dirty="0"/>
          </a:p>
        </p:txBody>
      </p:sp>
    </p:spTree>
    <p:extLst>
      <p:ext uri="{BB962C8B-B14F-4D97-AF65-F5344CB8AC3E}">
        <p14:creationId xmlns:p14="http://schemas.microsoft.com/office/powerpoint/2010/main" val="1683337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28663" y="4641850"/>
            <a:ext cx="5400675" cy="4865688"/>
          </a:xfrm>
        </p:spPr>
        <p:txBody>
          <a:bodyPr/>
          <a:lstStyle/>
          <a:p>
            <a:r>
              <a:rPr lang="en-US" dirty="0" smtClean="0"/>
              <a:t>Now we have the </a:t>
            </a:r>
            <a:r>
              <a:rPr lang="en-US" dirty="0" err="1" smtClean="0"/>
              <a:t>typeclass</a:t>
            </a:r>
            <a:r>
              <a:rPr lang="en-US" dirty="0" smtClean="0"/>
              <a:t> and utility methods, objects, etc. we can now define some instances of it. </a:t>
            </a:r>
          </a:p>
          <a:p>
            <a:endParaRPr lang="en-US" dirty="0"/>
          </a:p>
          <a:p>
            <a:r>
              <a:rPr lang="en-US" dirty="0" smtClean="0"/>
              <a:t>Above an instance for </a:t>
            </a:r>
            <a:r>
              <a:rPr lang="en-US" dirty="0" err="1" smtClean="0"/>
              <a:t>Int</a:t>
            </a:r>
            <a:r>
              <a:rPr lang="en-US" dirty="0" smtClean="0"/>
              <a:t> and String is defined so that now whatever utility methods for our </a:t>
            </a:r>
            <a:r>
              <a:rPr lang="en-US" dirty="0" err="1" smtClean="0"/>
              <a:t>typeclass</a:t>
            </a:r>
            <a:r>
              <a:rPr lang="en-US" dirty="0" smtClean="0"/>
              <a:t> have been defined can be used with </a:t>
            </a:r>
            <a:r>
              <a:rPr lang="en-US" dirty="0" err="1" smtClean="0"/>
              <a:t>Ints</a:t>
            </a:r>
            <a:r>
              <a:rPr lang="en-US" dirty="0" smtClean="0"/>
              <a:t> and Strings. </a:t>
            </a:r>
            <a:endParaRPr lang="en-US" dirty="0"/>
          </a:p>
        </p:txBody>
      </p:sp>
    </p:spTree>
    <p:extLst>
      <p:ext uri="{BB962C8B-B14F-4D97-AF65-F5344CB8AC3E}">
        <p14:creationId xmlns:p14="http://schemas.microsoft.com/office/powerpoint/2010/main" val="9708901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Scalaz</a:t>
            </a:r>
            <a:r>
              <a:rPr lang="en-US" dirty="0" smtClean="0"/>
              <a:t> is a library which provides lots of advanced functional programming tools, mostly by introducing </a:t>
            </a:r>
            <a:r>
              <a:rPr lang="en-US" dirty="0" err="1" smtClean="0"/>
              <a:t>typeclasses</a:t>
            </a:r>
            <a:r>
              <a:rPr lang="en-US" dirty="0" smtClean="0"/>
              <a:t> and operators you may use with them. </a:t>
            </a:r>
          </a:p>
          <a:p>
            <a:endParaRPr lang="en-US" dirty="0" smtClean="0"/>
          </a:p>
          <a:p>
            <a:r>
              <a:rPr lang="en-US" dirty="0" err="1" smtClean="0"/>
              <a:t>Scalaz</a:t>
            </a:r>
            <a:r>
              <a:rPr lang="en-US" dirty="0" smtClean="0"/>
              <a:t> and Cats are probably the most popular libraries in </a:t>
            </a:r>
            <a:r>
              <a:rPr lang="en-US" dirty="0" err="1" smtClean="0"/>
              <a:t>scala</a:t>
            </a:r>
            <a:r>
              <a:rPr lang="en-US" dirty="0" smtClean="0"/>
              <a:t> to provide these features, with Cats </a:t>
            </a:r>
            <a:r>
              <a:rPr lang="en-US" dirty="0" err="1" smtClean="0"/>
              <a:t>beind</a:t>
            </a:r>
            <a:r>
              <a:rPr lang="en-US" dirty="0" smtClean="0"/>
              <a:t> developed more recently.</a:t>
            </a:r>
          </a:p>
          <a:p>
            <a:endParaRPr lang="en-US" dirty="0"/>
          </a:p>
        </p:txBody>
      </p:sp>
    </p:spTree>
    <p:extLst>
      <p:ext uri="{BB962C8B-B14F-4D97-AF65-F5344CB8AC3E}">
        <p14:creationId xmlns:p14="http://schemas.microsoft.com/office/powerpoint/2010/main" val="1146493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chapter we first review polymorphism having now covered all the features in </a:t>
            </a:r>
            <a:r>
              <a:rPr lang="en-US" dirty="0" err="1" smtClean="0"/>
              <a:t>scala</a:t>
            </a:r>
            <a:r>
              <a:rPr lang="en-US" dirty="0" smtClean="0"/>
              <a:t> which provide the various kinds: generics, inheritance and </a:t>
            </a:r>
            <a:r>
              <a:rPr lang="en-US" dirty="0" err="1" smtClean="0"/>
              <a:t>implicits</a:t>
            </a:r>
            <a:r>
              <a:rPr lang="en-US" dirty="0" smtClean="0"/>
              <a:t>. </a:t>
            </a:r>
          </a:p>
          <a:p>
            <a:endParaRPr lang="en-US" dirty="0"/>
          </a:p>
          <a:p>
            <a:r>
              <a:rPr lang="en-US" dirty="0" smtClean="0"/>
              <a:t>Once we have understood why and how </a:t>
            </a:r>
            <a:r>
              <a:rPr lang="en-US" dirty="0" err="1" smtClean="0"/>
              <a:t>implicts</a:t>
            </a:r>
            <a:r>
              <a:rPr lang="en-US" dirty="0" smtClean="0"/>
              <a:t> provide the most powerful kind of polymorphism, </a:t>
            </a:r>
            <a:r>
              <a:rPr lang="en-US" dirty="0" err="1" smtClean="0"/>
              <a:t>typeclasses</a:t>
            </a:r>
            <a:r>
              <a:rPr lang="en-US" dirty="0" smtClean="0"/>
              <a:t>, we will go on to consider some interesting type classes: </a:t>
            </a:r>
            <a:r>
              <a:rPr lang="en-US" dirty="0" err="1" smtClean="0"/>
              <a:t>Monid</a:t>
            </a:r>
            <a:r>
              <a:rPr lang="en-US" dirty="0" smtClean="0"/>
              <a:t>, Equal, Order, </a:t>
            </a:r>
            <a:r>
              <a:rPr lang="en-US" dirty="0" err="1" smtClean="0"/>
              <a:t>Functor</a:t>
            </a:r>
            <a:r>
              <a:rPr lang="en-US" dirty="0" smtClean="0"/>
              <a:t> and Applicative.</a:t>
            </a:r>
          </a:p>
          <a:p>
            <a:endParaRPr lang="en-US" dirty="0"/>
          </a:p>
          <a:p>
            <a:r>
              <a:rPr lang="en-US" dirty="0" smtClean="0"/>
              <a:t>The latter two, </a:t>
            </a:r>
            <a:r>
              <a:rPr lang="en-US" dirty="0" err="1" smtClean="0"/>
              <a:t>Functor</a:t>
            </a:r>
            <a:r>
              <a:rPr lang="en-US" dirty="0" smtClean="0"/>
              <a:t> and Applicative are known as higher-</a:t>
            </a:r>
            <a:r>
              <a:rPr lang="en-US" dirty="0" err="1" smtClean="0"/>
              <a:t>kinded</a:t>
            </a:r>
            <a:r>
              <a:rPr lang="en-US" dirty="0" smtClean="0"/>
              <a:t>: they are interfaces for generic types, rather than simple types. They allow you to say things about containers </a:t>
            </a:r>
            <a:r>
              <a:rPr lang="en-US" smtClean="0"/>
              <a:t>without mentioning their </a:t>
            </a:r>
            <a:r>
              <a:rPr lang="en-US" dirty="0" smtClean="0"/>
              <a:t>contents.</a:t>
            </a:r>
            <a:endParaRPr lang="en-US" dirty="0"/>
          </a:p>
        </p:txBody>
      </p:sp>
    </p:spTree>
    <p:extLst>
      <p:ext uri="{BB962C8B-B14F-4D97-AF65-F5344CB8AC3E}">
        <p14:creationId xmlns:p14="http://schemas.microsoft.com/office/powerpoint/2010/main" val="12358668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Scalaz</a:t>
            </a:r>
            <a:r>
              <a:rPr lang="en-US" dirty="0" smtClean="0"/>
              <a:t> integrates with </a:t>
            </a:r>
            <a:r>
              <a:rPr lang="en-US" dirty="0" err="1" smtClean="0"/>
              <a:t>sbt</a:t>
            </a:r>
            <a:r>
              <a:rPr lang="en-US" dirty="0" smtClean="0"/>
              <a:t> in the usual way. </a:t>
            </a:r>
          </a:p>
          <a:p>
            <a:endParaRPr lang="en-US" dirty="0"/>
          </a:p>
          <a:p>
            <a:r>
              <a:rPr lang="en-US" dirty="0" smtClean="0"/>
              <a:t>When using libraries with </a:t>
            </a:r>
            <a:r>
              <a:rPr lang="en-US" dirty="0" err="1" smtClean="0"/>
              <a:t>scala</a:t>
            </a:r>
            <a:r>
              <a:rPr lang="en-US" dirty="0" smtClean="0"/>
              <a:t> you will still often want to use the console. </a:t>
            </a:r>
            <a:r>
              <a:rPr lang="en-US" dirty="0" err="1" smtClean="0"/>
              <a:t>Sbt’s</a:t>
            </a:r>
            <a:r>
              <a:rPr lang="en-US" dirty="0" smtClean="0"/>
              <a:t> console command will open up the usual </a:t>
            </a:r>
            <a:r>
              <a:rPr lang="en-US" dirty="0" err="1" smtClean="0"/>
              <a:t>scala</a:t>
            </a:r>
            <a:r>
              <a:rPr lang="en-US" dirty="0" smtClean="0"/>
              <a:t> </a:t>
            </a:r>
            <a:r>
              <a:rPr lang="en-US" dirty="0" err="1" smtClean="0"/>
              <a:t>repl</a:t>
            </a:r>
            <a:r>
              <a:rPr lang="en-US" dirty="0" smtClean="0"/>
              <a:t> however now including all your libraries and dependencies. </a:t>
            </a:r>
          </a:p>
          <a:p>
            <a:endParaRPr lang="en-US" dirty="0"/>
          </a:p>
          <a:p>
            <a:r>
              <a:rPr lang="en-US" dirty="0" smtClean="0"/>
              <a:t>The </a:t>
            </a:r>
            <a:r>
              <a:rPr lang="en-US" dirty="0" err="1" smtClean="0"/>
              <a:t>initlalCommands</a:t>
            </a:r>
            <a:r>
              <a:rPr lang="en-US" dirty="0" smtClean="0"/>
              <a:t> setting in </a:t>
            </a:r>
            <a:r>
              <a:rPr lang="en-US" dirty="0" err="1" smtClean="0"/>
              <a:t>sbt</a:t>
            </a:r>
            <a:r>
              <a:rPr lang="en-US" dirty="0" smtClean="0"/>
              <a:t> files primes the </a:t>
            </a:r>
            <a:r>
              <a:rPr lang="en-US" dirty="0" err="1" smtClean="0"/>
              <a:t>sbt</a:t>
            </a:r>
            <a:r>
              <a:rPr lang="en-US" dirty="0" smtClean="0"/>
              <a:t> console with starting commands. Here the two import statements import everything from </a:t>
            </a:r>
            <a:r>
              <a:rPr lang="en-US" dirty="0" err="1" smtClean="0"/>
              <a:t>scalaz</a:t>
            </a:r>
            <a:r>
              <a:rPr lang="en-US" dirty="0" smtClean="0"/>
              <a:t> so it is convenient to use the library at the repl</a:t>
            </a:r>
            <a:r>
              <a:rPr lang="en-US" dirty="0"/>
              <a:t>.</a:t>
            </a:r>
          </a:p>
        </p:txBody>
      </p:sp>
    </p:spTree>
    <p:extLst>
      <p:ext uri="{BB962C8B-B14F-4D97-AF65-F5344CB8AC3E}">
        <p14:creationId xmlns:p14="http://schemas.microsoft.com/office/powerpoint/2010/main" val="5010496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simple </a:t>
            </a:r>
            <a:r>
              <a:rPr lang="en-US" dirty="0" err="1" smtClean="0"/>
              <a:t>typeclass</a:t>
            </a:r>
            <a:r>
              <a:rPr lang="en-US" dirty="0" smtClean="0"/>
              <a:t> to look at is Equal. There are Equal instances for many built in types, including strings and </a:t>
            </a:r>
            <a:r>
              <a:rPr lang="en-US" dirty="0" err="1" smtClean="0"/>
              <a:t>ints</a:t>
            </a:r>
            <a:r>
              <a:rPr lang="en-US" dirty="0" smtClean="0"/>
              <a:t>. </a:t>
            </a:r>
            <a:r>
              <a:rPr lang="en-US" dirty="0" err="1" smtClean="0"/>
              <a:t>Scalaz</a:t>
            </a:r>
            <a:r>
              <a:rPr lang="en-US" dirty="0" smtClean="0"/>
              <a:t> introduces operators which can be be used with any type for which there is an Equal instance. </a:t>
            </a:r>
          </a:p>
          <a:p>
            <a:endParaRPr lang="en-US" dirty="0"/>
          </a:p>
          <a:p>
            <a:r>
              <a:rPr lang="en-US" dirty="0" smtClean="0"/>
              <a:t>Above </a:t>
            </a:r>
            <a:r>
              <a:rPr lang="en-US" dirty="0" err="1" smtClean="0"/>
              <a:t>scalaz’s</a:t>
            </a:r>
            <a:r>
              <a:rPr lang="en-US" dirty="0" smtClean="0"/>
              <a:t> === (equal-to) and =/= (not-equal-to) operators are compared with </a:t>
            </a:r>
            <a:r>
              <a:rPr lang="en-US" dirty="0" err="1" smtClean="0"/>
              <a:t>scala’s</a:t>
            </a:r>
            <a:r>
              <a:rPr lang="en-US" dirty="0" smtClean="0"/>
              <a:t>. Note that </a:t>
            </a:r>
            <a:r>
              <a:rPr lang="en-US" dirty="0" err="1" smtClean="0"/>
              <a:t>scala’s</a:t>
            </a:r>
            <a:r>
              <a:rPr lang="en-US" dirty="0" smtClean="0"/>
              <a:t> return false when incomparable types are compared whereas </a:t>
            </a:r>
            <a:r>
              <a:rPr lang="en-US" dirty="0" err="1" smtClean="0"/>
              <a:t>scalaz’s</a:t>
            </a:r>
            <a:r>
              <a:rPr lang="en-US" dirty="0" smtClean="0"/>
              <a:t> fails to compile. </a:t>
            </a:r>
            <a:endParaRPr lang="en-US" dirty="0"/>
          </a:p>
        </p:txBody>
      </p:sp>
    </p:spTree>
    <p:extLst>
      <p:ext uri="{BB962C8B-B14F-4D97-AF65-F5344CB8AC3E}">
        <p14:creationId xmlns:p14="http://schemas.microsoft.com/office/powerpoint/2010/main" val="9142916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Order </a:t>
            </a:r>
            <a:r>
              <a:rPr lang="en-US" dirty="0" err="1" smtClean="0"/>
              <a:t>typeclass</a:t>
            </a:r>
            <a:r>
              <a:rPr lang="en-US" dirty="0" smtClean="0"/>
              <a:t> gives you useful operators for ordering information. The ?|? Operator tells you how one value relates to another (returning the object LT, GT or EQ</a:t>
            </a:r>
            <a:r>
              <a:rPr lang="en-GB" dirty="0" smtClean="0"/>
              <a:t>).</a:t>
            </a:r>
          </a:p>
          <a:p>
            <a:endParaRPr lang="en-GB" dirty="0"/>
          </a:p>
          <a:p>
            <a:r>
              <a:rPr lang="en-GB" dirty="0" smtClean="0"/>
              <a:t>M</a:t>
            </a:r>
            <a:r>
              <a:rPr lang="en-US" dirty="0" smtClean="0"/>
              <a:t>in gives you the minimum value, max the maximum, and so on. </a:t>
            </a:r>
          </a:p>
          <a:p>
            <a:endParaRPr lang="en-US" dirty="0"/>
          </a:p>
          <a:p>
            <a:r>
              <a:rPr lang="en-US" dirty="0" smtClean="0"/>
              <a:t>Not that </a:t>
            </a:r>
            <a:r>
              <a:rPr lang="en-US" dirty="0" err="1" smtClean="0"/>
              <a:t>scala’s</a:t>
            </a:r>
            <a:r>
              <a:rPr lang="en-US" dirty="0" smtClean="0"/>
              <a:t> &gt; </a:t>
            </a:r>
            <a:r>
              <a:rPr lang="en-US" dirty="0" err="1" smtClean="0"/>
              <a:t>operater</a:t>
            </a:r>
            <a:r>
              <a:rPr lang="en-US" dirty="0" smtClean="0"/>
              <a:t> tells you whether a value is greater than </a:t>
            </a:r>
            <a:r>
              <a:rPr lang="en-US" dirty="0" err="1" smtClean="0"/>
              <a:t>antoher</a:t>
            </a:r>
            <a:r>
              <a:rPr lang="en-US" dirty="0" smtClean="0"/>
              <a:t>, and may succeed in compiling when distinct types are compared (</a:t>
            </a:r>
            <a:r>
              <a:rPr lang="en-US" dirty="0" err="1" smtClean="0"/>
              <a:t>eg</a:t>
            </a:r>
            <a:r>
              <a:rPr lang="en-US" dirty="0" smtClean="0"/>
              <a:t>. </a:t>
            </a:r>
            <a:r>
              <a:rPr lang="en-US" dirty="0" err="1" smtClean="0"/>
              <a:t>Ints</a:t>
            </a:r>
            <a:r>
              <a:rPr lang="en-US" dirty="0" smtClean="0"/>
              <a:t> and Doubles) whereas </a:t>
            </a:r>
            <a:r>
              <a:rPr lang="en-US" dirty="0" err="1" smtClean="0"/>
              <a:t>scalaz’s</a:t>
            </a:r>
            <a:r>
              <a:rPr lang="en-US" dirty="0" smtClean="0"/>
              <a:t> </a:t>
            </a:r>
            <a:r>
              <a:rPr lang="en-US" dirty="0" err="1" smtClean="0"/>
              <a:t>gt</a:t>
            </a:r>
            <a:r>
              <a:rPr lang="en-US" dirty="0" smtClean="0"/>
              <a:t> will fail. </a:t>
            </a:r>
            <a:endParaRPr lang="en-US" dirty="0"/>
          </a:p>
        </p:txBody>
      </p:sp>
    </p:spTree>
    <p:extLst>
      <p:ext uri="{BB962C8B-B14F-4D97-AF65-F5344CB8AC3E}">
        <p14:creationId xmlns:p14="http://schemas.microsoft.com/office/powerpoint/2010/main" val="1195085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may implement Order, Equal and any other </a:t>
            </a:r>
            <a:r>
              <a:rPr lang="en-US" dirty="0" err="1" smtClean="0"/>
              <a:t>scalaz</a:t>
            </a:r>
            <a:r>
              <a:rPr lang="en-US" dirty="0" smtClean="0"/>
              <a:t> </a:t>
            </a:r>
            <a:r>
              <a:rPr lang="en-US" dirty="0" err="1" smtClean="0"/>
              <a:t>typeclass</a:t>
            </a:r>
            <a:r>
              <a:rPr lang="en-US" dirty="0" smtClean="0"/>
              <a:t> for your own types and therefore get automatic access to the helpful operators and methods </a:t>
            </a:r>
            <a:r>
              <a:rPr lang="en-US" dirty="0" err="1" smtClean="0"/>
              <a:t>scalaz</a:t>
            </a:r>
            <a:r>
              <a:rPr lang="en-US" dirty="0" smtClean="0"/>
              <a:t> provides. </a:t>
            </a:r>
          </a:p>
          <a:p>
            <a:endParaRPr lang="en-US" dirty="0"/>
          </a:p>
          <a:p>
            <a:r>
              <a:rPr lang="en-US" dirty="0" smtClean="0"/>
              <a:t>Above an instance of the Equal </a:t>
            </a:r>
            <a:r>
              <a:rPr lang="en-US" dirty="0" err="1" smtClean="0"/>
              <a:t>typeclass</a:t>
            </a:r>
            <a:r>
              <a:rPr lang="en-US" dirty="0" smtClean="0"/>
              <a:t> is defined for the Worker class. </a:t>
            </a:r>
            <a:r>
              <a:rPr lang="en-US" dirty="0" err="1" smtClean="0"/>
              <a:t>Equal.equal</a:t>
            </a:r>
            <a:r>
              <a:rPr lang="en-US" dirty="0" smtClean="0"/>
              <a:t> is a utility method </a:t>
            </a:r>
            <a:r>
              <a:rPr lang="en-US" dirty="0" err="1" smtClean="0"/>
              <a:t>scalaz</a:t>
            </a:r>
            <a:r>
              <a:rPr lang="en-US" dirty="0" smtClean="0"/>
              <a:t> provides for defining objects which implement the Equal trait. The argument is the comparison function to use. </a:t>
            </a:r>
          </a:p>
          <a:p>
            <a:endParaRPr lang="en-US" dirty="0"/>
          </a:p>
          <a:p>
            <a:r>
              <a:rPr lang="en-US" dirty="0" err="1" smtClean="0"/>
              <a:t>Scalaz</a:t>
            </a:r>
            <a:r>
              <a:rPr lang="en-US" dirty="0" smtClean="0"/>
              <a:t> typically provides helper methods named after the </a:t>
            </a:r>
            <a:r>
              <a:rPr lang="en-US" dirty="0" err="1" smtClean="0"/>
              <a:t>typeclass</a:t>
            </a:r>
            <a:r>
              <a:rPr lang="en-US" dirty="0" smtClean="0"/>
              <a:t> (</a:t>
            </a:r>
            <a:r>
              <a:rPr lang="en-US" dirty="0" err="1" smtClean="0"/>
              <a:t>Equal.equals</a:t>
            </a:r>
            <a:r>
              <a:rPr lang="en-US" dirty="0" smtClean="0"/>
              <a:t>, </a:t>
            </a:r>
            <a:r>
              <a:rPr lang="en-US" dirty="0" err="1" smtClean="0"/>
              <a:t>Order.orders</a:t>
            </a:r>
            <a:r>
              <a:rPr lang="en-US" dirty="0" smtClean="0"/>
              <a:t>, etc.) which return objects which implement their relevant trait.</a:t>
            </a:r>
          </a:p>
          <a:p>
            <a:endParaRPr lang="en-US" dirty="0"/>
          </a:p>
          <a:p>
            <a:endParaRPr lang="en-US" dirty="0" smtClean="0"/>
          </a:p>
        </p:txBody>
      </p:sp>
    </p:spTree>
    <p:extLst>
      <p:ext uri="{BB962C8B-B14F-4D97-AF65-F5344CB8AC3E}">
        <p14:creationId xmlns:p14="http://schemas.microsoft.com/office/powerpoint/2010/main" val="1815403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we have mostly been concerned with </a:t>
            </a:r>
            <a:r>
              <a:rPr lang="en-US" dirty="0" err="1" smtClean="0"/>
              <a:t>typeclasses</a:t>
            </a:r>
            <a:r>
              <a:rPr lang="en-US" dirty="0" smtClean="0"/>
              <a:t> which describe a simple type, </a:t>
            </a:r>
            <a:r>
              <a:rPr lang="en-US" dirty="0" err="1" smtClean="0"/>
              <a:t>eg</a:t>
            </a:r>
            <a:r>
              <a:rPr lang="en-US" dirty="0" smtClean="0"/>
              <a:t>. trait Eatable[A] for anything which can be eaten. </a:t>
            </a:r>
          </a:p>
          <a:p>
            <a:endParaRPr lang="en-US" dirty="0"/>
          </a:p>
          <a:p>
            <a:r>
              <a:rPr lang="en-US" dirty="0" smtClean="0"/>
              <a:t>However the most powerful </a:t>
            </a:r>
            <a:r>
              <a:rPr lang="en-US" dirty="0" err="1" smtClean="0"/>
              <a:t>typeclasses</a:t>
            </a:r>
            <a:r>
              <a:rPr lang="en-US" dirty="0" smtClean="0"/>
              <a:t> instead describe container-types, </a:t>
            </a:r>
            <a:r>
              <a:rPr lang="en-US" dirty="0" err="1" smtClean="0"/>
              <a:t>eg</a:t>
            </a:r>
            <a:r>
              <a:rPr lang="en-US" dirty="0" smtClean="0"/>
              <a:t>., trait </a:t>
            </a:r>
            <a:r>
              <a:rPr lang="en-US" dirty="0" err="1" smtClean="0"/>
              <a:t>Mappable</a:t>
            </a:r>
            <a:r>
              <a:rPr lang="en-US" dirty="0" smtClean="0"/>
              <a:t>[C[A]]. Here that </a:t>
            </a:r>
            <a:r>
              <a:rPr lang="en-US" dirty="0" err="1" smtClean="0"/>
              <a:t>Mappable</a:t>
            </a:r>
            <a:r>
              <a:rPr lang="en-US" dirty="0" smtClean="0"/>
              <a:t> describes a type C (</a:t>
            </a:r>
            <a:r>
              <a:rPr lang="en-US" dirty="0" err="1" smtClean="0"/>
              <a:t>eg</a:t>
            </a:r>
            <a:r>
              <a:rPr lang="en-US" dirty="0" smtClean="0"/>
              <a:t>. List) which contains A (</a:t>
            </a:r>
            <a:r>
              <a:rPr lang="en-US" dirty="0" err="1" smtClean="0"/>
              <a:t>eg</a:t>
            </a:r>
            <a:r>
              <a:rPr lang="en-US" dirty="0" smtClean="0"/>
              <a:t>. </a:t>
            </a:r>
            <a:r>
              <a:rPr lang="en-US" dirty="0" err="1" smtClean="0"/>
              <a:t>Ints</a:t>
            </a:r>
            <a:r>
              <a:rPr lang="en-US" dirty="0" smtClean="0"/>
              <a:t>).</a:t>
            </a:r>
          </a:p>
          <a:p>
            <a:endParaRPr lang="en-US" dirty="0"/>
          </a:p>
          <a:p>
            <a:r>
              <a:rPr lang="en-US" dirty="0" smtClean="0"/>
              <a:t>These </a:t>
            </a:r>
            <a:r>
              <a:rPr lang="en-US" dirty="0" err="1" smtClean="0"/>
              <a:t>typeclasses</a:t>
            </a:r>
            <a:r>
              <a:rPr lang="en-US" dirty="0" smtClean="0"/>
              <a:t> are known as higher-</a:t>
            </a:r>
            <a:r>
              <a:rPr lang="en-US" dirty="0" err="1" smtClean="0"/>
              <a:t>kinded</a:t>
            </a:r>
            <a:r>
              <a:rPr lang="en-US" dirty="0" smtClean="0"/>
              <a:t> types: they describe types which are parameterized by some other type. </a:t>
            </a:r>
          </a:p>
          <a:p>
            <a:endParaRPr lang="en-US" dirty="0" smtClean="0"/>
          </a:p>
          <a:p>
            <a:r>
              <a:rPr lang="en-US" dirty="0" smtClean="0"/>
              <a:t>How “complete” a type is known as its kind.  Above, the type </a:t>
            </a:r>
            <a:r>
              <a:rPr lang="en-US" dirty="0" err="1" smtClean="0"/>
              <a:t>Int</a:t>
            </a:r>
            <a:r>
              <a:rPr lang="en-US" dirty="0" smtClean="0"/>
              <a:t> is a complete, concrete type so its kind is A. The type Option requires another type to be complete (</a:t>
            </a:r>
            <a:r>
              <a:rPr lang="en-US" dirty="0" err="1" smtClean="0"/>
              <a:t>eg</a:t>
            </a:r>
            <a:r>
              <a:rPr lang="en-US" dirty="0" smtClean="0"/>
              <a:t>. Option[</a:t>
            </a:r>
            <a:r>
              <a:rPr lang="en-US" dirty="0" err="1" smtClean="0"/>
              <a:t>Int</a:t>
            </a:r>
            <a:r>
              <a:rPr lang="en-US" dirty="0" smtClean="0"/>
              <a:t>)) so its kind is F[A]. </a:t>
            </a:r>
          </a:p>
          <a:p>
            <a:endParaRPr lang="en-US" dirty="0"/>
          </a:p>
          <a:p>
            <a:r>
              <a:rPr lang="en-US" dirty="0" smtClean="0"/>
              <a:t>The type </a:t>
            </a:r>
            <a:r>
              <a:rPr lang="en-US" dirty="0" err="1" smtClean="0"/>
              <a:t>Functor</a:t>
            </a:r>
            <a:r>
              <a:rPr lang="en-US" dirty="0" smtClean="0"/>
              <a:t> (which describes </a:t>
            </a:r>
            <a:r>
              <a:rPr lang="en-US" dirty="0" err="1" smtClean="0"/>
              <a:t>mappable</a:t>
            </a:r>
            <a:r>
              <a:rPr lang="en-US" dirty="0" smtClean="0"/>
              <a:t> things) is about types that require other types, so its kind is X[F[A]]. </a:t>
            </a:r>
            <a:r>
              <a:rPr lang="en-US" dirty="0" err="1" smtClean="0"/>
              <a:t>Eg</a:t>
            </a:r>
            <a:r>
              <a:rPr lang="en-US" dirty="0" smtClean="0"/>
              <a:t>. an instance would be </a:t>
            </a:r>
            <a:r>
              <a:rPr lang="en-US" dirty="0" err="1" smtClean="0"/>
              <a:t>Functor</a:t>
            </a:r>
            <a:r>
              <a:rPr lang="en-US" dirty="0" smtClean="0"/>
              <a:t>[List] .</a:t>
            </a:r>
          </a:p>
          <a:p>
            <a:endParaRPr lang="en-US" dirty="0"/>
          </a:p>
          <a:p>
            <a:r>
              <a:rPr lang="en-US" dirty="0" smtClean="0"/>
              <a:t>NB. The choice of X/F/A here is arbitrary, they are just used to show nesting. </a:t>
            </a:r>
          </a:p>
          <a:p>
            <a:endParaRPr lang="en-US" dirty="0" smtClean="0"/>
          </a:p>
          <a:p>
            <a:r>
              <a:rPr lang="en-US" dirty="0" smtClean="0"/>
              <a:t>Another way of thinking of F[A] is as a type-function which requires on argument. So X[] is a function which accepts a type-function. </a:t>
            </a:r>
            <a:endParaRPr lang="en-US" dirty="0"/>
          </a:p>
          <a:p>
            <a:endParaRPr lang="en-US" dirty="0"/>
          </a:p>
        </p:txBody>
      </p:sp>
    </p:spTree>
    <p:extLst>
      <p:ext uri="{BB962C8B-B14F-4D97-AF65-F5344CB8AC3E}">
        <p14:creationId xmlns:p14="http://schemas.microsoft.com/office/powerpoint/2010/main" val="8836641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Above, the </a:t>
            </a:r>
            <a:r>
              <a:rPr lang="en-US" dirty="0" err="1" smtClean="0"/>
              <a:t>Functor</a:t>
            </a:r>
            <a:r>
              <a:rPr lang="en-US" dirty="0" smtClean="0"/>
              <a:t> </a:t>
            </a:r>
            <a:r>
              <a:rPr lang="en-US" dirty="0" err="1" smtClean="0"/>
              <a:t>typeclass</a:t>
            </a:r>
            <a:r>
              <a:rPr lang="en-US" dirty="0" smtClean="0"/>
              <a:t> describes all containers with a map method.</a:t>
            </a:r>
          </a:p>
          <a:p>
            <a:endParaRPr lang="en-US" dirty="0"/>
          </a:p>
          <a:p>
            <a:r>
              <a:rPr lang="en-US" dirty="0" smtClean="0"/>
              <a:t>Having defined the </a:t>
            </a:r>
            <a:r>
              <a:rPr lang="en-US" dirty="0" err="1" smtClean="0"/>
              <a:t>typeclass</a:t>
            </a:r>
            <a:r>
              <a:rPr lang="en-US" dirty="0" smtClean="0"/>
              <a:t> we then provide an instance for Lists. Having defined the </a:t>
            </a:r>
            <a:r>
              <a:rPr lang="en-US" dirty="0" err="1" smtClean="0"/>
              <a:t>ListFunctor</a:t>
            </a:r>
            <a:r>
              <a:rPr lang="en-US" dirty="0" smtClean="0"/>
              <a:t> object we can use it’s map directly on Lists.</a:t>
            </a:r>
          </a:p>
          <a:p>
            <a:endParaRPr lang="en-US" dirty="0"/>
          </a:p>
          <a:p>
            <a:r>
              <a:rPr lang="en-US" dirty="0" smtClean="0"/>
              <a:t>This however, isn’t the usefulness of </a:t>
            </a:r>
            <a:r>
              <a:rPr lang="en-US" dirty="0" err="1" smtClean="0"/>
              <a:t>typeclasses</a:t>
            </a:r>
            <a:r>
              <a:rPr lang="en-US" dirty="0" smtClean="0"/>
              <a:t>: what we really want to do is pretend map is a method of Lists. </a:t>
            </a:r>
          </a:p>
          <a:p>
            <a:endParaRPr lang="en-US" dirty="0"/>
          </a:p>
          <a:p>
            <a:endParaRPr lang="en-US" dirty="0" smtClean="0"/>
          </a:p>
          <a:p>
            <a:r>
              <a:rPr lang="en-US" dirty="0" smtClean="0"/>
              <a:t>NB.</a:t>
            </a:r>
          </a:p>
          <a:p>
            <a:endParaRPr lang="en-US" dirty="0" smtClean="0"/>
          </a:p>
          <a:p>
            <a:r>
              <a:rPr lang="en-US" dirty="0"/>
              <a:t>When defining higher-</a:t>
            </a:r>
            <a:r>
              <a:rPr lang="en-US" dirty="0" err="1"/>
              <a:t>kinded</a:t>
            </a:r>
            <a:r>
              <a:rPr lang="en-US" dirty="0"/>
              <a:t> </a:t>
            </a:r>
            <a:r>
              <a:rPr lang="en-US" dirty="0" err="1"/>
              <a:t>typeclasses</a:t>
            </a:r>
            <a:r>
              <a:rPr lang="en-US" dirty="0"/>
              <a:t> you place a _ in the innermost type-slot, since the </a:t>
            </a:r>
            <a:r>
              <a:rPr lang="en-US" dirty="0" err="1"/>
              <a:t>typeclass</a:t>
            </a:r>
            <a:r>
              <a:rPr lang="en-US" dirty="0"/>
              <a:t> is </a:t>
            </a:r>
            <a:r>
              <a:rPr lang="en-US" dirty="0" smtClean="0"/>
              <a:t>defined for any </a:t>
            </a:r>
            <a:r>
              <a:rPr lang="en-US" dirty="0"/>
              <a:t>type in that slot. </a:t>
            </a:r>
          </a:p>
          <a:p>
            <a:endParaRPr lang="en-US" dirty="0" smtClean="0"/>
          </a:p>
        </p:txBody>
      </p:sp>
    </p:spTree>
    <p:extLst>
      <p:ext uri="{BB962C8B-B14F-4D97-AF65-F5344CB8AC3E}">
        <p14:creationId xmlns:p14="http://schemas.microsoft.com/office/powerpoint/2010/main" val="1130254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give map to lists, and above, the mm method we have to define a class to convert lists to which have this method. </a:t>
            </a:r>
            <a:r>
              <a:rPr lang="en-US" dirty="0" err="1" smtClean="0"/>
              <a:t>FunctorOps</a:t>
            </a:r>
            <a:r>
              <a:rPr lang="en-US" dirty="0" smtClean="0"/>
              <a:t> is just such a conversion.</a:t>
            </a:r>
          </a:p>
          <a:p>
            <a:endParaRPr lang="en-US" dirty="0"/>
          </a:p>
          <a:p>
            <a:r>
              <a:rPr lang="en-US" dirty="0" smtClean="0"/>
              <a:t>You may think of the trait as defining the interface of the </a:t>
            </a:r>
            <a:r>
              <a:rPr lang="en-US" dirty="0" err="1" smtClean="0"/>
              <a:t>typeclass</a:t>
            </a:r>
            <a:r>
              <a:rPr lang="en-US" dirty="0" smtClean="0"/>
              <a:t>, the object its implementation and the conversion as the glue which makes available the implementation as methods. </a:t>
            </a:r>
            <a:endParaRPr lang="en-US" dirty="0"/>
          </a:p>
        </p:txBody>
      </p:sp>
    </p:spTree>
    <p:extLst>
      <p:ext uri="{BB962C8B-B14F-4D97-AF65-F5344CB8AC3E}">
        <p14:creationId xmlns:p14="http://schemas.microsoft.com/office/powerpoint/2010/main" val="13681605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a:p>
            <a:endParaRPr lang="en-US" dirty="0" smtClean="0"/>
          </a:p>
          <a:p>
            <a:r>
              <a:rPr lang="en-US" dirty="0" smtClean="0"/>
              <a:t/>
            </a:r>
            <a:br>
              <a:rPr lang="en-US" dirty="0" smtClean="0"/>
            </a:br>
            <a:r>
              <a:rPr lang="en-US" dirty="0" smtClean="0"/>
              <a:t>Aside: functions are </a:t>
            </a:r>
            <a:r>
              <a:rPr lang="en-US" dirty="0" err="1" smtClean="0"/>
              <a:t>functors</a:t>
            </a:r>
            <a:r>
              <a:rPr lang="en-US" dirty="0" smtClean="0"/>
              <a:t>!</a:t>
            </a:r>
          </a:p>
          <a:p>
            <a:endParaRPr lang="en-US" dirty="0" smtClean="0"/>
          </a:p>
          <a:p>
            <a:r>
              <a:rPr lang="en-US" dirty="0" err="1" smtClean="0"/>
              <a:t>scalaz</a:t>
            </a:r>
            <a:r>
              <a:rPr lang="en-US" dirty="0" smtClean="0"/>
              <a:t> defines a </a:t>
            </a:r>
            <a:r>
              <a:rPr lang="en-US" dirty="0" err="1" smtClean="0"/>
              <a:t>Functor</a:t>
            </a:r>
            <a:r>
              <a:rPr lang="en-US" dirty="0" smtClean="0"/>
              <a:t>[F[_]] instance for functions: functions are themselves things which can be </a:t>
            </a:r>
            <a:r>
              <a:rPr lang="en-US" dirty="0" err="1" smtClean="0"/>
              <a:t>map’d</a:t>
            </a:r>
            <a:r>
              <a:rPr lang="en-US" dirty="0" smtClean="0"/>
              <a:t>. In the case of functions map = compose. </a:t>
            </a:r>
          </a:p>
        </p:txBody>
      </p:sp>
    </p:spTree>
    <p:extLst>
      <p:ext uri="{BB962C8B-B14F-4D97-AF65-F5344CB8AC3E}">
        <p14:creationId xmlns:p14="http://schemas.microsoft.com/office/powerpoint/2010/main" val="13971477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Functors</a:t>
            </a:r>
            <a:r>
              <a:rPr lang="en-US" dirty="0" smtClean="0"/>
              <a:t>, then, are container types that can be mapped. </a:t>
            </a:r>
          </a:p>
          <a:p>
            <a:endParaRPr lang="en-US" dirty="0"/>
          </a:p>
          <a:p>
            <a:r>
              <a:rPr lang="en-US" dirty="0" smtClean="0"/>
              <a:t>One significant of mapping is that it can only be done with a function of one argument. This makes intuitive sense: if we are mapping a function over a container then the function ought only apply to the singular thing the container holds. Though this language is a little metaphorical: a List is a container of </a:t>
            </a:r>
            <a:r>
              <a:rPr lang="en-US" dirty="0" err="1" smtClean="0"/>
              <a:t>Int</a:t>
            </a:r>
            <a:r>
              <a:rPr lang="en-US" dirty="0" smtClean="0"/>
              <a:t> and map takes one </a:t>
            </a:r>
            <a:r>
              <a:rPr lang="en-US" dirty="0" err="1" smtClean="0"/>
              <a:t>Int</a:t>
            </a:r>
            <a:r>
              <a:rPr lang="en-US" dirty="0" smtClean="0"/>
              <a:t> at a time, but we know that in the literal sense it “contains” many </a:t>
            </a:r>
            <a:r>
              <a:rPr lang="en-US" dirty="0" err="1" smtClean="0"/>
              <a:t>Ints</a:t>
            </a:r>
            <a:r>
              <a:rPr lang="en-US" dirty="0" smtClean="0"/>
              <a:t>. </a:t>
            </a:r>
            <a:endParaRPr lang="en-US" dirty="0"/>
          </a:p>
          <a:p>
            <a:endParaRPr lang="en-US" dirty="0"/>
          </a:p>
          <a:p>
            <a:r>
              <a:rPr lang="en-US" dirty="0" smtClean="0"/>
              <a:t>Therefore, if we have a function of two arguments, we cannot map it. Where would the other argument come from? One from the container, and one from where else?</a:t>
            </a:r>
          </a:p>
          <a:p>
            <a:endParaRPr lang="en-US" dirty="0"/>
          </a:p>
          <a:p>
            <a:r>
              <a:rPr lang="en-US" dirty="0" smtClean="0"/>
              <a:t>We will have to supply it later-on, or via some other container. </a:t>
            </a:r>
          </a:p>
          <a:p>
            <a:endParaRPr lang="en-US" dirty="0"/>
          </a:p>
          <a:p>
            <a:r>
              <a:rPr lang="en-US" dirty="0" smtClean="0"/>
              <a:t>We can generalize the </a:t>
            </a:r>
            <a:r>
              <a:rPr lang="en-US" dirty="0" err="1" smtClean="0"/>
              <a:t>Functor</a:t>
            </a:r>
            <a:r>
              <a:rPr lang="en-US" dirty="0" smtClean="0"/>
              <a:t> interface to one which provides the tools to combine containers together so that they can be mapped with multiple-</a:t>
            </a:r>
            <a:r>
              <a:rPr lang="en-US" dirty="0" err="1" smtClean="0"/>
              <a:t>arg</a:t>
            </a:r>
            <a:r>
              <a:rPr lang="en-US" dirty="0" smtClean="0"/>
              <a:t> functions: this </a:t>
            </a:r>
            <a:r>
              <a:rPr lang="en-US" dirty="0" err="1" smtClean="0"/>
              <a:t>typecalss</a:t>
            </a:r>
            <a:r>
              <a:rPr lang="en-US" dirty="0" smtClean="0"/>
              <a:t> is called Applicative and </a:t>
            </a:r>
            <a:r>
              <a:rPr lang="en-US" dirty="0" err="1" smtClean="0"/>
              <a:t>Functors</a:t>
            </a:r>
            <a:r>
              <a:rPr lang="en-US" dirty="0" smtClean="0"/>
              <a:t> which can be mapped in this way are Applicative </a:t>
            </a:r>
            <a:r>
              <a:rPr lang="en-US" dirty="0" err="1" smtClean="0"/>
              <a:t>Functors</a:t>
            </a:r>
            <a:r>
              <a:rPr lang="en-US" dirty="0" smtClean="0"/>
              <a:t>. </a:t>
            </a:r>
          </a:p>
        </p:txBody>
      </p:sp>
    </p:spTree>
    <p:extLst>
      <p:ext uri="{BB962C8B-B14F-4D97-AF65-F5344CB8AC3E}">
        <p14:creationId xmlns:p14="http://schemas.microsoft.com/office/powerpoint/2010/main" val="9754287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challenge here is to move from </a:t>
            </a:r>
            <a:r>
              <a:rPr lang="en-US" dirty="0" err="1" smtClean="0"/>
              <a:t>Functor</a:t>
            </a:r>
            <a:r>
              <a:rPr lang="en-US" dirty="0" smtClean="0"/>
              <a:t> to Applicative: </a:t>
            </a:r>
            <a:r>
              <a:rPr lang="en-US" dirty="0" err="1" smtClean="0"/>
              <a:t>ie</a:t>
            </a:r>
            <a:r>
              <a:rPr lang="en-US" dirty="0" smtClean="0"/>
              <a:t>., to determine what the necessary steps are to apply a multi-</a:t>
            </a:r>
            <a:r>
              <a:rPr lang="en-US" dirty="0" err="1" smtClean="0"/>
              <a:t>arg</a:t>
            </a:r>
            <a:r>
              <a:rPr lang="en-US" dirty="0" smtClean="0"/>
              <a:t> function within the type. </a:t>
            </a:r>
          </a:p>
          <a:p>
            <a:endParaRPr lang="en-US" dirty="0"/>
          </a:p>
          <a:p>
            <a:r>
              <a:rPr lang="en-US" dirty="0" smtClean="0"/>
              <a:t>The first step to generalizing is to take your </a:t>
            </a:r>
            <a:r>
              <a:rPr lang="en-US" dirty="0" err="1" smtClean="0"/>
              <a:t>Functor</a:t>
            </a:r>
            <a:r>
              <a:rPr lang="en-US" dirty="0" smtClean="0"/>
              <a:t> and map a curried version of your multi-</a:t>
            </a:r>
            <a:r>
              <a:rPr lang="en-US" dirty="0" err="1" smtClean="0"/>
              <a:t>arg</a:t>
            </a:r>
            <a:r>
              <a:rPr lang="en-US" dirty="0" smtClean="0"/>
              <a:t> function across it. Above we take a (String)(String) =&gt; String function and map it across a List. This produces a List of (String) =&gt; String functions where the first argument has been filled-in by the list element. </a:t>
            </a:r>
          </a:p>
          <a:p>
            <a:endParaRPr lang="en-US" dirty="0"/>
          </a:p>
          <a:p>
            <a:r>
              <a:rPr lang="en-US" dirty="0" smtClean="0"/>
              <a:t>Now that each element of the list is a function we can run that function with data from elsewhere: </a:t>
            </a:r>
            <a:r>
              <a:rPr lang="en-US" dirty="0" err="1" smtClean="0"/>
              <a:t>ie</a:t>
            </a:r>
            <a:r>
              <a:rPr lang="en-US" dirty="0" smtClean="0"/>
              <a:t>., we can supply the second argument later-on. </a:t>
            </a:r>
          </a:p>
          <a:p>
            <a:endParaRPr lang="en-US" dirty="0"/>
          </a:p>
          <a:p>
            <a:endParaRPr lang="en-US" dirty="0"/>
          </a:p>
        </p:txBody>
      </p:sp>
    </p:spTree>
    <p:extLst>
      <p:ext uri="{BB962C8B-B14F-4D97-AF65-F5344CB8AC3E}">
        <p14:creationId xmlns:p14="http://schemas.microsoft.com/office/powerpoint/2010/main" val="304475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75448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Above the initial map and subsequent call is done in one go. We map the curried function over the list to produce a list of functions, and then map over that list of functions, calling each with the argument ” -- ERROR”.</a:t>
            </a:r>
          </a:p>
          <a:p>
            <a:endParaRPr lang="en-US" dirty="0"/>
          </a:p>
          <a:p>
            <a:r>
              <a:rPr lang="en-US" dirty="0" smtClean="0"/>
              <a:t>We therefore get a final list which contains strings. </a:t>
            </a:r>
          </a:p>
          <a:p>
            <a:endParaRPr lang="en-US" dirty="0"/>
          </a:p>
          <a:p>
            <a:r>
              <a:rPr lang="en-US" dirty="0" smtClean="0"/>
              <a:t>We have moved from a List of strings to a List of strings via a 2-arg function!</a:t>
            </a:r>
            <a:endParaRPr lang="en-US" dirty="0"/>
          </a:p>
        </p:txBody>
      </p:sp>
    </p:spTree>
    <p:extLst>
      <p:ext uri="{BB962C8B-B14F-4D97-AF65-F5344CB8AC3E}">
        <p14:creationId xmlns:p14="http://schemas.microsoft.com/office/powerpoint/2010/main" val="10159035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Scalaz</a:t>
            </a:r>
            <a:r>
              <a:rPr lang="en-US" dirty="0" smtClean="0"/>
              <a:t> defines an  Applicative type class which is an Apply and a </a:t>
            </a:r>
            <a:r>
              <a:rPr lang="en-US" dirty="0" err="1" smtClean="0"/>
              <a:t>Functor</a:t>
            </a:r>
            <a:r>
              <a:rPr lang="en-US" dirty="0"/>
              <a:t>. </a:t>
            </a:r>
            <a:endParaRPr lang="en-US" dirty="0" smtClean="0"/>
          </a:p>
          <a:p>
            <a:endParaRPr lang="en-US" dirty="0"/>
          </a:p>
          <a:p>
            <a:r>
              <a:rPr lang="en-US" dirty="0" smtClean="0"/>
              <a:t>It </a:t>
            </a:r>
            <a:r>
              <a:rPr lang="en-US" dirty="0"/>
              <a:t>is a </a:t>
            </a:r>
            <a:r>
              <a:rPr lang="en-US" dirty="0" err="1"/>
              <a:t>Functor</a:t>
            </a:r>
            <a:r>
              <a:rPr lang="en-US" dirty="0"/>
              <a:t> because it can map. It’s </a:t>
            </a:r>
            <a:r>
              <a:rPr lang="en-US" dirty="0" smtClean="0"/>
              <a:t>an Apply because, in addition, it has a way of using a container of functions (say 2-arg) with another container to run those functions. It’s an Applicative because both being map-able and </a:t>
            </a:r>
            <a:r>
              <a:rPr lang="en-US" dirty="0" err="1" smtClean="0"/>
              <a:t>ap</a:t>
            </a:r>
            <a:r>
              <a:rPr lang="en-US" dirty="0" smtClean="0"/>
              <a:t>-able, it has a constructor. Point is a method which takes a value to-be-contained and wraps it in the container: </a:t>
            </a:r>
            <a:r>
              <a:rPr lang="en-US" dirty="0" err="1" smtClean="0"/>
              <a:t>ie</a:t>
            </a:r>
            <a:r>
              <a:rPr lang="en-US" dirty="0" smtClean="0"/>
              <a:t>., it</a:t>
            </a:r>
            <a:r>
              <a:rPr lang="mr-IN" dirty="0" smtClean="0"/>
              <a:t>’</a:t>
            </a:r>
            <a:r>
              <a:rPr lang="en-US" dirty="0" smtClean="0"/>
              <a:t>s a general constructor method. </a:t>
            </a:r>
          </a:p>
          <a:p>
            <a:endParaRPr lang="en-US" dirty="0"/>
          </a:p>
          <a:p>
            <a:r>
              <a:rPr lang="en-US" dirty="0" smtClean="0"/>
              <a:t>A type is Applicative if there is a </a:t>
            </a:r>
            <a:r>
              <a:rPr lang="en-US" dirty="0" err="1" smtClean="0"/>
              <a:t>construtor</a:t>
            </a:r>
            <a:r>
              <a:rPr lang="en-US" dirty="0" smtClean="0"/>
              <a:t> for it, you can map it (run a 1-arg function), and you can </a:t>
            </a:r>
            <a:r>
              <a:rPr lang="en-US" dirty="0" err="1" smtClean="0"/>
              <a:t>ap</a:t>
            </a:r>
            <a:r>
              <a:rPr lang="en-US" dirty="0" smtClean="0"/>
              <a:t> it (run a container of a function). </a:t>
            </a:r>
            <a:endParaRPr lang="en-US" dirty="0"/>
          </a:p>
        </p:txBody>
      </p:sp>
    </p:spTree>
    <p:extLst>
      <p:ext uri="{BB962C8B-B14F-4D97-AF65-F5344CB8AC3E}">
        <p14:creationId xmlns:p14="http://schemas.microsoft.com/office/powerpoint/2010/main" val="1285892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every </a:t>
            </a:r>
            <a:r>
              <a:rPr lang="en-US" dirty="0" err="1" smtClean="0"/>
              <a:t>typeclass</a:t>
            </a:r>
            <a:r>
              <a:rPr lang="en-US" dirty="0" smtClean="0"/>
              <a:t> defined in </a:t>
            </a:r>
            <a:r>
              <a:rPr lang="en-US" dirty="0" err="1" smtClean="0"/>
              <a:t>scalaz</a:t>
            </a:r>
            <a:r>
              <a:rPr lang="en-US" dirty="0" smtClean="0"/>
              <a:t> we should expect operators. </a:t>
            </a:r>
          </a:p>
          <a:p>
            <a:endParaRPr lang="en-US" dirty="0"/>
          </a:p>
          <a:p>
            <a:r>
              <a:rPr lang="en-US" dirty="0" smtClean="0"/>
              <a:t>Above, the &lt;*&gt; is essentially an alias for </a:t>
            </a:r>
            <a:r>
              <a:rPr lang="en-US" dirty="0" err="1" smtClean="0"/>
              <a:t>ap</a:t>
            </a:r>
            <a:r>
              <a:rPr lang="en-US" dirty="0" smtClean="0"/>
              <a:t>: it runs a contained-function on the right with a container on the left.</a:t>
            </a:r>
          </a:p>
          <a:p>
            <a:endParaRPr lang="en-US" dirty="0"/>
          </a:p>
          <a:p>
            <a:r>
              <a:rPr lang="en-US" dirty="0" smtClean="0"/>
              <a:t>Not that in the second example </a:t>
            </a:r>
            <a:r>
              <a:rPr lang="en-US" dirty="0" err="1" smtClean="0"/>
              <a:t>fnBinary</a:t>
            </a:r>
            <a:r>
              <a:rPr lang="en-US" dirty="0" smtClean="0"/>
              <a:t> is a 2-arg function, therefore we will need two containers worth of information to complete its argument list. The &lt;*&gt; can be stacked right-to-left until the function has all its arguments. </a:t>
            </a:r>
            <a:endParaRPr lang="en-US" dirty="0"/>
          </a:p>
        </p:txBody>
      </p:sp>
    </p:spTree>
    <p:extLst>
      <p:ext uri="{BB962C8B-B14F-4D97-AF65-F5344CB8AC3E}">
        <p14:creationId xmlns:p14="http://schemas.microsoft.com/office/powerpoint/2010/main" val="12132450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dirty="0" smtClean="0"/>
              <a:t>pplicative </a:t>
            </a:r>
            <a:r>
              <a:rPr lang="en-US" dirty="0"/>
              <a:t>also provides the |@| </a:t>
            </a:r>
            <a:r>
              <a:rPr lang="en-US" dirty="0" smtClean="0"/>
              <a:t>operator which </a:t>
            </a:r>
            <a:r>
              <a:rPr lang="en-US" dirty="0"/>
              <a:t>we will see </a:t>
            </a:r>
            <a:r>
              <a:rPr lang="en-US" dirty="0" smtClean="0"/>
              <a:t>later. It makes combining multiple containers easier than &lt;*&gt; which requires parentheses in the right place. </a:t>
            </a:r>
            <a:endParaRPr lang="en-US" dirty="0"/>
          </a:p>
          <a:p>
            <a:endParaRPr lang="en-US" b="0" dirty="0" smtClean="0"/>
          </a:p>
          <a:p>
            <a:endParaRPr lang="en-US" b="0" dirty="0" smtClean="0"/>
          </a:p>
          <a:p>
            <a:r>
              <a:rPr lang="en-US" dirty="0" smtClean="0"/>
              <a:t>NB. </a:t>
            </a:r>
            <a:r>
              <a:rPr lang="en-US" b="0" dirty="0" smtClean="0"/>
              <a:t>using </a:t>
            </a:r>
            <a:r>
              <a:rPr lang="en-US" b="0" dirty="0" err="1" smtClean="0"/>
              <a:t>scalaz</a:t>
            </a:r>
            <a:r>
              <a:rPr lang="en-US" b="0" dirty="0" smtClean="0"/>
              <a:t>’ .some is often easier than Some(), as .some has type Option[T] whereas the Some() constructor has narrower type Some[T]. When using implicit conversions it matters that your expression is explicitly typed Option[T] because the conversion is from this type, not from Some(). It is possible for the compiler to infer this is the intention, but it does not. </a:t>
            </a:r>
          </a:p>
        </p:txBody>
      </p:sp>
    </p:spTree>
    <p:extLst>
      <p:ext uri="{BB962C8B-B14F-4D97-AF65-F5344CB8AC3E}">
        <p14:creationId xmlns:p14="http://schemas.microsoft.com/office/powerpoint/2010/main" val="9427323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469514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65376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charset="0"/>
                <a:cs typeface="Arial" charset="0"/>
              </a:rPr>
              <a:t>Polymorphism is one of the most important forms of abstraction available to a programmer. When describing problems we frequently wish to ascribe to one term (</a:t>
            </a:r>
            <a:r>
              <a:rPr lang="en-US" dirty="0" err="1">
                <a:latin typeface="Arial" charset="0"/>
                <a:cs typeface="Arial" charset="0"/>
              </a:rPr>
              <a:t>eg</a:t>
            </a:r>
            <a:r>
              <a:rPr lang="en-US" dirty="0">
                <a:latin typeface="Arial" charset="0"/>
                <a:cs typeface="Arial" charset="0"/>
              </a:rPr>
              <a:t>. “length”) </a:t>
            </a:r>
            <a:r>
              <a:rPr lang="en-US" dirty="0" smtClean="0">
                <a:latin typeface="Arial" charset="0"/>
                <a:cs typeface="Arial" charset="0"/>
              </a:rPr>
              <a:t>different or universal </a:t>
            </a:r>
            <a:r>
              <a:rPr lang="en-US" dirty="0">
                <a:latin typeface="Arial" charset="0"/>
                <a:cs typeface="Arial" charset="0"/>
              </a:rPr>
              <a:t>interpretations depending on the context in which it is used (</a:t>
            </a:r>
            <a:r>
              <a:rPr lang="en-US" dirty="0" err="1">
                <a:latin typeface="Arial" charset="0"/>
                <a:cs typeface="Arial" charset="0"/>
              </a:rPr>
              <a:t>eg</a:t>
            </a:r>
            <a:r>
              <a:rPr lang="en-US" dirty="0">
                <a:latin typeface="Arial" charset="0"/>
                <a:cs typeface="Arial" charset="0"/>
              </a:rPr>
              <a:t>. “of a table”, “of thread”, “of text”). This simplifies the description of the problem by reducing the number of independent features we need.</a:t>
            </a:r>
          </a:p>
          <a:p>
            <a:endParaRPr lang="en-US" dirty="0">
              <a:latin typeface="Arial" charset="0"/>
              <a:cs typeface="Arial" charset="0"/>
            </a:endParaRPr>
          </a:p>
          <a:p>
            <a:r>
              <a:rPr lang="en-US" dirty="0">
                <a:latin typeface="Arial" charset="0"/>
                <a:cs typeface="Arial" charset="0"/>
              </a:rPr>
              <a:t>There are three key types of </a:t>
            </a:r>
            <a:r>
              <a:rPr lang="en-US" dirty="0" err="1" smtClean="0">
                <a:latin typeface="Arial" charset="0"/>
                <a:cs typeface="Arial" charset="0"/>
              </a:rPr>
              <a:t>polymophism</a:t>
            </a:r>
            <a:r>
              <a:rPr lang="en-US" dirty="0" smtClean="0">
                <a:latin typeface="Arial" charset="0"/>
                <a:cs typeface="Arial" charset="0"/>
              </a:rPr>
              <a:t> are: parametric, sub-type and ad-hoc. Many other languages can use parametric and sub-type polymorphism which both require up-front knowledge of the design of the program. For example, with subtype polymorphism in order to give “length” is different interpretations we need to know up-front what all the different types of length-having objects will be. </a:t>
            </a:r>
          </a:p>
          <a:p>
            <a:endParaRPr lang="en-US" dirty="0">
              <a:latin typeface="Arial" charset="0"/>
              <a:cs typeface="Arial" charset="0"/>
            </a:endParaRPr>
          </a:p>
          <a:p>
            <a:r>
              <a:rPr lang="en-US" dirty="0" smtClean="0">
                <a:latin typeface="Arial" charset="0"/>
                <a:cs typeface="Arial" charset="0"/>
              </a:rPr>
              <a:t>With ad-hoc polymorphism you are able to define different interpretations of your term (“length”) whenever you like. These can be swapped, edited and revised without affecting the overall structure and design of the program. </a:t>
            </a:r>
            <a:endParaRPr lang="en-US" dirty="0">
              <a:latin typeface="Arial" charset="0"/>
              <a:cs typeface="Arial" charset="0"/>
            </a:endParaRPr>
          </a:p>
          <a:p>
            <a:endParaRPr lang="en-US" dirty="0" smtClean="0">
              <a:latin typeface="Arial" charset="0"/>
              <a:cs typeface="Arial" charset="0"/>
            </a:endParaRPr>
          </a:p>
          <a:p>
            <a:r>
              <a:rPr lang="en-US" dirty="0" smtClean="0">
                <a:latin typeface="Arial" charset="0"/>
                <a:cs typeface="Arial" charset="0"/>
              </a:rPr>
              <a:t>NB. ad-hoc means  “</a:t>
            </a:r>
            <a:r>
              <a:rPr lang="en-US" dirty="0" smtClean="0"/>
              <a:t>created as necessary”, </a:t>
            </a:r>
            <a:r>
              <a:rPr lang="en-US" dirty="0" err="1" smtClean="0"/>
              <a:t>ie</a:t>
            </a:r>
            <a:r>
              <a:rPr lang="en-US" dirty="0" smtClean="0"/>
              <a:t>., that we create additional interpretations when they are needed, rather than up-front. </a:t>
            </a:r>
            <a:endParaRPr lang="en-US" dirty="0">
              <a:latin typeface="Arial" charset="0"/>
              <a:cs typeface="Arial" charset="0"/>
            </a:endParaRPr>
          </a:p>
          <a:p>
            <a:endParaRPr lang="en-US" dirty="0"/>
          </a:p>
        </p:txBody>
      </p:sp>
    </p:spTree>
    <p:extLst>
      <p:ext uri="{BB962C8B-B14F-4D97-AF65-F5344CB8AC3E}">
        <p14:creationId xmlns:p14="http://schemas.microsoft.com/office/powerpoint/2010/main" val="1151605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728663" y="428625"/>
            <a:ext cx="5400675" cy="4051300"/>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latin typeface="Arial" charset="0"/>
                <a:cs typeface="Arial" charset="0"/>
              </a:rPr>
              <a:t>The first kind of polymorphism will review is parametric where the semantics of a term is the same across all types. </a:t>
            </a:r>
          </a:p>
          <a:p>
            <a:endParaRPr lang="en-US" dirty="0">
              <a:latin typeface="Arial" charset="0"/>
              <a:cs typeface="Arial" charset="0"/>
            </a:endParaRPr>
          </a:p>
          <a:p>
            <a:r>
              <a:rPr lang="en-US" dirty="0" smtClean="0">
                <a:latin typeface="Arial" charset="0"/>
                <a:cs typeface="Arial" charset="0"/>
              </a:rPr>
              <a:t>Functions which are parametrically polymorphic provide the same behavior regardless of the specific type used with them. </a:t>
            </a:r>
          </a:p>
          <a:p>
            <a:endParaRPr lang="en-US" dirty="0">
              <a:latin typeface="Arial" charset="0"/>
              <a:cs typeface="Arial" charset="0"/>
            </a:endParaRPr>
          </a:p>
          <a:p>
            <a:r>
              <a:rPr lang="en-US" dirty="0" smtClean="0">
                <a:latin typeface="Arial" charset="0"/>
                <a:cs typeface="Arial" charset="0"/>
              </a:rPr>
              <a:t>Above the first method is parametrically polymorphic. It’s argument ‘group’ is a Sequence of any type. The first method is able to perform the same operation regardless of which type of </a:t>
            </a:r>
            <a:r>
              <a:rPr lang="en-US" dirty="0" err="1" smtClean="0">
                <a:latin typeface="Arial" charset="0"/>
                <a:cs typeface="Arial" charset="0"/>
              </a:rPr>
              <a:t>Seq</a:t>
            </a:r>
            <a:r>
              <a:rPr lang="en-US" dirty="0" smtClean="0">
                <a:latin typeface="Arial" charset="0"/>
                <a:cs typeface="Arial" charset="0"/>
              </a:rPr>
              <a:t> is used. </a:t>
            </a:r>
          </a:p>
          <a:p>
            <a:endParaRPr lang="en-US" dirty="0">
              <a:latin typeface="Arial" charset="0"/>
              <a:cs typeface="Arial" charset="0"/>
            </a:endParaRPr>
          </a:p>
          <a:p>
            <a:r>
              <a:rPr lang="en-US" dirty="0" smtClean="0">
                <a:latin typeface="Arial" charset="0"/>
                <a:cs typeface="Arial" charset="0"/>
              </a:rPr>
              <a:t>This form of polymorphism is highly limited. As the behavior has to be the same across all types, it cannot concern or depend on any specific information about which type was used: so no methods may be called, no properties access, etc. </a:t>
            </a:r>
          </a:p>
          <a:p>
            <a:endParaRPr lang="en-US" dirty="0">
              <a:latin typeface="Arial" charset="0"/>
              <a:cs typeface="Arial" charset="0"/>
            </a:endParaRPr>
          </a:p>
          <a:p>
            <a:r>
              <a:rPr lang="en-US" dirty="0" smtClean="0">
                <a:latin typeface="Arial" charset="0"/>
                <a:cs typeface="Arial" charset="0"/>
              </a:rPr>
              <a:t>Above, if the method we were writing wished to return group(0) + group(1)  then it would have to know that A was addable. If A were bool, then group(0) + group(1) would fail. </a:t>
            </a:r>
          </a:p>
        </p:txBody>
      </p:sp>
    </p:spTree>
    <p:extLst>
      <p:ext uri="{BB962C8B-B14F-4D97-AF65-F5344CB8AC3E}">
        <p14:creationId xmlns:p14="http://schemas.microsoft.com/office/powerpoint/2010/main" val="1384833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kind of polymorphism is subtype polymorphism where the meaning of term depends on where the object concerned falls within some inheritance hierarchy. </a:t>
            </a:r>
          </a:p>
          <a:p>
            <a:endParaRPr lang="en-US" dirty="0" smtClean="0"/>
          </a:p>
          <a:p>
            <a:r>
              <a:rPr lang="en-US" dirty="0" smtClean="0"/>
              <a:t>Above </a:t>
            </a:r>
            <a:r>
              <a:rPr lang="en-US" dirty="0" err="1" smtClean="0"/>
              <a:t>Appendable</a:t>
            </a:r>
            <a:r>
              <a:rPr lang="en-US" dirty="0" smtClean="0"/>
              <a:t>[T] is a trait which can be implemented by a class and all of its children in different ways. </a:t>
            </a:r>
            <a:r>
              <a:rPr lang="en-US" dirty="0" err="1" smtClean="0"/>
              <a:t>o.append</a:t>
            </a:r>
            <a:r>
              <a:rPr lang="en-US" dirty="0" smtClean="0"/>
              <a:t>()’s specific behavior depends on which constructor created o: the parent’s, the child’s, etc. </a:t>
            </a:r>
          </a:p>
          <a:p>
            <a:endParaRPr lang="en-US" dirty="0" smtClean="0"/>
          </a:p>
          <a:p>
            <a:endParaRPr lang="en-US" dirty="0" smtClean="0"/>
          </a:p>
          <a:p>
            <a:endParaRPr lang="en-US" dirty="0" smtClean="0"/>
          </a:p>
          <a:p>
            <a:r>
              <a:rPr lang="en-US" dirty="0" smtClean="0"/>
              <a:t> </a:t>
            </a:r>
            <a:endParaRPr lang="en-US" dirty="0"/>
          </a:p>
        </p:txBody>
      </p:sp>
    </p:spTree>
    <p:extLst>
      <p:ext uri="{BB962C8B-B14F-4D97-AF65-F5344CB8AC3E}">
        <p14:creationId xmlns:p14="http://schemas.microsoft.com/office/powerpoint/2010/main" val="844397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Regardless of the many ways of implementing the </a:t>
            </a:r>
            <a:r>
              <a:rPr lang="en-US" dirty="0" err="1" smtClean="0"/>
              <a:t>Appendable</a:t>
            </a:r>
            <a:r>
              <a:rPr lang="en-US" dirty="0" smtClean="0"/>
              <a:t>{T] trait, it is still possible to write polymorphic methods which work with any </a:t>
            </a:r>
            <a:r>
              <a:rPr lang="en-US" dirty="0" err="1" smtClean="0"/>
              <a:t>Appendable</a:t>
            </a:r>
            <a:r>
              <a:rPr lang="en-US" dirty="0" smtClean="0"/>
              <a:t>, </a:t>
            </a:r>
            <a:r>
              <a:rPr lang="en-US" dirty="0" err="1" smtClean="0"/>
              <a:t>polymorphically</a:t>
            </a:r>
            <a:r>
              <a:rPr lang="en-US" dirty="0" smtClean="0"/>
              <a:t> selecting the right .append() by considering which subtype of </a:t>
            </a:r>
            <a:r>
              <a:rPr lang="en-US" dirty="0" err="1" smtClean="0"/>
              <a:t>Appendable</a:t>
            </a:r>
            <a:r>
              <a:rPr lang="en-US" dirty="0" smtClean="0"/>
              <a:t> its arguments are. </a:t>
            </a:r>
          </a:p>
          <a:p>
            <a:endParaRPr lang="en-US" dirty="0"/>
          </a:p>
          <a:p>
            <a:r>
              <a:rPr lang="en-US" dirty="0" smtClean="0"/>
              <a:t>Above, the function ap2() may be used with any </a:t>
            </a:r>
            <a:r>
              <a:rPr lang="en-US" dirty="0" err="1" smtClean="0"/>
              <a:t>implementor</a:t>
            </a:r>
            <a:r>
              <a:rPr lang="en-US" dirty="0" smtClean="0"/>
              <a:t> of </a:t>
            </a:r>
            <a:r>
              <a:rPr lang="en-US" dirty="0" err="1" smtClean="0"/>
              <a:t>Appendable</a:t>
            </a:r>
            <a:r>
              <a:rPr lang="en-US" dirty="0" smtClean="0"/>
              <a:t> and so with a wide variety of disparate types. It’s meaning depends on which </a:t>
            </a:r>
            <a:r>
              <a:rPr lang="en-US" dirty="0" err="1" smtClean="0"/>
              <a:t>Appendable</a:t>
            </a:r>
            <a:r>
              <a:rPr lang="en-US" dirty="0" smtClean="0"/>
              <a:t> is used, and so it is polymorphic. </a:t>
            </a:r>
          </a:p>
          <a:p>
            <a:endParaRPr lang="en-US" dirty="0"/>
          </a:p>
        </p:txBody>
      </p:sp>
    </p:spTree>
    <p:extLst>
      <p:ext uri="{BB962C8B-B14F-4D97-AF65-F5344CB8AC3E}">
        <p14:creationId xmlns:p14="http://schemas.microsoft.com/office/powerpoint/2010/main" val="1208609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Account is one such class which implements </a:t>
            </a:r>
            <a:r>
              <a:rPr lang="en-US" dirty="0" err="1" smtClean="0"/>
              <a:t>Appendable</a:t>
            </a:r>
            <a:r>
              <a:rPr lang="en-US" dirty="0" smtClean="0"/>
              <a:t>. It’s append method creates a new Account whose balance is the sum of its own along with the account being appended to it.  </a:t>
            </a:r>
          </a:p>
          <a:p>
            <a:endParaRPr lang="en-US" dirty="0"/>
          </a:p>
        </p:txBody>
      </p:sp>
    </p:spTree>
    <p:extLst>
      <p:ext uri="{BB962C8B-B14F-4D97-AF65-F5344CB8AC3E}">
        <p14:creationId xmlns:p14="http://schemas.microsoft.com/office/powerpoint/2010/main" val="1851859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a specific implementation of </a:t>
            </a:r>
            <a:r>
              <a:rPr lang="en-US" dirty="0" err="1" smtClean="0"/>
              <a:t>Appendable</a:t>
            </a:r>
            <a:r>
              <a:rPr lang="en-US" dirty="0" smtClean="0"/>
              <a:t> we can use it with ap2().</a:t>
            </a:r>
          </a:p>
          <a:p>
            <a:endParaRPr lang="en-US" dirty="0"/>
          </a:p>
          <a:p>
            <a:r>
              <a:rPr lang="en-US" dirty="0" smtClean="0"/>
              <a:t>Not that ap2() was defined before we had defined Account: and so we can define any child of Account or any other implementation of </a:t>
            </a:r>
            <a:r>
              <a:rPr lang="en-US" dirty="0" err="1" smtClean="0"/>
              <a:t>Appendable</a:t>
            </a:r>
            <a:r>
              <a:rPr lang="en-US" dirty="0" smtClean="0"/>
              <a:t> and the ap2() method would still work.</a:t>
            </a:r>
            <a:endParaRPr lang="en-US" dirty="0"/>
          </a:p>
        </p:txBody>
      </p:sp>
    </p:spTree>
    <p:extLst>
      <p:ext uri="{BB962C8B-B14F-4D97-AF65-F5344CB8AC3E}">
        <p14:creationId xmlns:p14="http://schemas.microsoft.com/office/powerpoint/2010/main" val="48985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pic>
        <p:nvPicPr>
          <p:cNvPr id="5" name="Picture 4" descr="NewSwoop_Footer.jpg"/>
          <p:cNvPicPr>
            <a:picLocks noChangeAspect="1"/>
          </p:cNvPicPr>
          <p:nvPr userDrawn="1"/>
        </p:nvPicPr>
        <p:blipFill>
          <a:blip r:embed="rId2" cstate="print"/>
          <a:srcRect b="6922"/>
          <a:stretch>
            <a:fillRect/>
          </a:stretch>
        </p:blipFill>
        <p:spPr>
          <a:xfrm>
            <a:off x="0" y="4980439"/>
            <a:ext cx="9144000" cy="1775961"/>
          </a:xfrm>
          <a:prstGeom prst="rect">
            <a:avLst/>
          </a:prstGeom>
        </p:spPr>
      </p:pic>
      <p:sp>
        <p:nvSpPr>
          <p:cNvPr id="2" name="Title 1"/>
          <p:cNvSpPr>
            <a:spLocks noGrp="1"/>
          </p:cNvSpPr>
          <p:nvPr>
            <p:ph type="ctrTitle"/>
          </p:nvPr>
        </p:nvSpPr>
        <p:spPr>
          <a:xfrm>
            <a:off x="428599" y="2130431"/>
            <a:ext cx="8286808" cy="1470025"/>
          </a:xfrm>
        </p:spPr>
        <p:txBody>
          <a:bodyPr>
            <a:normAutofit/>
          </a:bodyPr>
          <a:lstStyle>
            <a:lvl1pPr algn="ctr">
              <a:defRPr sz="3600">
                <a:solidFill>
                  <a:srgbClr val="0070C0"/>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6687" y="785794"/>
            <a:ext cx="717585" cy="69889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12" name="Text Placeholder 11"/>
          <p:cNvSpPr>
            <a:spLocks noGrp="1"/>
          </p:cNvSpPr>
          <p:nvPr>
            <p:ph type="body" sz="quarter" idx="10"/>
          </p:nvPr>
        </p:nvSpPr>
        <p:spPr>
          <a:xfrm>
            <a:off x="-1" y="857566"/>
            <a:ext cx="6732000" cy="5635338"/>
          </a:xfrm>
          <a:solidFill>
            <a:schemeClr val="accent1">
              <a:lumMod val="40000"/>
              <a:lumOff val="60000"/>
            </a:schemeClr>
          </a:solidFill>
        </p:spPr>
        <p:txBody>
          <a:bodyPr>
            <a:noAutofit/>
          </a:bodyPr>
          <a:lstStyle>
            <a:lvl1pPr marL="36000" indent="0">
              <a:lnSpc>
                <a:spcPct val="120000"/>
              </a:lnSpc>
              <a:spcBef>
                <a:spcPts val="0"/>
              </a:spcBef>
              <a:buNone/>
              <a:defRPr sz="1700" b="0">
                <a:latin typeface="Courier" charset="0"/>
                <a:ea typeface="Courier" charset="0"/>
                <a:cs typeface="Courier" charset="0"/>
              </a:defRPr>
            </a:lvl1pPr>
            <a:lvl2pPr marL="36000" indent="0">
              <a:lnSpc>
                <a:spcPct val="120000"/>
              </a:lnSpc>
              <a:spcBef>
                <a:spcPts val="0"/>
              </a:spcBef>
              <a:buNone/>
              <a:defRPr sz="1700" b="0">
                <a:latin typeface="Courier" charset="0"/>
                <a:ea typeface="Courier" charset="0"/>
                <a:cs typeface="Courier" charset="0"/>
              </a:defRPr>
            </a:lvl2pPr>
            <a:lvl3pPr marL="36000" indent="0">
              <a:lnSpc>
                <a:spcPct val="120000"/>
              </a:lnSpc>
              <a:spcBef>
                <a:spcPts val="0"/>
              </a:spcBef>
              <a:buNone/>
              <a:defRPr sz="1700" b="0">
                <a:latin typeface="Courier" charset="0"/>
                <a:ea typeface="Courier" charset="0"/>
                <a:cs typeface="Courier" charset="0"/>
              </a:defRPr>
            </a:lvl3pPr>
            <a:lvl4pPr marL="36000" indent="0">
              <a:lnSpc>
                <a:spcPct val="120000"/>
              </a:lnSpc>
              <a:spcBef>
                <a:spcPts val="0"/>
              </a:spcBef>
              <a:buNone/>
              <a:defRPr sz="1700" b="0">
                <a:latin typeface="Courier" charset="0"/>
                <a:ea typeface="Courier" charset="0"/>
                <a:cs typeface="Courier" charset="0"/>
              </a:defRPr>
            </a:lvl4pPr>
            <a:lvl5pPr marL="36000" indent="0">
              <a:lnSpc>
                <a:spcPct val="120000"/>
              </a:lnSpc>
              <a:spcBef>
                <a:spcPts val="0"/>
              </a:spcBef>
              <a:buNone/>
              <a:defRPr sz="1700" b="0">
                <a:latin typeface="Courier" charset="0"/>
                <a:ea typeface="Courier" charset="0"/>
                <a:cs typeface="Courier"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13"/>
          <p:cNvSpPr>
            <a:spLocks noGrp="1"/>
          </p:cNvSpPr>
          <p:nvPr>
            <p:ph type="body" sz="quarter" idx="11"/>
          </p:nvPr>
        </p:nvSpPr>
        <p:spPr>
          <a:xfrm>
            <a:off x="6732000" y="857566"/>
            <a:ext cx="2412000" cy="5635339"/>
          </a:xfrm>
          <a:solidFill>
            <a:schemeClr val="accent2"/>
          </a:solidFill>
        </p:spPr>
        <p:txBody>
          <a:bodyPr anchor="b">
            <a:noAutofit/>
          </a:bodyPr>
          <a:lstStyle>
            <a:lvl1pPr marL="36000" indent="0">
              <a:lnSpc>
                <a:spcPct val="120000"/>
              </a:lnSpc>
              <a:spcBef>
                <a:spcPts val="0"/>
              </a:spcBef>
              <a:buNone/>
              <a:defRPr sz="1700" b="0">
                <a:latin typeface="Courier" charset="0"/>
                <a:ea typeface="Courier" charset="0"/>
                <a:cs typeface="Courier" charset="0"/>
              </a:defRPr>
            </a:lvl1pPr>
            <a:lvl2pPr marL="36000" indent="0">
              <a:lnSpc>
                <a:spcPct val="120000"/>
              </a:lnSpc>
              <a:spcBef>
                <a:spcPts val="0"/>
              </a:spcBef>
              <a:buNone/>
              <a:defRPr sz="1700" b="0">
                <a:latin typeface="Courier" charset="0"/>
                <a:ea typeface="Courier" charset="0"/>
                <a:cs typeface="Courier" charset="0"/>
              </a:defRPr>
            </a:lvl2pPr>
            <a:lvl3pPr marL="36000" indent="0">
              <a:lnSpc>
                <a:spcPct val="120000"/>
              </a:lnSpc>
              <a:spcBef>
                <a:spcPts val="0"/>
              </a:spcBef>
              <a:buNone/>
              <a:defRPr sz="1700" b="0">
                <a:latin typeface="Courier" charset="0"/>
                <a:ea typeface="Courier" charset="0"/>
                <a:cs typeface="Courier" charset="0"/>
              </a:defRPr>
            </a:lvl3pPr>
            <a:lvl4pPr marL="36000" indent="0">
              <a:lnSpc>
                <a:spcPct val="120000"/>
              </a:lnSpc>
              <a:spcBef>
                <a:spcPts val="0"/>
              </a:spcBef>
              <a:buNone/>
              <a:defRPr sz="1700" b="0">
                <a:latin typeface="Courier" charset="0"/>
                <a:ea typeface="Courier" charset="0"/>
                <a:cs typeface="Courier" charset="0"/>
              </a:defRPr>
            </a:lvl4pPr>
            <a:lvl5pPr marL="36000" indent="0">
              <a:lnSpc>
                <a:spcPct val="120000"/>
              </a:lnSpc>
              <a:spcBef>
                <a:spcPts val="0"/>
              </a:spcBef>
              <a:buNone/>
              <a:defRPr sz="1700" b="0">
                <a:latin typeface="Courier" charset="0"/>
                <a:ea typeface="Courier" charset="0"/>
                <a:cs typeface="Courier"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142847" y="928694"/>
            <a:ext cx="8786844" cy="5286375"/>
          </a:xfrm>
        </p:spPr>
        <p:txBody>
          <a:bodyPr/>
          <a:lstStyle>
            <a:lvl1pPr>
              <a:buNone/>
              <a:defRPr/>
            </a:lvl1pPr>
          </a:lstStyle>
          <a:p>
            <a:pPr lvl="0"/>
            <a:r>
              <a:rPr lang="en-US" smtClean="0"/>
              <a:t>Click to edit Master text styles</a:t>
            </a:r>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13" name="TextBox 12"/>
          <p:cNvSpPr txBox="1"/>
          <p:nvPr/>
        </p:nvSpPr>
        <p:spPr>
          <a:xfrm>
            <a:off x="0" y="39513"/>
            <a:ext cx="9144000" cy="246221"/>
          </a:xfrm>
          <a:prstGeom prst="rect">
            <a:avLst/>
          </a:prstGeom>
          <a:noFill/>
        </p:spPr>
        <p:txBody>
          <a:bodyPr wrap="square" rtlCol="0">
            <a:spAutoFit/>
          </a:bodyPr>
          <a:lstStyle/>
          <a:p>
            <a:pPr>
              <a:tabLst>
                <a:tab pos="8793163" algn="r"/>
              </a:tabLst>
            </a:pPr>
            <a:r>
              <a:rPr lang="en-GB" sz="1000" baseline="0" dirty="0" smtClean="0">
                <a:solidFill>
                  <a:srgbClr val="0070C0"/>
                </a:solidFill>
                <a:latin typeface="Arial" pitchFamily="34" charset="0"/>
                <a:cs typeface="Arial" pitchFamily="34" charset="0"/>
              </a:rPr>
              <a:t>	Edit course code and version</a:t>
            </a:r>
            <a:endParaRPr lang="en-GB" sz="1000" dirty="0">
              <a:solidFill>
                <a:srgbClr val="0070C0"/>
              </a:solidFill>
              <a:latin typeface="Arial" pitchFamily="34" charset="0"/>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marR="0" lvl="0" indent="-342900" algn="l" defTabSz="914400" rtl="0" eaLnBrk="1" fontAlgn="auto" latinLnBrk="0" hangingPunct="1">
              <a:lnSpc>
                <a:spcPct val="100000"/>
              </a:lnSpc>
              <a:spcBef>
                <a:spcPct val="20000"/>
              </a:spcBef>
              <a:spcAft>
                <a:spcPts val="0"/>
              </a:spcAft>
              <a:buClr>
                <a:schemeClr val="accent1"/>
              </a:buClr>
              <a:buSzTx/>
              <a:buFont typeface="Wingdings" pitchFamily="2" charset="2"/>
              <a:buNone/>
              <a:tabLst/>
              <a:defRPr/>
            </a:pP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r>
              <a:rPr lang="en-US" dirty="0" smtClean="0">
                <a:latin typeface="Arial" charset="0"/>
                <a:cs typeface="Arial" charset="0"/>
              </a:rPr>
              <a:t>Scala Programming</a:t>
            </a:r>
          </a:p>
        </p:txBody>
      </p:sp>
      <p:sp>
        <p:nvSpPr>
          <p:cNvPr id="4099" name="Subtitle 2"/>
          <p:cNvSpPr>
            <a:spLocks noGrp="1"/>
          </p:cNvSpPr>
          <p:nvPr>
            <p:ph type="subTitle" idx="1"/>
          </p:nvPr>
        </p:nvSpPr>
        <p:spPr/>
        <p:txBody>
          <a:bodyPr/>
          <a:lstStyle/>
          <a:p>
            <a:r>
              <a:rPr lang="en-US" dirty="0" smtClean="0">
                <a:latin typeface="Arial" charset="0"/>
                <a:cs typeface="Arial" charset="0"/>
              </a:rPr>
              <a:t>Higher </a:t>
            </a:r>
            <a:r>
              <a:rPr lang="en-US" dirty="0" err="1" smtClean="0">
                <a:latin typeface="Arial" charset="0"/>
                <a:cs typeface="Arial" charset="0"/>
              </a:rPr>
              <a:t>Kinded</a:t>
            </a:r>
            <a:r>
              <a:rPr lang="en-US" dirty="0" smtClean="0">
                <a:latin typeface="Arial" charset="0"/>
                <a:cs typeface="Arial" charset="0"/>
              </a:rPr>
              <a:t> Types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POLYMORPHISM      3. ad-hoc</a:t>
            </a:r>
          </a:p>
        </p:txBody>
      </p:sp>
      <p:sp>
        <p:nvSpPr>
          <p:cNvPr id="3" name="Text Placeholder 2"/>
          <p:cNvSpPr>
            <a:spLocks noGrp="1"/>
          </p:cNvSpPr>
          <p:nvPr>
            <p:ph type="body" sz="quarter" idx="10"/>
          </p:nvPr>
        </p:nvSpPr>
        <p:spPr/>
        <p:txBody>
          <a:bodyPr/>
          <a:lstStyle/>
          <a:p>
            <a:r>
              <a:rPr lang="en-US" b="1" dirty="0" smtClean="0"/>
              <a:t>//we define a trait as before</a:t>
            </a:r>
          </a:p>
          <a:p>
            <a:r>
              <a:rPr lang="en-US" b="1" dirty="0" smtClean="0"/>
              <a:t>//to describe the </a:t>
            </a:r>
            <a:r>
              <a:rPr lang="en-US" b="1" dirty="0" err="1" smtClean="0"/>
              <a:t>specializable</a:t>
            </a:r>
            <a:r>
              <a:rPr lang="en-US" b="1" dirty="0" smtClean="0"/>
              <a:t> behavior</a:t>
            </a:r>
          </a:p>
          <a:p>
            <a:r>
              <a:rPr lang="en-US" b="1" dirty="0" smtClean="0"/>
              <a:t> </a:t>
            </a:r>
          </a:p>
          <a:p>
            <a:r>
              <a:rPr lang="en-US" dirty="0" smtClean="0"/>
              <a:t>trait </a:t>
            </a:r>
            <a:r>
              <a:rPr lang="en-US" dirty="0"/>
              <a:t>Addable[A] {</a:t>
            </a:r>
          </a:p>
          <a:p>
            <a:r>
              <a:rPr lang="en-US" dirty="0" smtClean="0"/>
              <a:t> </a:t>
            </a:r>
            <a:r>
              <a:rPr lang="en-US" dirty="0" err="1" smtClean="0"/>
              <a:t>def</a:t>
            </a:r>
            <a:r>
              <a:rPr lang="en-US" dirty="0" smtClean="0"/>
              <a:t> </a:t>
            </a:r>
            <a:r>
              <a:rPr lang="en-US" dirty="0"/>
              <a:t>add(left: A, right: A): A</a:t>
            </a:r>
          </a:p>
          <a:p>
            <a:r>
              <a:rPr lang="en-US" dirty="0"/>
              <a:t>}</a:t>
            </a:r>
          </a:p>
          <a:p>
            <a:endParaRPr lang="en-US" b="1" dirty="0" smtClean="0"/>
          </a:p>
          <a:p>
            <a:r>
              <a:rPr lang="en-US" b="1" dirty="0" smtClean="0"/>
              <a:t>//and a class which to implement this behavior</a:t>
            </a:r>
          </a:p>
          <a:p>
            <a:r>
              <a:rPr lang="en-US" dirty="0"/>
              <a:t/>
            </a:r>
            <a:br>
              <a:rPr lang="en-US" dirty="0"/>
            </a:br>
            <a:r>
              <a:rPr lang="en-US" dirty="0"/>
              <a:t>class Account(</a:t>
            </a:r>
            <a:r>
              <a:rPr lang="en-US" dirty="0" err="1"/>
              <a:t>val</a:t>
            </a:r>
            <a:r>
              <a:rPr lang="en-US" dirty="0"/>
              <a:t> balance: Double) {</a:t>
            </a:r>
          </a:p>
          <a:p>
            <a:r>
              <a:rPr lang="en-US" dirty="0" smtClean="0"/>
              <a:t> </a:t>
            </a:r>
            <a:r>
              <a:rPr lang="en-US" dirty="0" err="1" smtClean="0"/>
              <a:t>def</a:t>
            </a:r>
            <a:r>
              <a:rPr lang="en-US" dirty="0" smtClean="0"/>
              <a:t> </a:t>
            </a:r>
            <a:r>
              <a:rPr lang="en-US" dirty="0" err="1"/>
              <a:t>mergeAccounts</a:t>
            </a:r>
            <a:r>
              <a:rPr lang="en-US" dirty="0"/>
              <a:t>(other: Account) = </a:t>
            </a:r>
            <a:endParaRPr lang="en-US" dirty="0" smtClean="0"/>
          </a:p>
          <a:p>
            <a:r>
              <a:rPr lang="en-US" dirty="0"/>
              <a:t> </a:t>
            </a:r>
            <a:r>
              <a:rPr lang="en-US" dirty="0" smtClean="0"/>
              <a:t>  new </a:t>
            </a:r>
            <a:r>
              <a:rPr lang="en-US" dirty="0"/>
              <a:t>Account(balance + </a:t>
            </a:r>
            <a:r>
              <a:rPr lang="en-US" dirty="0" err="1"/>
              <a:t>other.balance</a:t>
            </a:r>
            <a:r>
              <a:rPr lang="en-US" dirty="0"/>
              <a:t>)</a:t>
            </a:r>
          </a:p>
          <a:p>
            <a:r>
              <a:rPr lang="en-US" dirty="0"/>
              <a:t>}</a:t>
            </a:r>
          </a:p>
          <a:p>
            <a:r>
              <a:rPr lang="en-US" dirty="0"/>
              <a:t/>
            </a:r>
            <a:br>
              <a:rPr lang="en-US" dirty="0"/>
            </a:br>
            <a:r>
              <a:rPr lang="en-US" b="1" dirty="0" smtClean="0"/>
              <a:t>//however:</a:t>
            </a:r>
          </a:p>
          <a:p>
            <a:r>
              <a:rPr lang="en-US" b="1" dirty="0" smtClean="0"/>
              <a:t>//the class does not implement it directly</a:t>
            </a:r>
          </a:p>
          <a:p>
            <a:r>
              <a:rPr lang="en-US" b="1" dirty="0"/>
              <a:t/>
            </a:r>
            <a:br>
              <a:rPr lang="en-US" b="1" dirty="0"/>
            </a:br>
            <a:endParaRPr lang="en-US" b="1" dirty="0"/>
          </a:p>
          <a:p>
            <a:endParaRPr lang="en-US" dirty="0"/>
          </a:p>
        </p:txBody>
      </p:sp>
      <p:sp>
        <p:nvSpPr>
          <p:cNvPr id="4" name="Text Placeholder 3"/>
          <p:cNvSpPr>
            <a:spLocks noGrp="1"/>
          </p:cNvSpPr>
          <p:nvPr>
            <p:ph type="body" sz="quarter" idx="11"/>
          </p:nvPr>
        </p:nvSpPr>
        <p:spPr/>
        <p:txBody>
          <a:bodyPr/>
          <a:lstStyle/>
          <a:p>
            <a:endParaRPr lang="nb-NO" dirty="0"/>
          </a:p>
          <a:p>
            <a:r>
              <a:rPr lang="nb-NO" dirty="0"/>
              <a:t>400</a:t>
            </a:r>
          </a:p>
          <a:p>
            <a:r>
              <a:rPr lang="nb-NO" dirty="0"/>
              <a:t>300.0</a:t>
            </a:r>
          </a:p>
          <a:p>
            <a:endParaRPr lang="en-US" dirty="0"/>
          </a:p>
        </p:txBody>
      </p:sp>
    </p:spTree>
    <p:extLst>
      <p:ext uri="{BB962C8B-B14F-4D97-AF65-F5344CB8AC3E}">
        <p14:creationId xmlns:p14="http://schemas.microsoft.com/office/powerpoint/2010/main" val="18795578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POLYMORPHISM      3. </a:t>
            </a:r>
            <a:r>
              <a:rPr lang="en-US" dirty="0" smtClean="0"/>
              <a:t>ad-hoc</a:t>
            </a:r>
            <a:r>
              <a:rPr lang="mr-IN" dirty="0" smtClean="0"/>
              <a:t>…</a:t>
            </a:r>
            <a:endParaRPr lang="en-US" dirty="0"/>
          </a:p>
        </p:txBody>
      </p:sp>
      <p:sp>
        <p:nvSpPr>
          <p:cNvPr id="3" name="Text Placeholder 2"/>
          <p:cNvSpPr>
            <a:spLocks noGrp="1"/>
          </p:cNvSpPr>
          <p:nvPr>
            <p:ph type="body" sz="quarter" idx="10"/>
          </p:nvPr>
        </p:nvSpPr>
        <p:spPr/>
        <p:txBody>
          <a:bodyPr/>
          <a:lstStyle/>
          <a:p>
            <a:r>
              <a:rPr lang="en-US" b="1" dirty="0" smtClean="0"/>
              <a:t>//an object implements the trait instead</a:t>
            </a:r>
          </a:p>
          <a:p>
            <a:r>
              <a:rPr lang="en-US" b="1" dirty="0" smtClean="0"/>
              <a:t>//and we use this object with our Accounts</a:t>
            </a:r>
          </a:p>
          <a:p>
            <a:endParaRPr lang="en-US" b="1" dirty="0" smtClean="0"/>
          </a:p>
          <a:p>
            <a:r>
              <a:rPr lang="en-US" dirty="0" smtClean="0"/>
              <a:t>implicit </a:t>
            </a:r>
            <a:r>
              <a:rPr lang="en-US" dirty="0"/>
              <a:t>object </a:t>
            </a:r>
            <a:r>
              <a:rPr lang="en-US" dirty="0" err="1" smtClean="0"/>
              <a:t>AcAdd</a:t>
            </a:r>
            <a:r>
              <a:rPr lang="en-US" dirty="0" smtClean="0"/>
              <a:t> extends </a:t>
            </a:r>
            <a:r>
              <a:rPr lang="en-US" dirty="0"/>
              <a:t>Addable[Account] {</a:t>
            </a:r>
          </a:p>
          <a:p>
            <a:r>
              <a:rPr lang="en-US" dirty="0" smtClean="0"/>
              <a:t> </a:t>
            </a:r>
            <a:r>
              <a:rPr lang="en-US" dirty="0" err="1" smtClean="0"/>
              <a:t>def</a:t>
            </a:r>
            <a:r>
              <a:rPr lang="en-US" dirty="0" smtClean="0"/>
              <a:t> add(l: </a:t>
            </a:r>
            <a:r>
              <a:rPr lang="en-US" dirty="0"/>
              <a:t>Account, </a:t>
            </a:r>
            <a:r>
              <a:rPr lang="en-US" dirty="0" smtClean="0"/>
              <a:t>r: </a:t>
            </a:r>
            <a:r>
              <a:rPr lang="en-US" dirty="0"/>
              <a:t>Account) </a:t>
            </a:r>
            <a:r>
              <a:rPr lang="en-US" dirty="0" smtClean="0"/>
              <a:t>=</a:t>
            </a:r>
          </a:p>
          <a:p>
            <a:r>
              <a:rPr lang="en-US" dirty="0" smtClean="0"/>
              <a:t>   </a:t>
            </a:r>
            <a:r>
              <a:rPr lang="en-US" dirty="0" err="1" smtClean="0"/>
              <a:t>l.mergeAccounts</a:t>
            </a:r>
            <a:r>
              <a:rPr lang="en-US" dirty="0" smtClean="0"/>
              <a:t>(r)</a:t>
            </a:r>
            <a:endParaRPr lang="en-US" dirty="0"/>
          </a:p>
          <a:p>
            <a:r>
              <a:rPr lang="en-US" dirty="0" smtClean="0"/>
              <a:t>}</a:t>
            </a:r>
          </a:p>
          <a:p>
            <a:endParaRPr lang="en-US" b="1" dirty="0"/>
          </a:p>
          <a:p>
            <a:r>
              <a:rPr lang="en-US" b="1" dirty="0" smtClean="0"/>
              <a:t>//implicit allows us to access it without passing</a:t>
            </a:r>
          </a:p>
          <a:p>
            <a:r>
              <a:rPr lang="en-US" b="1" dirty="0" smtClean="0"/>
              <a:t>//</a:t>
            </a:r>
            <a:r>
              <a:rPr lang="en-US" b="1" dirty="0" err="1" smtClean="0"/>
              <a:t>eg</a:t>
            </a:r>
            <a:r>
              <a:rPr lang="en-US" b="1" dirty="0" smtClean="0"/>
              <a:t>., in this method:</a:t>
            </a:r>
            <a:endParaRPr lang="en-US" b="1" dirty="0"/>
          </a:p>
          <a:p>
            <a:endParaRPr lang="en-US" dirty="0" smtClean="0"/>
          </a:p>
          <a:p>
            <a:r>
              <a:rPr lang="en-US" dirty="0" err="1" smtClean="0"/>
              <a:t>def</a:t>
            </a:r>
            <a:r>
              <a:rPr lang="en-US" dirty="0" smtClean="0"/>
              <a:t> </a:t>
            </a:r>
            <a:r>
              <a:rPr lang="en-US" dirty="0" err="1"/>
              <a:t>myAdd</a:t>
            </a:r>
            <a:r>
              <a:rPr lang="en-US" dirty="0"/>
              <a:t>[A : Addable</a:t>
            </a:r>
            <a:r>
              <a:rPr lang="en-US" dirty="0" smtClean="0"/>
              <a:t>](l: </a:t>
            </a:r>
            <a:r>
              <a:rPr lang="en-US" dirty="0"/>
              <a:t>A, </a:t>
            </a:r>
            <a:r>
              <a:rPr lang="en-US" dirty="0" smtClean="0"/>
              <a:t>r: </a:t>
            </a:r>
            <a:r>
              <a:rPr lang="en-US" dirty="0"/>
              <a:t>A) =  </a:t>
            </a:r>
            <a:endParaRPr lang="en-US" dirty="0" smtClean="0"/>
          </a:p>
          <a:p>
            <a:r>
              <a:rPr lang="en-US" dirty="0"/>
              <a:t> </a:t>
            </a:r>
            <a:r>
              <a:rPr lang="en-US" dirty="0" smtClean="0"/>
              <a:t>  implicitly[Addable[A</a:t>
            </a:r>
            <a:r>
              <a:rPr lang="en-US" dirty="0"/>
              <a:t>]].</a:t>
            </a:r>
            <a:r>
              <a:rPr lang="en-US" dirty="0" smtClean="0"/>
              <a:t>add(l, r)</a:t>
            </a:r>
          </a:p>
          <a:p>
            <a:endParaRPr lang="en-US" b="1" dirty="0" smtClean="0"/>
          </a:p>
          <a:p>
            <a:r>
              <a:rPr lang="en-US" b="1" dirty="0" smtClean="0"/>
              <a:t>//[A : Addable] requires an Addable[A] object</a:t>
            </a:r>
          </a:p>
          <a:p>
            <a:r>
              <a:rPr lang="en-US" b="1" dirty="0" smtClean="0"/>
              <a:t>//</a:t>
            </a:r>
            <a:r>
              <a:rPr lang="en-US" b="1" dirty="0"/>
              <a:t>implicitly[Addable[A</a:t>
            </a:r>
            <a:r>
              <a:rPr lang="en-US" b="1" dirty="0" smtClean="0"/>
              <a:t>]] is that object</a:t>
            </a:r>
            <a:endParaRPr lang="en-US" b="1" dirty="0"/>
          </a:p>
          <a:p>
            <a:r>
              <a:rPr lang="en-US" b="1" dirty="0" smtClean="0"/>
              <a:t>//.add is polymorphic:</a:t>
            </a:r>
          </a:p>
          <a:p>
            <a:r>
              <a:rPr lang="en-US" b="1" dirty="0" smtClean="0"/>
              <a:t>//changing on the implicit context</a:t>
            </a:r>
            <a:endParaRPr lang="en-US" b="1" dirty="0"/>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0756729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POLYMORPHISM      3. </a:t>
            </a:r>
            <a:r>
              <a:rPr lang="en-US" dirty="0" smtClean="0"/>
              <a:t>ad-hoc</a:t>
            </a:r>
            <a:r>
              <a:rPr lang="mr-IN" dirty="0" smtClean="0"/>
              <a:t>…</a:t>
            </a:r>
            <a:endParaRPr lang="en-US" dirty="0"/>
          </a:p>
        </p:txBody>
      </p:sp>
      <p:sp>
        <p:nvSpPr>
          <p:cNvPr id="3" name="Text Placeholder 2"/>
          <p:cNvSpPr>
            <a:spLocks noGrp="1"/>
          </p:cNvSpPr>
          <p:nvPr>
            <p:ph type="body" sz="quarter" idx="10"/>
          </p:nvPr>
        </p:nvSpPr>
        <p:spPr/>
        <p:txBody>
          <a:bodyPr/>
          <a:lstStyle/>
          <a:p>
            <a:r>
              <a:rPr lang="en-US" b="1" dirty="0" smtClean="0"/>
              <a:t>//Why?</a:t>
            </a:r>
          </a:p>
          <a:p>
            <a:r>
              <a:rPr lang="en-US" b="1" dirty="0" smtClean="0"/>
              <a:t>//consider another Addable[A] object:</a:t>
            </a:r>
          </a:p>
          <a:p>
            <a:endParaRPr lang="en-US" b="1" dirty="0"/>
          </a:p>
          <a:p>
            <a:r>
              <a:rPr lang="en-US" dirty="0"/>
              <a:t>implicit object </a:t>
            </a:r>
            <a:r>
              <a:rPr lang="en-US" dirty="0" err="1"/>
              <a:t>IntAddable</a:t>
            </a:r>
            <a:r>
              <a:rPr lang="en-US" dirty="0"/>
              <a:t> extends Addable[</a:t>
            </a:r>
            <a:r>
              <a:rPr lang="en-US" dirty="0" err="1"/>
              <a:t>Int</a:t>
            </a:r>
            <a:r>
              <a:rPr lang="en-US" dirty="0"/>
              <a:t>] {</a:t>
            </a:r>
          </a:p>
          <a:p>
            <a:r>
              <a:rPr lang="en-US" dirty="0" smtClean="0"/>
              <a:t> </a:t>
            </a:r>
            <a:r>
              <a:rPr lang="en-US" dirty="0" err="1" smtClean="0"/>
              <a:t>def</a:t>
            </a:r>
            <a:r>
              <a:rPr lang="en-US" dirty="0" smtClean="0"/>
              <a:t> </a:t>
            </a:r>
            <a:r>
              <a:rPr lang="en-US" dirty="0"/>
              <a:t>add(left: </a:t>
            </a:r>
            <a:r>
              <a:rPr lang="en-US" dirty="0" err="1"/>
              <a:t>Int</a:t>
            </a:r>
            <a:r>
              <a:rPr lang="en-US" dirty="0"/>
              <a:t>, right: </a:t>
            </a:r>
            <a:r>
              <a:rPr lang="en-US" dirty="0" err="1"/>
              <a:t>Int</a:t>
            </a:r>
            <a:r>
              <a:rPr lang="en-US" dirty="0"/>
              <a:t>) = left + right</a:t>
            </a:r>
          </a:p>
          <a:p>
            <a:r>
              <a:rPr lang="en-US" dirty="0"/>
              <a:t>}</a:t>
            </a:r>
          </a:p>
          <a:p>
            <a:endParaRPr lang="en-US" b="1" dirty="0" smtClean="0"/>
          </a:p>
          <a:p>
            <a:r>
              <a:rPr lang="en-US" b="1" dirty="0" smtClean="0"/>
              <a:t>//now </a:t>
            </a:r>
            <a:r>
              <a:rPr lang="en-US" b="1" dirty="0" err="1" smtClean="0"/>
              <a:t>myAdd</a:t>
            </a:r>
            <a:r>
              <a:rPr lang="en-US" b="1" dirty="0" smtClean="0"/>
              <a:t> is specialized for </a:t>
            </a:r>
            <a:r>
              <a:rPr lang="en-US" b="1" dirty="0" err="1" smtClean="0"/>
              <a:t>Ints</a:t>
            </a:r>
            <a:r>
              <a:rPr lang="en-US" b="1" dirty="0" smtClean="0"/>
              <a:t> and Accounts: </a:t>
            </a:r>
          </a:p>
          <a:p>
            <a:endParaRPr lang="en-US" b="1" dirty="0" smtClean="0"/>
          </a:p>
          <a:p>
            <a:r>
              <a:rPr lang="en-US" dirty="0" err="1" smtClean="0"/>
              <a:t>myAdd</a:t>
            </a:r>
            <a:r>
              <a:rPr lang="en-US" dirty="0" smtClean="0"/>
              <a:t>(100</a:t>
            </a:r>
            <a:r>
              <a:rPr lang="en-US" dirty="0"/>
              <a:t>, 300</a:t>
            </a:r>
            <a:r>
              <a:rPr lang="en-US" dirty="0" smtClean="0"/>
              <a:t>)</a:t>
            </a:r>
            <a:endParaRPr lang="en-US" dirty="0"/>
          </a:p>
          <a:p>
            <a:r>
              <a:rPr lang="en-US" dirty="0" err="1"/>
              <a:t>myAdd</a:t>
            </a:r>
            <a:r>
              <a:rPr lang="en-US" dirty="0"/>
              <a:t>(</a:t>
            </a:r>
            <a:r>
              <a:rPr lang="en-US" dirty="0" smtClean="0"/>
              <a:t>new </a:t>
            </a:r>
            <a:r>
              <a:rPr lang="en-US" dirty="0"/>
              <a:t>Account(100), new Account(200)).</a:t>
            </a:r>
            <a:r>
              <a:rPr lang="en-US" dirty="0" smtClean="0"/>
              <a:t>balance</a:t>
            </a:r>
            <a:endParaRPr lang="en-US" dirty="0"/>
          </a:p>
          <a:p>
            <a:r>
              <a:rPr lang="en-US" b="1" dirty="0"/>
              <a:t/>
            </a:r>
            <a:br>
              <a:rPr lang="en-US" b="1" dirty="0"/>
            </a:br>
            <a:r>
              <a:rPr lang="en-US" b="1" dirty="0" smtClean="0"/>
              <a:t>//this is ad-hoc </a:t>
            </a:r>
            <a:r>
              <a:rPr lang="en-US" b="1" dirty="0"/>
              <a:t>polymorphism </a:t>
            </a:r>
            <a:endParaRPr lang="en-US" b="1" dirty="0" smtClean="0"/>
          </a:p>
          <a:p>
            <a:r>
              <a:rPr lang="en-US" b="1" dirty="0" smtClean="0"/>
              <a:t>//it is </a:t>
            </a:r>
            <a:r>
              <a:rPr lang="en-US" b="1" dirty="0"/>
              <a:t>the most powerful </a:t>
            </a:r>
            <a:r>
              <a:rPr lang="en-US" b="1" dirty="0" smtClean="0"/>
              <a:t>kind:</a:t>
            </a:r>
          </a:p>
          <a:p>
            <a:endParaRPr lang="en-US" b="1" dirty="0" smtClean="0"/>
          </a:p>
          <a:p>
            <a:r>
              <a:rPr lang="en-US" b="1" dirty="0" smtClean="0"/>
              <a:t>//subtyping requires a </a:t>
            </a:r>
            <a:r>
              <a:rPr lang="en-US" b="1" dirty="0" err="1" smtClean="0"/>
              <a:t>preknown</a:t>
            </a:r>
            <a:r>
              <a:rPr lang="en-US" b="1" dirty="0" smtClean="0"/>
              <a:t> inheritance tree</a:t>
            </a:r>
          </a:p>
          <a:p>
            <a:r>
              <a:rPr lang="en-US" b="1" dirty="0" smtClean="0"/>
              <a:t>//whereas implicit objects are defined whenever</a:t>
            </a:r>
            <a:endParaRPr lang="en-US" b="1" dirty="0"/>
          </a:p>
          <a:p>
            <a:endParaRPr lang="en-US" dirty="0"/>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5992646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REVIEW: </a:t>
            </a:r>
            <a:r>
              <a:rPr lang="en-US" dirty="0" smtClean="0"/>
              <a:t>TYPECLASSESES: MONOID</a:t>
            </a:r>
            <a:endParaRPr lang="en-US" dirty="0"/>
          </a:p>
        </p:txBody>
      </p:sp>
      <p:sp>
        <p:nvSpPr>
          <p:cNvPr id="3" name="Text Placeholder 2"/>
          <p:cNvSpPr>
            <a:spLocks noGrp="1"/>
          </p:cNvSpPr>
          <p:nvPr>
            <p:ph type="body" sz="quarter" idx="10"/>
          </p:nvPr>
        </p:nvSpPr>
        <p:spPr/>
        <p:txBody>
          <a:bodyPr/>
          <a:lstStyle/>
          <a:p>
            <a:r>
              <a:rPr lang="en-US" b="1" dirty="0" smtClean="0"/>
              <a:t>//a monoid is a type with a zero and append</a:t>
            </a:r>
          </a:p>
          <a:p>
            <a:r>
              <a:rPr lang="en-US" dirty="0"/>
              <a:t/>
            </a:r>
            <a:br>
              <a:rPr lang="en-US" dirty="0"/>
            </a:br>
            <a:r>
              <a:rPr lang="en-US" dirty="0"/>
              <a:t>trait Monoid[A] {</a:t>
            </a:r>
          </a:p>
          <a:p>
            <a:r>
              <a:rPr lang="en-US" dirty="0" smtClean="0"/>
              <a:t> </a:t>
            </a:r>
            <a:r>
              <a:rPr lang="en-US" dirty="0" err="1" smtClean="0"/>
              <a:t>def</a:t>
            </a:r>
            <a:r>
              <a:rPr lang="en-US" dirty="0" smtClean="0"/>
              <a:t> </a:t>
            </a:r>
            <a:r>
              <a:rPr lang="en-US" dirty="0"/>
              <a:t>append(a1: A, a2: A): A</a:t>
            </a:r>
          </a:p>
          <a:p>
            <a:r>
              <a:rPr lang="en-US" dirty="0" smtClean="0"/>
              <a:t> </a:t>
            </a:r>
            <a:r>
              <a:rPr lang="en-US" dirty="0" err="1" smtClean="0"/>
              <a:t>val</a:t>
            </a:r>
            <a:r>
              <a:rPr lang="en-US" dirty="0" smtClean="0"/>
              <a:t> </a:t>
            </a:r>
            <a:r>
              <a:rPr lang="en-US" dirty="0"/>
              <a:t>zero: A</a:t>
            </a:r>
          </a:p>
          <a:p>
            <a:r>
              <a:rPr lang="en-US" dirty="0" smtClean="0"/>
              <a:t>}</a:t>
            </a:r>
          </a:p>
          <a:p>
            <a:endParaRPr lang="en-US" b="1" dirty="0"/>
          </a:p>
          <a:p>
            <a:r>
              <a:rPr lang="en-US" b="1" dirty="0" smtClean="0"/>
              <a:t>//so we can abstract over all monoids</a:t>
            </a:r>
          </a:p>
          <a:p>
            <a:endParaRPr lang="en-US" b="1" dirty="0" smtClean="0"/>
          </a:p>
          <a:p>
            <a:r>
              <a:rPr lang="en-US" dirty="0" err="1"/>
              <a:t>def</a:t>
            </a:r>
            <a:r>
              <a:rPr lang="en-US" dirty="0"/>
              <a:t> </a:t>
            </a:r>
            <a:r>
              <a:rPr lang="en-US" dirty="0" smtClean="0"/>
              <a:t>aggregate[A : </a:t>
            </a:r>
            <a:r>
              <a:rPr lang="en-US" dirty="0"/>
              <a:t>Monoid](</a:t>
            </a:r>
            <a:r>
              <a:rPr lang="en-US" dirty="0" err="1"/>
              <a:t>xs</a:t>
            </a:r>
            <a:r>
              <a:rPr lang="en-US" dirty="0"/>
              <a:t>: List[A]): A = {</a:t>
            </a:r>
          </a:p>
          <a:p>
            <a:pPr lvl="2"/>
            <a:r>
              <a:rPr lang="en-US" dirty="0" smtClean="0"/>
              <a:t> </a:t>
            </a:r>
            <a:r>
              <a:rPr lang="en-US" dirty="0" err="1" smtClean="0"/>
              <a:t>val</a:t>
            </a:r>
            <a:r>
              <a:rPr lang="en-US" dirty="0" smtClean="0"/>
              <a:t> </a:t>
            </a:r>
            <a:r>
              <a:rPr lang="en-US" dirty="0"/>
              <a:t>m = implicitly[Monoid[A]]</a:t>
            </a:r>
          </a:p>
          <a:p>
            <a:pPr lvl="2"/>
            <a:r>
              <a:rPr lang="en-US" dirty="0" smtClean="0"/>
              <a:t> </a:t>
            </a:r>
            <a:r>
              <a:rPr lang="en-US" dirty="0" err="1" smtClean="0"/>
              <a:t>xs.foldLeft</a:t>
            </a:r>
            <a:r>
              <a:rPr lang="en-US" dirty="0" smtClean="0"/>
              <a:t>(</a:t>
            </a:r>
            <a:r>
              <a:rPr lang="en-US" dirty="0" err="1" smtClean="0"/>
              <a:t>m.zero</a:t>
            </a:r>
            <a:r>
              <a:rPr lang="en-US" dirty="0"/>
              <a:t>)(</a:t>
            </a:r>
            <a:r>
              <a:rPr lang="en-US" dirty="0" err="1"/>
              <a:t>m.append</a:t>
            </a:r>
            <a:r>
              <a:rPr lang="en-US" dirty="0"/>
              <a:t>)</a:t>
            </a:r>
          </a:p>
          <a:p>
            <a:r>
              <a:rPr lang="en-US" dirty="0"/>
              <a:t>}</a:t>
            </a:r>
          </a:p>
          <a:p>
            <a:endParaRPr lang="en-US" b="1" dirty="0" smtClean="0"/>
          </a:p>
          <a:p>
            <a:r>
              <a:rPr lang="en-US" b="1" dirty="0" smtClean="0"/>
              <a:t>//</a:t>
            </a:r>
            <a:r>
              <a:rPr lang="en-US" b="1" dirty="0" err="1" smtClean="0"/>
              <a:t>ie</a:t>
            </a:r>
            <a:r>
              <a:rPr lang="en-US" b="1" dirty="0" smtClean="0"/>
              <a:t>., write behavior which </a:t>
            </a:r>
            <a:r>
              <a:rPr lang="en-US" b="1" dirty="0" err="1" smtClean="0"/>
              <a:t>polymorphically</a:t>
            </a:r>
            <a:endParaRPr lang="en-US" b="1" dirty="0" smtClean="0"/>
          </a:p>
          <a:p>
            <a:r>
              <a:rPr lang="en-US" b="1" dirty="0" smtClean="0"/>
              <a:t>//selects the right .zero and .append</a:t>
            </a:r>
            <a:endParaRPr lang="en-US" b="1" dirty="0"/>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701496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a:t>
            </a:r>
            <a:r>
              <a:rPr lang="en-US" dirty="0" smtClean="0"/>
              <a:t>TYPECLASSESES:</a:t>
            </a:r>
            <a:r>
              <a:rPr lang="en-US" baseline="0" dirty="0" smtClean="0"/>
              <a:t> </a:t>
            </a:r>
            <a:r>
              <a:rPr lang="en-US" dirty="0" smtClean="0"/>
              <a:t>MONOID</a:t>
            </a:r>
            <a:r>
              <a:rPr lang="mr-IN" dirty="0" smtClean="0"/>
              <a:t>…</a:t>
            </a:r>
            <a:endParaRPr lang="en-US" dirty="0"/>
          </a:p>
        </p:txBody>
      </p:sp>
      <p:sp>
        <p:nvSpPr>
          <p:cNvPr id="3" name="Text Placeholder 2"/>
          <p:cNvSpPr>
            <a:spLocks noGrp="1"/>
          </p:cNvSpPr>
          <p:nvPr>
            <p:ph type="body" sz="quarter" idx="10"/>
          </p:nvPr>
        </p:nvSpPr>
        <p:spPr/>
        <p:txBody>
          <a:bodyPr/>
          <a:lstStyle/>
          <a:p>
            <a:r>
              <a:rPr lang="en-US" b="1" dirty="0" smtClean="0"/>
              <a:t>//two </a:t>
            </a:r>
            <a:r>
              <a:rPr lang="en-US" b="1" dirty="0"/>
              <a:t>instances of </a:t>
            </a:r>
            <a:r>
              <a:rPr lang="en-US" b="1" dirty="0" smtClean="0"/>
              <a:t>Monoid for </a:t>
            </a:r>
            <a:r>
              <a:rPr lang="en-US" b="1" dirty="0" err="1"/>
              <a:t>Int</a:t>
            </a:r>
            <a:r>
              <a:rPr lang="en-US" b="1" dirty="0"/>
              <a:t> and </a:t>
            </a:r>
            <a:r>
              <a:rPr lang="en-US" b="1" dirty="0" smtClean="0"/>
              <a:t>String</a:t>
            </a:r>
          </a:p>
          <a:p>
            <a:endParaRPr lang="en-US" b="1" dirty="0" smtClean="0"/>
          </a:p>
          <a:p>
            <a:r>
              <a:rPr lang="en-US" dirty="0" smtClean="0"/>
              <a:t>implicit </a:t>
            </a:r>
            <a:r>
              <a:rPr lang="en-US" dirty="0" err="1"/>
              <a:t>val</a:t>
            </a:r>
            <a:r>
              <a:rPr lang="en-US" dirty="0"/>
              <a:t> </a:t>
            </a:r>
            <a:r>
              <a:rPr lang="en-US" dirty="0" err="1"/>
              <a:t>IntMulMonoid</a:t>
            </a:r>
            <a:r>
              <a:rPr lang="en-US" dirty="0"/>
              <a:t>: Monoid[</a:t>
            </a:r>
            <a:r>
              <a:rPr lang="en-US" dirty="0" err="1"/>
              <a:t>Int</a:t>
            </a:r>
            <a:r>
              <a:rPr lang="en-US" dirty="0"/>
              <a:t>] = </a:t>
            </a:r>
          </a:p>
          <a:p>
            <a:r>
              <a:rPr lang="en-US" dirty="0"/>
              <a:t> new Monoid[</a:t>
            </a:r>
            <a:r>
              <a:rPr lang="en-US" dirty="0" err="1"/>
              <a:t>Int</a:t>
            </a:r>
            <a:r>
              <a:rPr lang="en-US" dirty="0"/>
              <a:t>] {</a:t>
            </a:r>
          </a:p>
          <a:p>
            <a:r>
              <a:rPr lang="en-US" dirty="0"/>
              <a:t> </a:t>
            </a:r>
            <a:r>
              <a:rPr lang="en-US" dirty="0" smtClean="0"/>
              <a:t> </a:t>
            </a:r>
            <a:r>
              <a:rPr lang="en-US" dirty="0" err="1" smtClean="0"/>
              <a:t>def</a:t>
            </a:r>
            <a:r>
              <a:rPr lang="en-US" dirty="0" smtClean="0"/>
              <a:t> </a:t>
            </a:r>
            <a:r>
              <a:rPr lang="en-US" dirty="0"/>
              <a:t>append(a: </a:t>
            </a:r>
            <a:r>
              <a:rPr lang="en-US" dirty="0" err="1"/>
              <a:t>Int</a:t>
            </a:r>
            <a:r>
              <a:rPr lang="en-US" dirty="0"/>
              <a:t>, b: </a:t>
            </a:r>
            <a:r>
              <a:rPr lang="en-US" dirty="0" err="1"/>
              <a:t>Int</a:t>
            </a:r>
            <a:r>
              <a:rPr lang="en-US" dirty="0"/>
              <a:t>) = a * b</a:t>
            </a:r>
          </a:p>
          <a:p>
            <a:r>
              <a:rPr lang="en-US" dirty="0"/>
              <a:t> </a:t>
            </a:r>
            <a:r>
              <a:rPr lang="en-US" dirty="0" smtClean="0"/>
              <a:t> </a:t>
            </a:r>
            <a:r>
              <a:rPr lang="en-US" dirty="0" err="1" smtClean="0"/>
              <a:t>val</a:t>
            </a:r>
            <a:r>
              <a:rPr lang="en-US" dirty="0" smtClean="0"/>
              <a:t> </a:t>
            </a:r>
            <a:r>
              <a:rPr lang="en-US" dirty="0"/>
              <a:t>zero: </a:t>
            </a:r>
            <a:r>
              <a:rPr lang="en-US" dirty="0" err="1"/>
              <a:t>Int</a:t>
            </a:r>
            <a:r>
              <a:rPr lang="en-US" dirty="0"/>
              <a:t> = 1</a:t>
            </a:r>
          </a:p>
          <a:p>
            <a:r>
              <a:rPr lang="en-US" dirty="0" smtClean="0"/>
              <a:t>}</a:t>
            </a:r>
          </a:p>
          <a:p>
            <a:endParaRPr lang="en-US" dirty="0"/>
          </a:p>
          <a:p>
            <a:r>
              <a:rPr lang="en-US" dirty="0"/>
              <a:t>implicit </a:t>
            </a:r>
            <a:r>
              <a:rPr lang="en-US" dirty="0" err="1"/>
              <a:t>val</a:t>
            </a:r>
            <a:r>
              <a:rPr lang="en-US" dirty="0"/>
              <a:t> </a:t>
            </a:r>
            <a:r>
              <a:rPr lang="en-US" dirty="0" err="1"/>
              <a:t>StringCatMonoid</a:t>
            </a:r>
            <a:r>
              <a:rPr lang="en-US" dirty="0"/>
              <a:t>: Monoid[String] = </a:t>
            </a:r>
          </a:p>
          <a:p>
            <a:r>
              <a:rPr lang="en-US" dirty="0"/>
              <a:t> new Monoid[String] {</a:t>
            </a:r>
          </a:p>
          <a:p>
            <a:r>
              <a:rPr lang="en-US" dirty="0"/>
              <a:t> </a:t>
            </a:r>
            <a:r>
              <a:rPr lang="en-US" dirty="0" err="1"/>
              <a:t>def</a:t>
            </a:r>
            <a:r>
              <a:rPr lang="en-US" dirty="0"/>
              <a:t> append(a: String, b: String) = a + b</a:t>
            </a:r>
          </a:p>
          <a:p>
            <a:r>
              <a:rPr lang="en-US" dirty="0"/>
              <a:t> </a:t>
            </a:r>
            <a:r>
              <a:rPr lang="en-US" dirty="0" err="1"/>
              <a:t>val</a:t>
            </a:r>
            <a:r>
              <a:rPr lang="en-US" dirty="0"/>
              <a:t> zero: String = ""</a:t>
            </a:r>
          </a:p>
          <a:p>
            <a:r>
              <a:rPr lang="en-US" dirty="0" smtClean="0"/>
              <a:t>}</a:t>
            </a:r>
          </a:p>
          <a:p>
            <a:endParaRPr lang="en-US" dirty="0" smtClean="0"/>
          </a:p>
          <a:p>
            <a:r>
              <a:rPr lang="en-US" b="1" dirty="0" smtClean="0"/>
              <a:t>//immediately we can use our aggregate method</a:t>
            </a:r>
          </a:p>
          <a:p>
            <a:endParaRPr lang="en-US" b="1" dirty="0"/>
          </a:p>
          <a:p>
            <a:r>
              <a:rPr lang="en-US" dirty="0" err="1"/>
              <a:t>println</a:t>
            </a:r>
            <a:r>
              <a:rPr lang="en-US" dirty="0"/>
              <a:t>(aggregate(List(2, 2, 2, 2</a:t>
            </a:r>
            <a:r>
              <a:rPr lang="en-US" dirty="0" smtClean="0"/>
              <a:t>)))</a:t>
            </a:r>
          </a:p>
          <a:p>
            <a:r>
              <a:rPr lang="en-US" dirty="0" err="1"/>
              <a:t>println</a:t>
            </a:r>
            <a:r>
              <a:rPr lang="en-US" dirty="0"/>
              <a:t>(aggregate(List</a:t>
            </a:r>
            <a:r>
              <a:rPr lang="en-US" dirty="0" smtClean="0"/>
              <a:t>("2</a:t>
            </a:r>
            <a:r>
              <a:rPr lang="en-US" dirty="0"/>
              <a:t>"</a:t>
            </a:r>
            <a:r>
              <a:rPr lang="en-US" dirty="0" smtClean="0"/>
              <a:t>, </a:t>
            </a:r>
            <a:r>
              <a:rPr lang="en-US" dirty="0"/>
              <a:t>"</a:t>
            </a:r>
            <a:r>
              <a:rPr lang="en-US" dirty="0" smtClean="0"/>
              <a:t>2</a:t>
            </a:r>
            <a:r>
              <a:rPr lang="en-US" dirty="0"/>
              <a:t>"</a:t>
            </a:r>
            <a:r>
              <a:rPr lang="en-US" dirty="0" smtClean="0"/>
              <a:t>, </a:t>
            </a:r>
            <a:r>
              <a:rPr lang="en-US" dirty="0"/>
              <a:t>"</a:t>
            </a:r>
            <a:r>
              <a:rPr lang="en-US" dirty="0" smtClean="0"/>
              <a:t>2</a:t>
            </a:r>
            <a:r>
              <a:rPr lang="en-US" dirty="0"/>
              <a:t>"</a:t>
            </a:r>
            <a:r>
              <a:rPr lang="en-US" dirty="0" smtClean="0"/>
              <a:t>, </a:t>
            </a:r>
            <a:r>
              <a:rPr lang="en-US" dirty="0"/>
              <a:t>"</a:t>
            </a:r>
            <a:r>
              <a:rPr lang="en-US" dirty="0" smtClean="0"/>
              <a:t>2</a:t>
            </a:r>
            <a:r>
              <a:rPr lang="en-US" dirty="0"/>
              <a:t>"</a:t>
            </a:r>
            <a:r>
              <a:rPr lang="en-US" dirty="0" smtClean="0"/>
              <a:t>)))</a:t>
            </a:r>
            <a:endParaRPr lang="en-US" dirty="0"/>
          </a:p>
          <a:p>
            <a:endParaRPr lang="en-US" dirty="0"/>
          </a:p>
          <a:p>
            <a:endParaRPr lang="en-US" dirty="0"/>
          </a:p>
          <a:p>
            <a:endParaRPr lang="en-US" dirty="0"/>
          </a:p>
          <a:p>
            <a:endParaRPr lang="en-US" dirty="0"/>
          </a:p>
          <a:p>
            <a:endParaRPr lang="en-US" dirty="0"/>
          </a:p>
        </p:txBody>
      </p:sp>
      <p:sp>
        <p:nvSpPr>
          <p:cNvPr id="4" name="Text Placeholder 3"/>
          <p:cNvSpPr>
            <a:spLocks noGrp="1"/>
          </p:cNvSpPr>
          <p:nvPr>
            <p:ph type="body" sz="quarter" idx="11"/>
          </p:nvPr>
        </p:nvSpPr>
        <p:spPr/>
        <p:txBody>
          <a:bodyPr/>
          <a:lstStyle/>
          <a:p>
            <a:r>
              <a:rPr lang="en-US" dirty="0" smtClean="0"/>
              <a:t>16</a:t>
            </a:r>
          </a:p>
          <a:p>
            <a:r>
              <a:rPr lang="en-US" dirty="0" smtClean="0"/>
              <a:t>2222</a:t>
            </a:r>
            <a:endParaRPr lang="en-US" dirty="0"/>
          </a:p>
        </p:txBody>
      </p:sp>
    </p:spTree>
    <p:extLst>
      <p:ext uri="{BB962C8B-B14F-4D97-AF65-F5344CB8AC3E}">
        <p14:creationId xmlns:p14="http://schemas.microsoft.com/office/powerpoint/2010/main" val="2306605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RECIPIE FOR A TYPECLASS</a:t>
            </a:r>
            <a:endParaRPr lang="en-US" dirty="0"/>
          </a:p>
        </p:txBody>
      </p:sp>
      <p:sp>
        <p:nvSpPr>
          <p:cNvPr id="3" name="Text Placeholder 2"/>
          <p:cNvSpPr>
            <a:spLocks noGrp="1"/>
          </p:cNvSpPr>
          <p:nvPr>
            <p:ph type="body" sz="quarter" idx="10"/>
          </p:nvPr>
        </p:nvSpPr>
        <p:spPr/>
        <p:txBody>
          <a:bodyPr/>
          <a:lstStyle/>
          <a:p>
            <a:r>
              <a:rPr lang="en-US" b="1" dirty="0" smtClean="0"/>
              <a:t>//</a:t>
            </a:r>
            <a:r>
              <a:rPr lang="en-US" b="1" dirty="0"/>
              <a:t>the recipe</a:t>
            </a:r>
            <a:r>
              <a:rPr lang="en-US" b="1" dirty="0" smtClean="0"/>
              <a:t>:</a:t>
            </a:r>
          </a:p>
          <a:p>
            <a:endParaRPr lang="en-US" b="1" dirty="0"/>
          </a:p>
          <a:p>
            <a:r>
              <a:rPr lang="en-US" b="1" dirty="0"/>
              <a:t>// 1. a trait which defines the </a:t>
            </a:r>
            <a:r>
              <a:rPr lang="en-US" b="1" dirty="0" err="1"/>
              <a:t>typeclass</a:t>
            </a:r>
            <a:r>
              <a:rPr lang="en-US" b="1" dirty="0"/>
              <a:t>, </a:t>
            </a:r>
            <a:br>
              <a:rPr lang="en-US" b="1" dirty="0"/>
            </a:br>
            <a:r>
              <a:rPr lang="en-US" b="1" dirty="0"/>
              <a:t>// 2. helper objects, methods and operators</a:t>
            </a:r>
            <a:br>
              <a:rPr lang="en-US" b="1" dirty="0"/>
            </a:br>
            <a:r>
              <a:rPr lang="en-US" b="1" dirty="0"/>
              <a:t>// 3. instances of the </a:t>
            </a:r>
            <a:r>
              <a:rPr lang="en-US" b="1" dirty="0" err="1"/>
              <a:t>typeclass</a:t>
            </a:r>
            <a:endParaRPr lang="en-US" b="1" dirty="0"/>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1692602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RECIPE FOR A TYPECLASS</a:t>
            </a:r>
          </a:p>
        </p:txBody>
      </p:sp>
      <p:sp>
        <p:nvSpPr>
          <p:cNvPr id="3" name="Text Placeholder 2"/>
          <p:cNvSpPr>
            <a:spLocks noGrp="1"/>
          </p:cNvSpPr>
          <p:nvPr>
            <p:ph type="body" sz="quarter" idx="10"/>
          </p:nvPr>
        </p:nvSpPr>
        <p:spPr/>
        <p:txBody>
          <a:bodyPr/>
          <a:lstStyle/>
          <a:p>
            <a:r>
              <a:rPr lang="en-US" b="1" dirty="0" smtClean="0"/>
              <a:t>//suppose we have a class Worker which can .raise</a:t>
            </a:r>
            <a:r>
              <a:rPr lang="en-US" dirty="0"/>
              <a:t/>
            </a:r>
            <a:br>
              <a:rPr lang="en-US" dirty="0"/>
            </a:br>
            <a:endParaRPr lang="en-US" b="1" dirty="0" smtClean="0"/>
          </a:p>
          <a:p>
            <a:r>
              <a:rPr lang="en-US" dirty="0" smtClean="0"/>
              <a:t>case </a:t>
            </a:r>
            <a:r>
              <a:rPr lang="en-US" dirty="0"/>
              <a:t>class Worker(</a:t>
            </a:r>
            <a:r>
              <a:rPr lang="en-US" dirty="0" err="1"/>
              <a:t>val</a:t>
            </a:r>
            <a:r>
              <a:rPr lang="en-US" dirty="0"/>
              <a:t> salary: Double) { </a:t>
            </a:r>
            <a:r>
              <a:rPr lang="en-US" dirty="0" smtClean="0"/>
              <a:t>  </a:t>
            </a:r>
          </a:p>
          <a:p>
            <a:r>
              <a:rPr lang="en-US" dirty="0"/>
              <a:t> </a:t>
            </a:r>
            <a:r>
              <a:rPr lang="en-US" dirty="0" smtClean="0"/>
              <a:t> </a:t>
            </a:r>
            <a:r>
              <a:rPr lang="en-US" dirty="0" err="1" smtClean="0"/>
              <a:t>def</a:t>
            </a:r>
            <a:r>
              <a:rPr lang="en-US" dirty="0" smtClean="0"/>
              <a:t> </a:t>
            </a:r>
            <a:r>
              <a:rPr lang="en-US" dirty="0"/>
              <a:t>raise = Worker(salary * 1.05) </a:t>
            </a:r>
            <a:endParaRPr lang="en-US" dirty="0" smtClean="0"/>
          </a:p>
          <a:p>
            <a:r>
              <a:rPr lang="en-US" dirty="0" smtClean="0"/>
              <a:t>}</a:t>
            </a:r>
            <a:endParaRPr lang="en-US" dirty="0"/>
          </a:p>
          <a:p>
            <a:endParaRPr lang="en-US" b="1" dirty="0" smtClean="0"/>
          </a:p>
          <a:p>
            <a:r>
              <a:rPr lang="en-US" b="1" dirty="0"/>
              <a:t>//and we would like to treat various kinds </a:t>
            </a:r>
          </a:p>
          <a:p>
            <a:r>
              <a:rPr lang="en-US" b="1" dirty="0"/>
              <a:t>//of things as workers, </a:t>
            </a:r>
            <a:r>
              <a:rPr lang="en-US" b="1" dirty="0" err="1"/>
              <a:t>eg</a:t>
            </a:r>
            <a:r>
              <a:rPr lang="en-US" b="1" dirty="0"/>
              <a:t>.</a:t>
            </a:r>
          </a:p>
          <a:p>
            <a:endParaRPr lang="en-US" b="1" dirty="0"/>
          </a:p>
          <a:p>
            <a:r>
              <a:rPr lang="en-US" dirty="0" err="1" smtClean="0"/>
              <a:t>println</a:t>
            </a:r>
            <a:r>
              <a:rPr lang="en-US" dirty="0" smtClean="0"/>
              <a:t>(10100.raise)</a:t>
            </a:r>
            <a:br>
              <a:rPr lang="en-US" dirty="0" smtClean="0"/>
            </a:br>
            <a:endParaRPr lang="en-US" dirty="0" smtClean="0"/>
          </a:p>
          <a:p>
            <a:r>
              <a:rPr lang="en-US" b="1" dirty="0" smtClean="0"/>
              <a:t>//introduce:</a:t>
            </a:r>
            <a:r>
              <a:rPr lang="en-US" dirty="0"/>
              <a:t/>
            </a:r>
            <a:br>
              <a:rPr lang="en-US" dirty="0"/>
            </a:br>
            <a:r>
              <a:rPr lang="en-US" dirty="0"/>
              <a:t>trait </a:t>
            </a:r>
            <a:r>
              <a:rPr lang="en-US" dirty="0" err="1"/>
              <a:t>CanBeWorker</a:t>
            </a:r>
            <a:r>
              <a:rPr lang="en-US" dirty="0"/>
              <a:t>[A] {</a:t>
            </a:r>
          </a:p>
          <a:p>
            <a:r>
              <a:rPr lang="en-US" dirty="0"/>
              <a:t>  </a:t>
            </a:r>
            <a:r>
              <a:rPr lang="en-US" dirty="0" err="1"/>
              <a:t>def</a:t>
            </a:r>
            <a:r>
              <a:rPr lang="en-US" dirty="0"/>
              <a:t> </a:t>
            </a:r>
            <a:r>
              <a:rPr lang="en-US" dirty="0" err="1"/>
              <a:t>makeWorker</a:t>
            </a:r>
            <a:r>
              <a:rPr lang="en-US" dirty="0"/>
              <a:t>(a: A): Worker</a:t>
            </a:r>
          </a:p>
          <a:p>
            <a:r>
              <a:rPr lang="en-US" dirty="0"/>
              <a:t>}</a:t>
            </a:r>
          </a:p>
          <a:p>
            <a:r>
              <a:rPr lang="en-US" dirty="0" smtClean="0"/>
              <a:t/>
            </a:r>
            <a:br>
              <a:rPr lang="en-US" dirty="0" smtClean="0"/>
            </a:br>
            <a:r>
              <a:rPr lang="en-US" b="1" dirty="0" smtClean="0"/>
              <a:t>//so something </a:t>
            </a:r>
            <a:r>
              <a:rPr lang="en-US" b="1" dirty="0" err="1" smtClean="0"/>
              <a:t>CanBeWorkerID</a:t>
            </a:r>
            <a:r>
              <a:rPr lang="en-US" b="1" dirty="0" smtClean="0"/>
              <a:t> (</a:t>
            </a:r>
            <a:r>
              <a:rPr lang="en-US" b="1" dirty="0" err="1" smtClean="0"/>
              <a:t>typeclass</a:t>
            </a:r>
            <a:r>
              <a:rPr lang="en-US" b="1" dirty="0" smtClean="0"/>
              <a:t>)</a:t>
            </a:r>
          </a:p>
          <a:p>
            <a:r>
              <a:rPr lang="en-US" b="1" dirty="0" smtClean="0"/>
              <a:t>//if there is a function to call which makes one</a:t>
            </a:r>
          </a:p>
        </p:txBody>
      </p:sp>
      <p:sp>
        <p:nvSpPr>
          <p:cNvPr id="4" name="Text Placeholder 3"/>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7985696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RECIPE FOR A TYPECLASS</a:t>
            </a:r>
          </a:p>
        </p:txBody>
      </p:sp>
      <p:sp>
        <p:nvSpPr>
          <p:cNvPr id="3" name="Text Placeholder 2"/>
          <p:cNvSpPr>
            <a:spLocks noGrp="1"/>
          </p:cNvSpPr>
          <p:nvPr>
            <p:ph type="body" sz="quarter" idx="10"/>
          </p:nvPr>
        </p:nvSpPr>
        <p:spPr/>
        <p:txBody>
          <a:bodyPr/>
          <a:lstStyle/>
          <a:p>
            <a:r>
              <a:rPr lang="en-US" b="1" dirty="0" smtClean="0"/>
              <a:t>//</a:t>
            </a:r>
            <a:r>
              <a:rPr lang="en-US" b="1" dirty="0"/>
              <a:t>utility operations for use </a:t>
            </a:r>
            <a:r>
              <a:rPr lang="en-US" b="1" dirty="0" smtClean="0"/>
              <a:t>with </a:t>
            </a:r>
            <a:r>
              <a:rPr lang="en-US" b="1" dirty="0" err="1" smtClean="0"/>
              <a:t>CanBeWorkers</a:t>
            </a:r>
            <a:r>
              <a:rPr lang="en-US" b="1" dirty="0" smtClean="0"/>
              <a:t>:</a:t>
            </a:r>
            <a:endParaRPr lang="en-US" b="1" dirty="0"/>
          </a:p>
          <a:p>
            <a:r>
              <a:rPr lang="en-US" dirty="0"/>
              <a:t/>
            </a:r>
            <a:br>
              <a:rPr lang="en-US" dirty="0"/>
            </a:br>
            <a:r>
              <a:rPr lang="en-US" dirty="0"/>
              <a:t>implicit class </a:t>
            </a:r>
            <a:r>
              <a:rPr lang="en-US" dirty="0" err="1" smtClean="0"/>
              <a:t>CanBeWorkerOperations</a:t>
            </a:r>
            <a:endParaRPr lang="en-US" dirty="0" smtClean="0"/>
          </a:p>
          <a:p>
            <a:r>
              <a:rPr lang="en-US" dirty="0" smtClean="0"/>
              <a:t>[A </a:t>
            </a:r>
            <a:r>
              <a:rPr lang="en-US" dirty="0"/>
              <a:t>: </a:t>
            </a:r>
            <a:r>
              <a:rPr lang="en-US" dirty="0" err="1"/>
              <a:t>CanBeWorker</a:t>
            </a:r>
            <a:r>
              <a:rPr lang="en-US" dirty="0" smtClean="0"/>
              <a:t>] (</a:t>
            </a:r>
            <a:r>
              <a:rPr lang="en-US" dirty="0" err="1"/>
              <a:t>nonworker</a:t>
            </a:r>
            <a:r>
              <a:rPr lang="en-US" dirty="0"/>
              <a:t>: A) </a:t>
            </a:r>
            <a:r>
              <a:rPr lang="en-US" dirty="0" smtClean="0"/>
              <a:t>{</a:t>
            </a:r>
          </a:p>
          <a:p>
            <a:endParaRPr lang="en-US" dirty="0" smtClean="0"/>
          </a:p>
          <a:p>
            <a:r>
              <a:rPr lang="en-US" dirty="0" err="1" smtClean="0"/>
              <a:t>def</a:t>
            </a:r>
            <a:r>
              <a:rPr lang="en-US" dirty="0" smtClean="0"/>
              <a:t> worker =</a:t>
            </a:r>
          </a:p>
          <a:p>
            <a:r>
              <a:rPr lang="en-US" dirty="0" smtClean="0"/>
              <a:t> implicitly[</a:t>
            </a:r>
            <a:r>
              <a:rPr lang="en-US" dirty="0" err="1" smtClean="0"/>
              <a:t>CanBeWorker</a:t>
            </a:r>
            <a:r>
              <a:rPr lang="en-US" dirty="0" smtClean="0"/>
              <a:t>[A]].</a:t>
            </a:r>
            <a:r>
              <a:rPr lang="en-US" dirty="0" err="1" smtClean="0"/>
              <a:t>makeWorker</a:t>
            </a:r>
            <a:r>
              <a:rPr lang="en-US" dirty="0" smtClean="0"/>
              <a:t>(</a:t>
            </a:r>
            <a:r>
              <a:rPr lang="en-US" dirty="0" err="1" smtClean="0"/>
              <a:t>nonworker</a:t>
            </a:r>
            <a:r>
              <a:rPr lang="en-US" dirty="0" smtClean="0"/>
              <a:t>)</a:t>
            </a:r>
          </a:p>
          <a:p>
            <a:endParaRPr lang="en-US" dirty="0"/>
          </a:p>
          <a:p>
            <a:r>
              <a:rPr lang="en-US" dirty="0" smtClean="0"/>
              <a:t> </a:t>
            </a:r>
            <a:r>
              <a:rPr lang="en-US" dirty="0" err="1" smtClean="0"/>
              <a:t>def</a:t>
            </a:r>
            <a:r>
              <a:rPr lang="en-US" dirty="0" smtClean="0"/>
              <a:t> </a:t>
            </a:r>
            <a:r>
              <a:rPr lang="en-US" dirty="0" err="1"/>
              <a:t>printRaise</a:t>
            </a:r>
            <a:r>
              <a:rPr lang="en-US" dirty="0"/>
              <a:t> </a:t>
            </a:r>
            <a:r>
              <a:rPr lang="en-US" dirty="0" smtClean="0"/>
              <a:t>= </a:t>
            </a:r>
            <a:r>
              <a:rPr lang="en-US" dirty="0" err="1" smtClean="0"/>
              <a:t>println</a:t>
            </a:r>
            <a:r>
              <a:rPr lang="en-US" dirty="0" smtClean="0"/>
              <a:t>(</a:t>
            </a:r>
            <a:r>
              <a:rPr lang="en-US" dirty="0" err="1" smtClean="0"/>
              <a:t>worker.raise</a:t>
            </a:r>
            <a:r>
              <a:rPr lang="en-US" dirty="0"/>
              <a:t>)</a:t>
            </a:r>
          </a:p>
          <a:p>
            <a:r>
              <a:rPr lang="en-US" dirty="0"/>
              <a:t>}</a:t>
            </a:r>
          </a:p>
          <a:p>
            <a:endParaRPr lang="en-US" dirty="0"/>
          </a:p>
          <a:p>
            <a:r>
              <a:rPr lang="en-US" b="1" dirty="0"/>
              <a:t>//helper to define instances of the </a:t>
            </a:r>
            <a:r>
              <a:rPr lang="en-US" b="1" dirty="0" err="1"/>
              <a:t>typeclass</a:t>
            </a:r>
            <a:endParaRPr lang="en-US" b="1" dirty="0"/>
          </a:p>
          <a:p>
            <a:r>
              <a:rPr lang="en-US" b="1" dirty="0"/>
              <a:t>// </a:t>
            </a:r>
            <a:r>
              <a:rPr lang="en-US" b="1" dirty="0" err="1"/>
              <a:t>scalaz</a:t>
            </a:r>
            <a:r>
              <a:rPr lang="en-US" b="1" dirty="0"/>
              <a:t> likes to provide similar methods:</a:t>
            </a:r>
          </a:p>
          <a:p>
            <a:r>
              <a:rPr lang="en-US" dirty="0"/>
              <a:t/>
            </a:r>
            <a:br>
              <a:rPr lang="en-US" dirty="0"/>
            </a:br>
            <a:r>
              <a:rPr lang="en-US" dirty="0"/>
              <a:t>object </a:t>
            </a:r>
            <a:r>
              <a:rPr lang="en-US" dirty="0" err="1"/>
              <a:t>CanBeWorker</a:t>
            </a:r>
            <a:r>
              <a:rPr lang="en-US" dirty="0"/>
              <a:t> {</a:t>
            </a:r>
          </a:p>
          <a:p>
            <a:r>
              <a:rPr lang="en-US" dirty="0" err="1"/>
              <a:t>def</a:t>
            </a:r>
            <a:r>
              <a:rPr lang="en-US" dirty="0"/>
              <a:t> </a:t>
            </a:r>
            <a:r>
              <a:rPr lang="en-US" dirty="0" err="1" smtClean="0"/>
              <a:t>defI</a:t>
            </a:r>
            <a:r>
              <a:rPr lang="en-US" dirty="0" smtClean="0"/>
              <a:t>[A](</a:t>
            </a:r>
            <a:r>
              <a:rPr lang="en-US" dirty="0"/>
              <a:t>f: A =&gt; Worker) = </a:t>
            </a:r>
          </a:p>
          <a:p>
            <a:r>
              <a:rPr lang="en-US" dirty="0"/>
              <a:t> new </a:t>
            </a:r>
            <a:r>
              <a:rPr lang="en-US" dirty="0" err="1"/>
              <a:t>CanBeWorker</a:t>
            </a:r>
            <a:r>
              <a:rPr lang="en-US" dirty="0"/>
              <a:t>[A]{</a:t>
            </a:r>
            <a:r>
              <a:rPr lang="en-US" dirty="0" err="1"/>
              <a:t>def</a:t>
            </a:r>
            <a:r>
              <a:rPr lang="en-US" dirty="0"/>
              <a:t> </a:t>
            </a:r>
            <a:r>
              <a:rPr lang="en-US" dirty="0" err="1"/>
              <a:t>makeWorker</a:t>
            </a:r>
            <a:r>
              <a:rPr lang="en-US" dirty="0"/>
              <a:t>(a: A) = f(a)}</a:t>
            </a:r>
          </a:p>
          <a:p>
            <a:r>
              <a:rPr lang="en-US" dirty="0"/>
              <a:t>}</a:t>
            </a:r>
          </a:p>
          <a:p>
            <a:r>
              <a:rPr lang="en-US" dirty="0"/>
              <a:t/>
            </a:r>
            <a:br>
              <a:rPr lang="en-US" dirty="0"/>
            </a:br>
            <a:endParaRPr lang="en-US" dirty="0"/>
          </a:p>
          <a:p>
            <a:endParaRPr lang="en-US" dirty="0"/>
          </a:p>
          <a:p>
            <a:endParaRPr lang="en-US" dirty="0"/>
          </a:p>
          <a:p>
            <a:endParaRPr lang="en-US" dirty="0"/>
          </a:p>
        </p:txBody>
      </p:sp>
      <p:sp>
        <p:nvSpPr>
          <p:cNvPr id="4" name="Text Placeholder 3"/>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8539370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RECIPE FOR A TYPECLASS</a:t>
            </a:r>
          </a:p>
        </p:txBody>
      </p:sp>
      <p:sp>
        <p:nvSpPr>
          <p:cNvPr id="3" name="Text Placeholder 2"/>
          <p:cNvSpPr>
            <a:spLocks noGrp="1"/>
          </p:cNvSpPr>
          <p:nvPr>
            <p:ph type="body" sz="quarter" idx="10"/>
          </p:nvPr>
        </p:nvSpPr>
        <p:spPr/>
        <p:txBody>
          <a:bodyPr/>
          <a:lstStyle/>
          <a:p>
            <a:r>
              <a:rPr lang="en-US" b="1" dirty="0"/>
              <a:t/>
            </a:r>
            <a:br>
              <a:rPr lang="en-US" b="1" dirty="0"/>
            </a:br>
            <a:r>
              <a:rPr lang="en-US" b="1" dirty="0"/>
              <a:t>//instances of </a:t>
            </a:r>
            <a:r>
              <a:rPr lang="en-US" b="1" dirty="0" err="1"/>
              <a:t>CanBeWorker</a:t>
            </a:r>
            <a:endParaRPr lang="en-US" b="1" dirty="0"/>
          </a:p>
          <a:p>
            <a:r>
              <a:rPr lang="en-US" b="1" dirty="0"/>
              <a:t>// </a:t>
            </a:r>
            <a:r>
              <a:rPr lang="en-US" b="1" dirty="0" smtClean="0"/>
              <a:t>could use implicit </a:t>
            </a:r>
            <a:r>
              <a:rPr lang="en-US" b="1" dirty="0"/>
              <a:t>objects instead</a:t>
            </a:r>
          </a:p>
          <a:p>
            <a:r>
              <a:rPr lang="en-US" b="1" dirty="0"/>
              <a:t>// just need an object around which : </a:t>
            </a:r>
            <a:r>
              <a:rPr lang="en-US" b="1" dirty="0" err="1"/>
              <a:t>CanBeWorker</a:t>
            </a:r>
            <a:endParaRPr lang="en-US" b="1" dirty="0"/>
          </a:p>
          <a:p>
            <a:r>
              <a:rPr lang="en-US" dirty="0"/>
              <a:t/>
            </a:r>
            <a:br>
              <a:rPr lang="en-US" dirty="0"/>
            </a:br>
            <a:r>
              <a:rPr lang="en-US" dirty="0"/>
              <a:t>implicit </a:t>
            </a:r>
            <a:r>
              <a:rPr lang="en-US" dirty="0" err="1"/>
              <a:t>val</a:t>
            </a:r>
            <a:r>
              <a:rPr lang="en-US" dirty="0"/>
              <a:t> </a:t>
            </a:r>
            <a:r>
              <a:rPr lang="en-US" dirty="0" err="1"/>
              <a:t>cbwIntInstance</a:t>
            </a:r>
            <a:r>
              <a:rPr lang="en-US" dirty="0"/>
              <a:t> </a:t>
            </a:r>
            <a:r>
              <a:rPr lang="en-US" dirty="0" smtClean="0"/>
              <a:t>=  </a:t>
            </a:r>
          </a:p>
          <a:p>
            <a:r>
              <a:rPr lang="en-US" dirty="0"/>
              <a:t> </a:t>
            </a:r>
            <a:r>
              <a:rPr lang="en-US" dirty="0" smtClean="0"/>
              <a:t> </a:t>
            </a:r>
            <a:r>
              <a:rPr lang="en-US" dirty="0" err="1" smtClean="0"/>
              <a:t>CanBeWorker.defI</a:t>
            </a:r>
            <a:r>
              <a:rPr lang="en-US" dirty="0" smtClean="0"/>
              <a:t>[</a:t>
            </a:r>
            <a:r>
              <a:rPr lang="en-US" dirty="0" err="1" smtClean="0"/>
              <a:t>Int</a:t>
            </a:r>
            <a:r>
              <a:rPr lang="en-US" dirty="0" smtClean="0"/>
              <a:t>](Worker(_.</a:t>
            </a:r>
            <a:r>
              <a:rPr lang="en-US" dirty="0" err="1"/>
              <a:t>toDouble</a:t>
            </a:r>
            <a:r>
              <a:rPr lang="en-US" dirty="0" smtClean="0"/>
              <a:t>))</a:t>
            </a:r>
            <a:endParaRPr lang="en-US" dirty="0"/>
          </a:p>
          <a:p>
            <a:r>
              <a:rPr lang="en-US" dirty="0"/>
              <a:t/>
            </a:r>
            <a:br>
              <a:rPr lang="en-US" dirty="0"/>
            </a:br>
            <a:r>
              <a:rPr lang="en-US" dirty="0"/>
              <a:t>implicit </a:t>
            </a:r>
            <a:r>
              <a:rPr lang="en-US" dirty="0" err="1"/>
              <a:t>val</a:t>
            </a:r>
            <a:r>
              <a:rPr lang="en-US" dirty="0"/>
              <a:t> </a:t>
            </a:r>
            <a:r>
              <a:rPr lang="en-US" dirty="0" err="1"/>
              <a:t>cbwStringInstance</a:t>
            </a:r>
            <a:r>
              <a:rPr lang="en-US" dirty="0"/>
              <a:t> = </a:t>
            </a:r>
            <a:r>
              <a:rPr lang="en-US" dirty="0" smtClean="0"/>
              <a:t>  </a:t>
            </a:r>
            <a:r>
              <a:rPr lang="en-US" dirty="0" err="1" smtClean="0"/>
              <a:t>CanBeWorker.defI</a:t>
            </a:r>
            <a:r>
              <a:rPr lang="en-US" dirty="0" smtClean="0"/>
              <a:t>[String](Worker(_.</a:t>
            </a:r>
            <a:r>
              <a:rPr lang="en-US" dirty="0" err="1"/>
              <a:t>toDouble</a:t>
            </a:r>
            <a:r>
              <a:rPr lang="en-US" dirty="0" smtClean="0"/>
              <a:t>))</a:t>
            </a:r>
          </a:p>
          <a:p>
            <a:r>
              <a:rPr lang="en-US" dirty="0"/>
              <a:t/>
            </a:r>
            <a:br>
              <a:rPr lang="en-US" dirty="0"/>
            </a:br>
            <a:r>
              <a:rPr lang="en-US" b="1" dirty="0"/>
              <a:t>// </a:t>
            </a:r>
            <a:r>
              <a:rPr lang="en-US" b="1" dirty="0" err="1"/>
              <a:t>Int</a:t>
            </a:r>
            <a:r>
              <a:rPr lang="en-US" b="1" dirty="0"/>
              <a:t> : </a:t>
            </a:r>
            <a:r>
              <a:rPr lang="en-US" b="1" dirty="0" err="1"/>
              <a:t>CanBeWorker</a:t>
            </a:r>
            <a:endParaRPr lang="en-US" b="1" dirty="0"/>
          </a:p>
          <a:p>
            <a:r>
              <a:rPr lang="en-US" b="1" dirty="0"/>
              <a:t>// so we can use the helper operations:</a:t>
            </a:r>
          </a:p>
          <a:p>
            <a:r>
              <a:rPr lang="en-US" dirty="0"/>
              <a:t>10.printRaise</a:t>
            </a:r>
          </a:p>
          <a:p>
            <a:r>
              <a:rPr lang="en-US" b="1" dirty="0"/>
              <a:t/>
            </a:r>
            <a:br>
              <a:rPr lang="en-US" b="1" dirty="0"/>
            </a:br>
            <a:r>
              <a:rPr lang="en-US" b="1" dirty="0"/>
              <a:t>//and so for string</a:t>
            </a:r>
          </a:p>
          <a:p>
            <a:r>
              <a:rPr lang="en-US" dirty="0" err="1"/>
              <a:t>println</a:t>
            </a:r>
            <a:r>
              <a:rPr lang="en-US" dirty="0"/>
              <a:t>("10100.50".worker.raise)</a:t>
            </a:r>
          </a:p>
        </p:txBody>
      </p:sp>
      <p:sp>
        <p:nvSpPr>
          <p:cNvPr id="4" name="Text Placeholder 3"/>
          <p:cNvSpPr>
            <a:spLocks noGrp="1"/>
          </p:cNvSpPr>
          <p:nvPr>
            <p:ph type="body" sz="quarter" idx="11"/>
          </p:nvPr>
        </p:nvSpPr>
        <p:spPr/>
        <p:txBody>
          <a:bodyPr/>
          <a:lstStyle/>
          <a:p>
            <a:endParaRPr lang="en-US" dirty="0"/>
          </a:p>
          <a:p>
            <a:r>
              <a:rPr lang="en-US" dirty="0"/>
              <a:t>Worker(10.5)</a:t>
            </a:r>
          </a:p>
          <a:p>
            <a:r>
              <a:rPr lang="en-US" dirty="0"/>
              <a:t>Worker(10605.525)</a:t>
            </a:r>
          </a:p>
          <a:p>
            <a:endParaRPr lang="en-US" dirty="0"/>
          </a:p>
        </p:txBody>
      </p:sp>
    </p:spTree>
    <p:extLst>
      <p:ext uri="{BB962C8B-B14F-4D97-AF65-F5344CB8AC3E}">
        <p14:creationId xmlns:p14="http://schemas.microsoft.com/office/powerpoint/2010/main" val="18638189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SCALAZ</a:t>
            </a:r>
            <a:endParaRPr lang="en-US" dirty="0"/>
          </a:p>
        </p:txBody>
      </p:sp>
      <p:sp>
        <p:nvSpPr>
          <p:cNvPr id="3" name="Text Placeholder 2"/>
          <p:cNvSpPr>
            <a:spLocks noGrp="1"/>
          </p:cNvSpPr>
          <p:nvPr>
            <p:ph type="body" sz="quarter" idx="10"/>
          </p:nvPr>
        </p:nvSpPr>
        <p:spPr/>
        <p:txBody>
          <a:bodyPr/>
          <a:lstStyle/>
          <a:p>
            <a:r>
              <a:rPr lang="en-US" b="1" dirty="0"/>
              <a:t>//SCALAZ</a:t>
            </a:r>
          </a:p>
          <a:p>
            <a:r>
              <a:rPr lang="en-US" b="1" dirty="0"/>
              <a:t>//OVERALL STRUCTURE:</a:t>
            </a:r>
          </a:p>
          <a:p>
            <a:r>
              <a:rPr lang="en-US" b="1" dirty="0"/>
              <a:t/>
            </a:r>
            <a:br>
              <a:rPr lang="en-US" b="1" dirty="0"/>
            </a:br>
            <a:r>
              <a:rPr lang="en-US" b="1" dirty="0"/>
              <a:t>// 1. New Classes &amp; Type Classes (</a:t>
            </a:r>
            <a:r>
              <a:rPr lang="en-US" b="1" dirty="0" err="1"/>
              <a:t>eg</a:t>
            </a:r>
            <a:r>
              <a:rPr lang="en-US" b="1" dirty="0"/>
              <a:t>. Validation)</a:t>
            </a:r>
          </a:p>
          <a:p>
            <a:r>
              <a:rPr lang="en-US" b="1" dirty="0"/>
              <a:t>// 2. Extensions to standard (</a:t>
            </a:r>
            <a:r>
              <a:rPr lang="en-US" b="1" dirty="0" err="1"/>
              <a:t>eg</a:t>
            </a:r>
            <a:r>
              <a:rPr lang="en-US" b="1" dirty="0"/>
              <a:t>. </a:t>
            </a:r>
            <a:r>
              <a:rPr lang="en-US" b="1" dirty="0" err="1"/>
              <a:t>ListOps</a:t>
            </a:r>
            <a:r>
              <a:rPr lang="en-US" b="1" dirty="0"/>
              <a:t>)</a:t>
            </a:r>
          </a:p>
          <a:p>
            <a:r>
              <a:rPr lang="en-US" b="1" dirty="0"/>
              <a:t>// 3. General utility </a:t>
            </a:r>
            <a:r>
              <a:rPr lang="en-US" b="1" dirty="0" smtClean="0"/>
              <a:t>functions:</a:t>
            </a:r>
          </a:p>
          <a:p>
            <a:r>
              <a:rPr lang="en-US" b="1" dirty="0" smtClean="0"/>
              <a:t>//     </a:t>
            </a:r>
            <a:r>
              <a:rPr lang="en-US" b="1" dirty="0"/>
              <a:t>generalized </a:t>
            </a:r>
            <a:r>
              <a:rPr lang="en-US" b="1" dirty="0" smtClean="0"/>
              <a:t>with ad-hoc poly-morphism: </a:t>
            </a:r>
          </a:p>
          <a:p>
            <a:r>
              <a:rPr lang="en-US" b="1" dirty="0" smtClean="0"/>
              <a:t>//</a:t>
            </a:r>
            <a:r>
              <a:rPr lang="en-US" b="1" dirty="0"/>
              <a:t>	</a:t>
            </a:r>
            <a:r>
              <a:rPr lang="en-US" b="1" dirty="0" smtClean="0"/>
              <a:t>traits </a:t>
            </a:r>
            <a:r>
              <a:rPr lang="en-US" b="1" dirty="0"/>
              <a:t>+ objects + </a:t>
            </a:r>
            <a:r>
              <a:rPr lang="en-US" b="1" dirty="0" err="1" smtClean="0"/>
              <a:t>implicits</a:t>
            </a:r>
            <a:endParaRPr lang="en-US" b="1" dirty="0" smtClean="0"/>
          </a:p>
          <a:p>
            <a:endParaRPr lang="en-US" b="1" dirty="0"/>
          </a:p>
          <a:p>
            <a:r>
              <a:rPr lang="en-US" b="1" dirty="0" smtClean="0"/>
              <a:t>// as we have seen </a:t>
            </a:r>
            <a:endParaRPr lang="en-US" b="1" dirty="0"/>
          </a:p>
          <a:p>
            <a:endParaRPr lang="en-US" b="1" dirty="0"/>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662325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oAutofit/>
          </a:bodyPr>
          <a:lstStyle/>
          <a:p>
            <a:pPr>
              <a:buFont typeface="Arial" charset="0"/>
              <a:buChar char="•"/>
            </a:pPr>
            <a:r>
              <a:rPr lang="en-US" dirty="0" smtClean="0"/>
              <a:t>Review: Polymorphism      </a:t>
            </a:r>
          </a:p>
          <a:p>
            <a:pPr lvl="1">
              <a:buFont typeface="Arial" charset="0"/>
              <a:buChar char="•"/>
            </a:pPr>
            <a:r>
              <a:rPr lang="en-US" dirty="0" smtClean="0"/>
              <a:t>Parametric</a:t>
            </a:r>
          </a:p>
          <a:p>
            <a:pPr lvl="1">
              <a:buFont typeface="Arial" charset="0"/>
              <a:buChar char="•"/>
            </a:pPr>
            <a:r>
              <a:rPr lang="en-US" dirty="0" smtClean="0"/>
              <a:t>Subtyping</a:t>
            </a:r>
          </a:p>
          <a:p>
            <a:pPr lvl="1">
              <a:buFont typeface="Arial" charset="0"/>
              <a:buChar char="•"/>
            </a:pPr>
            <a:r>
              <a:rPr lang="en-US" dirty="0" smtClean="0"/>
              <a:t>Ad-hoc</a:t>
            </a:r>
          </a:p>
          <a:p>
            <a:pPr>
              <a:buFont typeface="Arial" charset="0"/>
              <a:buChar char="•"/>
            </a:pPr>
            <a:r>
              <a:rPr lang="en-US" dirty="0" smtClean="0"/>
              <a:t>Review: </a:t>
            </a:r>
            <a:r>
              <a:rPr lang="en-US" dirty="0" err="1" smtClean="0"/>
              <a:t>Typeclasseses</a:t>
            </a:r>
            <a:r>
              <a:rPr lang="en-US" dirty="0" smtClean="0"/>
              <a:t>:	 Monoid</a:t>
            </a:r>
          </a:p>
          <a:p>
            <a:pPr>
              <a:buFont typeface="Arial" charset="0"/>
              <a:buChar char="•"/>
            </a:pPr>
            <a:r>
              <a:rPr lang="en-US" dirty="0"/>
              <a:t>Recipe For A </a:t>
            </a:r>
            <a:r>
              <a:rPr lang="en-US" dirty="0" err="1" smtClean="0"/>
              <a:t>Typeclass</a:t>
            </a:r>
            <a:endParaRPr lang="en-US" dirty="0" smtClean="0"/>
          </a:p>
          <a:p>
            <a:pPr>
              <a:buFont typeface="Arial" charset="0"/>
              <a:buChar char="•"/>
            </a:pPr>
            <a:r>
              <a:rPr lang="en-US" dirty="0" err="1" smtClean="0"/>
              <a:t>Scalaz</a:t>
            </a:r>
            <a:endParaRPr lang="en-US" dirty="0" smtClean="0"/>
          </a:p>
          <a:p>
            <a:pPr>
              <a:buFont typeface="Arial" charset="0"/>
              <a:buChar char="•"/>
            </a:pPr>
            <a:r>
              <a:rPr lang="en-US" dirty="0" err="1" smtClean="0"/>
              <a:t>Sbt</a:t>
            </a:r>
            <a:r>
              <a:rPr lang="en-US" dirty="0" smtClean="0"/>
              <a:t> for </a:t>
            </a:r>
            <a:r>
              <a:rPr lang="en-US" dirty="0" err="1" smtClean="0"/>
              <a:t>Scalaz</a:t>
            </a:r>
            <a:endParaRPr lang="en-US" dirty="0" smtClean="0"/>
          </a:p>
          <a:p>
            <a:pPr>
              <a:buFont typeface="Arial" charset="0"/>
              <a:buChar char="•"/>
            </a:pPr>
            <a:r>
              <a:rPr lang="en-US" dirty="0" smtClean="0"/>
              <a:t>Simple </a:t>
            </a:r>
            <a:r>
              <a:rPr lang="en-US" dirty="0" err="1" smtClean="0"/>
              <a:t>Typeclass</a:t>
            </a:r>
            <a:r>
              <a:rPr lang="en-US" dirty="0" smtClean="0"/>
              <a:t>: Equal</a:t>
            </a:r>
          </a:p>
          <a:p>
            <a:pPr>
              <a:buFont typeface="Arial" charset="0"/>
              <a:buChar char="•"/>
            </a:pPr>
            <a:r>
              <a:rPr lang="en-US" dirty="0" smtClean="0"/>
              <a:t>Simple </a:t>
            </a:r>
            <a:r>
              <a:rPr lang="en-US" dirty="0" err="1" smtClean="0"/>
              <a:t>Typeclass</a:t>
            </a:r>
            <a:r>
              <a:rPr lang="en-US" dirty="0" smtClean="0"/>
              <a:t>: Order</a:t>
            </a:r>
          </a:p>
          <a:p>
            <a:pPr>
              <a:buFont typeface="Arial" charset="0"/>
              <a:buChar char="•"/>
            </a:pPr>
            <a:r>
              <a:rPr lang="en-US" dirty="0" smtClean="0"/>
              <a:t>Simple </a:t>
            </a:r>
            <a:r>
              <a:rPr lang="en-US" dirty="0" err="1" smtClean="0"/>
              <a:t>Typeclass</a:t>
            </a:r>
            <a:r>
              <a:rPr lang="en-US" dirty="0" smtClean="0"/>
              <a:t>: Implementing Equal</a:t>
            </a:r>
          </a:p>
          <a:p>
            <a:pPr>
              <a:buFont typeface="Arial" charset="0"/>
              <a:buChar char="•"/>
            </a:pPr>
            <a:r>
              <a:rPr lang="en-US" dirty="0" smtClean="0"/>
              <a:t>Kinds</a:t>
            </a:r>
          </a:p>
          <a:p>
            <a:pPr>
              <a:buFont typeface="Arial" charset="0"/>
              <a:buChar char="•"/>
            </a:pPr>
            <a:r>
              <a:rPr lang="en-US" dirty="0" smtClean="0"/>
              <a:t>Higher-</a:t>
            </a:r>
            <a:r>
              <a:rPr lang="en-US" dirty="0" err="1" smtClean="0"/>
              <a:t>kinded</a:t>
            </a:r>
            <a:r>
              <a:rPr lang="en-US" dirty="0" smtClean="0"/>
              <a:t> Types: </a:t>
            </a:r>
            <a:r>
              <a:rPr lang="en-US" dirty="0" err="1" smtClean="0"/>
              <a:t>Functor</a:t>
            </a:r>
            <a:endParaRPr lang="en-US" dirty="0" smtClean="0"/>
          </a:p>
          <a:p>
            <a:pPr>
              <a:buFont typeface="Arial" charset="0"/>
              <a:buChar char="•"/>
            </a:pPr>
            <a:r>
              <a:rPr lang="en-US" dirty="0" smtClean="0"/>
              <a:t>Generalizing </a:t>
            </a:r>
            <a:r>
              <a:rPr lang="en-US" dirty="0" err="1" smtClean="0"/>
              <a:t>Functor</a:t>
            </a:r>
            <a:endParaRPr lang="en-US" dirty="0" smtClean="0"/>
          </a:p>
          <a:p>
            <a:pPr>
              <a:buFont typeface="Arial" charset="0"/>
              <a:buChar char="•"/>
            </a:pPr>
            <a:r>
              <a:rPr lang="en-US" dirty="0" smtClean="0"/>
              <a:t>Higher-</a:t>
            </a:r>
            <a:r>
              <a:rPr lang="en-US" dirty="0" err="1" smtClean="0"/>
              <a:t>kinded</a:t>
            </a:r>
            <a:r>
              <a:rPr lang="en-US" dirty="0" smtClean="0"/>
              <a:t> Types: Applicative</a:t>
            </a:r>
            <a:endParaRPr lang="en-US" dirty="0"/>
          </a:p>
        </p:txBody>
      </p:sp>
      <p:sp>
        <p:nvSpPr>
          <p:cNvPr id="3" name="Title 2"/>
          <p:cNvSpPr>
            <a:spLocks noGrp="1"/>
          </p:cNvSpPr>
          <p:nvPr>
            <p:ph type="title"/>
          </p:nvPr>
        </p:nvSpPr>
        <p:spPr/>
        <p:txBody>
          <a:bodyPr/>
          <a:lstStyle/>
          <a:p>
            <a:r>
              <a:rPr lang="en-US" dirty="0" smtClean="0"/>
              <a:t>Learning Overview</a:t>
            </a:r>
            <a:endParaRPr lang="en-US" dirty="0"/>
          </a:p>
        </p:txBody>
      </p:sp>
    </p:spTree>
    <p:extLst>
      <p:ext uri="{BB962C8B-B14F-4D97-AF65-F5344CB8AC3E}">
        <p14:creationId xmlns:p14="http://schemas.microsoft.com/office/powerpoint/2010/main" val="282737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SBT FOR </a:t>
            </a:r>
            <a:r>
              <a:rPr lang="en-US" dirty="0" smtClean="0"/>
              <a:t>SCALAZ</a:t>
            </a:r>
            <a:endParaRPr lang="en-US" dirty="0"/>
          </a:p>
        </p:txBody>
      </p:sp>
      <p:sp>
        <p:nvSpPr>
          <p:cNvPr id="3" name="Text Placeholder 2"/>
          <p:cNvSpPr>
            <a:spLocks noGrp="1"/>
          </p:cNvSpPr>
          <p:nvPr>
            <p:ph type="body" sz="quarter" idx="10"/>
          </p:nvPr>
        </p:nvSpPr>
        <p:spPr/>
        <p:txBody>
          <a:bodyPr/>
          <a:lstStyle/>
          <a:p>
            <a:r>
              <a:rPr lang="en-US" b="1" dirty="0" smtClean="0"/>
              <a:t>//</a:t>
            </a:r>
            <a:r>
              <a:rPr lang="en-US" b="1" dirty="0" err="1"/>
              <a:t>scalaz</a:t>
            </a:r>
            <a:r>
              <a:rPr lang="en-US" b="1" dirty="0"/>
              <a:t> can be added to your </a:t>
            </a:r>
            <a:r>
              <a:rPr lang="en-US" b="1" dirty="0" err="1"/>
              <a:t>sbt</a:t>
            </a:r>
            <a:r>
              <a:rPr lang="en-US" b="1" dirty="0"/>
              <a:t> dependencies</a:t>
            </a:r>
          </a:p>
          <a:p>
            <a:r>
              <a:rPr lang="en-US" b="1" dirty="0"/>
              <a:t>//as usual:</a:t>
            </a:r>
          </a:p>
          <a:p>
            <a:r>
              <a:rPr lang="en-US" dirty="0"/>
              <a:t/>
            </a:r>
            <a:br>
              <a:rPr lang="en-US" dirty="0"/>
            </a:br>
            <a:r>
              <a:rPr lang="en-US" dirty="0" err="1"/>
              <a:t>scalaVersion</a:t>
            </a:r>
            <a:r>
              <a:rPr lang="en-US" dirty="0"/>
              <a:t> := "2.12.0"</a:t>
            </a:r>
          </a:p>
          <a:p>
            <a:r>
              <a:rPr lang="en-US" dirty="0" err="1"/>
              <a:t>val</a:t>
            </a:r>
            <a:r>
              <a:rPr lang="en-US" dirty="0"/>
              <a:t> </a:t>
            </a:r>
            <a:r>
              <a:rPr lang="en-US" dirty="0" err="1"/>
              <a:t>scalazVersion</a:t>
            </a:r>
            <a:r>
              <a:rPr lang="en-US" dirty="0"/>
              <a:t> = "7.2.14"</a:t>
            </a:r>
          </a:p>
          <a:p>
            <a:r>
              <a:rPr lang="en-US" dirty="0" err="1"/>
              <a:t>libraryDependencies</a:t>
            </a:r>
            <a:r>
              <a:rPr lang="en-US" dirty="0"/>
              <a:t> ++= </a:t>
            </a:r>
            <a:r>
              <a:rPr lang="en-US" dirty="0" err="1"/>
              <a:t>Seq</a:t>
            </a:r>
            <a:r>
              <a:rPr lang="en-US" dirty="0"/>
              <a:t>(</a:t>
            </a:r>
          </a:p>
          <a:p>
            <a:r>
              <a:rPr lang="en-US" dirty="0" err="1"/>
              <a:t>libraryDependencies</a:t>
            </a:r>
            <a:r>
              <a:rPr lang="en-US" dirty="0"/>
              <a:t> += "</a:t>
            </a:r>
            <a:r>
              <a:rPr lang="en-US" dirty="0" err="1"/>
              <a:t>org.scalaz</a:t>
            </a:r>
            <a:r>
              <a:rPr lang="en-US" dirty="0"/>
              <a:t>" %% "</a:t>
            </a:r>
            <a:r>
              <a:rPr lang="en-US" dirty="0" err="1"/>
              <a:t>scalaz</a:t>
            </a:r>
            <a:r>
              <a:rPr lang="en-US" dirty="0"/>
              <a:t>-core" % "7.2.14"</a:t>
            </a:r>
          </a:p>
          <a:p>
            <a:r>
              <a:rPr lang="en-US" dirty="0"/>
              <a:t>)</a:t>
            </a:r>
          </a:p>
          <a:p>
            <a:r>
              <a:rPr lang="en-US" b="1" dirty="0"/>
              <a:t/>
            </a:r>
            <a:br>
              <a:rPr lang="en-US" b="1" dirty="0"/>
            </a:br>
            <a:r>
              <a:rPr lang="en-US" b="1" dirty="0"/>
              <a:t>//the </a:t>
            </a:r>
            <a:r>
              <a:rPr lang="en-US" b="1" dirty="0" err="1"/>
              <a:t>sbt</a:t>
            </a:r>
            <a:r>
              <a:rPr lang="en-US" b="1" dirty="0"/>
              <a:t> console then has access to </a:t>
            </a:r>
            <a:r>
              <a:rPr lang="en-US" b="1" dirty="0" err="1"/>
              <a:t>scalaz</a:t>
            </a:r>
            <a:r>
              <a:rPr lang="en-US" b="1" dirty="0"/>
              <a:t>:</a:t>
            </a:r>
          </a:p>
          <a:p>
            <a:r>
              <a:rPr lang="en-US" dirty="0"/>
              <a:t/>
            </a:r>
            <a:br>
              <a:rPr lang="en-US" dirty="0"/>
            </a:br>
            <a:r>
              <a:rPr lang="en-US" dirty="0" err="1"/>
              <a:t>initialCommands</a:t>
            </a:r>
            <a:r>
              <a:rPr lang="en-US" dirty="0"/>
              <a:t> in console := "import </a:t>
            </a:r>
            <a:r>
              <a:rPr lang="en-US" dirty="0" err="1"/>
              <a:t>scalaz</a:t>
            </a:r>
            <a:r>
              <a:rPr lang="en-US" dirty="0"/>
              <a:t>._; import </a:t>
            </a:r>
            <a:r>
              <a:rPr lang="en-US" dirty="0" err="1"/>
              <a:t>Scalaz</a:t>
            </a:r>
            <a:r>
              <a:rPr lang="en-US" dirty="0"/>
              <a:t>._; "</a:t>
            </a:r>
          </a:p>
          <a:p>
            <a:endParaRPr lang="en-US" dirty="0"/>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235405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SIMPLE </a:t>
            </a:r>
            <a:r>
              <a:rPr lang="en-US" dirty="0"/>
              <a:t>TYPECLASS: </a:t>
            </a:r>
            <a:r>
              <a:rPr lang="en-US" dirty="0" smtClean="0"/>
              <a:t>EQUAL</a:t>
            </a:r>
            <a:endParaRPr lang="en-US" dirty="0"/>
          </a:p>
        </p:txBody>
      </p:sp>
      <p:sp>
        <p:nvSpPr>
          <p:cNvPr id="3" name="Text Placeholder 2"/>
          <p:cNvSpPr>
            <a:spLocks noGrp="1"/>
          </p:cNvSpPr>
          <p:nvPr>
            <p:ph type="body" sz="quarter" idx="10"/>
          </p:nvPr>
        </p:nvSpPr>
        <p:spPr/>
        <p:txBody>
          <a:bodyPr/>
          <a:lstStyle/>
          <a:p>
            <a:r>
              <a:rPr lang="en-US" b="1" dirty="0" smtClean="0"/>
              <a:t>//</a:t>
            </a:r>
            <a:r>
              <a:rPr lang="en-US" b="1" dirty="0" err="1"/>
              <a:t>scalaz</a:t>
            </a:r>
            <a:r>
              <a:rPr lang="en-US" b="1" dirty="0"/>
              <a:t> </a:t>
            </a:r>
            <a:r>
              <a:rPr lang="en-US" b="1" dirty="0" err="1"/>
              <a:t>typeclasses</a:t>
            </a:r>
            <a:r>
              <a:rPr lang="en-US" b="1" dirty="0"/>
              <a:t> will, broadly,</a:t>
            </a:r>
          </a:p>
          <a:p>
            <a:r>
              <a:rPr lang="en-US" b="1" dirty="0"/>
              <a:t>//introduce new methods and operators</a:t>
            </a:r>
          </a:p>
          <a:p>
            <a:r>
              <a:rPr lang="en-US" b="1" dirty="0"/>
              <a:t/>
            </a:r>
            <a:br>
              <a:rPr lang="en-US" b="1" dirty="0"/>
            </a:br>
            <a:r>
              <a:rPr lang="en-US" b="1" dirty="0"/>
              <a:t>//Equal introduces === and =/=</a:t>
            </a:r>
          </a:p>
          <a:p>
            <a:r>
              <a:rPr lang="en-US" dirty="0"/>
              <a:t/>
            </a:r>
            <a:br>
              <a:rPr lang="en-US" dirty="0"/>
            </a:br>
            <a:r>
              <a:rPr lang="en-US" dirty="0" smtClean="0"/>
              <a:t>"</a:t>
            </a:r>
            <a:r>
              <a:rPr lang="en-US" dirty="0"/>
              <a:t>hello" === "hello</a:t>
            </a:r>
            <a:r>
              <a:rPr lang="en-US" dirty="0" smtClean="0"/>
              <a:t>"</a:t>
            </a:r>
            <a:endParaRPr lang="en-US" dirty="0"/>
          </a:p>
          <a:p>
            <a:r>
              <a:rPr lang="en-US" dirty="0" smtClean="0"/>
              <a:t>1 </a:t>
            </a:r>
            <a:r>
              <a:rPr lang="en-US" dirty="0"/>
              <a:t>== "hello</a:t>
            </a:r>
            <a:r>
              <a:rPr lang="en-US" dirty="0" smtClean="0"/>
              <a:t>"      </a:t>
            </a:r>
            <a:r>
              <a:rPr lang="en-US" b="1" dirty="0" smtClean="0"/>
              <a:t>// </a:t>
            </a:r>
            <a:r>
              <a:rPr lang="en-US" b="1" dirty="0"/>
              <a:t>false</a:t>
            </a:r>
          </a:p>
          <a:p>
            <a:r>
              <a:rPr lang="en-US" dirty="0" smtClean="0"/>
              <a:t>1 </a:t>
            </a:r>
            <a:r>
              <a:rPr lang="en-US" dirty="0"/>
              <a:t>=== "hello</a:t>
            </a:r>
            <a:r>
              <a:rPr lang="en-US" dirty="0" smtClean="0"/>
              <a:t>"     </a:t>
            </a:r>
            <a:r>
              <a:rPr lang="en-US" b="1" dirty="0" smtClean="0"/>
              <a:t>// </a:t>
            </a:r>
            <a:r>
              <a:rPr lang="en-US" b="1" dirty="0"/>
              <a:t>ERROR: fails to compile!</a:t>
            </a:r>
          </a:p>
          <a:p>
            <a:r>
              <a:rPr lang="en-US" dirty="0"/>
              <a:t/>
            </a:r>
            <a:br>
              <a:rPr lang="en-US" dirty="0"/>
            </a:br>
            <a:r>
              <a:rPr lang="en-US" dirty="0" smtClean="0"/>
              <a:t>"</a:t>
            </a:r>
            <a:r>
              <a:rPr lang="en-US" dirty="0"/>
              <a:t>Hello" =/= "hello</a:t>
            </a:r>
            <a:r>
              <a:rPr lang="en-US" dirty="0" smtClean="0"/>
              <a:t>"</a:t>
            </a:r>
            <a:endParaRPr lang="en-US" dirty="0"/>
          </a:p>
          <a:p>
            <a:r>
              <a:rPr lang="en-US" dirty="0" smtClean="0"/>
              <a:t>1 </a:t>
            </a:r>
            <a:r>
              <a:rPr lang="en-US" dirty="0"/>
              <a:t>!= "hello</a:t>
            </a:r>
            <a:r>
              <a:rPr lang="en-US" dirty="0" smtClean="0"/>
              <a:t>"      </a:t>
            </a:r>
            <a:r>
              <a:rPr lang="en-US" b="1" dirty="0" smtClean="0"/>
              <a:t>// </a:t>
            </a:r>
            <a:r>
              <a:rPr lang="en-US" b="1" dirty="0"/>
              <a:t>true</a:t>
            </a:r>
          </a:p>
          <a:p>
            <a:r>
              <a:rPr lang="en-US" dirty="0" smtClean="0"/>
              <a:t>1 </a:t>
            </a:r>
            <a:r>
              <a:rPr lang="en-US" dirty="0"/>
              <a:t>=/= "</a:t>
            </a:r>
            <a:r>
              <a:rPr lang="en-US" dirty="0" smtClean="0"/>
              <a:t>hello”     </a:t>
            </a:r>
            <a:r>
              <a:rPr lang="en-US" b="1" dirty="0"/>
              <a:t>// ERROR: fails to compile</a:t>
            </a:r>
            <a:r>
              <a:rPr lang="en-US" b="1" dirty="0" smtClean="0"/>
              <a:t>!</a:t>
            </a:r>
            <a:endParaRPr lang="en-US" b="1" dirty="0"/>
          </a:p>
        </p:txBody>
      </p:sp>
      <p:sp>
        <p:nvSpPr>
          <p:cNvPr id="4" name="Text Placeholder 3"/>
          <p:cNvSpPr>
            <a:spLocks noGrp="1"/>
          </p:cNvSpPr>
          <p:nvPr>
            <p:ph type="body" sz="quarter" idx="11"/>
          </p:nvPr>
        </p:nvSpPr>
        <p:spPr/>
        <p:txBody>
          <a:bodyPr/>
          <a:lstStyle/>
          <a:p>
            <a:endParaRPr lang="en-US" dirty="0"/>
          </a:p>
          <a:p>
            <a:r>
              <a:rPr lang="en-US" dirty="0"/>
              <a:t>true</a:t>
            </a:r>
          </a:p>
          <a:p>
            <a:r>
              <a:rPr lang="en-US" dirty="0"/>
              <a:t>false</a:t>
            </a:r>
          </a:p>
          <a:p>
            <a:r>
              <a:rPr lang="en-US" dirty="0"/>
              <a:t>t</a:t>
            </a:r>
            <a:r>
              <a:rPr lang="en-US" dirty="0" smtClean="0"/>
              <a:t>rue</a:t>
            </a:r>
          </a:p>
          <a:p>
            <a:endParaRPr lang="en-US" dirty="0"/>
          </a:p>
          <a:p>
            <a:r>
              <a:rPr lang="en-US" dirty="0"/>
              <a:t>true</a:t>
            </a:r>
          </a:p>
          <a:p>
            <a:r>
              <a:rPr lang="en-US" dirty="0"/>
              <a:t>false</a:t>
            </a:r>
          </a:p>
          <a:p>
            <a:r>
              <a:rPr lang="en-US" dirty="0"/>
              <a:t>false</a:t>
            </a:r>
          </a:p>
          <a:p>
            <a:endParaRPr lang="en-US" dirty="0"/>
          </a:p>
        </p:txBody>
      </p:sp>
    </p:spTree>
    <p:extLst>
      <p:ext uri="{BB962C8B-B14F-4D97-AF65-F5344CB8AC3E}">
        <p14:creationId xmlns:p14="http://schemas.microsoft.com/office/powerpoint/2010/main" val="4241948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TYPECLASS: </a:t>
            </a:r>
            <a:r>
              <a:rPr lang="en-US" dirty="0" smtClean="0"/>
              <a:t>ORDER</a:t>
            </a:r>
            <a:endParaRPr lang="en-US" dirty="0"/>
          </a:p>
        </p:txBody>
      </p:sp>
      <p:sp>
        <p:nvSpPr>
          <p:cNvPr id="3" name="Text Placeholder 2"/>
          <p:cNvSpPr>
            <a:spLocks noGrp="1"/>
          </p:cNvSpPr>
          <p:nvPr>
            <p:ph type="body" sz="quarter" idx="10"/>
          </p:nvPr>
        </p:nvSpPr>
        <p:spPr/>
        <p:txBody>
          <a:bodyPr/>
          <a:lstStyle/>
          <a:p>
            <a:r>
              <a:rPr lang="en-US" b="1" dirty="0" smtClean="0"/>
              <a:t>//</a:t>
            </a:r>
            <a:r>
              <a:rPr lang="en-US" b="1" dirty="0"/>
              <a:t>Order introduces ?|?, min, max, ...</a:t>
            </a:r>
          </a:p>
          <a:p>
            <a:r>
              <a:rPr lang="en-US" dirty="0"/>
              <a:t/>
            </a:r>
            <a:br>
              <a:rPr lang="en-US" dirty="0"/>
            </a:br>
            <a:r>
              <a:rPr lang="en-US" dirty="0" smtClean="0"/>
              <a:t>5 </a:t>
            </a:r>
            <a:r>
              <a:rPr lang="en-US" dirty="0"/>
              <a:t>&gt; </a:t>
            </a:r>
            <a:r>
              <a:rPr lang="en-US" dirty="0" smtClean="0"/>
              <a:t>10.0</a:t>
            </a:r>
            <a:endParaRPr lang="en-US" dirty="0"/>
          </a:p>
          <a:p>
            <a:r>
              <a:rPr lang="en-US" dirty="0" smtClean="0"/>
              <a:t>5 </a:t>
            </a:r>
            <a:r>
              <a:rPr lang="en-US" dirty="0" err="1"/>
              <a:t>gt</a:t>
            </a:r>
            <a:r>
              <a:rPr lang="en-US" dirty="0"/>
              <a:t> </a:t>
            </a:r>
            <a:r>
              <a:rPr lang="en-US" dirty="0" smtClean="0"/>
              <a:t>10</a:t>
            </a:r>
          </a:p>
          <a:p>
            <a:endParaRPr lang="en-US" dirty="0"/>
          </a:p>
          <a:p>
            <a:r>
              <a:rPr lang="en-US" dirty="0" smtClean="0"/>
              <a:t>5 </a:t>
            </a:r>
            <a:r>
              <a:rPr lang="en-US" dirty="0" err="1"/>
              <a:t>gt</a:t>
            </a:r>
            <a:r>
              <a:rPr lang="en-US" dirty="0"/>
              <a:t> </a:t>
            </a:r>
            <a:r>
              <a:rPr lang="en-US" dirty="0" smtClean="0"/>
              <a:t>10.0 </a:t>
            </a:r>
            <a:r>
              <a:rPr lang="en-US" b="1" dirty="0"/>
              <a:t>// ERROR: fails to compile!</a:t>
            </a:r>
          </a:p>
          <a:p>
            <a:r>
              <a:rPr lang="en-US" b="1" dirty="0" smtClean="0"/>
              <a:t>          // </a:t>
            </a:r>
            <a:r>
              <a:rPr lang="en-US" b="1" dirty="0"/>
              <a:t>type mismatch</a:t>
            </a:r>
          </a:p>
          <a:p>
            <a:r>
              <a:rPr lang="en-US" dirty="0"/>
              <a:t/>
            </a:r>
            <a:br>
              <a:rPr lang="en-US" dirty="0"/>
            </a:br>
            <a:r>
              <a:rPr lang="en-US" dirty="0" smtClean="0"/>
              <a:t>3.5 </a:t>
            </a:r>
            <a:r>
              <a:rPr lang="en-US" dirty="0"/>
              <a:t>min </a:t>
            </a:r>
            <a:r>
              <a:rPr lang="en-US" dirty="0" smtClean="0"/>
              <a:t>2.3</a:t>
            </a:r>
            <a:endParaRPr lang="en-US" dirty="0"/>
          </a:p>
          <a:p>
            <a:r>
              <a:rPr lang="en-US" dirty="0" smtClean="0"/>
              <a:t>3.5 </a:t>
            </a:r>
            <a:r>
              <a:rPr lang="en-US" dirty="0"/>
              <a:t>?|? </a:t>
            </a:r>
            <a:r>
              <a:rPr lang="en-US" dirty="0" smtClean="0"/>
              <a:t>2.3</a:t>
            </a:r>
            <a:r>
              <a:rPr lang="en-US" b="1" dirty="0" smtClean="0"/>
              <a:t> </a:t>
            </a:r>
            <a:r>
              <a:rPr lang="en-US" b="1" dirty="0"/>
              <a:t>//LT, GT, </a:t>
            </a:r>
            <a:r>
              <a:rPr lang="en-US" b="1" dirty="0" smtClean="0"/>
              <a:t>EQ</a:t>
            </a:r>
            <a:endParaRPr lang="en-US" b="1" dirty="0"/>
          </a:p>
        </p:txBody>
      </p:sp>
      <p:sp>
        <p:nvSpPr>
          <p:cNvPr id="4" name="Text Placeholder 3"/>
          <p:cNvSpPr>
            <a:spLocks noGrp="1"/>
          </p:cNvSpPr>
          <p:nvPr>
            <p:ph type="body" sz="quarter" idx="11"/>
          </p:nvPr>
        </p:nvSpPr>
        <p:spPr/>
        <p:txBody>
          <a:bodyPr/>
          <a:lstStyle/>
          <a:p>
            <a:r>
              <a:rPr lang="en-US" dirty="0"/>
              <a:t>2.3</a:t>
            </a:r>
          </a:p>
          <a:p>
            <a:r>
              <a:rPr lang="en-US" dirty="0"/>
              <a:t>GT</a:t>
            </a:r>
          </a:p>
          <a:p>
            <a:endParaRPr lang="en-US" dirty="0"/>
          </a:p>
        </p:txBody>
      </p:sp>
    </p:spTree>
    <p:extLst>
      <p:ext uri="{BB962C8B-B14F-4D97-AF65-F5344CB8AC3E}">
        <p14:creationId xmlns:p14="http://schemas.microsoft.com/office/powerpoint/2010/main" val="17273564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TYPECLASS: </a:t>
            </a:r>
            <a:r>
              <a:rPr lang="en-US" dirty="0" smtClean="0"/>
              <a:t>IMPLEMENTING EQUAL</a:t>
            </a:r>
            <a:endParaRPr lang="en-US" dirty="0"/>
          </a:p>
        </p:txBody>
      </p:sp>
      <p:sp>
        <p:nvSpPr>
          <p:cNvPr id="3" name="Text Placeholder 2"/>
          <p:cNvSpPr>
            <a:spLocks noGrp="1"/>
          </p:cNvSpPr>
          <p:nvPr>
            <p:ph type="body" sz="quarter" idx="10"/>
          </p:nvPr>
        </p:nvSpPr>
        <p:spPr/>
        <p:txBody>
          <a:bodyPr/>
          <a:lstStyle/>
          <a:p>
            <a:r>
              <a:rPr lang="en-US" b="1" dirty="0" smtClean="0"/>
              <a:t>//</a:t>
            </a:r>
            <a:r>
              <a:rPr lang="en-US" b="1" dirty="0"/>
              <a:t>implementing is straightforward</a:t>
            </a:r>
          </a:p>
          <a:p>
            <a:r>
              <a:rPr lang="en-US" b="1" dirty="0"/>
              <a:t>//here a Equal[Worker] instance is defined:</a:t>
            </a:r>
          </a:p>
          <a:p>
            <a:endParaRPr lang="en-US" dirty="0"/>
          </a:p>
          <a:p>
            <a:r>
              <a:rPr lang="en-US" dirty="0"/>
              <a:t>case class Worker(</a:t>
            </a:r>
            <a:r>
              <a:rPr lang="en-US" dirty="0" err="1"/>
              <a:t>val</a:t>
            </a:r>
            <a:r>
              <a:rPr lang="en-US" dirty="0"/>
              <a:t> salary: Double)</a:t>
            </a:r>
          </a:p>
          <a:p>
            <a:r>
              <a:rPr lang="en-US" dirty="0"/>
              <a:t/>
            </a:r>
            <a:br>
              <a:rPr lang="en-US" dirty="0"/>
            </a:br>
            <a:r>
              <a:rPr lang="en-US" dirty="0"/>
              <a:t>implicit </a:t>
            </a:r>
            <a:r>
              <a:rPr lang="en-US" dirty="0" err="1"/>
              <a:t>val</a:t>
            </a:r>
            <a:r>
              <a:rPr lang="en-US" dirty="0"/>
              <a:t> </a:t>
            </a:r>
            <a:r>
              <a:rPr lang="en-US" dirty="0" err="1"/>
              <a:t>WorkerEqual</a:t>
            </a:r>
            <a:r>
              <a:rPr lang="en-US" dirty="0"/>
              <a:t> : Equal[Worker] = </a:t>
            </a:r>
          </a:p>
          <a:p>
            <a:r>
              <a:rPr lang="en-US" dirty="0" smtClean="0"/>
              <a:t> </a:t>
            </a:r>
            <a:r>
              <a:rPr lang="en-US" dirty="0" err="1" smtClean="0"/>
              <a:t>Equal.equal</a:t>
            </a:r>
            <a:r>
              <a:rPr lang="en-US" dirty="0"/>
              <a:t>(_.salary == _.salary)</a:t>
            </a:r>
          </a:p>
          <a:p>
            <a:r>
              <a:rPr lang="en-US" dirty="0"/>
              <a:t/>
            </a:r>
            <a:br>
              <a:rPr lang="en-US" dirty="0"/>
            </a:br>
            <a:r>
              <a:rPr lang="en-US" b="1" dirty="0"/>
              <a:t>//and now we can use =/= on our type:</a:t>
            </a:r>
          </a:p>
          <a:p>
            <a:r>
              <a:rPr lang="en-US" dirty="0"/>
              <a:t/>
            </a:r>
            <a:br>
              <a:rPr lang="en-US" dirty="0"/>
            </a:br>
            <a:r>
              <a:rPr lang="en-US" dirty="0" err="1"/>
              <a:t>println</a:t>
            </a:r>
            <a:r>
              <a:rPr lang="en-US" dirty="0"/>
              <a:t>(Worker(100) =/= Worker(300))</a:t>
            </a:r>
          </a:p>
          <a:p>
            <a:endParaRPr lang="en-US" dirty="0"/>
          </a:p>
          <a:p>
            <a:endParaRPr lang="en-US" dirty="0"/>
          </a:p>
          <a:p>
            <a:endParaRPr lang="en-US" dirty="0"/>
          </a:p>
        </p:txBody>
      </p:sp>
      <p:sp>
        <p:nvSpPr>
          <p:cNvPr id="4" name="Text Placeholder 3"/>
          <p:cNvSpPr>
            <a:spLocks noGrp="1"/>
          </p:cNvSpPr>
          <p:nvPr>
            <p:ph type="body" sz="quarter" idx="11"/>
          </p:nvPr>
        </p:nvSpPr>
        <p:spPr/>
        <p:txBody>
          <a:bodyPr/>
          <a:lstStyle/>
          <a:p>
            <a:r>
              <a:rPr lang="en-US" dirty="0" smtClean="0"/>
              <a:t>true</a:t>
            </a:r>
            <a:endParaRPr lang="en-US" dirty="0"/>
          </a:p>
        </p:txBody>
      </p:sp>
    </p:spTree>
    <p:extLst>
      <p:ext uri="{BB962C8B-B14F-4D97-AF65-F5344CB8AC3E}">
        <p14:creationId xmlns:p14="http://schemas.microsoft.com/office/powerpoint/2010/main" val="8658567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KINDS</a:t>
            </a:r>
            <a:endParaRPr lang="en-US" dirty="0"/>
          </a:p>
        </p:txBody>
      </p:sp>
      <p:sp>
        <p:nvSpPr>
          <p:cNvPr id="3" name="Text Placeholder 2"/>
          <p:cNvSpPr>
            <a:spLocks noGrp="1"/>
          </p:cNvSpPr>
          <p:nvPr>
            <p:ph type="body" sz="quarter" idx="10"/>
          </p:nvPr>
        </p:nvSpPr>
        <p:spPr/>
        <p:txBody>
          <a:bodyPr/>
          <a:lstStyle/>
          <a:p>
            <a:r>
              <a:rPr lang="en-US" dirty="0" err="1" smtClean="0"/>
              <a:t>scala</a:t>
            </a:r>
            <a:r>
              <a:rPr lang="en-US" dirty="0"/>
              <a:t>&gt; :k </a:t>
            </a:r>
            <a:r>
              <a:rPr lang="en-US" dirty="0" err="1"/>
              <a:t>Int</a:t>
            </a:r>
            <a:endParaRPr lang="en-US" dirty="0"/>
          </a:p>
          <a:p>
            <a:r>
              <a:rPr lang="en-US" dirty="0" err="1"/>
              <a:t>scala.Int's</a:t>
            </a:r>
            <a:r>
              <a:rPr lang="en-US" dirty="0"/>
              <a:t> kind is A</a:t>
            </a:r>
          </a:p>
          <a:p>
            <a:r>
              <a:rPr lang="en-US" dirty="0"/>
              <a:t/>
            </a:r>
            <a:br>
              <a:rPr lang="en-US" dirty="0"/>
            </a:br>
            <a:r>
              <a:rPr lang="en-US" dirty="0" err="1"/>
              <a:t>scala</a:t>
            </a:r>
            <a:r>
              <a:rPr lang="en-US" dirty="0"/>
              <a:t>&gt; :k Option</a:t>
            </a:r>
          </a:p>
          <a:p>
            <a:r>
              <a:rPr lang="en-US" dirty="0" err="1"/>
              <a:t>scala.Option's</a:t>
            </a:r>
            <a:r>
              <a:rPr lang="en-US" dirty="0"/>
              <a:t> kind is F[+A]</a:t>
            </a:r>
          </a:p>
          <a:p>
            <a:r>
              <a:rPr lang="en-US" dirty="0"/>
              <a:t/>
            </a:r>
            <a:br>
              <a:rPr lang="en-US" dirty="0"/>
            </a:br>
            <a:r>
              <a:rPr lang="en-US" dirty="0" err="1"/>
              <a:t>scala</a:t>
            </a:r>
            <a:r>
              <a:rPr lang="en-US" dirty="0"/>
              <a:t>&gt; :k Either</a:t>
            </a:r>
          </a:p>
          <a:p>
            <a:r>
              <a:rPr lang="en-US" dirty="0" err="1"/>
              <a:t>scala.util.Either's</a:t>
            </a:r>
            <a:r>
              <a:rPr lang="en-US" dirty="0"/>
              <a:t> kind is F[+A1,+A2]</a:t>
            </a:r>
          </a:p>
          <a:p>
            <a:r>
              <a:rPr lang="en-US" dirty="0"/>
              <a:t/>
            </a:r>
            <a:br>
              <a:rPr lang="en-US" dirty="0"/>
            </a:br>
            <a:r>
              <a:rPr lang="en-US" dirty="0" err="1"/>
              <a:t>scala</a:t>
            </a:r>
            <a:r>
              <a:rPr lang="en-US" dirty="0"/>
              <a:t>&gt; :k </a:t>
            </a:r>
            <a:r>
              <a:rPr lang="en-US" dirty="0" err="1"/>
              <a:t>Functor</a:t>
            </a:r>
            <a:endParaRPr lang="en-US" dirty="0"/>
          </a:p>
          <a:p>
            <a:r>
              <a:rPr lang="en-US" dirty="0" err="1"/>
              <a:t>scalaz.Functor's</a:t>
            </a:r>
            <a:r>
              <a:rPr lang="en-US" dirty="0"/>
              <a:t> kind is X[F[A]]</a:t>
            </a:r>
          </a:p>
          <a:p>
            <a:r>
              <a:rPr lang="en-US" dirty="0"/>
              <a:t/>
            </a:r>
            <a:br>
              <a:rPr lang="en-US" dirty="0"/>
            </a:br>
            <a:r>
              <a:rPr lang="en-US" dirty="0" err="1"/>
              <a:t>scala</a:t>
            </a:r>
            <a:r>
              <a:rPr lang="en-US" dirty="0"/>
              <a:t>&gt; :k Applicative</a:t>
            </a:r>
          </a:p>
          <a:p>
            <a:r>
              <a:rPr lang="en-US" dirty="0" err="1"/>
              <a:t>scalaz.Applicative's</a:t>
            </a:r>
            <a:r>
              <a:rPr lang="en-US" dirty="0"/>
              <a:t> kind is X[F[A]]</a:t>
            </a:r>
          </a:p>
          <a:p>
            <a:endParaRPr lang="en-US" b="1" dirty="0" smtClean="0"/>
          </a:p>
          <a:p>
            <a:r>
              <a:rPr lang="en-US" b="1" dirty="0" smtClean="0"/>
              <a:t>//X[] describes F[] which contains A</a:t>
            </a:r>
          </a:p>
          <a:p>
            <a:r>
              <a:rPr lang="en-US" b="1" dirty="0" smtClean="0"/>
              <a:t>//X[] requires F[] which requires A </a:t>
            </a:r>
          </a:p>
          <a:p>
            <a:r>
              <a:rPr lang="en-US" b="1" dirty="0" smtClean="0"/>
              <a:t>//A is a concrete type, X and F are incomplete</a:t>
            </a:r>
            <a:endParaRPr lang="en-US" b="1" dirty="0"/>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5796200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HIGHER-KINDED TYPES: </a:t>
            </a:r>
            <a:r>
              <a:rPr lang="en-US" dirty="0" smtClean="0"/>
              <a:t>FUNCTOR</a:t>
            </a:r>
            <a:endParaRPr lang="en-US" dirty="0"/>
          </a:p>
        </p:txBody>
      </p:sp>
      <p:sp>
        <p:nvSpPr>
          <p:cNvPr id="3" name="Text Placeholder 2"/>
          <p:cNvSpPr>
            <a:spLocks noGrp="1"/>
          </p:cNvSpPr>
          <p:nvPr>
            <p:ph type="body" sz="quarter" idx="10"/>
          </p:nvPr>
        </p:nvSpPr>
        <p:spPr/>
        <p:txBody>
          <a:bodyPr/>
          <a:lstStyle/>
          <a:p>
            <a:r>
              <a:rPr lang="en-US" b="1" dirty="0" smtClean="0"/>
              <a:t>//</a:t>
            </a:r>
            <a:r>
              <a:rPr lang="en-US" b="1" dirty="0"/>
              <a:t>a </a:t>
            </a:r>
            <a:r>
              <a:rPr lang="en-US" b="1" dirty="0" err="1"/>
              <a:t>Functor</a:t>
            </a:r>
            <a:r>
              <a:rPr lang="en-US" b="1" dirty="0"/>
              <a:t> is any container type </a:t>
            </a:r>
            <a:endParaRPr lang="en-US" b="1" dirty="0" smtClean="0"/>
          </a:p>
          <a:p>
            <a:r>
              <a:rPr lang="en-US" b="1" dirty="0" smtClean="0"/>
              <a:t>//which </a:t>
            </a:r>
            <a:r>
              <a:rPr lang="en-US" b="1" dirty="0"/>
              <a:t>defines a </a:t>
            </a:r>
            <a:r>
              <a:rPr lang="en-US" b="1" dirty="0" smtClean="0"/>
              <a:t>map, </a:t>
            </a:r>
            <a:r>
              <a:rPr lang="en-US" b="1" dirty="0" err="1" smtClean="0"/>
              <a:t>ie</a:t>
            </a:r>
            <a:r>
              <a:rPr lang="en-US" b="1" dirty="0"/>
              <a:t>.,</a:t>
            </a:r>
          </a:p>
          <a:p>
            <a:r>
              <a:rPr lang="en-US" dirty="0"/>
              <a:t/>
            </a:r>
            <a:br>
              <a:rPr lang="en-US" dirty="0"/>
            </a:br>
            <a:r>
              <a:rPr lang="en-US" dirty="0"/>
              <a:t>trait </a:t>
            </a:r>
            <a:r>
              <a:rPr lang="en-US" dirty="0" err="1"/>
              <a:t>Functor</a:t>
            </a:r>
            <a:r>
              <a:rPr lang="en-US" dirty="0"/>
              <a:t>[F[_]] {</a:t>
            </a:r>
          </a:p>
          <a:p>
            <a:r>
              <a:rPr lang="en-US" dirty="0" smtClean="0"/>
              <a:t> </a:t>
            </a:r>
            <a:r>
              <a:rPr lang="en-US" dirty="0" err="1" smtClean="0"/>
              <a:t>def</a:t>
            </a:r>
            <a:r>
              <a:rPr lang="en-US" dirty="0" smtClean="0"/>
              <a:t> </a:t>
            </a:r>
            <a:r>
              <a:rPr lang="en-US" dirty="0"/>
              <a:t>map[A, B](container: F[A])(f: A =&gt; B): F[B]</a:t>
            </a:r>
          </a:p>
          <a:p>
            <a:r>
              <a:rPr lang="en-US" dirty="0"/>
              <a:t>}</a:t>
            </a:r>
          </a:p>
          <a:p>
            <a:r>
              <a:rPr lang="en-US" dirty="0"/>
              <a:t/>
            </a:r>
            <a:br>
              <a:rPr lang="en-US" dirty="0"/>
            </a:br>
            <a:r>
              <a:rPr lang="en-US" b="1" dirty="0"/>
              <a:t>//</a:t>
            </a:r>
            <a:r>
              <a:rPr lang="en-US" b="1" dirty="0" err="1"/>
              <a:t>eg</a:t>
            </a:r>
            <a:r>
              <a:rPr lang="en-US" b="1" dirty="0" smtClean="0"/>
              <a:t>.</a:t>
            </a:r>
          </a:p>
          <a:p>
            <a:endParaRPr lang="en-US" b="1" dirty="0"/>
          </a:p>
          <a:p>
            <a:r>
              <a:rPr lang="en-US" dirty="0"/>
              <a:t>implicit object </a:t>
            </a:r>
            <a:r>
              <a:rPr lang="en-US" dirty="0" err="1"/>
              <a:t>ListFunctor</a:t>
            </a:r>
            <a:r>
              <a:rPr lang="en-US" dirty="0"/>
              <a:t> </a:t>
            </a:r>
            <a:endParaRPr lang="en-US" dirty="0" smtClean="0"/>
          </a:p>
          <a:p>
            <a:r>
              <a:rPr lang="en-US" dirty="0" smtClean="0"/>
              <a:t>extends </a:t>
            </a:r>
            <a:r>
              <a:rPr lang="en-US" dirty="0" err="1"/>
              <a:t>Functor</a:t>
            </a:r>
            <a:r>
              <a:rPr lang="en-US" dirty="0"/>
              <a:t>[List] {</a:t>
            </a:r>
          </a:p>
          <a:p>
            <a:r>
              <a:rPr lang="en-US" dirty="0" smtClean="0"/>
              <a:t> </a:t>
            </a:r>
            <a:r>
              <a:rPr lang="en-US" dirty="0" err="1" smtClean="0"/>
              <a:t>def</a:t>
            </a:r>
            <a:r>
              <a:rPr lang="en-US" dirty="0" smtClean="0"/>
              <a:t> </a:t>
            </a:r>
            <a:r>
              <a:rPr lang="en-US" dirty="0"/>
              <a:t>map[A, B](container: List[A])(f: A =&gt; B</a:t>
            </a:r>
            <a:r>
              <a:rPr lang="en-US" dirty="0" smtClean="0"/>
              <a:t>): = </a:t>
            </a:r>
          </a:p>
          <a:p>
            <a:r>
              <a:rPr lang="en-US" dirty="0"/>
              <a:t> </a:t>
            </a:r>
            <a:r>
              <a:rPr lang="en-US" dirty="0" smtClean="0"/>
              <a:t>  </a:t>
            </a:r>
            <a:r>
              <a:rPr lang="en-US" dirty="0" err="1" smtClean="0"/>
              <a:t>container.map</a:t>
            </a:r>
            <a:r>
              <a:rPr lang="en-US" dirty="0" smtClean="0"/>
              <a:t>(f</a:t>
            </a:r>
            <a:r>
              <a:rPr lang="en-US" dirty="0"/>
              <a:t>)</a:t>
            </a:r>
          </a:p>
          <a:p>
            <a:r>
              <a:rPr lang="en-US" dirty="0"/>
              <a:t>}</a:t>
            </a:r>
          </a:p>
          <a:p>
            <a:r>
              <a:rPr lang="en-US" dirty="0"/>
              <a:t/>
            </a:r>
            <a:br>
              <a:rPr lang="en-US" dirty="0"/>
            </a:br>
            <a:r>
              <a:rPr lang="en-US" dirty="0"/>
              <a:t>//and so:</a:t>
            </a:r>
          </a:p>
          <a:p>
            <a:r>
              <a:rPr lang="en-US" dirty="0"/>
              <a:t/>
            </a:r>
            <a:br>
              <a:rPr lang="en-US" dirty="0"/>
            </a:br>
            <a:r>
              <a:rPr lang="en-US" dirty="0" err="1"/>
              <a:t>ListFunctor.map</a:t>
            </a:r>
            <a:r>
              <a:rPr lang="en-US" dirty="0"/>
              <a:t>(List(2, 3, 4))({ _ + 2</a:t>
            </a:r>
            <a:r>
              <a:rPr lang="en-US" dirty="0" smtClean="0"/>
              <a:t>})</a:t>
            </a:r>
            <a:endParaRPr lang="en-US" dirty="0"/>
          </a:p>
        </p:txBody>
      </p:sp>
      <p:sp>
        <p:nvSpPr>
          <p:cNvPr id="4" name="Text Placeholder 3"/>
          <p:cNvSpPr>
            <a:spLocks noGrp="1"/>
          </p:cNvSpPr>
          <p:nvPr>
            <p:ph type="body" sz="quarter" idx="11"/>
          </p:nvPr>
        </p:nvSpPr>
        <p:spPr/>
        <p:txBody>
          <a:bodyPr/>
          <a:lstStyle/>
          <a:p>
            <a:endParaRPr lang="mr-IN" dirty="0"/>
          </a:p>
          <a:p>
            <a:r>
              <a:rPr lang="mr-IN" dirty="0" err="1"/>
              <a:t>List</a:t>
            </a:r>
            <a:r>
              <a:rPr lang="mr-IN" dirty="0"/>
              <a:t>(5, 6, 7)</a:t>
            </a:r>
          </a:p>
          <a:p>
            <a:r>
              <a:rPr lang="mr-IN" dirty="0" err="1"/>
              <a:t>Some</a:t>
            </a:r>
            <a:r>
              <a:rPr lang="mr-IN" dirty="0"/>
              <a:t>(</a:t>
            </a:r>
            <a:r>
              <a:rPr lang="mr-IN" dirty="0" err="1"/>
              <a:t>List</a:t>
            </a:r>
            <a:r>
              <a:rPr lang="mr-IN" dirty="0"/>
              <a:t>(9, 12, 15))</a:t>
            </a:r>
          </a:p>
          <a:p>
            <a:endParaRPr lang="en-US" dirty="0"/>
          </a:p>
        </p:txBody>
      </p:sp>
    </p:spTree>
    <p:extLst>
      <p:ext uri="{BB962C8B-B14F-4D97-AF65-F5344CB8AC3E}">
        <p14:creationId xmlns:p14="http://schemas.microsoft.com/office/powerpoint/2010/main" val="6891642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HIGHER-KINDED TYPES: </a:t>
            </a:r>
            <a:r>
              <a:rPr lang="en-US" dirty="0" smtClean="0"/>
              <a:t>FUNCTOR</a:t>
            </a:r>
            <a:r>
              <a:rPr lang="mr-IN" dirty="0" smtClean="0"/>
              <a:t>…</a:t>
            </a:r>
            <a:endParaRPr lang="en-US" dirty="0"/>
          </a:p>
        </p:txBody>
      </p:sp>
      <p:sp>
        <p:nvSpPr>
          <p:cNvPr id="3" name="Text Placeholder 2"/>
          <p:cNvSpPr>
            <a:spLocks noGrp="1"/>
          </p:cNvSpPr>
          <p:nvPr>
            <p:ph type="body" sz="quarter" idx="10"/>
          </p:nvPr>
        </p:nvSpPr>
        <p:spPr/>
        <p:txBody>
          <a:bodyPr/>
          <a:lstStyle/>
          <a:p>
            <a:r>
              <a:rPr lang="en-US" b="1" dirty="0" smtClean="0"/>
              <a:t>//an implicit object does allow for much </a:t>
            </a:r>
            <a:r>
              <a:rPr lang="en-US" b="1" dirty="0"/>
              <a:t>yet... </a:t>
            </a:r>
          </a:p>
          <a:p>
            <a:r>
              <a:rPr lang="en-US" b="1" dirty="0"/>
              <a:t>//with </a:t>
            </a:r>
            <a:r>
              <a:rPr lang="en-US" b="1" dirty="0" smtClean="0"/>
              <a:t>some example operator(s):</a:t>
            </a:r>
            <a:endParaRPr lang="en-US" b="1" dirty="0"/>
          </a:p>
          <a:p>
            <a:r>
              <a:rPr lang="en-US" dirty="0"/>
              <a:t/>
            </a:r>
            <a:br>
              <a:rPr lang="en-US" dirty="0"/>
            </a:br>
            <a:r>
              <a:rPr lang="en-US" dirty="0"/>
              <a:t>implicit class </a:t>
            </a:r>
            <a:r>
              <a:rPr lang="en-US" dirty="0" err="1" smtClean="0"/>
              <a:t>FunctorOps</a:t>
            </a:r>
            <a:endParaRPr lang="en-US" dirty="0" smtClean="0"/>
          </a:p>
          <a:p>
            <a:r>
              <a:rPr lang="en-US" dirty="0" smtClean="0"/>
              <a:t>[</a:t>
            </a:r>
            <a:r>
              <a:rPr lang="en-US" dirty="0"/>
              <a:t>A, F[A] : </a:t>
            </a:r>
            <a:r>
              <a:rPr lang="en-US" dirty="0" err="1"/>
              <a:t>Functor</a:t>
            </a:r>
            <a:r>
              <a:rPr lang="en-US" dirty="0"/>
              <a:t>](container: F[A]) {</a:t>
            </a:r>
          </a:p>
          <a:p>
            <a:r>
              <a:rPr lang="en-US" dirty="0" smtClean="0"/>
              <a:t> </a:t>
            </a:r>
            <a:r>
              <a:rPr lang="en-US" dirty="0" err="1" smtClean="0"/>
              <a:t>def</a:t>
            </a:r>
            <a:r>
              <a:rPr lang="en-US" dirty="0" smtClean="0"/>
              <a:t> </a:t>
            </a:r>
            <a:r>
              <a:rPr lang="en-US" dirty="0"/>
              <a:t>mm(f: A =&gt; A): F[A] </a:t>
            </a:r>
            <a:r>
              <a:rPr lang="en-US" dirty="0" smtClean="0"/>
              <a:t>=</a:t>
            </a:r>
          </a:p>
          <a:p>
            <a:r>
              <a:rPr lang="en-US" dirty="0" smtClean="0"/>
              <a:t> </a:t>
            </a:r>
            <a:r>
              <a:rPr lang="en-US" dirty="0"/>
              <a:t>implicitly[</a:t>
            </a:r>
            <a:r>
              <a:rPr lang="en-US" dirty="0" err="1"/>
              <a:t>Functor</a:t>
            </a:r>
            <a:r>
              <a:rPr lang="en-US" dirty="0"/>
              <a:t>[F</a:t>
            </a:r>
            <a:r>
              <a:rPr lang="en-US" dirty="0" smtClean="0"/>
              <a:t>]].</a:t>
            </a:r>
          </a:p>
          <a:p>
            <a:r>
              <a:rPr lang="en-US" dirty="0"/>
              <a:t>	</a:t>
            </a:r>
            <a:r>
              <a:rPr lang="en-US" dirty="0" smtClean="0"/>
              <a:t>map(container</a:t>
            </a:r>
            <a:r>
              <a:rPr lang="en-US" dirty="0"/>
              <a:t>)(f </a:t>
            </a:r>
            <a:r>
              <a:rPr lang="en-US" dirty="0" err="1"/>
              <a:t>andThen</a:t>
            </a:r>
            <a:r>
              <a:rPr lang="en-US" dirty="0"/>
              <a:t> f)</a:t>
            </a:r>
          </a:p>
          <a:p>
            <a:endParaRPr lang="en-US" dirty="0"/>
          </a:p>
          <a:p>
            <a:r>
              <a:rPr lang="en-US" b="1" dirty="0"/>
              <a:t>//forward the operator to the </a:t>
            </a:r>
            <a:r>
              <a:rPr lang="en-US" b="1" dirty="0" err="1"/>
              <a:t>tc</a:t>
            </a:r>
            <a:r>
              <a:rPr lang="en-US" b="1" dirty="0"/>
              <a:t> </a:t>
            </a:r>
            <a:r>
              <a:rPr lang="en-US" b="1" dirty="0" smtClean="0"/>
              <a:t>instance's</a:t>
            </a:r>
            <a:endParaRPr lang="en-US" dirty="0" smtClean="0"/>
          </a:p>
          <a:p>
            <a:r>
              <a:rPr lang="en-US" dirty="0" err="1" smtClean="0"/>
              <a:t>def</a:t>
            </a:r>
            <a:r>
              <a:rPr lang="en-US" dirty="0" smtClean="0"/>
              <a:t> </a:t>
            </a:r>
            <a:r>
              <a:rPr lang="en-US" dirty="0"/>
              <a:t>map[B](f: A =&gt; B): F[B] = </a:t>
            </a:r>
            <a:r>
              <a:rPr lang="en-US" dirty="0" smtClean="0"/>
              <a:t> </a:t>
            </a:r>
          </a:p>
          <a:p>
            <a:r>
              <a:rPr lang="en-US" dirty="0"/>
              <a:t> </a:t>
            </a:r>
            <a:r>
              <a:rPr lang="en-US" dirty="0" smtClean="0"/>
              <a:t> implicitly[</a:t>
            </a:r>
            <a:r>
              <a:rPr lang="en-US" dirty="0" err="1" smtClean="0"/>
              <a:t>Functor</a:t>
            </a:r>
            <a:r>
              <a:rPr lang="en-US" dirty="0" smtClean="0"/>
              <a:t>[F</a:t>
            </a:r>
            <a:r>
              <a:rPr lang="en-US" dirty="0"/>
              <a:t>]].map(container)(f)</a:t>
            </a:r>
          </a:p>
          <a:p>
            <a:r>
              <a:rPr lang="en-US" dirty="0" smtClean="0"/>
              <a:t>}</a:t>
            </a:r>
            <a:endParaRPr lang="en-US" dirty="0"/>
          </a:p>
          <a:p>
            <a:r>
              <a:rPr lang="en-US" dirty="0"/>
              <a:t/>
            </a:r>
            <a:br>
              <a:rPr lang="en-US" dirty="0"/>
            </a:br>
            <a:r>
              <a:rPr lang="en-US" b="1" dirty="0"/>
              <a:t>//now we can use mm with any </a:t>
            </a:r>
            <a:r>
              <a:rPr lang="en-US" b="1" dirty="0" err="1" smtClean="0"/>
              <a:t>Functor</a:t>
            </a:r>
            <a:r>
              <a:rPr lang="en-US" dirty="0"/>
              <a:t/>
            </a:r>
            <a:br>
              <a:rPr lang="en-US" dirty="0"/>
            </a:br>
            <a:r>
              <a:rPr lang="en-US" dirty="0" err="1"/>
              <a:t>println</a:t>
            </a:r>
            <a:r>
              <a:rPr lang="en-US" dirty="0"/>
              <a:t>(List(1, 2, 3).mm { (_: </a:t>
            </a:r>
            <a:r>
              <a:rPr lang="en-US" dirty="0" err="1"/>
              <a:t>Int</a:t>
            </a:r>
            <a:r>
              <a:rPr lang="en-US" dirty="0"/>
              <a:t>) + 2 </a:t>
            </a:r>
            <a:r>
              <a:rPr lang="en-US" dirty="0" smtClean="0"/>
              <a:t>})</a:t>
            </a:r>
            <a:endParaRPr lang="en-US" dirty="0"/>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860514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HIGHER-KINDED TYPES: </a:t>
            </a:r>
            <a:r>
              <a:rPr lang="en-US" dirty="0" smtClean="0"/>
              <a:t>FUNCTOR</a:t>
            </a:r>
            <a:r>
              <a:rPr lang="mr-IN" dirty="0" smtClean="0"/>
              <a:t>…</a:t>
            </a:r>
            <a:endParaRPr lang="en-US" dirty="0"/>
          </a:p>
        </p:txBody>
      </p:sp>
      <p:sp>
        <p:nvSpPr>
          <p:cNvPr id="3" name="Text Placeholder 2"/>
          <p:cNvSpPr>
            <a:spLocks noGrp="1"/>
          </p:cNvSpPr>
          <p:nvPr>
            <p:ph type="body" sz="quarter" idx="10"/>
          </p:nvPr>
        </p:nvSpPr>
        <p:spPr/>
        <p:txBody>
          <a:bodyPr/>
          <a:lstStyle/>
          <a:p>
            <a:r>
              <a:rPr lang="en-US" b="1" dirty="0" smtClean="0"/>
              <a:t>//</a:t>
            </a:r>
            <a:r>
              <a:rPr lang="en-US" b="1" dirty="0"/>
              <a:t>and write generic functions over </a:t>
            </a:r>
            <a:r>
              <a:rPr lang="en-US" b="1" dirty="0" err="1"/>
              <a:t>Functors</a:t>
            </a:r>
            <a:r>
              <a:rPr lang="en-US" b="1" dirty="0"/>
              <a:t>, </a:t>
            </a:r>
            <a:r>
              <a:rPr lang="en-US" b="1" dirty="0" err="1"/>
              <a:t>eg</a:t>
            </a:r>
            <a:r>
              <a:rPr lang="en-US" b="1" dirty="0"/>
              <a:t>.</a:t>
            </a:r>
          </a:p>
          <a:p>
            <a:r>
              <a:rPr lang="en-US" dirty="0"/>
              <a:t/>
            </a:r>
            <a:br>
              <a:rPr lang="en-US" dirty="0"/>
            </a:br>
            <a:r>
              <a:rPr lang="en-US" dirty="0" err="1"/>
              <a:t>def</a:t>
            </a:r>
            <a:r>
              <a:rPr lang="en-US" dirty="0"/>
              <a:t> </a:t>
            </a:r>
            <a:r>
              <a:rPr lang="en-US" dirty="0" err="1" smtClean="0"/>
              <a:t>mo</a:t>
            </a:r>
            <a:r>
              <a:rPr lang="en-US" dirty="0" smtClean="0"/>
              <a:t>[A</a:t>
            </a:r>
            <a:r>
              <a:rPr lang="en-US" dirty="0"/>
              <a:t>, B, F[A] : </a:t>
            </a:r>
            <a:r>
              <a:rPr lang="en-US" dirty="0" err="1"/>
              <a:t>Functor</a:t>
            </a:r>
            <a:r>
              <a:rPr lang="en-US" dirty="0" smtClean="0"/>
              <a:t>]</a:t>
            </a:r>
          </a:p>
          <a:p>
            <a:r>
              <a:rPr lang="en-US" dirty="0"/>
              <a:t> </a:t>
            </a:r>
            <a:r>
              <a:rPr lang="en-US" dirty="0" smtClean="0"/>
              <a:t>(</a:t>
            </a:r>
            <a:r>
              <a:rPr lang="en-US" dirty="0"/>
              <a:t>container: F[A])(f: A =&gt; B) = </a:t>
            </a:r>
          </a:p>
          <a:p>
            <a:r>
              <a:rPr lang="en-US" dirty="0" smtClean="0"/>
              <a:t>   Some(implicitly[</a:t>
            </a:r>
            <a:r>
              <a:rPr lang="en-US" dirty="0" err="1" smtClean="0"/>
              <a:t>Functor</a:t>
            </a:r>
            <a:r>
              <a:rPr lang="en-US" dirty="0" smtClean="0"/>
              <a:t>[F</a:t>
            </a:r>
            <a:r>
              <a:rPr lang="en-US" dirty="0"/>
              <a:t>]].map(container)(f))</a:t>
            </a:r>
          </a:p>
          <a:p>
            <a:r>
              <a:rPr lang="en-US" dirty="0"/>
              <a:t/>
            </a:r>
            <a:br>
              <a:rPr lang="en-US" dirty="0"/>
            </a:br>
            <a:r>
              <a:rPr lang="en-US" dirty="0" err="1"/>
              <a:t>println</a:t>
            </a:r>
            <a:r>
              <a:rPr lang="en-US" dirty="0"/>
              <a:t>(</a:t>
            </a:r>
            <a:r>
              <a:rPr lang="en-US" dirty="0" err="1"/>
              <a:t>mo</a:t>
            </a:r>
            <a:r>
              <a:rPr lang="en-US" dirty="0"/>
              <a:t>(List(3, 4, 5)) { _ * 3 })</a:t>
            </a:r>
          </a:p>
          <a:p>
            <a:endParaRPr lang="en-US" dirty="0"/>
          </a:p>
          <a:p>
            <a:r>
              <a:rPr lang="en-US" dirty="0"/>
              <a:t/>
            </a:r>
            <a:br>
              <a:rPr lang="en-US" dirty="0"/>
            </a:br>
            <a:endParaRPr lang="en-US" dirty="0"/>
          </a:p>
          <a:p>
            <a:endParaRPr lang="en-US" dirty="0"/>
          </a:p>
          <a:p>
            <a:endParaRPr lang="en-US" dirty="0"/>
          </a:p>
          <a:p>
            <a:endParaRPr lang="en-US" dirty="0"/>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9472067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GENERALIZING </a:t>
            </a:r>
            <a:r>
              <a:rPr lang="en-US" dirty="0" smtClean="0"/>
              <a:t>FUNCTOR</a:t>
            </a:r>
            <a:endParaRPr lang="en-US" dirty="0"/>
          </a:p>
        </p:txBody>
      </p:sp>
      <p:sp>
        <p:nvSpPr>
          <p:cNvPr id="3" name="Text Placeholder 2"/>
          <p:cNvSpPr>
            <a:spLocks noGrp="1"/>
          </p:cNvSpPr>
          <p:nvPr>
            <p:ph type="body" sz="quarter" idx="10"/>
          </p:nvPr>
        </p:nvSpPr>
        <p:spPr/>
        <p:txBody>
          <a:bodyPr/>
          <a:lstStyle/>
          <a:p>
            <a:r>
              <a:rPr lang="en-US" b="1" dirty="0" smtClean="0"/>
              <a:t>//</a:t>
            </a:r>
            <a:r>
              <a:rPr lang="en-US" b="1" dirty="0"/>
              <a:t>let's generalize </a:t>
            </a:r>
            <a:r>
              <a:rPr lang="en-US" b="1" dirty="0" err="1" smtClean="0"/>
              <a:t>Functor</a:t>
            </a:r>
            <a:endParaRPr lang="en-US" b="1" dirty="0"/>
          </a:p>
          <a:p>
            <a:r>
              <a:rPr lang="en-US" b="1" dirty="0"/>
              <a:t/>
            </a:r>
            <a:br>
              <a:rPr lang="en-US" b="1" dirty="0"/>
            </a:br>
            <a:r>
              <a:rPr lang="en-US" b="1" dirty="0"/>
              <a:t>//a </a:t>
            </a:r>
            <a:r>
              <a:rPr lang="en-US" b="1" dirty="0" err="1"/>
              <a:t>F</a:t>
            </a:r>
            <a:r>
              <a:rPr lang="en-US" b="1" dirty="0" err="1" smtClean="0"/>
              <a:t>unctor</a:t>
            </a:r>
            <a:r>
              <a:rPr lang="en-US" b="1" dirty="0" smtClean="0"/>
              <a:t> </a:t>
            </a:r>
            <a:r>
              <a:rPr lang="en-US" b="1" dirty="0"/>
              <a:t>is a container </a:t>
            </a:r>
          </a:p>
          <a:p>
            <a:r>
              <a:rPr lang="en-US" b="1" dirty="0"/>
              <a:t>//which can map a function over its contents</a:t>
            </a:r>
          </a:p>
          <a:p>
            <a:r>
              <a:rPr lang="en-US" b="1" dirty="0"/>
              <a:t/>
            </a:r>
            <a:br>
              <a:rPr lang="en-US" b="1" dirty="0"/>
            </a:br>
            <a:r>
              <a:rPr lang="en-US" b="1" dirty="0"/>
              <a:t>//what about a function of multiple arguments?</a:t>
            </a:r>
          </a:p>
          <a:p>
            <a:r>
              <a:rPr lang="en-US" b="1" dirty="0"/>
              <a:t>//...where would the other argument come from?</a:t>
            </a:r>
          </a:p>
          <a:p>
            <a:r>
              <a:rPr lang="en-US" dirty="0"/>
              <a:t/>
            </a:r>
            <a:br>
              <a:rPr lang="en-US" dirty="0"/>
            </a:br>
            <a:r>
              <a:rPr lang="en-US" dirty="0" smtClean="0"/>
              <a:t>List</a:t>
            </a:r>
            <a:r>
              <a:rPr lang="en-US" dirty="0"/>
              <a:t>("hello", "bye") map { _.</a:t>
            </a:r>
            <a:r>
              <a:rPr lang="en-US" dirty="0" err="1"/>
              <a:t>toUpper</a:t>
            </a:r>
            <a:r>
              <a:rPr lang="en-US" dirty="0"/>
              <a:t> + _ } </a:t>
            </a:r>
            <a:endParaRPr lang="en-US" dirty="0" smtClean="0"/>
          </a:p>
          <a:p>
            <a:endParaRPr lang="en-US" dirty="0" smtClean="0"/>
          </a:p>
          <a:p>
            <a:r>
              <a:rPr lang="en-US" b="1" dirty="0" smtClean="0"/>
              <a:t>// ERROR!</a:t>
            </a:r>
            <a:endParaRPr lang="en-US" b="1" dirty="0"/>
          </a:p>
        </p:txBody>
      </p:sp>
      <p:sp>
        <p:nvSpPr>
          <p:cNvPr id="4" name="Text Placeholder 3"/>
          <p:cNvSpPr>
            <a:spLocks noGrp="1"/>
          </p:cNvSpPr>
          <p:nvPr>
            <p:ph type="body" sz="quarter" idx="11"/>
          </p:nvPr>
        </p:nvSpPr>
        <p:spPr/>
        <p:txBody>
          <a:bodyPr/>
          <a:lstStyle/>
          <a:p>
            <a:endParaRPr lang="en-US" dirty="0"/>
          </a:p>
          <a:p>
            <a:endParaRPr lang="en-US" dirty="0"/>
          </a:p>
        </p:txBody>
      </p:sp>
    </p:spTree>
    <p:extLst>
      <p:ext uri="{BB962C8B-B14F-4D97-AF65-F5344CB8AC3E}">
        <p14:creationId xmlns:p14="http://schemas.microsoft.com/office/powerpoint/2010/main" val="14049809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GENERALIZING </a:t>
            </a:r>
            <a:r>
              <a:rPr lang="en-US" dirty="0" smtClean="0"/>
              <a:t>FUNCTOR</a:t>
            </a:r>
            <a:r>
              <a:rPr lang="mr-IN" dirty="0" smtClean="0"/>
              <a:t>…</a:t>
            </a:r>
            <a:endParaRPr lang="en-US" dirty="0"/>
          </a:p>
        </p:txBody>
      </p:sp>
      <p:sp>
        <p:nvSpPr>
          <p:cNvPr id="3" name="Text Placeholder 2"/>
          <p:cNvSpPr>
            <a:spLocks noGrp="1"/>
          </p:cNvSpPr>
          <p:nvPr>
            <p:ph type="body" sz="quarter" idx="10"/>
          </p:nvPr>
        </p:nvSpPr>
        <p:spPr/>
        <p:txBody>
          <a:bodyPr/>
          <a:lstStyle/>
          <a:p>
            <a:r>
              <a:rPr lang="en-US" b="1" dirty="0" smtClean="0"/>
              <a:t>//</a:t>
            </a:r>
            <a:r>
              <a:rPr lang="en-US" b="1" dirty="0"/>
              <a:t>first step: </a:t>
            </a:r>
          </a:p>
          <a:p>
            <a:r>
              <a:rPr lang="en-US" b="1" dirty="0"/>
              <a:t>//from the original </a:t>
            </a:r>
            <a:r>
              <a:rPr lang="en-US" b="1" dirty="0" err="1"/>
              <a:t>eg</a:t>
            </a:r>
            <a:r>
              <a:rPr lang="en-US" b="1" dirty="0"/>
              <a:t>. List (any </a:t>
            </a:r>
            <a:r>
              <a:rPr lang="en-US" b="1" dirty="0" err="1"/>
              <a:t>Functor</a:t>
            </a:r>
            <a:r>
              <a:rPr lang="en-US" b="1" dirty="0"/>
              <a:t>)</a:t>
            </a:r>
          </a:p>
          <a:p>
            <a:r>
              <a:rPr lang="en-US" b="1" dirty="0"/>
              <a:t>//create a List of functions:</a:t>
            </a:r>
          </a:p>
          <a:p>
            <a:r>
              <a:rPr lang="en-US" b="1" dirty="0"/>
              <a:t/>
            </a:r>
            <a:br>
              <a:rPr lang="en-US" b="1" dirty="0"/>
            </a:br>
            <a:r>
              <a:rPr lang="en-US" dirty="0" err="1"/>
              <a:t>val</a:t>
            </a:r>
            <a:r>
              <a:rPr lang="en-US" dirty="0"/>
              <a:t> </a:t>
            </a:r>
            <a:r>
              <a:rPr lang="en-US" dirty="0" err="1"/>
              <a:t>listOfFns</a:t>
            </a:r>
            <a:r>
              <a:rPr lang="en-US" dirty="0"/>
              <a:t> = List("hello", "bye") map {</a:t>
            </a:r>
          </a:p>
          <a:p>
            <a:r>
              <a:rPr lang="en-US" dirty="0" smtClean="0"/>
              <a:t>  (</a:t>
            </a:r>
            <a:r>
              <a:rPr lang="en-US" dirty="0"/>
              <a:t>m: String, suffix: String) =&gt; m + suffix</a:t>
            </a:r>
          </a:p>
          <a:p>
            <a:r>
              <a:rPr lang="en-US" dirty="0"/>
              <a:t>}.</a:t>
            </a:r>
            <a:r>
              <a:rPr lang="en-US" dirty="0" smtClean="0"/>
              <a:t>curried</a:t>
            </a:r>
          </a:p>
          <a:p>
            <a:endParaRPr lang="en-US" b="1" dirty="0"/>
          </a:p>
          <a:p>
            <a:r>
              <a:rPr lang="en-US" b="1" dirty="0"/>
              <a:t>//so that,</a:t>
            </a:r>
          </a:p>
          <a:p>
            <a:r>
              <a:rPr lang="en-US" b="1" dirty="0"/>
              <a:t>//</a:t>
            </a:r>
            <a:r>
              <a:rPr lang="en-US" b="1" dirty="0" err="1"/>
              <a:t>listOfFns</a:t>
            </a:r>
            <a:r>
              <a:rPr lang="en-US" b="1" dirty="0"/>
              <a:t>(0) is a </a:t>
            </a:r>
            <a:r>
              <a:rPr lang="en-US" b="1" dirty="0" smtClean="0"/>
              <a:t>function:</a:t>
            </a:r>
          </a:p>
          <a:p>
            <a:endParaRPr lang="en-US" dirty="0" smtClean="0"/>
          </a:p>
          <a:p>
            <a:r>
              <a:rPr lang="en-US" dirty="0" err="1" smtClean="0"/>
              <a:t>listOfFns</a:t>
            </a:r>
            <a:r>
              <a:rPr lang="en-US" dirty="0" smtClean="0"/>
              <a:t>(0</a:t>
            </a:r>
            <a:r>
              <a:rPr lang="en-US" dirty="0"/>
              <a:t>)("ERROR</a:t>
            </a:r>
            <a:r>
              <a:rPr lang="en-US" dirty="0" smtClean="0"/>
              <a:t>") </a:t>
            </a:r>
          </a:p>
          <a:p>
            <a:r>
              <a:rPr lang="en-US" b="1" dirty="0"/>
              <a:t/>
            </a:r>
            <a:br>
              <a:rPr lang="en-US" b="1" dirty="0"/>
            </a:br>
            <a:r>
              <a:rPr lang="en-US" b="1" dirty="0"/>
              <a:t>//or,</a:t>
            </a:r>
          </a:p>
          <a:p>
            <a:r>
              <a:rPr lang="en-US" b="1" dirty="0"/>
              <a:t>//map calling the </a:t>
            </a:r>
            <a:r>
              <a:rPr lang="en-US" b="1" dirty="0" err="1"/>
              <a:t>fns</a:t>
            </a:r>
            <a:r>
              <a:rPr lang="en-US" b="1" dirty="0"/>
              <a:t> with ERROR</a:t>
            </a:r>
          </a:p>
          <a:p>
            <a:r>
              <a:rPr lang="en-US" dirty="0"/>
              <a:t/>
            </a:r>
            <a:br>
              <a:rPr lang="en-US" dirty="0"/>
            </a:br>
            <a:r>
              <a:rPr lang="en-US" dirty="0" err="1" smtClean="0"/>
              <a:t>listOfFns</a:t>
            </a:r>
            <a:r>
              <a:rPr lang="en-US" dirty="0" smtClean="0"/>
              <a:t> </a:t>
            </a:r>
            <a:r>
              <a:rPr lang="en-US" dirty="0"/>
              <a:t>map { _("ERROR") </a:t>
            </a:r>
            <a:r>
              <a:rPr lang="en-US" dirty="0" smtClean="0"/>
              <a:t>}</a:t>
            </a:r>
            <a:endParaRPr lang="en-US" dirty="0"/>
          </a:p>
          <a:p>
            <a:endParaRPr lang="en-US" dirty="0" smtClean="0"/>
          </a:p>
        </p:txBody>
      </p:sp>
      <p:sp>
        <p:nvSpPr>
          <p:cNvPr id="4" name="Text Placeholder 3"/>
          <p:cNvSpPr>
            <a:spLocks noGrp="1"/>
          </p:cNvSpPr>
          <p:nvPr>
            <p:ph type="body" sz="quarter" idx="11"/>
          </p:nvPr>
        </p:nvSpPr>
        <p:spPr/>
        <p:txBody>
          <a:bodyPr/>
          <a:lstStyle/>
          <a:p>
            <a:endParaRPr lang="en-US" dirty="0"/>
          </a:p>
          <a:p>
            <a:r>
              <a:rPr lang="en-US" dirty="0" err="1" smtClean="0"/>
              <a:t>helloERROR</a:t>
            </a:r>
            <a:endParaRPr lang="en-US" dirty="0" smtClean="0"/>
          </a:p>
          <a:p>
            <a:endParaRPr lang="en-US" dirty="0"/>
          </a:p>
          <a:p>
            <a:r>
              <a:rPr lang="en-US" dirty="0"/>
              <a:t>List(</a:t>
            </a:r>
            <a:r>
              <a:rPr lang="en-US" dirty="0" err="1"/>
              <a:t>helloERROR</a:t>
            </a:r>
            <a:r>
              <a:rPr lang="en-US" dirty="0"/>
              <a:t>, </a:t>
            </a:r>
            <a:r>
              <a:rPr lang="en-US" dirty="0" err="1"/>
              <a:t>byeERROR</a:t>
            </a:r>
            <a:r>
              <a:rPr lang="en-US" dirty="0"/>
              <a:t>)</a:t>
            </a:r>
          </a:p>
        </p:txBody>
      </p:sp>
    </p:spTree>
    <p:extLst>
      <p:ext uri="{BB962C8B-B14F-4D97-AF65-F5344CB8AC3E}">
        <p14:creationId xmlns:p14="http://schemas.microsoft.com/office/powerpoint/2010/main" val="2501484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5"/>
          </p:nvPr>
        </p:nvSpPr>
        <p:spPr/>
        <p:txBody>
          <a:bodyPr/>
          <a:lstStyle/>
          <a:p>
            <a:r>
              <a:rPr lang="en-US" dirty="0" smtClean="0"/>
              <a:t>By the end of the session you will</a:t>
            </a:r>
            <a:r>
              <a:rPr lang="mr-IN" dirty="0" smtClean="0"/>
              <a:t>…</a:t>
            </a:r>
            <a:endParaRPr lang="en-GB" dirty="0" smtClean="0"/>
          </a:p>
          <a:p>
            <a:pPr>
              <a:buFont typeface="Arial" charset="0"/>
              <a:buChar char="•"/>
            </a:pPr>
            <a:r>
              <a:rPr lang="en-GB" b="0" dirty="0" smtClean="0"/>
              <a:t>Use Monoids and </a:t>
            </a:r>
            <a:r>
              <a:rPr lang="en-GB" b="0" dirty="0" err="1" smtClean="0"/>
              <a:t>Functors</a:t>
            </a:r>
            <a:r>
              <a:rPr lang="en-GB" b="0" dirty="0" smtClean="0"/>
              <a:t> to print out a user’s profile information. </a:t>
            </a:r>
          </a:p>
        </p:txBody>
      </p:sp>
      <p:sp>
        <p:nvSpPr>
          <p:cNvPr id="5" name="Title 4"/>
          <p:cNvSpPr>
            <a:spLocks noGrp="1"/>
          </p:cNvSpPr>
          <p:nvPr>
            <p:ph type="title"/>
          </p:nvPr>
        </p:nvSpPr>
        <p:spPr/>
        <p:txBody>
          <a:bodyPr/>
          <a:lstStyle/>
          <a:p>
            <a:r>
              <a:rPr lang="en-US" dirty="0" smtClean="0"/>
              <a:t>Objectives</a:t>
            </a:r>
            <a:endParaRPr lang="en-US" dirty="0"/>
          </a:p>
        </p:txBody>
      </p:sp>
    </p:spTree>
    <p:extLst>
      <p:ext uri="{BB962C8B-B14F-4D97-AF65-F5344CB8AC3E}">
        <p14:creationId xmlns:p14="http://schemas.microsoft.com/office/powerpoint/2010/main" val="8493497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GENERALIZING </a:t>
            </a:r>
            <a:r>
              <a:rPr lang="en-US" dirty="0" smtClean="0"/>
              <a:t>FUNCTOR</a:t>
            </a:r>
            <a:r>
              <a:rPr lang="mr-IN" dirty="0" smtClean="0"/>
              <a:t>…</a:t>
            </a:r>
            <a:endParaRPr lang="en-US" dirty="0"/>
          </a:p>
        </p:txBody>
      </p:sp>
      <p:sp>
        <p:nvSpPr>
          <p:cNvPr id="3" name="Text Placeholder 2"/>
          <p:cNvSpPr>
            <a:spLocks noGrp="1"/>
          </p:cNvSpPr>
          <p:nvPr>
            <p:ph type="body" sz="quarter" idx="10"/>
          </p:nvPr>
        </p:nvSpPr>
        <p:spPr/>
        <p:txBody>
          <a:bodyPr/>
          <a:lstStyle/>
          <a:p>
            <a:r>
              <a:rPr lang="en-US" b="1" dirty="0"/>
              <a:t>//in one go:</a:t>
            </a:r>
          </a:p>
          <a:p>
            <a:r>
              <a:rPr lang="en-US" dirty="0"/>
              <a:t/>
            </a:r>
            <a:br>
              <a:rPr lang="en-US" dirty="0"/>
            </a:br>
            <a:r>
              <a:rPr lang="en-US" dirty="0" err="1"/>
              <a:t>val</a:t>
            </a:r>
            <a:r>
              <a:rPr lang="en-US" dirty="0"/>
              <a:t> </a:t>
            </a:r>
            <a:r>
              <a:rPr lang="en-US" dirty="0" err="1"/>
              <a:t>suffixd</a:t>
            </a:r>
            <a:r>
              <a:rPr lang="en-US" dirty="0"/>
              <a:t> = List("hello", "bye").map({ </a:t>
            </a:r>
          </a:p>
          <a:p>
            <a:r>
              <a:rPr lang="en-US" dirty="0" smtClean="0"/>
              <a:t>  (</a:t>
            </a:r>
            <a:r>
              <a:rPr lang="en-US" dirty="0"/>
              <a:t>m: String, </a:t>
            </a:r>
            <a:r>
              <a:rPr lang="en-US" dirty="0" smtClean="0"/>
              <a:t>s: </a:t>
            </a:r>
            <a:r>
              <a:rPr lang="en-US" dirty="0"/>
              <a:t>String) =&gt; </a:t>
            </a:r>
            <a:r>
              <a:rPr lang="en-US" dirty="0" err="1"/>
              <a:t>m.toUpperCase</a:t>
            </a:r>
            <a:r>
              <a:rPr lang="en-US" dirty="0"/>
              <a:t> + </a:t>
            </a:r>
            <a:r>
              <a:rPr lang="en-US" dirty="0" smtClean="0"/>
              <a:t>s</a:t>
            </a:r>
            <a:endParaRPr lang="en-US" dirty="0"/>
          </a:p>
          <a:p>
            <a:r>
              <a:rPr lang="en-US" dirty="0"/>
              <a:t>}.curried).map { </a:t>
            </a:r>
          </a:p>
          <a:p>
            <a:r>
              <a:rPr lang="en-US" dirty="0" smtClean="0"/>
              <a:t>  f </a:t>
            </a:r>
            <a:r>
              <a:rPr lang="en-US" dirty="0"/>
              <a:t>=&gt; f(" -- ERROR!") </a:t>
            </a:r>
          </a:p>
          <a:p>
            <a:r>
              <a:rPr lang="en-US" dirty="0"/>
              <a:t>}</a:t>
            </a:r>
          </a:p>
          <a:p>
            <a:r>
              <a:rPr lang="en-US" b="1" dirty="0"/>
              <a:t/>
            </a:r>
            <a:br>
              <a:rPr lang="en-US" b="1" dirty="0"/>
            </a:br>
            <a:r>
              <a:rPr lang="en-US" b="1" dirty="0"/>
              <a:t>//here we map the two-</a:t>
            </a:r>
            <a:r>
              <a:rPr lang="en-US" b="1" dirty="0" err="1"/>
              <a:t>arg</a:t>
            </a:r>
            <a:r>
              <a:rPr lang="en-US" b="1" dirty="0"/>
              <a:t> function over first</a:t>
            </a:r>
          </a:p>
          <a:p>
            <a:r>
              <a:rPr lang="en-US" b="1" dirty="0"/>
              <a:t>//currying the first parameter with the </a:t>
            </a:r>
            <a:r>
              <a:rPr lang="en-US" b="1" dirty="0" smtClean="0"/>
              <a:t>element</a:t>
            </a:r>
            <a:endParaRPr lang="en-US" b="1" dirty="0"/>
          </a:p>
          <a:p>
            <a:r>
              <a:rPr lang="en-US" b="1" dirty="0"/>
              <a:t>//producing a list of one-</a:t>
            </a:r>
            <a:r>
              <a:rPr lang="en-US" b="1" dirty="0" err="1"/>
              <a:t>arg</a:t>
            </a:r>
            <a:r>
              <a:rPr lang="en-US" b="1" dirty="0"/>
              <a:t> functions</a:t>
            </a:r>
          </a:p>
          <a:p>
            <a:r>
              <a:rPr lang="en-US" b="1" dirty="0"/>
              <a:t/>
            </a:r>
            <a:br>
              <a:rPr lang="en-US" b="1" dirty="0"/>
            </a:br>
            <a:r>
              <a:rPr lang="en-US" b="1" dirty="0"/>
              <a:t>//*then* map a function which calls each </a:t>
            </a:r>
          </a:p>
          <a:p>
            <a:r>
              <a:rPr lang="en-US" b="1" dirty="0"/>
              <a:t>//with the remaining </a:t>
            </a:r>
            <a:r>
              <a:rPr lang="en-US" b="1" dirty="0" err="1"/>
              <a:t>argumnet</a:t>
            </a:r>
            <a:r>
              <a:rPr lang="en-US" b="1" dirty="0"/>
              <a:t> </a:t>
            </a:r>
          </a:p>
          <a:p>
            <a:r>
              <a:rPr lang="en-US" b="1" dirty="0"/>
              <a:t>//and so, in effect, map a 2-arg function</a:t>
            </a:r>
          </a:p>
          <a:p>
            <a:r>
              <a:rPr lang="en-US" dirty="0"/>
              <a:t/>
            </a:r>
            <a:br>
              <a:rPr lang="en-US" dirty="0"/>
            </a:br>
            <a:r>
              <a:rPr lang="en-US" dirty="0" err="1"/>
              <a:t>println</a:t>
            </a:r>
            <a:r>
              <a:rPr lang="en-US" dirty="0"/>
              <a:t>(</a:t>
            </a:r>
            <a:r>
              <a:rPr lang="en-US" dirty="0" err="1"/>
              <a:t>suffixd</a:t>
            </a:r>
            <a:r>
              <a:rPr lang="en-US" dirty="0"/>
              <a:t>)</a:t>
            </a:r>
          </a:p>
          <a:p>
            <a:r>
              <a:rPr lang="en-US" dirty="0"/>
              <a:t/>
            </a:r>
            <a:br>
              <a:rPr lang="en-US" dirty="0"/>
            </a:br>
            <a:endParaRPr lang="en-US" dirty="0"/>
          </a:p>
          <a:p>
            <a:endParaRPr lang="en-US" dirty="0"/>
          </a:p>
          <a:p>
            <a:endParaRPr lang="en-US" dirty="0"/>
          </a:p>
          <a:p>
            <a:endParaRPr lang="en-US" dirty="0"/>
          </a:p>
        </p:txBody>
      </p:sp>
      <p:sp>
        <p:nvSpPr>
          <p:cNvPr id="4" name="Text Placeholder 3"/>
          <p:cNvSpPr>
            <a:spLocks noGrp="1"/>
          </p:cNvSpPr>
          <p:nvPr>
            <p:ph type="body" sz="quarter" idx="11"/>
          </p:nvPr>
        </p:nvSpPr>
        <p:spPr/>
        <p:txBody>
          <a:bodyPr/>
          <a:lstStyle/>
          <a:p>
            <a:endParaRPr lang="en-US" dirty="0"/>
          </a:p>
          <a:p>
            <a:r>
              <a:rPr lang="en-US" dirty="0"/>
              <a:t>List</a:t>
            </a:r>
            <a:r>
              <a:rPr lang="en-US" dirty="0" smtClean="0"/>
              <a:t>(</a:t>
            </a:r>
          </a:p>
          <a:p>
            <a:r>
              <a:rPr lang="en-US" dirty="0" smtClean="0"/>
              <a:t>HELLO </a:t>
            </a:r>
            <a:r>
              <a:rPr lang="en-US" dirty="0"/>
              <a:t>-- ERROR!, </a:t>
            </a:r>
            <a:endParaRPr lang="en-US" dirty="0" smtClean="0"/>
          </a:p>
          <a:p>
            <a:r>
              <a:rPr lang="en-US" dirty="0" smtClean="0"/>
              <a:t>BYE </a:t>
            </a:r>
            <a:r>
              <a:rPr lang="en-US" dirty="0"/>
              <a:t>-- ERROR</a:t>
            </a:r>
            <a:r>
              <a:rPr lang="en-US" dirty="0" smtClean="0"/>
              <a:t>!</a:t>
            </a:r>
          </a:p>
          <a:p>
            <a:r>
              <a:rPr lang="en-US" dirty="0" smtClean="0"/>
              <a:t>)</a:t>
            </a:r>
            <a:endParaRPr lang="en-US" dirty="0"/>
          </a:p>
        </p:txBody>
      </p:sp>
    </p:spTree>
    <p:extLst>
      <p:ext uri="{BB962C8B-B14F-4D97-AF65-F5344CB8AC3E}">
        <p14:creationId xmlns:p14="http://schemas.microsoft.com/office/powerpoint/2010/main" val="12793824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HIGHER-KINDED TYPES: </a:t>
            </a:r>
            <a:r>
              <a:rPr lang="en-US" dirty="0" smtClean="0"/>
              <a:t>APPLICATIVE</a:t>
            </a:r>
            <a:endParaRPr lang="en-US" dirty="0"/>
          </a:p>
        </p:txBody>
      </p:sp>
      <p:sp>
        <p:nvSpPr>
          <p:cNvPr id="3" name="Text Placeholder 2"/>
          <p:cNvSpPr>
            <a:spLocks noGrp="1"/>
          </p:cNvSpPr>
          <p:nvPr>
            <p:ph type="body" sz="quarter" idx="10"/>
          </p:nvPr>
        </p:nvSpPr>
        <p:spPr/>
        <p:txBody>
          <a:bodyPr/>
          <a:lstStyle/>
          <a:p>
            <a:r>
              <a:rPr lang="en-US" b="1" dirty="0" smtClean="0"/>
              <a:t>//an Applicative </a:t>
            </a:r>
            <a:r>
              <a:rPr lang="en-US" b="1" dirty="0" err="1"/>
              <a:t>Functor</a:t>
            </a:r>
            <a:r>
              <a:rPr lang="en-US" b="1" dirty="0"/>
              <a:t> </a:t>
            </a:r>
          </a:p>
          <a:p>
            <a:r>
              <a:rPr lang="en-US" b="1" dirty="0"/>
              <a:t>//provides functionality to maps n-</a:t>
            </a:r>
            <a:r>
              <a:rPr lang="en-US" b="1" dirty="0" err="1"/>
              <a:t>arg</a:t>
            </a:r>
            <a:r>
              <a:rPr lang="en-US" b="1" dirty="0"/>
              <a:t> functions</a:t>
            </a:r>
          </a:p>
          <a:p>
            <a:r>
              <a:rPr lang="en-US" b="1" dirty="0"/>
              <a:t>//more easily</a:t>
            </a:r>
          </a:p>
          <a:p>
            <a:r>
              <a:rPr lang="en-US" b="1" dirty="0"/>
              <a:t/>
            </a:r>
            <a:br>
              <a:rPr lang="en-US" b="1" dirty="0"/>
            </a:br>
            <a:r>
              <a:rPr lang="en-US" b="1" dirty="0"/>
              <a:t>//</a:t>
            </a:r>
            <a:r>
              <a:rPr lang="en-US" b="1" dirty="0" err="1"/>
              <a:t>scalaz</a:t>
            </a:r>
            <a:r>
              <a:rPr lang="en-US" b="1" dirty="0"/>
              <a:t> defines:</a:t>
            </a:r>
          </a:p>
          <a:p>
            <a:r>
              <a:rPr lang="en-US" dirty="0"/>
              <a:t/>
            </a:r>
            <a:br>
              <a:rPr lang="en-US" dirty="0"/>
            </a:br>
            <a:r>
              <a:rPr lang="en-US" dirty="0"/>
              <a:t>trait Apply[F[_]] extends </a:t>
            </a:r>
            <a:r>
              <a:rPr lang="en-US" dirty="0" err="1"/>
              <a:t>Functor</a:t>
            </a:r>
            <a:r>
              <a:rPr lang="en-US" dirty="0"/>
              <a:t>[F] {</a:t>
            </a:r>
          </a:p>
          <a:p>
            <a:r>
              <a:rPr lang="en-US" dirty="0" err="1"/>
              <a:t>def</a:t>
            </a:r>
            <a:r>
              <a:rPr lang="en-US" dirty="0"/>
              <a:t> </a:t>
            </a:r>
            <a:r>
              <a:rPr lang="en-US" dirty="0" err="1"/>
              <a:t>ap</a:t>
            </a:r>
            <a:r>
              <a:rPr lang="en-US" dirty="0"/>
              <a:t>[A, B</a:t>
            </a:r>
            <a:r>
              <a:rPr lang="en-US" dirty="0" smtClean="0"/>
              <a:t>]</a:t>
            </a:r>
          </a:p>
          <a:p>
            <a:r>
              <a:rPr lang="en-US" dirty="0"/>
              <a:t> </a:t>
            </a:r>
            <a:r>
              <a:rPr lang="en-US" dirty="0" smtClean="0"/>
              <a:t>(</a:t>
            </a:r>
            <a:r>
              <a:rPr lang="en-US" dirty="0"/>
              <a:t>container: F[A</a:t>
            </a:r>
            <a:r>
              <a:rPr lang="en-US" dirty="0" smtClean="0"/>
              <a:t>])</a:t>
            </a:r>
          </a:p>
          <a:p>
            <a:r>
              <a:rPr lang="en-US" dirty="0"/>
              <a:t> </a:t>
            </a:r>
            <a:r>
              <a:rPr lang="en-US" dirty="0" smtClean="0"/>
              <a:t>(</a:t>
            </a:r>
            <a:r>
              <a:rPr lang="en-US" dirty="0" err="1"/>
              <a:t>containerOfFn</a:t>
            </a:r>
            <a:r>
              <a:rPr lang="en-US" dirty="0"/>
              <a:t>: F[A =&gt; B]): F[B]</a:t>
            </a:r>
          </a:p>
          <a:p>
            <a:r>
              <a:rPr lang="en-US" dirty="0"/>
              <a:t>}</a:t>
            </a:r>
          </a:p>
          <a:p>
            <a:r>
              <a:rPr lang="en-US" dirty="0"/>
              <a:t/>
            </a:r>
            <a:br>
              <a:rPr lang="en-US" dirty="0"/>
            </a:br>
            <a:r>
              <a:rPr lang="en-US" dirty="0"/>
              <a:t>trait Applicative[F[_]] extends Apply[F] {</a:t>
            </a:r>
          </a:p>
          <a:p>
            <a:r>
              <a:rPr lang="en-US" dirty="0" smtClean="0"/>
              <a:t> </a:t>
            </a:r>
            <a:r>
              <a:rPr lang="en-US" dirty="0" err="1" smtClean="0"/>
              <a:t>def</a:t>
            </a:r>
            <a:r>
              <a:rPr lang="en-US" dirty="0" smtClean="0"/>
              <a:t> </a:t>
            </a:r>
            <a:r>
              <a:rPr lang="en-US" dirty="0"/>
              <a:t>point[A](a: =&gt; A): F[A]</a:t>
            </a:r>
          </a:p>
          <a:p>
            <a:r>
              <a:rPr lang="en-US" dirty="0" smtClean="0"/>
              <a:t>}</a:t>
            </a:r>
            <a:endParaRPr lang="en-US" dirty="0"/>
          </a:p>
        </p:txBody>
      </p:sp>
      <p:sp>
        <p:nvSpPr>
          <p:cNvPr id="4" name="Text Placeholder 3"/>
          <p:cNvSpPr>
            <a:spLocks noGrp="1"/>
          </p:cNvSpPr>
          <p:nvPr>
            <p:ph type="body" sz="quarter" idx="11"/>
          </p:nvPr>
        </p:nvSpPr>
        <p:spPr/>
        <p:txBody>
          <a:bodyPr/>
          <a:lstStyle/>
          <a:p>
            <a:endParaRPr lang="mr-IN" dirty="0"/>
          </a:p>
          <a:p>
            <a:r>
              <a:rPr lang="mr-IN" dirty="0" err="1"/>
              <a:t>Some</a:t>
            </a:r>
            <a:r>
              <a:rPr lang="mr-IN" dirty="0"/>
              <a:t>(3)</a:t>
            </a:r>
          </a:p>
          <a:p>
            <a:r>
              <a:rPr lang="mr-IN" dirty="0" err="1"/>
              <a:t>Some</a:t>
            </a:r>
            <a:r>
              <a:rPr lang="mr-IN" dirty="0"/>
              <a:t>(12)</a:t>
            </a:r>
          </a:p>
          <a:p>
            <a:r>
              <a:rPr lang="mr-IN" dirty="0" err="1"/>
              <a:t>Some</a:t>
            </a:r>
            <a:r>
              <a:rPr lang="mr-IN" dirty="0"/>
              <a:t>(3)</a:t>
            </a:r>
          </a:p>
          <a:p>
            <a:endParaRPr lang="en-US" dirty="0"/>
          </a:p>
        </p:txBody>
      </p:sp>
    </p:spTree>
    <p:extLst>
      <p:ext uri="{BB962C8B-B14F-4D97-AF65-F5344CB8AC3E}">
        <p14:creationId xmlns:p14="http://schemas.microsoft.com/office/powerpoint/2010/main" val="19327497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HIGHER-KINDED TYPES: APPLICATIVE</a:t>
            </a:r>
          </a:p>
        </p:txBody>
      </p:sp>
      <p:sp>
        <p:nvSpPr>
          <p:cNvPr id="3" name="Text Placeholder 2"/>
          <p:cNvSpPr>
            <a:spLocks noGrp="1"/>
          </p:cNvSpPr>
          <p:nvPr>
            <p:ph type="body" sz="quarter" idx="10"/>
          </p:nvPr>
        </p:nvSpPr>
        <p:spPr/>
        <p:txBody>
          <a:bodyPr/>
          <a:lstStyle/>
          <a:p>
            <a:r>
              <a:rPr lang="en-US" b="1" dirty="0" smtClean="0"/>
              <a:t>//</a:t>
            </a:r>
            <a:r>
              <a:rPr lang="en-US" b="1" dirty="0"/>
              <a:t>via </a:t>
            </a:r>
            <a:r>
              <a:rPr lang="en-US" b="1" dirty="0" err="1" smtClean="0"/>
              <a:t>ap</a:t>
            </a:r>
            <a:r>
              <a:rPr lang="en-US" b="1" dirty="0"/>
              <a:t>, we have the &lt;*&gt; </a:t>
            </a:r>
            <a:r>
              <a:rPr lang="en-US" b="1" dirty="0" smtClean="0"/>
              <a:t>operator </a:t>
            </a:r>
            <a:endParaRPr lang="en-US" b="1" dirty="0"/>
          </a:p>
          <a:p>
            <a:r>
              <a:rPr lang="en-US" b="1" dirty="0"/>
              <a:t>//which takes a container and a wrapped </a:t>
            </a:r>
            <a:r>
              <a:rPr lang="en-US" b="1" dirty="0" smtClean="0"/>
              <a:t>function </a:t>
            </a:r>
            <a:endParaRPr lang="en-US" b="1" dirty="0"/>
          </a:p>
          <a:p>
            <a:r>
              <a:rPr lang="en-US" b="1" dirty="0" smtClean="0"/>
              <a:t>//&amp; applies the wrapped </a:t>
            </a:r>
            <a:r>
              <a:rPr lang="en-US" b="1" dirty="0"/>
              <a:t>function </a:t>
            </a:r>
            <a:r>
              <a:rPr lang="en-US" b="1" dirty="0" smtClean="0"/>
              <a:t>to the contents</a:t>
            </a:r>
          </a:p>
          <a:p>
            <a:r>
              <a:rPr lang="en-US" dirty="0" smtClean="0"/>
              <a:t/>
            </a:r>
            <a:br>
              <a:rPr lang="en-US" dirty="0" smtClean="0"/>
            </a:br>
            <a:r>
              <a:rPr lang="en-US" dirty="0" err="1" smtClean="0"/>
              <a:t>val</a:t>
            </a:r>
            <a:r>
              <a:rPr lang="en-US" dirty="0" smtClean="0"/>
              <a:t> one: Option[</a:t>
            </a:r>
            <a:r>
              <a:rPr lang="en-US" dirty="0" err="1" smtClean="0"/>
              <a:t>Int</a:t>
            </a:r>
            <a:r>
              <a:rPr lang="en-US" dirty="0" smtClean="0"/>
              <a:t>] = Some(1)</a:t>
            </a:r>
          </a:p>
          <a:p>
            <a:r>
              <a:rPr lang="en-US" dirty="0" err="1" smtClean="0"/>
              <a:t>val</a:t>
            </a:r>
            <a:r>
              <a:rPr lang="en-US" dirty="0" smtClean="0"/>
              <a:t> </a:t>
            </a:r>
            <a:r>
              <a:rPr lang="en-US" dirty="0"/>
              <a:t>two: Option[</a:t>
            </a:r>
            <a:r>
              <a:rPr lang="en-US" dirty="0" err="1"/>
              <a:t>Int</a:t>
            </a:r>
            <a:r>
              <a:rPr lang="en-US" dirty="0"/>
              <a:t>] = Some(2)</a:t>
            </a:r>
          </a:p>
          <a:p>
            <a:r>
              <a:rPr lang="en-US" dirty="0" err="1"/>
              <a:t>val</a:t>
            </a:r>
            <a:r>
              <a:rPr lang="en-US" dirty="0"/>
              <a:t> none: Option[</a:t>
            </a:r>
            <a:r>
              <a:rPr lang="en-US" dirty="0" err="1"/>
              <a:t>Int</a:t>
            </a:r>
            <a:r>
              <a:rPr lang="en-US" dirty="0"/>
              <a:t>] = None</a:t>
            </a:r>
          </a:p>
          <a:p>
            <a:r>
              <a:rPr lang="en-US" dirty="0"/>
              <a:t/>
            </a:r>
            <a:br>
              <a:rPr lang="en-US" dirty="0"/>
            </a:br>
            <a:r>
              <a:rPr lang="en-US" dirty="0" err="1"/>
              <a:t>val</a:t>
            </a:r>
            <a:r>
              <a:rPr lang="en-US" dirty="0"/>
              <a:t> </a:t>
            </a:r>
            <a:r>
              <a:rPr lang="en-US" dirty="0" err="1"/>
              <a:t>fnUnary</a:t>
            </a:r>
            <a:r>
              <a:rPr lang="en-US" dirty="0"/>
              <a:t> : </a:t>
            </a:r>
            <a:r>
              <a:rPr lang="en-US" dirty="0" err="1"/>
              <a:t>Int</a:t>
            </a:r>
            <a:r>
              <a:rPr lang="en-US" dirty="0"/>
              <a:t> =&gt; </a:t>
            </a:r>
            <a:r>
              <a:rPr lang="en-US" dirty="0" err="1"/>
              <a:t>Int</a:t>
            </a:r>
            <a:r>
              <a:rPr lang="en-US" dirty="0"/>
              <a:t> = </a:t>
            </a:r>
            <a:r>
              <a:rPr lang="en-US" dirty="0" err="1"/>
              <a:t>i</a:t>
            </a:r>
            <a:r>
              <a:rPr lang="en-US" dirty="0"/>
              <a:t> =&gt; </a:t>
            </a:r>
            <a:r>
              <a:rPr lang="en-US" dirty="0" err="1"/>
              <a:t>i</a:t>
            </a:r>
            <a:r>
              <a:rPr lang="en-US" dirty="0"/>
              <a:t> + 2</a:t>
            </a:r>
          </a:p>
          <a:p>
            <a:r>
              <a:rPr lang="en-US" dirty="0" err="1"/>
              <a:t>val</a:t>
            </a:r>
            <a:r>
              <a:rPr lang="en-US" dirty="0"/>
              <a:t> </a:t>
            </a:r>
            <a:r>
              <a:rPr lang="en-US" dirty="0" err="1"/>
              <a:t>fnBinary</a:t>
            </a:r>
            <a:r>
              <a:rPr lang="en-US" dirty="0"/>
              <a:t>: (</a:t>
            </a:r>
            <a:r>
              <a:rPr lang="en-US" dirty="0" err="1"/>
              <a:t>Int</a:t>
            </a:r>
            <a:r>
              <a:rPr lang="en-US" dirty="0"/>
              <a:t>, </a:t>
            </a:r>
            <a:r>
              <a:rPr lang="en-US" dirty="0" err="1"/>
              <a:t>Int</a:t>
            </a:r>
            <a:r>
              <a:rPr lang="en-US" dirty="0"/>
              <a:t>) =&gt; </a:t>
            </a:r>
            <a:r>
              <a:rPr lang="en-US" dirty="0" err="1"/>
              <a:t>Int</a:t>
            </a:r>
            <a:r>
              <a:rPr lang="en-US" dirty="0"/>
              <a:t> = (l, r) =&gt; l + r</a:t>
            </a:r>
          </a:p>
          <a:p>
            <a:r>
              <a:rPr lang="en-US" dirty="0"/>
              <a:t/>
            </a:r>
            <a:br>
              <a:rPr lang="en-US" dirty="0"/>
            </a:br>
            <a:r>
              <a:rPr lang="en-US" dirty="0" err="1"/>
              <a:t>println</a:t>
            </a:r>
            <a:r>
              <a:rPr lang="en-US" dirty="0"/>
              <a:t>( one &lt;*&gt; Some(</a:t>
            </a:r>
            <a:r>
              <a:rPr lang="en-US" dirty="0" err="1"/>
              <a:t>fnUnary</a:t>
            </a:r>
            <a:r>
              <a:rPr lang="en-US" dirty="0"/>
              <a:t>) )</a:t>
            </a:r>
          </a:p>
          <a:p>
            <a:r>
              <a:rPr lang="en-US" dirty="0"/>
              <a:t/>
            </a:r>
            <a:br>
              <a:rPr lang="en-US" dirty="0"/>
            </a:br>
            <a:r>
              <a:rPr lang="en-US" b="1" dirty="0"/>
              <a:t>//notice that </a:t>
            </a:r>
            <a:r>
              <a:rPr lang="en-US" b="1" dirty="0" err="1"/>
              <a:t>fnB</a:t>
            </a:r>
            <a:r>
              <a:rPr lang="en-US" b="1" dirty="0"/>
              <a:t> has two </a:t>
            </a:r>
            <a:r>
              <a:rPr lang="en-US" b="1" dirty="0" err="1"/>
              <a:t>args</a:t>
            </a:r>
            <a:r>
              <a:rPr lang="en-US" b="1" dirty="0" smtClean="0"/>
              <a:t>:</a:t>
            </a:r>
          </a:p>
          <a:p>
            <a:endParaRPr lang="en-US" dirty="0"/>
          </a:p>
          <a:p>
            <a:r>
              <a:rPr lang="en-US" dirty="0"/>
              <a:t>one &lt;*&gt; (two &lt;*&gt; Some(</a:t>
            </a:r>
            <a:r>
              <a:rPr lang="en-US" dirty="0" err="1"/>
              <a:t>fnBinary.curried</a:t>
            </a:r>
            <a:r>
              <a:rPr lang="en-US" dirty="0"/>
              <a:t>)) </a:t>
            </a:r>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513514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HIGHER-KINDED TYPES: </a:t>
            </a:r>
            <a:r>
              <a:rPr lang="en-US" dirty="0" smtClean="0"/>
              <a:t>APPLICATIVE</a:t>
            </a:r>
            <a:endParaRPr lang="en-US" dirty="0"/>
          </a:p>
        </p:txBody>
      </p:sp>
      <p:sp>
        <p:nvSpPr>
          <p:cNvPr id="3" name="Text Placeholder 2"/>
          <p:cNvSpPr>
            <a:spLocks noGrp="1"/>
          </p:cNvSpPr>
          <p:nvPr>
            <p:ph type="body" sz="quarter" idx="10"/>
          </p:nvPr>
        </p:nvSpPr>
        <p:spPr/>
        <p:txBody>
          <a:bodyPr/>
          <a:lstStyle/>
          <a:p>
            <a:r>
              <a:rPr lang="en-US" b="1" dirty="0" smtClean="0"/>
              <a:t>//</a:t>
            </a:r>
            <a:r>
              <a:rPr lang="en-US" b="1" dirty="0"/>
              <a:t>via </a:t>
            </a:r>
            <a:r>
              <a:rPr lang="en-US" b="1" dirty="0" err="1"/>
              <a:t>Applicative's</a:t>
            </a:r>
            <a:r>
              <a:rPr lang="en-US" b="1" dirty="0"/>
              <a:t> </a:t>
            </a:r>
            <a:r>
              <a:rPr lang="en-US" b="1" dirty="0" smtClean="0"/>
              <a:t>point</a:t>
            </a:r>
          </a:p>
          <a:p>
            <a:r>
              <a:rPr lang="en-US" b="1" dirty="0" smtClean="0"/>
              <a:t>//we </a:t>
            </a:r>
            <a:r>
              <a:rPr lang="en-US" b="1" dirty="0"/>
              <a:t>also have constructor </a:t>
            </a:r>
            <a:r>
              <a:rPr lang="en-US" b="1" dirty="0" smtClean="0"/>
              <a:t>operators:</a:t>
            </a:r>
          </a:p>
          <a:p>
            <a:endParaRPr lang="en-US" b="1" dirty="0"/>
          </a:p>
          <a:p>
            <a:r>
              <a:rPr lang="en-US" dirty="0" err="1" smtClean="0"/>
              <a:t>val</a:t>
            </a:r>
            <a:r>
              <a:rPr lang="en-US" dirty="0" smtClean="0"/>
              <a:t> </a:t>
            </a:r>
            <a:r>
              <a:rPr lang="en-US" dirty="0" err="1"/>
              <a:t>fnUnary</a:t>
            </a:r>
            <a:r>
              <a:rPr lang="en-US" dirty="0"/>
              <a:t> : </a:t>
            </a:r>
            <a:r>
              <a:rPr lang="en-US" dirty="0" err="1"/>
              <a:t>Int</a:t>
            </a:r>
            <a:r>
              <a:rPr lang="en-US" dirty="0"/>
              <a:t> =&gt; </a:t>
            </a:r>
            <a:r>
              <a:rPr lang="en-US" dirty="0" err="1"/>
              <a:t>Int</a:t>
            </a:r>
            <a:r>
              <a:rPr lang="en-US" dirty="0"/>
              <a:t> = </a:t>
            </a:r>
            <a:r>
              <a:rPr lang="en-US" dirty="0" err="1"/>
              <a:t>i</a:t>
            </a:r>
            <a:r>
              <a:rPr lang="en-US" dirty="0"/>
              <a:t> =&gt; </a:t>
            </a:r>
            <a:r>
              <a:rPr lang="en-US" dirty="0" err="1"/>
              <a:t>i</a:t>
            </a:r>
            <a:r>
              <a:rPr lang="en-US" dirty="0"/>
              <a:t> + 2</a:t>
            </a:r>
          </a:p>
          <a:p>
            <a:endParaRPr lang="en-US" dirty="0"/>
          </a:p>
          <a:p>
            <a:r>
              <a:rPr lang="en-US" dirty="0" err="1"/>
              <a:t>println</a:t>
            </a:r>
            <a:r>
              <a:rPr lang="en-US" dirty="0"/>
              <a:t>( 1.some &lt;*&gt; </a:t>
            </a:r>
            <a:r>
              <a:rPr lang="en-US" dirty="0" err="1"/>
              <a:t>fnUnary.some</a:t>
            </a:r>
            <a:r>
              <a:rPr lang="en-US" dirty="0"/>
              <a:t> )</a:t>
            </a:r>
          </a:p>
          <a:p>
            <a:r>
              <a:rPr lang="en-US" b="1" dirty="0"/>
              <a:t/>
            </a:r>
            <a:br>
              <a:rPr lang="en-US" b="1" dirty="0"/>
            </a:br>
            <a:r>
              <a:rPr lang="en-US" b="1" dirty="0"/>
              <a:t>//Applicative </a:t>
            </a:r>
            <a:r>
              <a:rPr lang="en-US" b="1" dirty="0" smtClean="0"/>
              <a:t>provides:</a:t>
            </a:r>
          </a:p>
          <a:p>
            <a:r>
              <a:rPr lang="en-US" b="1" dirty="0" smtClean="0"/>
              <a:t>// </a:t>
            </a:r>
            <a:r>
              <a:rPr lang="en-US" b="1" dirty="0"/>
              <a:t>a way to wrap values </a:t>
            </a:r>
            <a:r>
              <a:rPr lang="en-US" b="1" dirty="0" smtClean="0"/>
              <a:t>in Applicative </a:t>
            </a:r>
            <a:r>
              <a:rPr lang="en-US" b="1" dirty="0" err="1"/>
              <a:t>Functors</a:t>
            </a:r>
            <a:endParaRPr lang="en-US" b="1" dirty="0"/>
          </a:p>
          <a:p>
            <a:r>
              <a:rPr lang="en-US" b="1" dirty="0"/>
              <a:t>//</a:t>
            </a:r>
            <a:r>
              <a:rPr lang="en-US" b="1" dirty="0" err="1"/>
              <a:t>ie</a:t>
            </a:r>
            <a:r>
              <a:rPr lang="en-US" b="1" dirty="0"/>
              <a:t>., </a:t>
            </a:r>
            <a:r>
              <a:rPr lang="en-US" b="1" dirty="0" smtClean="0"/>
              <a:t>point</a:t>
            </a:r>
          </a:p>
          <a:p>
            <a:endParaRPr lang="en-US" b="1" dirty="0"/>
          </a:p>
          <a:p>
            <a:r>
              <a:rPr lang="en-US" b="1" dirty="0"/>
              <a:t>//and a way to call wrapped *functions*</a:t>
            </a:r>
          </a:p>
          <a:p>
            <a:r>
              <a:rPr lang="en-US" b="1" dirty="0"/>
              <a:t>//</a:t>
            </a:r>
            <a:r>
              <a:rPr lang="en-US" b="1" dirty="0" err="1"/>
              <a:t>ie</a:t>
            </a:r>
            <a:r>
              <a:rPr lang="en-US" b="1" dirty="0"/>
              <a:t>., &lt;*&gt;</a:t>
            </a:r>
          </a:p>
          <a:p>
            <a:r>
              <a:rPr lang="en-US" b="1" dirty="0"/>
              <a:t/>
            </a:r>
            <a:br>
              <a:rPr lang="en-US" b="1" dirty="0"/>
            </a:br>
            <a:endParaRPr lang="en-US" b="1" dirty="0"/>
          </a:p>
          <a:p>
            <a:endParaRPr lang="en-US" dirty="0"/>
          </a:p>
          <a:p>
            <a:endParaRPr lang="en-US" dirty="0"/>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808432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noAutofit/>
          </a:bodyPr>
          <a:lstStyle/>
          <a:p>
            <a:pPr>
              <a:buFont typeface="Arial" charset="0"/>
              <a:buChar char="•"/>
            </a:pPr>
            <a:r>
              <a:rPr lang="en-US" dirty="0"/>
              <a:t>Review: Polymorphism      </a:t>
            </a:r>
          </a:p>
          <a:p>
            <a:pPr lvl="1">
              <a:buFont typeface="Arial" charset="0"/>
              <a:buChar char="•"/>
            </a:pPr>
            <a:r>
              <a:rPr lang="en-US" dirty="0"/>
              <a:t>Parametric</a:t>
            </a:r>
          </a:p>
          <a:p>
            <a:pPr lvl="1">
              <a:buFont typeface="Arial" charset="0"/>
              <a:buChar char="•"/>
            </a:pPr>
            <a:r>
              <a:rPr lang="en-US" dirty="0"/>
              <a:t>Subtyping</a:t>
            </a:r>
          </a:p>
          <a:p>
            <a:pPr lvl="1">
              <a:buFont typeface="Arial" charset="0"/>
              <a:buChar char="•"/>
            </a:pPr>
            <a:r>
              <a:rPr lang="en-US" dirty="0"/>
              <a:t>Ad-hoc</a:t>
            </a:r>
          </a:p>
          <a:p>
            <a:pPr>
              <a:buFont typeface="Arial" charset="0"/>
              <a:buChar char="•"/>
            </a:pPr>
            <a:r>
              <a:rPr lang="en-US" dirty="0"/>
              <a:t>Review: </a:t>
            </a:r>
            <a:r>
              <a:rPr lang="en-US" dirty="0" err="1"/>
              <a:t>Typeclasseses</a:t>
            </a:r>
            <a:r>
              <a:rPr lang="en-US" dirty="0"/>
              <a:t>:	 Monoid</a:t>
            </a:r>
          </a:p>
          <a:p>
            <a:pPr>
              <a:buFont typeface="Arial" charset="0"/>
              <a:buChar char="•"/>
            </a:pPr>
            <a:r>
              <a:rPr lang="en-US" dirty="0"/>
              <a:t>Recipe For A </a:t>
            </a:r>
            <a:r>
              <a:rPr lang="en-US" dirty="0" err="1"/>
              <a:t>Typeclass</a:t>
            </a:r>
            <a:endParaRPr lang="en-US" dirty="0"/>
          </a:p>
          <a:p>
            <a:pPr>
              <a:buFont typeface="Arial" charset="0"/>
              <a:buChar char="•"/>
            </a:pPr>
            <a:r>
              <a:rPr lang="en-US" dirty="0" err="1"/>
              <a:t>Scalaz</a:t>
            </a:r>
            <a:endParaRPr lang="en-US" dirty="0"/>
          </a:p>
          <a:p>
            <a:pPr>
              <a:buFont typeface="Arial" charset="0"/>
              <a:buChar char="•"/>
            </a:pPr>
            <a:r>
              <a:rPr lang="en-US" dirty="0" err="1"/>
              <a:t>Sbt</a:t>
            </a:r>
            <a:r>
              <a:rPr lang="en-US" dirty="0"/>
              <a:t> for </a:t>
            </a:r>
            <a:r>
              <a:rPr lang="en-US" dirty="0" err="1"/>
              <a:t>Scalaz</a:t>
            </a:r>
            <a:endParaRPr lang="en-US" dirty="0"/>
          </a:p>
          <a:p>
            <a:pPr>
              <a:buFont typeface="Arial" charset="0"/>
              <a:buChar char="•"/>
            </a:pPr>
            <a:r>
              <a:rPr lang="en-US" dirty="0"/>
              <a:t>Simple </a:t>
            </a:r>
            <a:r>
              <a:rPr lang="en-US" dirty="0" err="1"/>
              <a:t>Typeclass</a:t>
            </a:r>
            <a:r>
              <a:rPr lang="en-US" dirty="0"/>
              <a:t>: Equal</a:t>
            </a:r>
          </a:p>
          <a:p>
            <a:pPr>
              <a:buFont typeface="Arial" charset="0"/>
              <a:buChar char="•"/>
            </a:pPr>
            <a:r>
              <a:rPr lang="en-US" dirty="0"/>
              <a:t>Simple </a:t>
            </a:r>
            <a:r>
              <a:rPr lang="en-US" dirty="0" err="1"/>
              <a:t>Typeclass</a:t>
            </a:r>
            <a:r>
              <a:rPr lang="en-US" dirty="0"/>
              <a:t>: Order</a:t>
            </a:r>
          </a:p>
          <a:p>
            <a:pPr>
              <a:buFont typeface="Arial" charset="0"/>
              <a:buChar char="•"/>
            </a:pPr>
            <a:r>
              <a:rPr lang="en-US" dirty="0"/>
              <a:t>Simple </a:t>
            </a:r>
            <a:r>
              <a:rPr lang="en-US" dirty="0" err="1"/>
              <a:t>Typeclass</a:t>
            </a:r>
            <a:r>
              <a:rPr lang="en-US" dirty="0"/>
              <a:t>: Implementing Equal</a:t>
            </a:r>
          </a:p>
          <a:p>
            <a:pPr>
              <a:buFont typeface="Arial" charset="0"/>
              <a:buChar char="•"/>
            </a:pPr>
            <a:r>
              <a:rPr lang="en-US" dirty="0"/>
              <a:t>Kinds</a:t>
            </a:r>
          </a:p>
          <a:p>
            <a:pPr>
              <a:buFont typeface="Arial" charset="0"/>
              <a:buChar char="•"/>
            </a:pPr>
            <a:r>
              <a:rPr lang="en-US" dirty="0"/>
              <a:t>Higher-</a:t>
            </a:r>
            <a:r>
              <a:rPr lang="en-US" dirty="0" err="1"/>
              <a:t>kinded</a:t>
            </a:r>
            <a:r>
              <a:rPr lang="en-US" dirty="0"/>
              <a:t> Types: </a:t>
            </a:r>
            <a:r>
              <a:rPr lang="en-US" dirty="0" err="1"/>
              <a:t>Functor</a:t>
            </a:r>
            <a:endParaRPr lang="en-US" dirty="0"/>
          </a:p>
          <a:p>
            <a:pPr>
              <a:buFont typeface="Arial" charset="0"/>
              <a:buChar char="•"/>
            </a:pPr>
            <a:r>
              <a:rPr lang="en-US" dirty="0"/>
              <a:t>Generalizing </a:t>
            </a:r>
            <a:r>
              <a:rPr lang="en-US" dirty="0" err="1"/>
              <a:t>Functor</a:t>
            </a:r>
            <a:endParaRPr lang="en-US" dirty="0"/>
          </a:p>
          <a:p>
            <a:pPr>
              <a:buFont typeface="Arial" charset="0"/>
              <a:buChar char="•"/>
            </a:pPr>
            <a:r>
              <a:rPr lang="en-US" dirty="0"/>
              <a:t>Higher-</a:t>
            </a:r>
            <a:r>
              <a:rPr lang="en-US" dirty="0" err="1"/>
              <a:t>kinded</a:t>
            </a:r>
            <a:r>
              <a:rPr lang="en-US"/>
              <a:t> Types: Applicative</a:t>
            </a:r>
            <a:endParaRPr lang="en-US" dirty="0"/>
          </a:p>
        </p:txBody>
      </p:sp>
      <p:sp>
        <p:nvSpPr>
          <p:cNvPr id="3" name="Title 2"/>
          <p:cNvSpPr>
            <a:spLocks noGrp="1"/>
          </p:cNvSpPr>
          <p:nvPr>
            <p:ph type="title"/>
          </p:nvPr>
        </p:nvSpPr>
        <p:spPr/>
        <p:txBody>
          <a:bodyPr/>
          <a:lstStyle/>
          <a:p>
            <a:r>
              <a:rPr lang="en-US" dirty="0" smtClean="0"/>
              <a:t>Learning Overview</a:t>
            </a:r>
            <a:endParaRPr lang="en-US" dirty="0"/>
          </a:p>
        </p:txBody>
      </p:sp>
    </p:spTree>
    <p:extLst>
      <p:ext uri="{BB962C8B-B14F-4D97-AF65-F5344CB8AC3E}">
        <p14:creationId xmlns:p14="http://schemas.microsoft.com/office/powerpoint/2010/main" val="7352393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Exercise</a:t>
            </a:r>
            <a:endParaRPr lang="en-US" dirty="0"/>
          </a:p>
        </p:txBody>
      </p:sp>
      <p:sp>
        <p:nvSpPr>
          <p:cNvPr id="6" name="Subtitle 5"/>
          <p:cNvSpPr>
            <a:spLocks noGrp="1"/>
          </p:cNvSpPr>
          <p:nvPr>
            <p:ph type="subTitle" idx="1"/>
          </p:nvPr>
        </p:nvSpPr>
        <p:spPr>
          <a:xfrm>
            <a:off x="1371600" y="3747454"/>
            <a:ext cx="7180418" cy="1891346"/>
          </a:xfrm>
        </p:spPr>
        <p:txBody>
          <a:bodyPr/>
          <a:lstStyle/>
          <a:p>
            <a:r>
              <a:rPr lang="en-US" i="1" dirty="0" smtClean="0"/>
              <a:t>Using Monoids and </a:t>
            </a:r>
            <a:r>
              <a:rPr lang="en-US" i="1" dirty="0" err="1" smtClean="0"/>
              <a:t>Functors</a:t>
            </a:r>
            <a:r>
              <a:rPr lang="en-US" i="1" dirty="0" smtClean="0"/>
              <a:t>:</a:t>
            </a:r>
          </a:p>
          <a:p>
            <a:r>
              <a:rPr lang="en-US" b="0" dirty="0"/>
              <a:t>Print out a user's profile information: their name, age and other details.</a:t>
            </a:r>
          </a:p>
          <a:p>
            <a:endParaRPr lang="en-US" dirty="0"/>
          </a:p>
        </p:txBody>
      </p:sp>
    </p:spTree>
    <p:extLst>
      <p:ext uri="{BB962C8B-B14F-4D97-AF65-F5344CB8AC3E}">
        <p14:creationId xmlns:p14="http://schemas.microsoft.com/office/powerpoint/2010/main" val="1711342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POLYMORPHISM</a:t>
            </a:r>
            <a:endParaRPr lang="en-US" dirty="0"/>
          </a:p>
        </p:txBody>
      </p:sp>
      <p:sp>
        <p:nvSpPr>
          <p:cNvPr id="3" name="Text Placeholder 2"/>
          <p:cNvSpPr>
            <a:spLocks noGrp="1"/>
          </p:cNvSpPr>
          <p:nvPr>
            <p:ph type="body" sz="quarter" idx="10"/>
          </p:nvPr>
        </p:nvSpPr>
        <p:spPr/>
        <p:txBody>
          <a:bodyPr/>
          <a:lstStyle/>
          <a:p>
            <a:r>
              <a:rPr lang="en-US" b="1" dirty="0" smtClean="0"/>
              <a:t>//</a:t>
            </a:r>
            <a:r>
              <a:rPr lang="en-US" b="1" dirty="0"/>
              <a:t>How may an identifier specialize its meaning?</a:t>
            </a:r>
          </a:p>
          <a:p>
            <a:r>
              <a:rPr lang="en-US" b="1" dirty="0"/>
              <a:t>//A. by type </a:t>
            </a:r>
          </a:p>
          <a:p>
            <a:r>
              <a:rPr lang="en-US" b="1" dirty="0"/>
              <a:t/>
            </a:r>
            <a:br>
              <a:rPr lang="en-US" b="1" dirty="0"/>
            </a:br>
            <a:r>
              <a:rPr lang="en-US" b="1" dirty="0" smtClean="0"/>
              <a:t>//Three </a:t>
            </a:r>
            <a:r>
              <a:rPr lang="en-US" b="1" dirty="0"/>
              <a:t>important ways </a:t>
            </a:r>
            <a:endParaRPr lang="en-US" b="1" dirty="0" smtClean="0"/>
          </a:p>
          <a:p>
            <a:r>
              <a:rPr lang="en-US" b="1" dirty="0" smtClean="0"/>
              <a:t>//to get type-dependent </a:t>
            </a:r>
            <a:r>
              <a:rPr lang="en-US" b="1" dirty="0"/>
              <a:t>behavior:</a:t>
            </a:r>
          </a:p>
          <a:p>
            <a:r>
              <a:rPr lang="en-US" b="1" dirty="0"/>
              <a:t/>
            </a:r>
            <a:br>
              <a:rPr lang="en-US" b="1" dirty="0"/>
            </a:br>
            <a:r>
              <a:rPr lang="en-US" b="1" dirty="0"/>
              <a:t>//1. parametric polymorphism: </a:t>
            </a:r>
            <a:r>
              <a:rPr lang="en-US" b="1" dirty="0" err="1"/>
              <a:t>def</a:t>
            </a:r>
            <a:r>
              <a:rPr lang="en-US" b="1" dirty="0"/>
              <a:t> f[A]()</a:t>
            </a:r>
          </a:p>
          <a:p>
            <a:r>
              <a:rPr lang="en-US" b="1" dirty="0"/>
              <a:t>//2. sub-type polymorphism: C extends P </a:t>
            </a:r>
          </a:p>
          <a:p>
            <a:r>
              <a:rPr lang="en-US" b="1" dirty="0"/>
              <a:t>//3. ad-hoc polymorphism: implicit object</a:t>
            </a:r>
          </a:p>
          <a:p>
            <a:endParaRPr lang="en-US" b="1" dirty="0"/>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713429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smtClean="0"/>
              <a:t>REVIEW: POLYMORPHISM      1. parametric</a:t>
            </a:r>
            <a:endParaRPr lang="en-GB" dirty="0"/>
          </a:p>
        </p:txBody>
      </p:sp>
      <p:sp>
        <p:nvSpPr>
          <p:cNvPr id="5" name="Text Placeholder 4"/>
          <p:cNvSpPr>
            <a:spLocks noGrp="1"/>
          </p:cNvSpPr>
          <p:nvPr>
            <p:ph type="body" sz="quarter" idx="10"/>
          </p:nvPr>
        </p:nvSpPr>
        <p:spPr>
          <a:xfrm>
            <a:off x="0" y="857566"/>
            <a:ext cx="6660000" cy="5635338"/>
          </a:xfrm>
        </p:spPr>
        <p:txBody>
          <a:bodyPr/>
          <a:lstStyle/>
          <a:p>
            <a:r>
              <a:rPr lang="en-US" b="1" smtClean="0"/>
              <a:t>//the first method is parametrically polymorphic:</a:t>
            </a:r>
          </a:p>
          <a:p>
            <a:r>
              <a:rPr lang="en-US" b="1" smtClean="0"/>
              <a:t>//its behavior depends on A</a:t>
            </a:r>
          </a:p>
          <a:p>
            <a:r>
              <a:rPr lang="en-US" b="1" smtClean="0"/>
              <a:t/>
            </a:r>
            <a:br>
              <a:rPr lang="en-US" b="1" smtClean="0"/>
            </a:br>
            <a:r>
              <a:rPr lang="en-US" smtClean="0"/>
              <a:t>def first[A](group: Seq[A]): A = group(0)</a:t>
            </a:r>
          </a:p>
          <a:p>
            <a:r>
              <a:rPr lang="en-US" smtClean="0"/>
              <a:t/>
            </a:r>
            <a:br>
              <a:rPr lang="en-US" smtClean="0"/>
            </a:br>
            <a:r>
              <a:rPr lang="en-US" smtClean="0"/>
              <a:t>first(List(1, 2, 3)))</a:t>
            </a:r>
          </a:p>
          <a:p>
            <a:r>
              <a:rPr lang="en-US" smtClean="0"/>
              <a:t>first(Vector("Michael", "London", "UK"))</a:t>
            </a:r>
          </a:p>
          <a:p>
            <a:endParaRPr lang="en-US" b="1" smtClean="0"/>
          </a:p>
          <a:p>
            <a:r>
              <a:rPr lang="en-US" b="1" smtClean="0"/>
              <a:t>//parametric polymorphism is limited:</a:t>
            </a:r>
            <a:br>
              <a:rPr lang="en-US" b="1" smtClean="0"/>
            </a:br>
            <a:r>
              <a:rPr lang="en-US" b="1" smtClean="0"/>
              <a:t>//type A is unconstrained</a:t>
            </a:r>
          </a:p>
          <a:p>
            <a:r>
              <a:rPr lang="en-US" b="1" smtClean="0"/>
              <a:t>//so no operations which concern A can be used</a:t>
            </a:r>
          </a:p>
          <a:p>
            <a:r>
              <a:rPr lang="en-US" b="1" smtClean="0"/>
              <a:t/>
            </a:r>
            <a:br>
              <a:rPr lang="en-US" b="1" smtClean="0"/>
            </a:br>
            <a:endParaRPr lang="en-US" b="1" dirty="0"/>
          </a:p>
        </p:txBody>
      </p:sp>
      <p:sp>
        <p:nvSpPr>
          <p:cNvPr id="6" name="Text Placeholder 5"/>
          <p:cNvSpPr>
            <a:spLocks noGrp="1"/>
          </p:cNvSpPr>
          <p:nvPr>
            <p:ph type="body" sz="quarter" idx="11"/>
          </p:nvPr>
        </p:nvSpPr>
        <p:spPr>
          <a:xfrm>
            <a:off x="6660000" y="853586"/>
            <a:ext cx="2340000" cy="5635339"/>
          </a:xfrm>
        </p:spPr>
        <p:txBody>
          <a:bodyPr anchor="b"/>
          <a:lstStyle/>
          <a:p>
            <a:r>
              <a:rPr lang="en-US" smtClean="0"/>
              <a:t>1</a:t>
            </a:r>
          </a:p>
          <a:p>
            <a:r>
              <a:rPr lang="en-US" smtClean="0"/>
              <a:t>Michael</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POLYMORPHISM      2. </a:t>
            </a:r>
            <a:r>
              <a:rPr lang="en-US" dirty="0" smtClean="0"/>
              <a:t>subtyping</a:t>
            </a:r>
            <a:endParaRPr lang="en-US" dirty="0"/>
          </a:p>
        </p:txBody>
      </p:sp>
      <p:sp>
        <p:nvSpPr>
          <p:cNvPr id="3" name="Text Placeholder 2"/>
          <p:cNvSpPr>
            <a:spLocks noGrp="1"/>
          </p:cNvSpPr>
          <p:nvPr>
            <p:ph type="body" sz="quarter" idx="10"/>
          </p:nvPr>
        </p:nvSpPr>
        <p:spPr>
          <a:xfrm>
            <a:off x="0" y="856228"/>
            <a:ext cx="6660000" cy="5635338"/>
          </a:xfrm>
        </p:spPr>
        <p:txBody>
          <a:bodyPr/>
          <a:lstStyle/>
          <a:p>
            <a:r>
              <a:rPr lang="en-US" b="1" dirty="0" smtClean="0"/>
              <a:t>//another form of polymorphism is subtyping</a:t>
            </a:r>
          </a:p>
          <a:p>
            <a:r>
              <a:rPr lang="en-US" dirty="0" smtClean="0"/>
              <a:t>trait </a:t>
            </a:r>
            <a:r>
              <a:rPr lang="en-US" dirty="0" err="1"/>
              <a:t>Appendable</a:t>
            </a:r>
            <a:r>
              <a:rPr lang="en-US" dirty="0"/>
              <a:t>[T] {</a:t>
            </a:r>
          </a:p>
          <a:p>
            <a:r>
              <a:rPr lang="en-US" dirty="0" smtClean="0"/>
              <a:t> </a:t>
            </a:r>
            <a:r>
              <a:rPr lang="en-US" dirty="0" err="1" smtClean="0"/>
              <a:t>def</a:t>
            </a:r>
            <a:r>
              <a:rPr lang="en-US" dirty="0" smtClean="0"/>
              <a:t> </a:t>
            </a:r>
            <a:r>
              <a:rPr lang="en-US" dirty="0"/>
              <a:t>append(other: T): T</a:t>
            </a:r>
          </a:p>
          <a:p>
            <a:r>
              <a:rPr lang="en-US" dirty="0"/>
              <a:t>}</a:t>
            </a:r>
          </a:p>
          <a:p>
            <a:endParaRPr lang="en-US" dirty="0" smtClean="0"/>
          </a:p>
          <a:p>
            <a:r>
              <a:rPr lang="en-US" b="1" dirty="0" smtClean="0"/>
              <a:t>//the specific behavior of append() depends on</a:t>
            </a:r>
          </a:p>
          <a:p>
            <a:r>
              <a:rPr lang="en-US" b="1" dirty="0" smtClean="0"/>
              <a:t>//class implementing </a:t>
            </a:r>
            <a:r>
              <a:rPr lang="en-US" b="1" dirty="0" err="1" smtClean="0"/>
              <a:t>Appendable</a:t>
            </a:r>
            <a:r>
              <a:rPr lang="en-US" dirty="0"/>
              <a:t/>
            </a:r>
            <a:br>
              <a:rPr lang="en-US" dirty="0"/>
            </a:br>
            <a:r>
              <a:rPr lang="en-US" dirty="0"/>
              <a:t/>
            </a:r>
            <a:br>
              <a:rPr lang="en-US" dirty="0"/>
            </a:br>
            <a:r>
              <a:rPr lang="en-US" dirty="0"/>
              <a:t/>
            </a:r>
            <a:br>
              <a:rPr lang="en-US" dirty="0"/>
            </a:br>
            <a:endParaRPr lang="en-US" dirty="0"/>
          </a:p>
          <a:p>
            <a:endParaRPr lang="en-US" dirty="0"/>
          </a:p>
        </p:txBody>
      </p:sp>
      <p:sp>
        <p:nvSpPr>
          <p:cNvPr id="4" name="Text Placeholder 3"/>
          <p:cNvSpPr>
            <a:spLocks noGrp="1"/>
          </p:cNvSpPr>
          <p:nvPr>
            <p:ph type="body" sz="quarter" idx="11"/>
          </p:nvPr>
        </p:nvSpPr>
        <p:spPr>
          <a:xfrm>
            <a:off x="6659999" y="857566"/>
            <a:ext cx="2340000" cy="5634000"/>
          </a:xfrm>
        </p:spPr>
        <p:txBody>
          <a:bodyPr/>
          <a:lstStyle/>
          <a:p>
            <a:endParaRPr lang="nb-NO" dirty="0"/>
          </a:p>
        </p:txBody>
      </p:sp>
    </p:spTree>
    <p:extLst>
      <p:ext uri="{BB962C8B-B14F-4D97-AF65-F5344CB8AC3E}">
        <p14:creationId xmlns:p14="http://schemas.microsoft.com/office/powerpoint/2010/main" val="271344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POLYMORPHISM      2. </a:t>
            </a:r>
            <a:r>
              <a:rPr lang="en-US" dirty="0" smtClean="0"/>
              <a:t>subtyping</a:t>
            </a:r>
            <a:r>
              <a:rPr lang="mr-IN" dirty="0" smtClean="0"/>
              <a:t>…</a:t>
            </a:r>
            <a:endParaRPr lang="en-US" dirty="0"/>
          </a:p>
        </p:txBody>
      </p:sp>
      <p:sp>
        <p:nvSpPr>
          <p:cNvPr id="3" name="Text Placeholder 2"/>
          <p:cNvSpPr>
            <a:spLocks noGrp="1"/>
          </p:cNvSpPr>
          <p:nvPr>
            <p:ph type="body" sz="quarter" idx="10"/>
          </p:nvPr>
        </p:nvSpPr>
        <p:spPr>
          <a:xfrm>
            <a:off x="-1" y="857566"/>
            <a:ext cx="6660000" cy="5635338"/>
          </a:xfrm>
        </p:spPr>
        <p:txBody>
          <a:bodyPr/>
          <a:lstStyle/>
          <a:p>
            <a:r>
              <a:rPr lang="en-US" dirty="0"/>
              <a:t>trait </a:t>
            </a:r>
            <a:r>
              <a:rPr lang="en-US" dirty="0" err="1"/>
              <a:t>Appendable</a:t>
            </a:r>
            <a:r>
              <a:rPr lang="en-US" dirty="0"/>
              <a:t>[T] {</a:t>
            </a:r>
          </a:p>
          <a:p>
            <a:r>
              <a:rPr lang="en-US" dirty="0"/>
              <a:t> </a:t>
            </a:r>
            <a:r>
              <a:rPr lang="en-US" dirty="0" err="1"/>
              <a:t>def</a:t>
            </a:r>
            <a:r>
              <a:rPr lang="en-US" dirty="0"/>
              <a:t> append(other: T): T</a:t>
            </a:r>
          </a:p>
          <a:p>
            <a:r>
              <a:rPr lang="en-US" dirty="0" smtClean="0"/>
              <a:t>}</a:t>
            </a:r>
          </a:p>
          <a:p>
            <a:endParaRPr lang="en-US" dirty="0" smtClean="0"/>
          </a:p>
          <a:p>
            <a:r>
              <a:rPr lang="en-US" b="1" dirty="0" smtClean="0"/>
              <a:t>//however we can abstract over </a:t>
            </a:r>
            <a:r>
              <a:rPr lang="en-US" b="1" dirty="0" err="1" smtClean="0"/>
              <a:t>Appendable</a:t>
            </a:r>
            <a:endParaRPr lang="en-US" b="1" dirty="0" smtClean="0"/>
          </a:p>
          <a:p>
            <a:r>
              <a:rPr lang="en-US" b="1" dirty="0" smtClean="0"/>
              <a:t>//and work with any class which implements</a:t>
            </a:r>
          </a:p>
          <a:p>
            <a:r>
              <a:rPr lang="en-US" b="1" dirty="0" smtClean="0"/>
              <a:t> </a:t>
            </a:r>
            <a:endParaRPr lang="en-US" b="1" dirty="0"/>
          </a:p>
          <a:p>
            <a:r>
              <a:rPr lang="en-US" dirty="0" err="1"/>
              <a:t>def</a:t>
            </a:r>
            <a:r>
              <a:rPr lang="en-US" dirty="0"/>
              <a:t> </a:t>
            </a:r>
            <a:r>
              <a:rPr lang="en-US" dirty="0" smtClean="0"/>
              <a:t>ap2[A </a:t>
            </a:r>
            <a:r>
              <a:rPr lang="en-US" dirty="0"/>
              <a:t>&lt;: </a:t>
            </a:r>
            <a:r>
              <a:rPr lang="en-US" dirty="0" err="1"/>
              <a:t>Appendable</a:t>
            </a:r>
            <a:r>
              <a:rPr lang="en-US" dirty="0"/>
              <a:t>[A</a:t>
            </a:r>
            <a:r>
              <a:rPr lang="en-US" dirty="0" smtClean="0"/>
              <a:t>]](l: </a:t>
            </a:r>
            <a:r>
              <a:rPr lang="en-US" dirty="0"/>
              <a:t>A, </a:t>
            </a:r>
            <a:r>
              <a:rPr lang="en-US" dirty="0" smtClean="0"/>
              <a:t>r: A)=</a:t>
            </a:r>
          </a:p>
          <a:p>
            <a:r>
              <a:rPr lang="en-US" dirty="0" smtClean="0"/>
              <a:t> </a:t>
            </a:r>
            <a:r>
              <a:rPr lang="en-US" dirty="0" err="1" smtClean="0"/>
              <a:t>l.append</a:t>
            </a:r>
            <a:r>
              <a:rPr lang="en-US" dirty="0" smtClean="0"/>
              <a:t>(r).append(r)</a:t>
            </a:r>
          </a:p>
          <a:p>
            <a:endParaRPr lang="en-US" dirty="0" smtClean="0"/>
          </a:p>
          <a:p>
            <a:r>
              <a:rPr lang="en-US" b="1" dirty="0" smtClean="0"/>
              <a:t>//here we define a general function ap2</a:t>
            </a:r>
          </a:p>
          <a:p>
            <a:r>
              <a:rPr lang="en-US" b="1" dirty="0" smtClean="0"/>
              <a:t>//which appends any </a:t>
            </a:r>
            <a:r>
              <a:rPr lang="en-US" b="1" dirty="0" err="1" smtClean="0"/>
              <a:t>Appendable</a:t>
            </a:r>
            <a:r>
              <a:rPr lang="en-US" b="1" dirty="0" smtClean="0"/>
              <a:t> to another</a:t>
            </a:r>
          </a:p>
          <a:p>
            <a:r>
              <a:rPr lang="en-US" b="1" dirty="0" smtClean="0"/>
              <a:t>//twice</a:t>
            </a:r>
            <a:endParaRPr lang="en-US" b="1" dirty="0"/>
          </a:p>
          <a:p>
            <a:r>
              <a:rPr lang="en-US" dirty="0"/>
              <a:t/>
            </a:r>
            <a:br>
              <a:rPr lang="en-US" dirty="0"/>
            </a:br>
            <a:r>
              <a:rPr lang="en-US" dirty="0"/>
              <a:t/>
            </a:r>
            <a:br>
              <a:rPr lang="en-US" dirty="0"/>
            </a:br>
            <a:r>
              <a:rPr lang="en-US" dirty="0"/>
              <a:t/>
            </a:r>
            <a:br>
              <a:rPr lang="en-US" dirty="0"/>
            </a:br>
            <a:r>
              <a:rPr lang="en-US" dirty="0"/>
              <a:t/>
            </a:r>
            <a:br>
              <a:rPr lang="en-US" dirty="0"/>
            </a:br>
            <a:endParaRPr lang="en-US" dirty="0"/>
          </a:p>
          <a:p>
            <a:endParaRPr lang="en-US" dirty="0"/>
          </a:p>
          <a:p>
            <a:endParaRPr lang="en-US" dirty="0"/>
          </a:p>
        </p:txBody>
      </p:sp>
      <p:sp>
        <p:nvSpPr>
          <p:cNvPr id="4" name="Text Placeholder 3"/>
          <p:cNvSpPr>
            <a:spLocks noGrp="1"/>
          </p:cNvSpPr>
          <p:nvPr>
            <p:ph type="body" sz="quarter" idx="11"/>
          </p:nvPr>
        </p:nvSpPr>
        <p:spPr>
          <a:xfrm>
            <a:off x="6659999" y="852280"/>
            <a:ext cx="2340000" cy="5635339"/>
          </a:xfrm>
        </p:spPr>
        <p:txBody>
          <a:bodyPr/>
          <a:lstStyle/>
          <a:p>
            <a:endParaRPr lang="en-US" dirty="0"/>
          </a:p>
        </p:txBody>
      </p:sp>
    </p:spTree>
    <p:extLst>
      <p:ext uri="{BB962C8B-B14F-4D97-AF65-F5344CB8AC3E}">
        <p14:creationId xmlns:p14="http://schemas.microsoft.com/office/powerpoint/2010/main" val="20825690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POLYMORPHISM      2. </a:t>
            </a:r>
            <a:r>
              <a:rPr lang="en-US" dirty="0" smtClean="0"/>
              <a:t>subtyping</a:t>
            </a:r>
            <a:r>
              <a:rPr lang="mr-IN" dirty="0" smtClean="0"/>
              <a:t>…</a:t>
            </a:r>
            <a:endParaRPr lang="en-US" dirty="0"/>
          </a:p>
        </p:txBody>
      </p:sp>
      <p:sp>
        <p:nvSpPr>
          <p:cNvPr id="3" name="Text Placeholder 2"/>
          <p:cNvSpPr>
            <a:spLocks noGrp="1"/>
          </p:cNvSpPr>
          <p:nvPr>
            <p:ph type="body" sz="quarter" idx="10"/>
          </p:nvPr>
        </p:nvSpPr>
        <p:spPr>
          <a:xfrm>
            <a:off x="-1" y="857566"/>
            <a:ext cx="6660000" cy="5635338"/>
          </a:xfrm>
        </p:spPr>
        <p:txBody>
          <a:bodyPr/>
          <a:lstStyle/>
          <a:p>
            <a:r>
              <a:rPr lang="en-US" dirty="0"/>
              <a:t>trait </a:t>
            </a:r>
            <a:r>
              <a:rPr lang="en-US" dirty="0" err="1"/>
              <a:t>Appendable</a:t>
            </a:r>
            <a:r>
              <a:rPr lang="en-US" dirty="0"/>
              <a:t>[T] {</a:t>
            </a:r>
          </a:p>
          <a:p>
            <a:r>
              <a:rPr lang="en-US" dirty="0"/>
              <a:t> </a:t>
            </a:r>
            <a:r>
              <a:rPr lang="en-US" dirty="0" err="1"/>
              <a:t>def</a:t>
            </a:r>
            <a:r>
              <a:rPr lang="en-US" dirty="0"/>
              <a:t> append(other: T): T</a:t>
            </a:r>
          </a:p>
          <a:p>
            <a:r>
              <a:rPr lang="en-US" dirty="0" smtClean="0"/>
              <a:t>}</a:t>
            </a:r>
          </a:p>
          <a:p>
            <a:endParaRPr lang="en-US" dirty="0"/>
          </a:p>
          <a:p>
            <a:r>
              <a:rPr lang="en-US" dirty="0" err="1"/>
              <a:t>def</a:t>
            </a:r>
            <a:r>
              <a:rPr lang="en-US" dirty="0"/>
              <a:t> ap2[A &lt;: </a:t>
            </a:r>
            <a:r>
              <a:rPr lang="en-US" dirty="0" err="1"/>
              <a:t>Appendable</a:t>
            </a:r>
            <a:r>
              <a:rPr lang="en-US" dirty="0"/>
              <a:t>[A]](l: A, r: A)=</a:t>
            </a:r>
          </a:p>
          <a:p>
            <a:r>
              <a:rPr lang="en-US" dirty="0"/>
              <a:t> </a:t>
            </a:r>
            <a:r>
              <a:rPr lang="en-US" dirty="0" err="1"/>
              <a:t>l.append</a:t>
            </a:r>
            <a:r>
              <a:rPr lang="en-US" dirty="0"/>
              <a:t>(r).append(r)</a:t>
            </a:r>
          </a:p>
          <a:p>
            <a:endParaRPr lang="en-US" dirty="0" smtClean="0"/>
          </a:p>
          <a:p>
            <a:r>
              <a:rPr lang="en-US" b="1" dirty="0" smtClean="0"/>
              <a:t>//and now a class which implements </a:t>
            </a:r>
            <a:r>
              <a:rPr lang="en-US" b="1" dirty="0" err="1" smtClean="0"/>
              <a:t>Appendable</a:t>
            </a:r>
            <a:endParaRPr lang="en-US" b="1" dirty="0" smtClean="0"/>
          </a:p>
          <a:p>
            <a:r>
              <a:rPr lang="en-US" b="1" dirty="0" smtClean="0"/>
              <a:t>//an account with a balance</a:t>
            </a:r>
          </a:p>
          <a:p>
            <a:r>
              <a:rPr lang="en-US" dirty="0"/>
              <a:t/>
            </a:r>
            <a:br>
              <a:rPr lang="en-US" dirty="0"/>
            </a:br>
            <a:r>
              <a:rPr lang="en-US" dirty="0"/>
              <a:t>class </a:t>
            </a:r>
            <a:r>
              <a:rPr lang="en-US" dirty="0" smtClean="0"/>
              <a:t>Account(</a:t>
            </a:r>
            <a:r>
              <a:rPr lang="en-US" dirty="0" err="1" smtClean="0"/>
              <a:t>val</a:t>
            </a:r>
            <a:r>
              <a:rPr lang="en-US" dirty="0" smtClean="0"/>
              <a:t> balance</a:t>
            </a:r>
            <a:r>
              <a:rPr lang="en-US" dirty="0"/>
              <a:t>: Double) </a:t>
            </a:r>
            <a:endParaRPr lang="en-US" dirty="0" smtClean="0"/>
          </a:p>
          <a:p>
            <a:r>
              <a:rPr lang="en-US" dirty="0" smtClean="0"/>
              <a:t>extends </a:t>
            </a:r>
            <a:r>
              <a:rPr lang="en-US" dirty="0" err="1" smtClean="0"/>
              <a:t>Appendable</a:t>
            </a:r>
            <a:r>
              <a:rPr lang="en-US" dirty="0" smtClean="0"/>
              <a:t>[Account] {</a:t>
            </a:r>
          </a:p>
          <a:p>
            <a:endParaRPr lang="en-US" dirty="0" smtClean="0"/>
          </a:p>
          <a:p>
            <a:r>
              <a:rPr lang="en-US" dirty="0" smtClean="0"/>
              <a:t>  </a:t>
            </a:r>
            <a:r>
              <a:rPr lang="en-US" dirty="0" err="1"/>
              <a:t>def</a:t>
            </a:r>
            <a:r>
              <a:rPr lang="en-US" dirty="0"/>
              <a:t> append(other: Account) = </a:t>
            </a:r>
            <a:endParaRPr lang="en-US" dirty="0" smtClean="0"/>
          </a:p>
          <a:p>
            <a:r>
              <a:rPr lang="en-US" dirty="0"/>
              <a:t>	</a:t>
            </a:r>
            <a:r>
              <a:rPr lang="en-US" dirty="0" smtClean="0"/>
              <a:t>new </a:t>
            </a:r>
            <a:r>
              <a:rPr lang="en-US" dirty="0"/>
              <a:t>Account(balance + </a:t>
            </a:r>
            <a:r>
              <a:rPr lang="en-US" dirty="0" err="1"/>
              <a:t>other.balance</a:t>
            </a:r>
            <a:r>
              <a:rPr lang="en-US" dirty="0" smtClean="0"/>
              <a:t>)</a:t>
            </a:r>
          </a:p>
          <a:p>
            <a:endParaRPr lang="en-US" dirty="0"/>
          </a:p>
          <a:p>
            <a:r>
              <a:rPr lang="en-US" dirty="0" smtClean="0"/>
              <a:t>}</a:t>
            </a:r>
            <a:r>
              <a:rPr lang="en-US" dirty="0"/>
              <a:t/>
            </a:r>
            <a:br>
              <a:rPr lang="en-US" dirty="0"/>
            </a:br>
            <a:r>
              <a:rPr lang="en-US" dirty="0"/>
              <a:t/>
            </a:r>
            <a:br>
              <a:rPr lang="en-US" dirty="0"/>
            </a:br>
            <a:r>
              <a:rPr lang="en-US" dirty="0"/>
              <a:t/>
            </a:r>
            <a:br>
              <a:rPr lang="en-US" dirty="0"/>
            </a:br>
            <a:r>
              <a:rPr lang="en-US" dirty="0"/>
              <a:t/>
            </a:r>
            <a:br>
              <a:rPr lang="en-US" dirty="0"/>
            </a:br>
            <a:endParaRPr lang="en-US" dirty="0"/>
          </a:p>
          <a:p>
            <a:endParaRPr lang="en-US" dirty="0"/>
          </a:p>
          <a:p>
            <a:endParaRPr lang="en-US" dirty="0"/>
          </a:p>
        </p:txBody>
      </p:sp>
      <p:sp>
        <p:nvSpPr>
          <p:cNvPr id="4" name="Text Placeholder 3"/>
          <p:cNvSpPr>
            <a:spLocks noGrp="1"/>
          </p:cNvSpPr>
          <p:nvPr>
            <p:ph type="body" sz="quarter" idx="11"/>
          </p:nvPr>
        </p:nvSpPr>
        <p:spPr>
          <a:xfrm>
            <a:off x="6659999" y="857566"/>
            <a:ext cx="2340000" cy="5634000"/>
          </a:xfrm>
        </p:spPr>
        <p:txBody>
          <a:bodyPr/>
          <a:lstStyle/>
          <a:p>
            <a:endParaRPr lang="en-US" dirty="0"/>
          </a:p>
        </p:txBody>
      </p:sp>
    </p:spTree>
    <p:extLst>
      <p:ext uri="{BB962C8B-B14F-4D97-AF65-F5344CB8AC3E}">
        <p14:creationId xmlns:p14="http://schemas.microsoft.com/office/powerpoint/2010/main" val="5564122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POLYMORPHISM      2. </a:t>
            </a:r>
            <a:r>
              <a:rPr lang="en-US" dirty="0" smtClean="0"/>
              <a:t>subtyping</a:t>
            </a:r>
            <a:r>
              <a:rPr lang="mr-IN" dirty="0" smtClean="0"/>
              <a:t>…</a:t>
            </a:r>
            <a:endParaRPr lang="en-US" dirty="0"/>
          </a:p>
        </p:txBody>
      </p:sp>
      <p:sp>
        <p:nvSpPr>
          <p:cNvPr id="3" name="Text Placeholder 2"/>
          <p:cNvSpPr>
            <a:spLocks noGrp="1"/>
          </p:cNvSpPr>
          <p:nvPr>
            <p:ph type="body" sz="quarter" idx="10"/>
          </p:nvPr>
        </p:nvSpPr>
        <p:spPr>
          <a:xfrm>
            <a:off x="0" y="857566"/>
            <a:ext cx="6589718" cy="5635338"/>
          </a:xfrm>
        </p:spPr>
        <p:txBody>
          <a:bodyPr/>
          <a:lstStyle/>
          <a:p>
            <a:r>
              <a:rPr lang="en-US" dirty="0"/>
              <a:t>trait </a:t>
            </a:r>
            <a:r>
              <a:rPr lang="en-US" dirty="0" err="1"/>
              <a:t>Appendable</a:t>
            </a:r>
            <a:r>
              <a:rPr lang="en-US" dirty="0"/>
              <a:t>[T] {</a:t>
            </a:r>
          </a:p>
          <a:p>
            <a:r>
              <a:rPr lang="en-US" dirty="0"/>
              <a:t> </a:t>
            </a:r>
            <a:r>
              <a:rPr lang="en-US" dirty="0" err="1"/>
              <a:t>def</a:t>
            </a:r>
            <a:r>
              <a:rPr lang="en-US" dirty="0"/>
              <a:t> append(other: T): T</a:t>
            </a:r>
          </a:p>
          <a:p>
            <a:r>
              <a:rPr lang="en-US" dirty="0" smtClean="0"/>
              <a:t>}</a:t>
            </a:r>
          </a:p>
          <a:p>
            <a:endParaRPr lang="en-US" dirty="0"/>
          </a:p>
          <a:p>
            <a:r>
              <a:rPr lang="en-US" dirty="0" err="1"/>
              <a:t>def</a:t>
            </a:r>
            <a:r>
              <a:rPr lang="en-US" dirty="0"/>
              <a:t> ap2[A &lt;: </a:t>
            </a:r>
            <a:r>
              <a:rPr lang="en-US" dirty="0" err="1"/>
              <a:t>Appendable</a:t>
            </a:r>
            <a:r>
              <a:rPr lang="en-US" dirty="0"/>
              <a:t>[A]](l: A, r: A)=</a:t>
            </a:r>
          </a:p>
          <a:p>
            <a:r>
              <a:rPr lang="en-US" dirty="0"/>
              <a:t> </a:t>
            </a:r>
            <a:r>
              <a:rPr lang="en-US" dirty="0" err="1"/>
              <a:t>l.append</a:t>
            </a:r>
            <a:r>
              <a:rPr lang="en-US" dirty="0"/>
              <a:t>(r).append(r)</a:t>
            </a:r>
          </a:p>
          <a:p>
            <a:endParaRPr lang="en-US" dirty="0" smtClean="0"/>
          </a:p>
          <a:p>
            <a:r>
              <a:rPr lang="en-US" dirty="0" smtClean="0"/>
              <a:t>class Account(</a:t>
            </a:r>
            <a:r>
              <a:rPr lang="en-US" dirty="0" err="1" smtClean="0"/>
              <a:t>val</a:t>
            </a:r>
            <a:r>
              <a:rPr lang="en-US" dirty="0" smtClean="0"/>
              <a:t> balance: Double) </a:t>
            </a:r>
          </a:p>
          <a:p>
            <a:r>
              <a:rPr lang="en-US" dirty="0" smtClean="0"/>
              <a:t>extends </a:t>
            </a:r>
            <a:r>
              <a:rPr lang="en-US" dirty="0" err="1" smtClean="0"/>
              <a:t>Appendable</a:t>
            </a:r>
            <a:r>
              <a:rPr lang="en-US" dirty="0" smtClean="0"/>
              <a:t>[Account] {</a:t>
            </a:r>
          </a:p>
          <a:p>
            <a:r>
              <a:rPr lang="en-US" dirty="0" smtClean="0"/>
              <a:t>  </a:t>
            </a:r>
            <a:r>
              <a:rPr lang="en-US" dirty="0" err="1" smtClean="0"/>
              <a:t>def</a:t>
            </a:r>
            <a:r>
              <a:rPr lang="en-US" dirty="0" smtClean="0"/>
              <a:t> append(other: Account) = </a:t>
            </a:r>
          </a:p>
          <a:p>
            <a:r>
              <a:rPr lang="en-US" dirty="0" smtClean="0"/>
              <a:t>   new Account(balance + </a:t>
            </a:r>
            <a:r>
              <a:rPr lang="en-US" dirty="0" err="1" smtClean="0"/>
              <a:t>other.balance</a:t>
            </a:r>
            <a:r>
              <a:rPr lang="en-US" dirty="0" smtClean="0"/>
              <a:t>)</a:t>
            </a:r>
          </a:p>
          <a:p>
            <a:r>
              <a:rPr lang="en-US" dirty="0" smtClean="0"/>
              <a:t>}</a:t>
            </a:r>
          </a:p>
          <a:p>
            <a:endParaRPr lang="en-US" dirty="0" smtClean="0"/>
          </a:p>
          <a:p>
            <a:r>
              <a:rPr lang="en-US" b="1" dirty="0" smtClean="0"/>
              <a:t>//finally we can use our ap2 </a:t>
            </a:r>
            <a:r>
              <a:rPr lang="en-US" dirty="0" smtClean="0"/>
              <a:t/>
            </a:r>
            <a:br>
              <a:rPr lang="en-US" dirty="0" smtClean="0"/>
            </a:br>
            <a:r>
              <a:rPr lang="en-US" dirty="0" smtClean="0"/>
              <a:t>ap2(</a:t>
            </a:r>
          </a:p>
          <a:p>
            <a:r>
              <a:rPr lang="en-US" dirty="0" smtClean="0"/>
              <a:t> </a:t>
            </a:r>
            <a:r>
              <a:rPr lang="en-US" dirty="0"/>
              <a:t>new Account(100), </a:t>
            </a:r>
          </a:p>
          <a:p>
            <a:r>
              <a:rPr lang="en-US" dirty="0"/>
              <a:t> new Account(200)).</a:t>
            </a:r>
            <a:r>
              <a:rPr lang="en-US" dirty="0" smtClean="0"/>
              <a:t>balance</a:t>
            </a:r>
          </a:p>
          <a:p>
            <a:r>
              <a:rPr lang="en-US" dirty="0" smtClean="0"/>
              <a:t>)</a:t>
            </a:r>
            <a:endParaRPr lang="en-US" dirty="0"/>
          </a:p>
          <a:p>
            <a:r>
              <a:rPr lang="en-US" dirty="0"/>
              <a:t/>
            </a:r>
            <a:br>
              <a:rPr lang="en-US" dirty="0"/>
            </a:br>
            <a:r>
              <a:rPr lang="en-US" dirty="0"/>
              <a:t/>
            </a:r>
            <a:br>
              <a:rPr lang="en-US" dirty="0"/>
            </a:br>
            <a:r>
              <a:rPr lang="en-US" dirty="0"/>
              <a:t/>
            </a:r>
            <a:br>
              <a:rPr lang="en-US" dirty="0"/>
            </a:br>
            <a:endParaRPr lang="en-US" dirty="0"/>
          </a:p>
          <a:p>
            <a:endParaRPr lang="en-US" dirty="0"/>
          </a:p>
          <a:p>
            <a:endParaRPr lang="en-US" dirty="0"/>
          </a:p>
        </p:txBody>
      </p:sp>
      <p:sp>
        <p:nvSpPr>
          <p:cNvPr id="4" name="Text Placeholder 3"/>
          <p:cNvSpPr>
            <a:spLocks noGrp="1"/>
          </p:cNvSpPr>
          <p:nvPr>
            <p:ph type="body" sz="quarter" idx="11"/>
          </p:nvPr>
        </p:nvSpPr>
        <p:spPr>
          <a:xfrm>
            <a:off x="6589718" y="857566"/>
            <a:ext cx="2340000" cy="5635339"/>
          </a:xfrm>
        </p:spPr>
        <p:txBody>
          <a:bodyPr/>
          <a:lstStyle/>
          <a:p>
            <a:r>
              <a:rPr lang="en-US" dirty="0" smtClean="0"/>
              <a:t>500.0</a:t>
            </a:r>
            <a:endParaRPr lang="en-US" dirty="0"/>
          </a:p>
        </p:txBody>
      </p:sp>
    </p:spTree>
    <p:extLst>
      <p:ext uri="{BB962C8B-B14F-4D97-AF65-F5344CB8AC3E}">
        <p14:creationId xmlns:p14="http://schemas.microsoft.com/office/powerpoint/2010/main" val="1404985307"/>
      </p:ext>
    </p:extLst>
  </p:cSld>
  <p:clrMapOvr>
    <a:masterClrMapping/>
  </p:clrMapOvr>
  <p:timing>
    <p:tnLst>
      <p:par>
        <p:cTn id="1" dur="indefinite" restart="never" nodeType="tmRoot"/>
      </p:par>
    </p:tnLst>
  </p:timing>
</p:sld>
</file>

<file path=ppt/theme/theme1.xml><?xml version="1.0" encoding="utf-8"?>
<a:theme xmlns:a="http://schemas.openxmlformats.org/drawingml/2006/main" name="QA PowerPoint Template_DRAFTMay2012">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T_Slides_2013_v1.0" id="{EDFA2ECE-6929-4059-9504-0218FE6A5B33}" vid="{9BE96615-04D1-439D-AD35-1C5A7B7D53EB}"/>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IT_Slides_2015_v1.0</Template>
  <TotalTime>7157</TotalTime>
  <Words>4324</Words>
  <Application>Microsoft Macintosh PowerPoint</Application>
  <PresentationFormat>On-screen Show (4:3)</PresentationFormat>
  <Paragraphs>686</Paragraphs>
  <Slides>35</Slides>
  <Notes>35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Courier</vt:lpstr>
      <vt:lpstr>Wingdings</vt:lpstr>
      <vt:lpstr>Arial</vt:lpstr>
      <vt:lpstr>QA PowerPoint Template_DRAFTMay2012</vt:lpstr>
      <vt:lpstr>Scala Programming</vt:lpstr>
      <vt:lpstr>Learning Overview</vt:lpstr>
      <vt:lpstr>Objectives</vt:lpstr>
      <vt:lpstr>REVIEW: POLYMORPHISM</vt:lpstr>
      <vt:lpstr>REVIEW: POLYMORPHISM      1. parametric</vt:lpstr>
      <vt:lpstr>REVIEW: POLYMORPHISM      2. subtyping</vt:lpstr>
      <vt:lpstr>REVIEW: POLYMORPHISM      2. subtyping…</vt:lpstr>
      <vt:lpstr>REVIEW: POLYMORPHISM      2. subtyping…</vt:lpstr>
      <vt:lpstr>REVIEW: POLYMORPHISM      2. subtyping…</vt:lpstr>
      <vt:lpstr>REVIEW: POLYMORPHISM      3. ad-hoc</vt:lpstr>
      <vt:lpstr>REVIEW: POLYMORPHISM      3. ad-hoc…</vt:lpstr>
      <vt:lpstr>REVIEW: POLYMORPHISM      3. ad-hoc…</vt:lpstr>
      <vt:lpstr>REVIEW: TYPECLASSESES: MONOID</vt:lpstr>
      <vt:lpstr>REVIEW: TYPECLASSESES: MONOID…</vt:lpstr>
      <vt:lpstr>RECIPIE FOR A TYPECLASS</vt:lpstr>
      <vt:lpstr>RECIPE FOR A TYPECLASS</vt:lpstr>
      <vt:lpstr>RECIPE FOR A TYPECLASS</vt:lpstr>
      <vt:lpstr>RECIPE FOR A TYPECLASS</vt:lpstr>
      <vt:lpstr>SCALAZ</vt:lpstr>
      <vt:lpstr>SBT FOR SCALAZ</vt:lpstr>
      <vt:lpstr>SIMPLE TYPECLASS: EQUAL</vt:lpstr>
      <vt:lpstr>SIMPLE TYPECLASS: ORDER</vt:lpstr>
      <vt:lpstr>SIMPLE TYPECLASS: IMPLEMENTING EQUAL</vt:lpstr>
      <vt:lpstr>KINDS</vt:lpstr>
      <vt:lpstr>HIGHER-KINDED TYPES: FUNCTOR</vt:lpstr>
      <vt:lpstr>HIGHER-KINDED TYPES: FUNCTOR…</vt:lpstr>
      <vt:lpstr>HIGHER-KINDED TYPES: FUNCTOR…</vt:lpstr>
      <vt:lpstr>GENERALIZING FUNCTOR</vt:lpstr>
      <vt:lpstr>GENERALIZING FUNCTOR…</vt:lpstr>
      <vt:lpstr>GENERALIZING FUNCTOR…</vt:lpstr>
      <vt:lpstr>HIGHER-KINDED TYPES: APPLICATIVE</vt:lpstr>
      <vt:lpstr>HIGHER-KINDED TYPES: APPLICATIVE</vt:lpstr>
      <vt:lpstr>HIGHER-KINDED TYPES: APPLICATIVE</vt:lpstr>
      <vt:lpstr>Learning Overview</vt:lpstr>
      <vt:lpstr>Exercise</vt:lpstr>
    </vt:vector>
  </TitlesOfParts>
  <Company/>
  <LinksUpToDate>false</LinksUpToDate>
  <SharedDoc>false</SharedDoc>
  <HyperlinkBase/>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Burgess</dc:creator>
  <cp:lastModifiedBy>Michael Burgess</cp:lastModifiedBy>
  <cp:revision>119</cp:revision>
  <dcterms:created xsi:type="dcterms:W3CDTF">2017-03-11T01:54:25Z</dcterms:created>
  <dcterms:modified xsi:type="dcterms:W3CDTF">2017-08-30T16:33:19Z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