
<file path=[Content_Types].xml><?xml version="1.0" encoding="utf-8"?>
<Types xmlns="http://schemas.openxmlformats.org/package/2006/content-types">
  <Default Extension="bin" ContentType="application/vnd.openxmlformats-officedocument.presentationml.printerSetting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embeddings/oleObject1.bin" ContentType="application/vnd.openxmlformats-officedocument.oleObject"/>
  <Override PartName="/ppt/theme/theme3.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70" r:id="rId3"/>
    <p:sldId id="261" r:id="rId4"/>
    <p:sldId id="262" r:id="rId5"/>
    <p:sldId id="263" r:id="rId6"/>
    <p:sldId id="264" r:id="rId7"/>
    <p:sldId id="257" r:id="rId8"/>
    <p:sldId id="266" r:id="rId9"/>
    <p:sldId id="269"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2080" y="-11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0" d="100"/>
          <a:sy n="50" d="100"/>
        </p:scale>
        <p:origin x="-341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handoutMaster" Target="handoutMasters/handoutMaster1.xml"/><Relationship Id="rId1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customXml" Target="../customXml/item3.xml"/><Relationship Id="rId12" Type="http://schemas.openxmlformats.org/officeDocument/2006/relationships/notesMaster" Target="notesMasters/notesMaster1.xml"/><Relationship Id="rId17" Type="http://schemas.openxmlformats.org/officeDocument/2006/relationships/theme" Target="theme/theme1.xml"/><Relationship Id="rId7" Type="http://schemas.openxmlformats.org/officeDocument/2006/relationships/slide" Target="slides/slide6.xml"/><Relationship Id="rId16" Type="http://schemas.openxmlformats.org/officeDocument/2006/relationships/viewProps" Target="viewProps.xml"/><Relationship Id="rId2" Type="http://schemas.openxmlformats.org/officeDocument/2006/relationships/slide" Target="slides/slide1.xml"/><Relationship Id="rId20" Type="http://schemas.openxmlformats.org/officeDocument/2006/relationships/customXml" Target="../customXml/item2.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1.xml"/><Relationship Id="rId14" Type="http://schemas.openxmlformats.org/officeDocument/2006/relationships/printerSettings" Target="printerSettings/printerSettings1.bin"/><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C836B5-0022-A446-A782-01D1F74126EE}" type="datetimeFigureOut">
              <a:rPr lang="en-US" smtClean="0"/>
              <a:t>04/08/15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7F4AC2-DBF4-D744-A013-5E5A1AAB108A}" type="slidenum">
              <a:rPr lang="en-US" smtClean="0"/>
              <a:t>‹#›</a:t>
            </a:fld>
            <a:endParaRPr lang="en-US"/>
          </a:p>
        </p:txBody>
      </p:sp>
    </p:spTree>
    <p:extLst>
      <p:ext uri="{BB962C8B-B14F-4D97-AF65-F5344CB8AC3E}">
        <p14:creationId xmlns:p14="http://schemas.microsoft.com/office/powerpoint/2010/main" val="341583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FDF511-8373-4F9F-81CD-2BDF1ECE3A11}" type="datetimeFigureOut">
              <a:rPr lang="en-GB" smtClean="0"/>
              <a:t>04/08/15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56A3E4-594A-4FCB-A52D-591814468BFB}" type="slidenum">
              <a:rPr lang="en-GB" smtClean="0"/>
              <a:t>‹#›</a:t>
            </a:fld>
            <a:endParaRPr lang="en-GB"/>
          </a:p>
        </p:txBody>
      </p:sp>
    </p:spTree>
    <p:extLst>
      <p:ext uri="{BB962C8B-B14F-4D97-AF65-F5344CB8AC3E}">
        <p14:creationId xmlns:p14="http://schemas.microsoft.com/office/powerpoint/2010/main" val="279688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a:latin typeface="Book Antiqua" charset="0"/>
              </a:rPr>
              <a:t/>
            </a:r>
            <a:br>
              <a:rPr lang="en-GB">
                <a:latin typeface="Book Antiqua" charset="0"/>
              </a:rPr>
            </a:br>
            <a:r>
              <a:rPr lang="en-GB">
                <a:latin typeface="Book Antiqua" charset="0"/>
              </a:rPr>
              <a:t>At the end of this session you will be able to:</a:t>
            </a:r>
          </a:p>
          <a:p>
            <a:pPr marL="457200" lvl="1" indent="0">
              <a:tabLst/>
            </a:pPr>
            <a:r>
              <a:rPr lang="en-GB">
                <a:latin typeface="Book Antiqua" charset="0"/>
              </a:rPr>
              <a:t>Explain the aims and objectives of the course</a:t>
            </a:r>
          </a:p>
          <a:p>
            <a:pPr>
              <a:tabLst/>
            </a:pPr>
            <a:r>
              <a:rPr lang="en-GB">
                <a:latin typeface="Book Antiqua" charset="0"/>
              </a:rPr>
              <a:t>Contents:</a:t>
            </a:r>
          </a:p>
          <a:p>
            <a:pPr marL="457200" lvl="1" indent="0">
              <a:tabLst/>
            </a:pPr>
            <a:r>
              <a:rPr lang="en-GB">
                <a:latin typeface="Book Antiqua" charset="0"/>
              </a:rPr>
              <a:t>Course administration</a:t>
            </a:r>
          </a:p>
          <a:p>
            <a:pPr marL="457200" lvl="1" indent="0">
              <a:tabLst/>
            </a:pPr>
            <a:r>
              <a:rPr lang="en-GB">
                <a:latin typeface="Book Antiqua" charset="0"/>
              </a:rPr>
              <a:t>Course objectives and assumptions</a:t>
            </a:r>
          </a:p>
          <a:p>
            <a:pPr marL="457200" lvl="1" indent="0">
              <a:tabLst/>
            </a:pPr>
            <a:r>
              <a:rPr lang="en-GB">
                <a:latin typeface="Book Antiqua" charset="0"/>
              </a:rPr>
              <a:t>Introductions</a:t>
            </a:r>
          </a:p>
          <a:p>
            <a:pPr>
              <a:tabLst/>
            </a:pPr>
            <a:endParaRPr lang="en-GB">
              <a:latin typeface="Book Antiqua" charset="0"/>
            </a:endParaRPr>
          </a:p>
        </p:txBody>
      </p:sp>
    </p:spTree>
    <p:extLst>
      <p:ext uri="{BB962C8B-B14F-4D97-AF65-F5344CB8AC3E}">
        <p14:creationId xmlns:p14="http://schemas.microsoft.com/office/powerpoint/2010/main" val="55811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a:latin typeface="Book Antiqua" charset="0"/>
              </a:rPr>
              <a:t/>
            </a:r>
            <a:br>
              <a:rPr lang="en-GB">
                <a:latin typeface="Book Antiqua" charset="0"/>
              </a:rPr>
            </a:br>
            <a:r>
              <a:rPr lang="en-GB">
                <a:latin typeface="Book Antiqua" charset="0"/>
              </a:rPr>
              <a:t>We need to deal with practical matters right at the beginning.</a:t>
            </a:r>
          </a:p>
          <a:p>
            <a:pPr>
              <a:tabLst/>
            </a:pPr>
            <a:endParaRPr lang="en-GB">
              <a:latin typeface="Book Antiqua" charset="0"/>
            </a:endParaRPr>
          </a:p>
          <a:p>
            <a:pPr>
              <a:tabLst/>
            </a:pPr>
            <a:r>
              <a:rPr lang="en-GB">
                <a:latin typeface="Book Antiqua" charset="0"/>
              </a:rPr>
              <a:t>Above all, please ask if you have any problems regarding the course or practical arrangements.  If we know early on that something is wrong, we have the chance to fix it.  If you tell us after the course, it's too late!  We ask you to fill in an evaluation form at the end of the course.  If you alert us a problem for the first time on the feedback form at the end of the course the we have not had the opportunity to put it right. </a:t>
            </a:r>
          </a:p>
          <a:p>
            <a:pPr>
              <a:tabLst/>
            </a:pPr>
            <a:endParaRPr lang="en-GB">
              <a:latin typeface="Book Antiqua" charset="0"/>
            </a:endParaRPr>
          </a:p>
          <a:p>
            <a:pPr>
              <a:tabLst/>
            </a:pPr>
            <a:r>
              <a:rPr lang="en-GB">
                <a:latin typeface="Book Antiqua" charset="0"/>
              </a:rPr>
              <a:t>If this course is being held at your company's site, much of this will not apply or will be outside our control.</a:t>
            </a:r>
          </a:p>
          <a:p>
            <a:pPr>
              <a:tabLst/>
            </a:pPr>
            <a:endParaRPr lang="en-US">
              <a:latin typeface="Book Antiqua" charset="0"/>
            </a:endParaRPr>
          </a:p>
        </p:txBody>
      </p:sp>
    </p:spTree>
    <p:extLst>
      <p:ext uri="{BB962C8B-B14F-4D97-AF65-F5344CB8AC3E}">
        <p14:creationId xmlns:p14="http://schemas.microsoft.com/office/powerpoint/2010/main" val="150660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ln/>
        </p:spPr>
      </p:sp>
      <p:sp>
        <p:nvSpPr>
          <p:cNvPr id="122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a:latin typeface="Book Antiqua" charset="0"/>
              </a:rPr>
              <a:t/>
            </a:r>
            <a:br>
              <a:rPr lang="en-GB">
                <a:latin typeface="Book Antiqua" charset="0"/>
              </a:rPr>
            </a:br>
            <a:r>
              <a:rPr lang="en-GB">
                <a:latin typeface="Book Antiqua" charset="0"/>
              </a:rPr>
              <a:t>The course will be made up of lecture material coupled with the course workbook, informal questions and exercises, and structured practical sessions.  Together, these different teaching techniques will help you to absorb and understand the material in the most effective way. </a:t>
            </a:r>
          </a:p>
          <a:p>
            <a:pPr>
              <a:tabLst/>
            </a:pPr>
            <a:endParaRPr lang="en-GB">
              <a:latin typeface="Book Antiqua" charset="0"/>
            </a:endParaRPr>
          </a:p>
          <a:p>
            <a:pPr>
              <a:tabLst/>
            </a:pPr>
            <a:r>
              <a:rPr lang="en-GB">
                <a:latin typeface="Book Antiqua" charset="0"/>
              </a:rPr>
              <a:t>The course notebooks contain all the overhead slides that will be shown, so you do not need to copy them.  In addition, there are extra textual comments (like these) below the slides, which are there to amplify the slides, provide further information.  Hopefully these notes mean you will not need to write too much and can listen and observe during the lectures.   There is, however, space to make your own annotations too.</a:t>
            </a:r>
          </a:p>
          <a:p>
            <a:pPr>
              <a:tabLst/>
            </a:pPr>
            <a:endParaRPr lang="en-GB">
              <a:latin typeface="Book Antiqua" charset="0"/>
            </a:endParaRPr>
          </a:p>
          <a:p>
            <a:pPr>
              <a:tabLst/>
            </a:pPr>
            <a:r>
              <a:rPr lang="en-GB">
                <a:latin typeface="Book Antiqua" charset="0"/>
              </a:rPr>
              <a:t>In the practical exercise sessions, you will be given the opportunity to experiment and consolidate what has been taught during the lecture sessions.  Please, please tell the instructor if you are having difficulty in these sessions.  It is sometimes difficult to see that someone is struggling, so please be direct.</a:t>
            </a:r>
          </a:p>
          <a:p>
            <a:pPr>
              <a:tabLst/>
            </a:pPr>
            <a:endParaRPr lang="en-US">
              <a:latin typeface="Book Antiqua" charset="0"/>
            </a:endParaRPr>
          </a:p>
        </p:txBody>
      </p:sp>
    </p:spTree>
    <p:extLst>
      <p:ext uri="{BB962C8B-B14F-4D97-AF65-F5344CB8AC3E}">
        <p14:creationId xmlns:p14="http://schemas.microsoft.com/office/powerpoint/2010/main" val="2682875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a:latin typeface="Book Antiqua" charset="0"/>
              </a:rPr>
              <a:t/>
            </a:r>
            <a:br>
              <a:rPr lang="en-GB">
                <a:latin typeface="Book Antiqua" charset="0"/>
              </a:rPr>
            </a:br>
            <a:r>
              <a:rPr lang="en-GB">
                <a:latin typeface="Book Antiqua" charset="0"/>
              </a:rPr>
              <a:t>The best courses are not those in which the instructor spends all his or her time pontificating at the front of the class.  Things get more interesting if there is dialogue, so please feel free to make comments or ask questions.  At the same time, the instructor has to think of the whole group, so if you have many queries, he or she may ask to deal with them off-line.</a:t>
            </a:r>
          </a:p>
          <a:p>
            <a:pPr>
              <a:tabLst/>
            </a:pPr>
            <a:endParaRPr lang="en-GB">
              <a:latin typeface="Book Antiqua" charset="0"/>
            </a:endParaRPr>
          </a:p>
          <a:p>
            <a:pPr>
              <a:tabLst/>
            </a:pPr>
            <a:r>
              <a:rPr lang="en-GB">
                <a:latin typeface="Book Antiqua" charset="0"/>
              </a:rPr>
              <a:t>Work with other people during practical exercise sessions.  The person next to you may have the answer, or you may know the remedy for them.  Obviously do not simply 'copy from' or 'jump-in on' your neighbour but group collaboration can help with the enjoyment of a course. </a:t>
            </a:r>
          </a:p>
          <a:p>
            <a:pPr>
              <a:tabLst/>
            </a:pPr>
            <a:endParaRPr lang="en-GB">
              <a:latin typeface="Book Antiqua" charset="0"/>
            </a:endParaRPr>
          </a:p>
          <a:p>
            <a:pPr>
              <a:tabLst/>
            </a:pPr>
            <a:r>
              <a:rPr lang="en-GB">
                <a:latin typeface="Book Antiqua" charset="0"/>
              </a:rPr>
              <a:t>We are also individuals.  We work at different paces and may have special interests in particular topics.  The aim of the course is to provide a broad picture for all.  Do not be dismayed if you do not appear to complete exercises as fast as the next person.  The practical exercises are there to give plenty of practical opportunities; they do not have to be finished and you may even choose to focus for a long period on the topic that most interests you.  Indeed there will be parts labelled 'if time allows' that you may wish to save until later to give yourself time to read and absorb the course notes.  If you have finished early, there is a great deal to investigate.  Such "hacking" time is valuable.  You may not get the opportunity to do it back in the office!</a:t>
            </a:r>
          </a:p>
          <a:p>
            <a:pPr>
              <a:tabLst/>
            </a:pPr>
            <a:endParaRPr lang="en-US">
              <a:latin typeface="Book Antiqua" charset="0"/>
            </a:endParaRPr>
          </a:p>
        </p:txBody>
      </p:sp>
    </p:spTree>
    <p:extLst>
      <p:ext uri="{BB962C8B-B14F-4D97-AF65-F5344CB8AC3E}">
        <p14:creationId xmlns:p14="http://schemas.microsoft.com/office/powerpoint/2010/main" val="91081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Book Antiqua" charset="0"/>
            </a:endParaRPr>
          </a:p>
        </p:txBody>
      </p:sp>
    </p:spTree>
    <p:extLst>
      <p:ext uri="{BB962C8B-B14F-4D97-AF65-F5344CB8AC3E}">
        <p14:creationId xmlns:p14="http://schemas.microsoft.com/office/powerpoint/2010/main" val="3717420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a:latin typeface="Book Antiqua" charset="0"/>
              </a:rPr>
              <a:t/>
            </a:r>
            <a:br>
              <a:rPr lang="en-GB">
                <a:latin typeface="Book Antiqua" charset="0"/>
              </a:rPr>
            </a:br>
            <a:r>
              <a:rPr lang="en-GB">
                <a:latin typeface="Book Antiqua" charset="0"/>
              </a:rPr>
              <a:t>Please feel free to ask questions.</a:t>
            </a:r>
          </a:p>
          <a:p>
            <a:pPr>
              <a:tabLst/>
            </a:pPr>
            <a:r>
              <a:rPr lang="en-GB">
                <a:latin typeface="Book Antiqua" charset="0"/>
              </a:rPr>
              <a:t>Teaching is a much more enjoyable and productive process if it is interactive.  You will no doubt think of questions during the course; if so, ask them!</a:t>
            </a:r>
          </a:p>
          <a:p>
            <a:pPr>
              <a:tabLst/>
            </a:pPr>
            <a:endParaRPr lang="en-US">
              <a:latin typeface="Book Antiqua" charset="0"/>
            </a:endParaRPr>
          </a:p>
        </p:txBody>
      </p:sp>
    </p:spTree>
    <p:extLst>
      <p:ext uri="{BB962C8B-B14F-4D97-AF65-F5344CB8AC3E}">
        <p14:creationId xmlns:p14="http://schemas.microsoft.com/office/powerpoint/2010/main" val="182352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C9A47E7-FE18-486C-BBBD-36CB3E70C5CC}" type="datetimeFigureOut">
              <a:rPr lang="en-GB" smtClean="0"/>
              <a:t>04/08/15</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7647E1-D062-4CF9-8289-0BEC8C70D06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234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7E92864-A71D-431C-880D-5A867C151B66}" type="datetimeFigureOut">
              <a:rPr lang="en-GB" smtClean="0"/>
              <a:pPr/>
              <a:t>04/08/15</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6B7D3A7-0C75-42A4-9071-1540D7C8B9F3}" type="slidenum">
              <a:rPr lang="en-GB" smtClean="0"/>
              <a:pPr/>
              <a:t>‹#›</a:t>
            </a:fld>
            <a:endParaRPr lang="en-GB"/>
          </a:p>
        </p:txBody>
      </p:sp>
    </p:spTree>
    <p:extLst>
      <p:ext uri="{BB962C8B-B14F-4D97-AF65-F5344CB8AC3E}">
        <p14:creationId xmlns:p14="http://schemas.microsoft.com/office/powerpoint/2010/main" val="4264835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ZACCSCALA </a:t>
            </a:r>
            <a:r>
              <a:rPr lang="en-GB" sz="1000" baseline="0" dirty="0" smtClean="0">
                <a:solidFill>
                  <a:srgbClr val="0070C0"/>
                </a:solidFill>
                <a:latin typeface="Arial" pitchFamily="34" charset="0"/>
                <a:cs typeface="Arial" pitchFamily="34" charset="0"/>
              </a:rPr>
              <a:t>v1.1</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image" Target="../media/image4.png"/><Relationship Id="rId7"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Introduction to Scala</a:t>
            </a:r>
            <a:endParaRPr lang="en-GB" dirty="0"/>
          </a:p>
        </p:txBody>
      </p:sp>
      <p:sp>
        <p:nvSpPr>
          <p:cNvPr id="5" name="Subtitle 4"/>
          <p:cNvSpPr>
            <a:spLocks noGrp="1"/>
          </p:cNvSpPr>
          <p:nvPr>
            <p:ph type="subTitle" idx="1"/>
          </p:nvPr>
        </p:nvSpPr>
        <p:spPr/>
        <p:txBody>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GB">
                <a:latin typeface="Arial" charset="0"/>
              </a:rPr>
              <a:t>Any questions?</a:t>
            </a:r>
          </a:p>
        </p:txBody>
      </p:sp>
      <p:sp>
        <p:nvSpPr>
          <p:cNvPr id="21506" name="Rectangle 3"/>
          <p:cNvSpPr>
            <a:spLocks noGrp="1" noChangeArrowheads="1"/>
          </p:cNvSpPr>
          <p:nvPr>
            <p:ph type="body" idx="1"/>
          </p:nvPr>
        </p:nvSpPr>
        <p:spPr/>
        <p:txBody>
          <a:bodyPr/>
          <a:lstStyle/>
          <a:p>
            <a:r>
              <a:rPr lang="en-GB">
                <a:latin typeface="Arial" charset="0"/>
              </a:rPr>
              <a:t>Golden Rule</a:t>
            </a:r>
          </a:p>
          <a:p>
            <a:pPr lvl="1"/>
            <a:r>
              <a:rPr lang="ja-JP" altLang="en-GB">
                <a:latin typeface="Arial" charset="0"/>
              </a:rPr>
              <a:t>“</a:t>
            </a:r>
            <a:r>
              <a:rPr lang="en-GB" altLang="ja-JP">
                <a:latin typeface="Arial" charset="0"/>
              </a:rPr>
              <a:t>There is no such thing as a stupid question</a:t>
            </a:r>
            <a:r>
              <a:rPr lang="ja-JP" altLang="en-GB">
                <a:latin typeface="Arial" charset="0"/>
              </a:rPr>
              <a:t>”</a:t>
            </a:r>
            <a:endParaRPr lang="en-GB" altLang="ja-JP">
              <a:latin typeface="Arial" charset="0"/>
            </a:endParaRPr>
          </a:p>
          <a:p>
            <a:r>
              <a:rPr lang="en-GB">
                <a:latin typeface="Arial" charset="0"/>
              </a:rPr>
              <a:t>First amendment to the Golden Rule</a:t>
            </a:r>
          </a:p>
          <a:p>
            <a:pPr lvl="1"/>
            <a:r>
              <a:rPr lang="ja-JP" altLang="en-GB">
                <a:latin typeface="Arial" charset="0"/>
              </a:rPr>
              <a:t>“</a:t>
            </a:r>
            <a:r>
              <a:rPr lang="en-GB" altLang="ja-JP">
                <a:latin typeface="Arial" charset="0"/>
              </a:rPr>
              <a:t>...even when asked by an instructor</a:t>
            </a:r>
            <a:r>
              <a:rPr lang="ja-JP" altLang="en-GB">
                <a:latin typeface="Arial" charset="0"/>
              </a:rPr>
              <a:t>”</a:t>
            </a:r>
            <a:endParaRPr lang="en-GB" altLang="ja-JP">
              <a:latin typeface="Arial" charset="0"/>
            </a:endParaRPr>
          </a:p>
          <a:p>
            <a:r>
              <a:rPr lang="en-GB">
                <a:latin typeface="Arial" charset="0"/>
              </a:rPr>
              <a:t>Corollary to the Golden Rule</a:t>
            </a:r>
          </a:p>
          <a:p>
            <a:pPr lvl="1"/>
            <a:r>
              <a:rPr lang="ja-JP" altLang="en-GB">
                <a:latin typeface="Arial" charset="0"/>
              </a:rPr>
              <a:t>“</a:t>
            </a:r>
            <a:r>
              <a:rPr lang="en-GB" altLang="ja-JP">
                <a:latin typeface="Arial" charset="0"/>
              </a:rPr>
              <a:t>A question never resides in a single mind</a:t>
            </a:r>
            <a:r>
              <a:rPr lang="ja-JP" altLang="en-GB">
                <a:latin typeface="Arial" charset="0"/>
              </a:rPr>
              <a:t>”</a:t>
            </a:r>
            <a:endParaRPr lang="en-US" altLang="ja-JP">
              <a:latin typeface="Arial" charset="0"/>
            </a:endParaRPr>
          </a:p>
          <a:p>
            <a:pPr lvl="1"/>
            <a:endParaRPr lang="en-GB">
              <a:latin typeface="Arial" charset="0"/>
            </a:endParaRPr>
          </a:p>
          <a:p>
            <a:pPr lvl="1"/>
            <a:endParaRPr lang="en-GB">
              <a:latin typeface="Arial" charset="0"/>
            </a:endParaRPr>
          </a:p>
        </p:txBody>
      </p:sp>
    </p:spTree>
    <p:extLst>
      <p:ext uri="{BB962C8B-B14F-4D97-AF65-F5344CB8AC3E}">
        <p14:creationId xmlns:p14="http://schemas.microsoft.com/office/powerpoint/2010/main" val="18325603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1100" y="2160814"/>
            <a:ext cx="6223000" cy="3693319"/>
          </a:xfrm>
          <a:prstGeom prst="rect">
            <a:avLst/>
          </a:prstGeom>
          <a:noFill/>
        </p:spPr>
        <p:txBody>
          <a:bodyPr>
            <a:spAutoFit/>
          </a:bodyPr>
          <a:lstStyle/>
          <a:p>
            <a:pPr>
              <a:defRPr/>
            </a:pPr>
            <a:r>
              <a:rPr lang="en-GB" dirty="0">
                <a:latin typeface="+mn-lt"/>
              </a:rPr>
              <a:t>Copyright © </a:t>
            </a:r>
            <a:r>
              <a:rPr lang="en-GB" dirty="0" smtClean="0">
                <a:latin typeface="+mn-lt"/>
              </a:rPr>
              <a:t>2014, </a:t>
            </a:r>
            <a:r>
              <a:rPr lang="en-GB" dirty="0">
                <a:latin typeface="+mn-lt"/>
              </a:rPr>
              <a:t>Templeman Consulting Ltd.</a:t>
            </a:r>
          </a:p>
          <a:p>
            <a:pPr>
              <a:defRPr/>
            </a:pPr>
            <a:r>
              <a:rPr lang="en-GB" smtClean="0">
                <a:latin typeface="+mn-lt"/>
              </a:rPr>
              <a:t>version 1.1</a:t>
            </a:r>
          </a:p>
          <a:p>
            <a:pPr>
              <a:defRPr/>
            </a:pPr>
            <a:endParaRPr lang="en-GB" dirty="0">
              <a:latin typeface="+mn-lt"/>
            </a:endParaRPr>
          </a:p>
          <a:p>
            <a:pPr>
              <a:defRPr/>
            </a:pPr>
            <a:r>
              <a:rPr lang="en-GB" dirty="0">
                <a:latin typeface="+mn-lt"/>
              </a:rPr>
              <a:t>All rights reserved. No part of this work covered by copyright hereon may be reproduced in any form or by any means; graphic, electronic, or mechanical, including photocopying, recording, taping, or storage in an information retrieval system, without the prior written permission of the copyright owners. </a:t>
            </a:r>
          </a:p>
          <a:p>
            <a:pPr>
              <a:defRPr/>
            </a:pPr>
            <a:endParaRPr lang="en-GB" dirty="0">
              <a:latin typeface="+mn-lt"/>
            </a:endParaRPr>
          </a:p>
          <a:p>
            <a:pPr>
              <a:defRPr/>
            </a:pPr>
            <a:r>
              <a:rPr lang="en-GB" dirty="0">
                <a:latin typeface="+mn-lt"/>
              </a:rPr>
              <a:t>Whilst every effort has been made to ensure the accuracy, adequacy and completeness of the information and material contained in this course, the course is provided “as is”, without warranty of any kind, express or implied. </a:t>
            </a:r>
          </a:p>
        </p:txBody>
      </p:sp>
    </p:spTree>
    <p:extLst>
      <p:ext uri="{BB962C8B-B14F-4D97-AF65-F5344CB8AC3E}">
        <p14:creationId xmlns:p14="http://schemas.microsoft.com/office/powerpoint/2010/main" val="269197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1"/>
          </p:nvPr>
        </p:nvSpPr>
        <p:spPr/>
        <p:txBody>
          <a:bodyPr/>
          <a:lstStyle/>
          <a:p>
            <a:r>
              <a:rPr lang="en-GB" dirty="0">
                <a:latin typeface="Arial" charset="0"/>
              </a:rPr>
              <a:t>Objectives</a:t>
            </a:r>
          </a:p>
          <a:p>
            <a:pPr lvl="1"/>
            <a:r>
              <a:rPr lang="en-GB" dirty="0">
                <a:latin typeface="Arial" charset="0"/>
              </a:rPr>
              <a:t>To explain the aims and objectives of the course</a:t>
            </a:r>
          </a:p>
          <a:p>
            <a:r>
              <a:rPr lang="en-GB" dirty="0">
                <a:latin typeface="Arial" charset="0"/>
              </a:rPr>
              <a:t>Contents</a:t>
            </a:r>
          </a:p>
          <a:p>
            <a:pPr lvl="1"/>
            <a:r>
              <a:rPr lang="en-GB" dirty="0">
                <a:latin typeface="Arial" charset="0"/>
              </a:rPr>
              <a:t>Course administration</a:t>
            </a:r>
          </a:p>
          <a:p>
            <a:pPr lvl="1"/>
            <a:r>
              <a:rPr lang="en-GB" dirty="0">
                <a:latin typeface="Arial" charset="0"/>
              </a:rPr>
              <a:t>Course objectives and assumptions</a:t>
            </a:r>
          </a:p>
          <a:p>
            <a:pPr lvl="1"/>
            <a:r>
              <a:rPr lang="en-GB" dirty="0">
                <a:latin typeface="Arial" charset="0"/>
              </a:rPr>
              <a:t>Introductions</a:t>
            </a:r>
          </a:p>
          <a:p>
            <a:pPr lvl="1"/>
            <a:r>
              <a:rPr lang="en-GB" dirty="0">
                <a:latin typeface="Arial" charset="0"/>
              </a:rPr>
              <a:t>Any questions?</a:t>
            </a:r>
          </a:p>
          <a:p>
            <a:r>
              <a:rPr lang="en-GB" dirty="0">
                <a:latin typeface="Arial" charset="0"/>
              </a:rPr>
              <a:t>Exercise</a:t>
            </a:r>
          </a:p>
          <a:p>
            <a:pPr lvl="1"/>
            <a:r>
              <a:rPr lang="en-GB" dirty="0">
                <a:latin typeface="Arial" charset="0"/>
              </a:rPr>
              <a:t>Locate the exercises</a:t>
            </a:r>
          </a:p>
        </p:txBody>
      </p:sp>
      <p:sp>
        <p:nvSpPr>
          <p:cNvPr id="7170" name="Rectangle 3"/>
          <p:cNvSpPr>
            <a:spLocks noGrp="1" noChangeArrowheads="1"/>
          </p:cNvSpPr>
          <p:nvPr>
            <p:ph type="title"/>
          </p:nvPr>
        </p:nvSpPr>
        <p:spPr/>
        <p:txBody>
          <a:bodyPr/>
          <a:lstStyle/>
          <a:p>
            <a:pPr eaLnBrk="1" hangingPunct="1"/>
            <a:r>
              <a:rPr lang="en-GB">
                <a:latin typeface="Arial" charset="0"/>
              </a:rPr>
              <a:t>Chapter overview</a:t>
            </a:r>
          </a:p>
        </p:txBody>
      </p:sp>
    </p:spTree>
    <p:extLst>
      <p:ext uri="{BB962C8B-B14F-4D97-AF65-F5344CB8AC3E}">
        <p14:creationId xmlns:p14="http://schemas.microsoft.com/office/powerpoint/2010/main" val="41437729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p:txBody>
          <a:bodyPr/>
          <a:lstStyle/>
          <a:p>
            <a:pPr eaLnBrk="1" hangingPunct="1"/>
            <a:r>
              <a:rPr lang="en-GB">
                <a:latin typeface="Arial" charset="0"/>
              </a:rPr>
              <a:t>Administration</a:t>
            </a:r>
          </a:p>
        </p:txBody>
      </p:sp>
      <p:sp>
        <p:nvSpPr>
          <p:cNvPr id="4" name="Rectangle 3"/>
          <p:cNvSpPr txBox="1">
            <a:spLocks noChangeArrowheads="1"/>
          </p:cNvSpPr>
          <p:nvPr/>
        </p:nvSpPr>
        <p:spPr bwMode="auto">
          <a:xfrm>
            <a:off x="249238" y="1071563"/>
            <a:ext cx="3563937" cy="5568950"/>
          </a:xfrm>
          <a:prstGeom prst="rect">
            <a:avLst/>
          </a:prstGeom>
          <a:noFill/>
          <a:ln w="9525">
            <a:noFill/>
            <a:miter lim="800000"/>
            <a:headEnd/>
            <a:tailEnd/>
          </a:ln>
          <a:effectLst/>
        </p:spPr>
        <p:txBody>
          <a:bodyPr/>
          <a:lstStyle/>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Front door security</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Name card</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Chairs</a:t>
            </a:r>
          </a:p>
          <a:p>
            <a:pPr marL="739775" lvl="1" indent="-225425">
              <a:lnSpc>
                <a:spcPct val="110000"/>
              </a:lnSpc>
              <a:spcBef>
                <a:spcPct val="15000"/>
              </a:spcBef>
              <a:spcAft>
                <a:spcPct val="10000"/>
              </a:spcAft>
              <a:buClr>
                <a:schemeClr val="bg2"/>
              </a:buClr>
              <a:buFontTx/>
              <a:buChar char="•"/>
              <a:defRPr/>
            </a:pPr>
            <a:endParaRPr lang="en-GB" sz="2000" b="1" kern="0">
              <a:solidFill>
                <a:srgbClr val="134183"/>
              </a:solidFill>
              <a:latin typeface="+mn-lt"/>
              <a:ea typeface="+mn-ea"/>
              <a:cs typeface="+mn-cs"/>
            </a:endParaRP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Fire exits</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Toilets</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Smoking</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Coffee Room</a:t>
            </a:r>
          </a:p>
          <a:p>
            <a:pPr marL="739775" lvl="1" indent="-225425">
              <a:lnSpc>
                <a:spcPct val="110000"/>
              </a:lnSpc>
              <a:spcBef>
                <a:spcPct val="15000"/>
              </a:spcBef>
              <a:spcAft>
                <a:spcPct val="10000"/>
              </a:spcAft>
              <a:buClr>
                <a:schemeClr val="bg2"/>
              </a:buClr>
              <a:buFontTx/>
              <a:buChar char="•"/>
              <a:defRPr/>
            </a:pPr>
            <a:endParaRPr lang="en-GB" sz="2000" b="1" kern="0">
              <a:solidFill>
                <a:srgbClr val="134183"/>
              </a:solidFill>
              <a:latin typeface="+mn-lt"/>
              <a:ea typeface="+mn-ea"/>
              <a:cs typeface="+mn-cs"/>
            </a:endParaRP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Timing</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Breaks</a:t>
            </a:r>
          </a:p>
          <a:p>
            <a:pPr marL="739775" lvl="1" indent="-225425">
              <a:lnSpc>
                <a:spcPct val="110000"/>
              </a:lnSpc>
              <a:spcBef>
                <a:spcPct val="15000"/>
              </a:spcBef>
              <a:spcAft>
                <a:spcPct val="10000"/>
              </a:spcAft>
              <a:buClr>
                <a:schemeClr val="bg2"/>
              </a:buClr>
              <a:buFontTx/>
              <a:buChar char="•"/>
              <a:defRPr/>
            </a:pPr>
            <a:r>
              <a:rPr lang="en-GB" sz="2000" b="1" kern="0">
                <a:solidFill>
                  <a:srgbClr val="134183"/>
                </a:solidFill>
                <a:latin typeface="+mn-lt"/>
                <a:ea typeface="+mn-ea"/>
                <a:cs typeface="+mn-cs"/>
              </a:rPr>
              <a:t>Lunch</a:t>
            </a:r>
          </a:p>
          <a:p>
            <a:pPr marL="739775" lvl="1" indent="-225425">
              <a:lnSpc>
                <a:spcPct val="110000"/>
              </a:lnSpc>
              <a:spcBef>
                <a:spcPct val="15000"/>
              </a:spcBef>
              <a:spcAft>
                <a:spcPct val="10000"/>
              </a:spcAft>
              <a:buClr>
                <a:schemeClr val="bg2"/>
              </a:buClr>
              <a:buFontTx/>
              <a:buChar char="•"/>
              <a:defRPr/>
            </a:pPr>
            <a:endParaRPr lang="en-US" sz="2000" b="1" kern="0" dirty="0">
              <a:solidFill>
                <a:srgbClr val="134183"/>
              </a:solidFill>
              <a:latin typeface="+mn-lt"/>
              <a:ea typeface="+mn-ea"/>
              <a:cs typeface="+mn-cs"/>
            </a:endParaRPr>
          </a:p>
        </p:txBody>
      </p:sp>
      <p:sp>
        <p:nvSpPr>
          <p:cNvPr id="5" name="Rectangle 3"/>
          <p:cNvSpPr txBox="1">
            <a:spLocks noChangeArrowheads="1"/>
          </p:cNvSpPr>
          <p:nvPr/>
        </p:nvSpPr>
        <p:spPr bwMode="auto">
          <a:xfrm>
            <a:off x="4198938" y="1071563"/>
            <a:ext cx="3562350" cy="5568950"/>
          </a:xfrm>
          <a:prstGeom prst="rect">
            <a:avLst/>
          </a:prstGeom>
          <a:noFill/>
          <a:ln w="9525">
            <a:noFill/>
            <a:miter lim="800000"/>
            <a:headEnd/>
            <a:tailEnd/>
          </a:ln>
        </p:spPr>
        <p:txBody>
          <a:bodyPr/>
          <a:lstStyle/>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Downloads &amp; Viruses</a:t>
            </a: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Admin support</a:t>
            </a: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Messages</a:t>
            </a:r>
          </a:p>
          <a:p>
            <a:pPr marL="739775" lvl="1" indent="-225425">
              <a:lnSpc>
                <a:spcPct val="110000"/>
              </a:lnSpc>
              <a:spcBef>
                <a:spcPct val="15000"/>
              </a:spcBef>
              <a:spcAft>
                <a:spcPct val="10000"/>
              </a:spcAft>
              <a:buClr>
                <a:schemeClr val="bg2"/>
              </a:buClr>
              <a:buFontTx/>
              <a:buChar char="•"/>
              <a:defRPr/>
            </a:pPr>
            <a:endParaRPr lang="en-GB" sz="2000" b="1" kern="0" dirty="0">
              <a:solidFill>
                <a:srgbClr val="134183"/>
              </a:solidFill>
              <a:latin typeface="+mn-lt"/>
              <a:ea typeface="+mn-ea"/>
              <a:cs typeface="+mn-cs"/>
            </a:endParaRP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Taxis</a:t>
            </a: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Trains/Coaches</a:t>
            </a: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Hotels</a:t>
            </a:r>
          </a:p>
          <a:p>
            <a:pPr marL="739775" lvl="1" indent="-225425">
              <a:lnSpc>
                <a:spcPct val="110000"/>
              </a:lnSpc>
              <a:spcBef>
                <a:spcPct val="15000"/>
              </a:spcBef>
              <a:spcAft>
                <a:spcPct val="10000"/>
              </a:spcAft>
              <a:buClr>
                <a:schemeClr val="bg2"/>
              </a:buClr>
              <a:buFontTx/>
              <a:buChar char="•"/>
              <a:defRPr/>
            </a:pPr>
            <a:endParaRPr lang="en-GB" sz="2000" b="1" kern="0" dirty="0">
              <a:solidFill>
                <a:srgbClr val="134183"/>
              </a:solidFill>
              <a:latin typeface="+mn-lt"/>
              <a:ea typeface="+mn-ea"/>
              <a:cs typeface="+mn-cs"/>
            </a:endParaRP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First Aid</a:t>
            </a:r>
          </a:p>
          <a:p>
            <a:pPr marL="739775" lvl="1" indent="-225425">
              <a:lnSpc>
                <a:spcPct val="110000"/>
              </a:lnSpc>
              <a:spcBef>
                <a:spcPct val="15000"/>
              </a:spcBef>
              <a:spcAft>
                <a:spcPct val="10000"/>
              </a:spcAft>
              <a:buClr>
                <a:schemeClr val="bg2"/>
              </a:buClr>
              <a:buFontTx/>
              <a:buChar char="•"/>
              <a:defRPr/>
            </a:pPr>
            <a:endParaRPr lang="en-GB" sz="2000" b="1" kern="0" dirty="0">
              <a:solidFill>
                <a:srgbClr val="134183"/>
              </a:solidFill>
              <a:latin typeface="+mn-lt"/>
              <a:ea typeface="+mn-ea"/>
              <a:cs typeface="+mn-cs"/>
            </a:endParaRPr>
          </a:p>
          <a:p>
            <a:pPr marL="739775" lvl="1" indent="-225425">
              <a:lnSpc>
                <a:spcPct val="110000"/>
              </a:lnSpc>
              <a:spcBef>
                <a:spcPct val="15000"/>
              </a:spcBef>
              <a:spcAft>
                <a:spcPct val="10000"/>
              </a:spcAft>
              <a:buClr>
                <a:schemeClr val="bg2"/>
              </a:buClr>
              <a:buFontTx/>
              <a:buChar char="•"/>
              <a:defRPr/>
            </a:pPr>
            <a:r>
              <a:rPr lang="en-GB" sz="2000" b="1" kern="0" dirty="0">
                <a:solidFill>
                  <a:srgbClr val="134183"/>
                </a:solidFill>
                <a:latin typeface="+mn-lt"/>
                <a:ea typeface="+mn-ea"/>
                <a:cs typeface="+mn-cs"/>
              </a:rPr>
              <a:t>Telephones/Mobiles</a:t>
            </a:r>
          </a:p>
          <a:p>
            <a:pPr marL="739775" lvl="1" indent="-225425">
              <a:lnSpc>
                <a:spcPct val="110000"/>
              </a:lnSpc>
              <a:spcBef>
                <a:spcPct val="15000"/>
              </a:spcBef>
              <a:spcAft>
                <a:spcPct val="10000"/>
              </a:spcAft>
              <a:buClr>
                <a:schemeClr val="bg2"/>
              </a:buClr>
              <a:defRPr/>
            </a:pPr>
            <a:endParaRPr lang="en-GB" sz="2000" b="1" kern="0" dirty="0">
              <a:solidFill>
                <a:srgbClr val="134183"/>
              </a:solidFill>
              <a:latin typeface="+mn-lt"/>
              <a:ea typeface="+mn-ea"/>
              <a:cs typeface="+mn-cs"/>
            </a:endParaRPr>
          </a:p>
          <a:p>
            <a:pPr marL="739775" lvl="1" indent="-225425">
              <a:lnSpc>
                <a:spcPct val="110000"/>
              </a:lnSpc>
              <a:spcBef>
                <a:spcPct val="15000"/>
              </a:spcBef>
              <a:spcAft>
                <a:spcPct val="10000"/>
              </a:spcAft>
              <a:buClr>
                <a:schemeClr val="bg2"/>
              </a:buClr>
              <a:buFontTx/>
              <a:buChar char="•"/>
              <a:defRPr/>
            </a:pPr>
            <a:endParaRPr lang="en-US" sz="2000" b="1" kern="0" dirty="0">
              <a:solidFill>
                <a:srgbClr val="134183"/>
              </a:solidFill>
              <a:latin typeface="+mn-lt"/>
              <a:ea typeface="+mn-ea"/>
              <a:cs typeface="+mn-cs"/>
            </a:endParaRPr>
          </a:p>
        </p:txBody>
      </p:sp>
    </p:spTree>
    <p:extLst>
      <p:ext uri="{BB962C8B-B14F-4D97-AF65-F5344CB8AC3E}">
        <p14:creationId xmlns:p14="http://schemas.microsoft.com/office/powerpoint/2010/main" val="37741160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GB">
                <a:latin typeface="Arial" charset="0"/>
              </a:rPr>
              <a:t>Course delivery</a:t>
            </a:r>
          </a:p>
        </p:txBody>
      </p:sp>
      <p:sp>
        <p:nvSpPr>
          <p:cNvPr id="11266" name="Rectangle 2"/>
          <p:cNvSpPr>
            <a:spLocks noChangeArrowheads="1"/>
          </p:cNvSpPr>
          <p:nvPr/>
        </p:nvSpPr>
        <p:spPr bwMode="auto">
          <a:xfrm>
            <a:off x="798513" y="3095625"/>
            <a:ext cx="24717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a:solidFill>
                  <a:srgbClr val="134183"/>
                </a:solidFill>
              </a:rPr>
              <a:t>Lecture material</a:t>
            </a:r>
          </a:p>
        </p:txBody>
      </p:sp>
      <p:sp>
        <p:nvSpPr>
          <p:cNvPr id="11267" name="Rectangle 3"/>
          <p:cNvSpPr>
            <a:spLocks noChangeArrowheads="1"/>
          </p:cNvSpPr>
          <p:nvPr/>
        </p:nvSpPr>
        <p:spPr bwMode="auto">
          <a:xfrm>
            <a:off x="6110288" y="6003925"/>
            <a:ext cx="27797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a:solidFill>
                  <a:srgbClr val="134183"/>
                </a:solidFill>
              </a:rPr>
              <a:t>Practical sessions</a:t>
            </a:r>
          </a:p>
        </p:txBody>
      </p:sp>
      <p:sp>
        <p:nvSpPr>
          <p:cNvPr id="11268" name="Rectangle 4"/>
          <p:cNvSpPr>
            <a:spLocks noChangeArrowheads="1"/>
          </p:cNvSpPr>
          <p:nvPr/>
        </p:nvSpPr>
        <p:spPr bwMode="auto">
          <a:xfrm>
            <a:off x="6038850" y="3095625"/>
            <a:ext cx="28622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a:solidFill>
                  <a:srgbClr val="134183"/>
                </a:solidFill>
              </a:rPr>
              <a:t>Course workbooks</a:t>
            </a:r>
          </a:p>
        </p:txBody>
      </p:sp>
      <p:sp>
        <p:nvSpPr>
          <p:cNvPr id="7" name="Rectangle 5"/>
          <p:cNvSpPr>
            <a:spLocks noChangeArrowheads="1"/>
          </p:cNvSpPr>
          <p:nvPr/>
        </p:nvSpPr>
        <p:spPr bwMode="auto">
          <a:xfrm>
            <a:off x="3590925" y="3044825"/>
            <a:ext cx="2200275" cy="107772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92075" tIns="46038" rIns="92075" bIns="46038">
            <a:spAutoFit/>
          </a:bodyPr>
          <a:lstStyle/>
          <a:p>
            <a:pPr algn="ctr" defTabSz="739775">
              <a:defRPr/>
            </a:pPr>
            <a:r>
              <a:rPr lang="en-GB" sz="1600" b="1" i="1" dirty="0">
                <a:solidFill>
                  <a:srgbClr val="134183"/>
                </a:solidFill>
              </a:rPr>
              <a:t>Hear and Forget</a:t>
            </a:r>
          </a:p>
          <a:p>
            <a:pPr algn="ctr" defTabSz="739775">
              <a:defRPr/>
            </a:pPr>
            <a:r>
              <a:rPr lang="en-GB" sz="1600" b="1" i="1" dirty="0">
                <a:solidFill>
                  <a:srgbClr val="134183"/>
                </a:solidFill>
              </a:rPr>
              <a:t>See and Remember</a:t>
            </a:r>
          </a:p>
          <a:p>
            <a:pPr algn="ctr" defTabSz="739775">
              <a:defRPr/>
            </a:pPr>
            <a:r>
              <a:rPr lang="en-GB" sz="1600" b="1" i="1" dirty="0">
                <a:solidFill>
                  <a:srgbClr val="134183"/>
                </a:solidFill>
              </a:rPr>
              <a:t>Do and Understand</a:t>
            </a:r>
          </a:p>
        </p:txBody>
      </p:sp>
      <p:sp>
        <p:nvSpPr>
          <p:cNvPr id="11272" name="Rectangle 6"/>
          <p:cNvSpPr>
            <a:spLocks noChangeArrowheads="1"/>
          </p:cNvSpPr>
          <p:nvPr/>
        </p:nvSpPr>
        <p:spPr bwMode="auto">
          <a:xfrm>
            <a:off x="373063" y="6007100"/>
            <a:ext cx="37195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a:solidFill>
                  <a:srgbClr val="134183"/>
                </a:solidFill>
              </a:rPr>
              <a:t>Questions and exercises</a:t>
            </a:r>
          </a:p>
        </p:txBody>
      </p:sp>
      <p:sp>
        <p:nvSpPr>
          <p:cNvPr id="11273" name="Rectangle 7"/>
          <p:cNvSpPr>
            <a:spLocks noChangeArrowheads="1"/>
          </p:cNvSpPr>
          <p:nvPr/>
        </p:nvSpPr>
        <p:spPr bwMode="auto">
          <a:xfrm>
            <a:off x="4486275" y="3384550"/>
            <a:ext cx="1714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aphicFrame>
        <p:nvGraphicFramePr>
          <p:cNvPr id="11274" name="Object 8"/>
          <p:cNvGraphicFramePr>
            <a:graphicFrameLocks noChangeAspect="1"/>
          </p:cNvGraphicFramePr>
          <p:nvPr/>
        </p:nvGraphicFramePr>
        <p:xfrm>
          <a:off x="387350" y="1068388"/>
          <a:ext cx="2922588" cy="1928812"/>
        </p:xfrm>
        <a:graphic>
          <a:graphicData uri="http://schemas.openxmlformats.org/presentationml/2006/ole">
            <mc:AlternateContent xmlns:mc="http://schemas.openxmlformats.org/markup-compatibility/2006">
              <mc:Choice xmlns:v="urn:schemas-microsoft-com:vml" Requires="v">
                <p:oleObj spid="_x0000_s1035" name="Clip" r:id="rId4" imgW="2647950" imgH="1747838" progId="">
                  <p:embed/>
                </p:oleObj>
              </mc:Choice>
              <mc:Fallback>
                <p:oleObj name="Clip" r:id="rId4" imgW="2647950" imgH="174783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068388"/>
                        <a:ext cx="2922588" cy="192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75"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0288" y="4081463"/>
            <a:ext cx="17287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bs00975_"/>
          <p:cNvPicPr>
            <a:picLocks noChangeAspect="1" noChangeArrowheads="1"/>
          </p:cNvPicPr>
          <p:nvPr/>
        </p:nvPicPr>
        <p:blipFill>
          <a:blip r:embed="rId7" cstate="print"/>
          <a:srcRect/>
          <a:stretch>
            <a:fillRect/>
          </a:stretch>
        </p:blipFill>
        <p:spPr bwMode="auto">
          <a:xfrm>
            <a:off x="6161088" y="1268413"/>
            <a:ext cx="2425700" cy="1498600"/>
          </a:xfrm>
          <a:prstGeom prst="rect">
            <a:avLst/>
          </a:prstGeom>
          <a:ln>
            <a:noFill/>
          </a:ln>
          <a:effectLst>
            <a:outerShdw blurRad="292100" dist="139700" dir="2700000" algn="tl" rotWithShape="0">
              <a:srgbClr val="333333">
                <a:alpha val="65000"/>
              </a:srgbClr>
            </a:outerShdw>
          </a:effectLst>
        </p:spPr>
      </p:pic>
      <p:grpSp>
        <p:nvGrpSpPr>
          <p:cNvPr id="2" name="Group 32"/>
          <p:cNvGrpSpPr>
            <a:grpSpLocks/>
          </p:cNvGrpSpPr>
          <p:nvPr/>
        </p:nvGrpSpPr>
        <p:grpSpPr bwMode="auto">
          <a:xfrm>
            <a:off x="6592888" y="3933825"/>
            <a:ext cx="1943100" cy="1935163"/>
            <a:chOff x="6592888" y="3933825"/>
            <a:chExt cx="1943100" cy="1935163"/>
          </a:xfrm>
        </p:grpSpPr>
        <p:grpSp>
          <p:nvGrpSpPr>
            <p:cNvPr id="3" name="Group 13"/>
            <p:cNvGrpSpPr>
              <a:grpSpLocks/>
            </p:cNvGrpSpPr>
            <p:nvPr/>
          </p:nvGrpSpPr>
          <p:grpSpPr bwMode="auto">
            <a:xfrm>
              <a:off x="7419495" y="3933825"/>
              <a:ext cx="1116493" cy="1310619"/>
              <a:chOff x="1923" y="1953"/>
              <a:chExt cx="896" cy="969"/>
            </a:xfrm>
            <a:scene3d>
              <a:camera prst="orthographicFront">
                <a:rot lat="0" lon="0" rev="0"/>
              </a:camera>
              <a:lightRig rig="glow" dir="t">
                <a:rot lat="0" lon="0" rev="14100000"/>
              </a:lightRig>
            </a:scene3d>
          </p:grpSpPr>
          <p:sp>
            <p:nvSpPr>
              <p:cNvPr id="22" name="Freeform 14"/>
              <p:cNvSpPr>
                <a:spLocks/>
              </p:cNvSpPr>
              <p:nvPr/>
            </p:nvSpPr>
            <p:spPr bwMode="auto">
              <a:xfrm>
                <a:off x="1932" y="1965"/>
                <a:ext cx="883" cy="946"/>
              </a:xfrm>
              <a:custGeom>
                <a:avLst/>
                <a:gdLst>
                  <a:gd name="T0" fmla="*/ 166 w 883"/>
                  <a:gd name="T1" fmla="*/ 632 h 946"/>
                  <a:gd name="T2" fmla="*/ 98 w 883"/>
                  <a:gd name="T3" fmla="*/ 693 h 946"/>
                  <a:gd name="T4" fmla="*/ 13 w 883"/>
                  <a:gd name="T5" fmla="*/ 767 h 946"/>
                  <a:gd name="T6" fmla="*/ 13 w 883"/>
                  <a:gd name="T7" fmla="*/ 830 h 946"/>
                  <a:gd name="T8" fmla="*/ 27 w 883"/>
                  <a:gd name="T9" fmla="*/ 946 h 946"/>
                  <a:gd name="T10" fmla="*/ 170 w 883"/>
                  <a:gd name="T11" fmla="*/ 941 h 946"/>
                  <a:gd name="T12" fmla="*/ 330 w 883"/>
                  <a:gd name="T13" fmla="*/ 924 h 946"/>
                  <a:gd name="T14" fmla="*/ 568 w 883"/>
                  <a:gd name="T15" fmla="*/ 919 h 946"/>
                  <a:gd name="T16" fmla="*/ 747 w 883"/>
                  <a:gd name="T17" fmla="*/ 924 h 946"/>
                  <a:gd name="T18" fmla="*/ 809 w 883"/>
                  <a:gd name="T19" fmla="*/ 809 h 946"/>
                  <a:gd name="T20" fmla="*/ 883 w 883"/>
                  <a:gd name="T21" fmla="*/ 585 h 946"/>
                  <a:gd name="T22" fmla="*/ 869 w 883"/>
                  <a:gd name="T23" fmla="*/ 517 h 946"/>
                  <a:gd name="T24" fmla="*/ 842 w 883"/>
                  <a:gd name="T25" fmla="*/ 490 h 946"/>
                  <a:gd name="T26" fmla="*/ 762 w 883"/>
                  <a:gd name="T27" fmla="*/ 495 h 946"/>
                  <a:gd name="T28" fmla="*/ 799 w 883"/>
                  <a:gd name="T29" fmla="*/ 325 h 946"/>
                  <a:gd name="T30" fmla="*/ 804 w 883"/>
                  <a:gd name="T31" fmla="*/ 272 h 946"/>
                  <a:gd name="T32" fmla="*/ 785 w 883"/>
                  <a:gd name="T33" fmla="*/ 140 h 946"/>
                  <a:gd name="T34" fmla="*/ 766 w 883"/>
                  <a:gd name="T35" fmla="*/ 42 h 946"/>
                  <a:gd name="T36" fmla="*/ 733 w 883"/>
                  <a:gd name="T37" fmla="*/ 0 h 946"/>
                  <a:gd name="T38" fmla="*/ 708 w 883"/>
                  <a:gd name="T39" fmla="*/ 0 h 946"/>
                  <a:gd name="T40" fmla="*/ 643 w 883"/>
                  <a:gd name="T41" fmla="*/ 11 h 946"/>
                  <a:gd name="T42" fmla="*/ 539 w 883"/>
                  <a:gd name="T43" fmla="*/ 16 h 946"/>
                  <a:gd name="T44" fmla="*/ 471 w 883"/>
                  <a:gd name="T45" fmla="*/ 6 h 946"/>
                  <a:gd name="T46" fmla="*/ 397 w 883"/>
                  <a:gd name="T47" fmla="*/ 2 h 946"/>
                  <a:gd name="T48" fmla="*/ 369 w 883"/>
                  <a:gd name="T49" fmla="*/ 9 h 946"/>
                  <a:gd name="T50" fmla="*/ 306 w 883"/>
                  <a:gd name="T51" fmla="*/ 38 h 946"/>
                  <a:gd name="T52" fmla="*/ 213 w 883"/>
                  <a:gd name="T53" fmla="*/ 63 h 946"/>
                  <a:gd name="T54" fmla="*/ 95 w 883"/>
                  <a:gd name="T55" fmla="*/ 104 h 946"/>
                  <a:gd name="T56" fmla="*/ 50 w 883"/>
                  <a:gd name="T57" fmla="*/ 130 h 946"/>
                  <a:gd name="T58" fmla="*/ 9 w 883"/>
                  <a:gd name="T59" fmla="*/ 174 h 946"/>
                  <a:gd name="T60" fmla="*/ 0 w 883"/>
                  <a:gd name="T61" fmla="*/ 239 h 946"/>
                  <a:gd name="T62" fmla="*/ 0 w 883"/>
                  <a:gd name="T63" fmla="*/ 347 h 946"/>
                  <a:gd name="T64" fmla="*/ 5 w 883"/>
                  <a:gd name="T65" fmla="*/ 475 h 946"/>
                  <a:gd name="T66" fmla="*/ 14 w 883"/>
                  <a:gd name="T67" fmla="*/ 550 h 946"/>
                  <a:gd name="T68" fmla="*/ 32 w 883"/>
                  <a:gd name="T69" fmla="*/ 594 h 946"/>
                  <a:gd name="T70" fmla="*/ 60 w 883"/>
                  <a:gd name="T71" fmla="*/ 616 h 946"/>
                  <a:gd name="T72" fmla="*/ 93 w 883"/>
                  <a:gd name="T73" fmla="*/ 625 h 946"/>
                  <a:gd name="T74" fmla="*/ 166 w 883"/>
                  <a:gd name="T75" fmla="*/ 632 h 9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3"/>
                  <a:gd name="T115" fmla="*/ 0 h 946"/>
                  <a:gd name="T116" fmla="*/ 883 w 883"/>
                  <a:gd name="T117" fmla="*/ 946 h 9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3" h="946">
                    <a:moveTo>
                      <a:pt x="166" y="632"/>
                    </a:moveTo>
                    <a:lnTo>
                      <a:pt x="98" y="693"/>
                    </a:lnTo>
                    <a:lnTo>
                      <a:pt x="13" y="767"/>
                    </a:lnTo>
                    <a:lnTo>
                      <a:pt x="13" y="830"/>
                    </a:lnTo>
                    <a:lnTo>
                      <a:pt x="27" y="946"/>
                    </a:lnTo>
                    <a:lnTo>
                      <a:pt x="170" y="941"/>
                    </a:lnTo>
                    <a:lnTo>
                      <a:pt x="330" y="924"/>
                    </a:lnTo>
                    <a:lnTo>
                      <a:pt x="568" y="919"/>
                    </a:lnTo>
                    <a:lnTo>
                      <a:pt x="747" y="924"/>
                    </a:lnTo>
                    <a:lnTo>
                      <a:pt x="809" y="809"/>
                    </a:lnTo>
                    <a:lnTo>
                      <a:pt x="883" y="585"/>
                    </a:lnTo>
                    <a:lnTo>
                      <a:pt x="869" y="517"/>
                    </a:lnTo>
                    <a:lnTo>
                      <a:pt x="842" y="490"/>
                    </a:lnTo>
                    <a:lnTo>
                      <a:pt x="762" y="495"/>
                    </a:lnTo>
                    <a:lnTo>
                      <a:pt x="799" y="325"/>
                    </a:lnTo>
                    <a:lnTo>
                      <a:pt x="804" y="272"/>
                    </a:lnTo>
                    <a:lnTo>
                      <a:pt x="785" y="140"/>
                    </a:lnTo>
                    <a:lnTo>
                      <a:pt x="766" y="42"/>
                    </a:lnTo>
                    <a:lnTo>
                      <a:pt x="733" y="0"/>
                    </a:lnTo>
                    <a:lnTo>
                      <a:pt x="708" y="0"/>
                    </a:lnTo>
                    <a:lnTo>
                      <a:pt x="643" y="11"/>
                    </a:lnTo>
                    <a:lnTo>
                      <a:pt x="539" y="16"/>
                    </a:lnTo>
                    <a:lnTo>
                      <a:pt x="471" y="6"/>
                    </a:lnTo>
                    <a:lnTo>
                      <a:pt x="397" y="2"/>
                    </a:lnTo>
                    <a:lnTo>
                      <a:pt x="369" y="9"/>
                    </a:lnTo>
                    <a:lnTo>
                      <a:pt x="306" y="38"/>
                    </a:lnTo>
                    <a:lnTo>
                      <a:pt x="213" y="63"/>
                    </a:lnTo>
                    <a:lnTo>
                      <a:pt x="95" y="104"/>
                    </a:lnTo>
                    <a:lnTo>
                      <a:pt x="50" y="130"/>
                    </a:lnTo>
                    <a:lnTo>
                      <a:pt x="9" y="174"/>
                    </a:lnTo>
                    <a:lnTo>
                      <a:pt x="0" y="239"/>
                    </a:lnTo>
                    <a:lnTo>
                      <a:pt x="0" y="347"/>
                    </a:lnTo>
                    <a:lnTo>
                      <a:pt x="5" y="475"/>
                    </a:lnTo>
                    <a:lnTo>
                      <a:pt x="14" y="550"/>
                    </a:lnTo>
                    <a:lnTo>
                      <a:pt x="32" y="594"/>
                    </a:lnTo>
                    <a:lnTo>
                      <a:pt x="60" y="616"/>
                    </a:lnTo>
                    <a:lnTo>
                      <a:pt x="93" y="625"/>
                    </a:lnTo>
                    <a:lnTo>
                      <a:pt x="166" y="632"/>
                    </a:lnTo>
                    <a:close/>
                  </a:path>
                </a:pathLst>
              </a:custGeom>
              <a:solidFill>
                <a:srgbClr val="DADADA"/>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23" name="Freeform 15"/>
              <p:cNvSpPr>
                <a:spLocks/>
              </p:cNvSpPr>
              <p:nvPr/>
            </p:nvSpPr>
            <p:spPr bwMode="auto">
              <a:xfrm>
                <a:off x="2017" y="2136"/>
                <a:ext cx="517" cy="392"/>
              </a:xfrm>
              <a:custGeom>
                <a:avLst/>
                <a:gdLst>
                  <a:gd name="T0" fmla="*/ 3 w 517"/>
                  <a:gd name="T1" fmla="*/ 107 h 392"/>
                  <a:gd name="T2" fmla="*/ 8 w 517"/>
                  <a:gd name="T3" fmla="*/ 35 h 392"/>
                  <a:gd name="T4" fmla="*/ 19 w 517"/>
                  <a:gd name="T5" fmla="*/ 14 h 392"/>
                  <a:gd name="T6" fmla="*/ 51 w 517"/>
                  <a:gd name="T7" fmla="*/ 6 h 392"/>
                  <a:gd name="T8" fmla="*/ 179 w 517"/>
                  <a:gd name="T9" fmla="*/ 2 h 392"/>
                  <a:gd name="T10" fmla="*/ 336 w 517"/>
                  <a:gd name="T11" fmla="*/ 0 h 392"/>
                  <a:gd name="T12" fmla="*/ 428 w 517"/>
                  <a:gd name="T13" fmla="*/ 2 h 392"/>
                  <a:gd name="T14" fmla="*/ 450 w 517"/>
                  <a:gd name="T15" fmla="*/ 16 h 392"/>
                  <a:gd name="T16" fmla="*/ 466 w 517"/>
                  <a:gd name="T17" fmla="*/ 43 h 392"/>
                  <a:gd name="T18" fmla="*/ 490 w 517"/>
                  <a:gd name="T19" fmla="*/ 159 h 392"/>
                  <a:gd name="T20" fmla="*/ 512 w 517"/>
                  <a:gd name="T21" fmla="*/ 287 h 392"/>
                  <a:gd name="T22" fmla="*/ 517 w 517"/>
                  <a:gd name="T23" fmla="*/ 368 h 392"/>
                  <a:gd name="T24" fmla="*/ 509 w 517"/>
                  <a:gd name="T25" fmla="*/ 382 h 392"/>
                  <a:gd name="T26" fmla="*/ 481 w 517"/>
                  <a:gd name="T27" fmla="*/ 392 h 392"/>
                  <a:gd name="T28" fmla="*/ 346 w 517"/>
                  <a:gd name="T29" fmla="*/ 389 h 392"/>
                  <a:gd name="T30" fmla="*/ 138 w 517"/>
                  <a:gd name="T31" fmla="*/ 379 h 392"/>
                  <a:gd name="T32" fmla="*/ 36 w 517"/>
                  <a:gd name="T33" fmla="*/ 370 h 392"/>
                  <a:gd name="T34" fmla="*/ 19 w 517"/>
                  <a:gd name="T35" fmla="*/ 349 h 392"/>
                  <a:gd name="T36" fmla="*/ 10 w 517"/>
                  <a:gd name="T37" fmla="*/ 308 h 392"/>
                  <a:gd name="T38" fmla="*/ 0 w 517"/>
                  <a:gd name="T39" fmla="*/ 207 h 392"/>
                  <a:gd name="T40" fmla="*/ 3 w 517"/>
                  <a:gd name="T41" fmla="*/ 107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7"/>
                  <a:gd name="T64" fmla="*/ 0 h 392"/>
                  <a:gd name="T65" fmla="*/ 517 w 517"/>
                  <a:gd name="T66" fmla="*/ 392 h 3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7" h="392">
                    <a:moveTo>
                      <a:pt x="3" y="107"/>
                    </a:moveTo>
                    <a:lnTo>
                      <a:pt x="8" y="35"/>
                    </a:lnTo>
                    <a:lnTo>
                      <a:pt x="19" y="14"/>
                    </a:lnTo>
                    <a:lnTo>
                      <a:pt x="51" y="6"/>
                    </a:lnTo>
                    <a:lnTo>
                      <a:pt x="179" y="2"/>
                    </a:lnTo>
                    <a:lnTo>
                      <a:pt x="336" y="0"/>
                    </a:lnTo>
                    <a:lnTo>
                      <a:pt x="428" y="2"/>
                    </a:lnTo>
                    <a:lnTo>
                      <a:pt x="450" y="16"/>
                    </a:lnTo>
                    <a:lnTo>
                      <a:pt x="466" y="43"/>
                    </a:lnTo>
                    <a:lnTo>
                      <a:pt x="490" y="159"/>
                    </a:lnTo>
                    <a:lnTo>
                      <a:pt x="512" y="287"/>
                    </a:lnTo>
                    <a:lnTo>
                      <a:pt x="517" y="368"/>
                    </a:lnTo>
                    <a:lnTo>
                      <a:pt x="509" y="382"/>
                    </a:lnTo>
                    <a:lnTo>
                      <a:pt x="481" y="392"/>
                    </a:lnTo>
                    <a:lnTo>
                      <a:pt x="346" y="389"/>
                    </a:lnTo>
                    <a:lnTo>
                      <a:pt x="138" y="379"/>
                    </a:lnTo>
                    <a:lnTo>
                      <a:pt x="36" y="370"/>
                    </a:lnTo>
                    <a:lnTo>
                      <a:pt x="19" y="349"/>
                    </a:lnTo>
                    <a:lnTo>
                      <a:pt x="10" y="308"/>
                    </a:lnTo>
                    <a:lnTo>
                      <a:pt x="0" y="207"/>
                    </a:lnTo>
                    <a:lnTo>
                      <a:pt x="3" y="107"/>
                    </a:lnTo>
                    <a:close/>
                  </a:path>
                </a:pathLst>
              </a:custGeom>
              <a:solidFill>
                <a:srgbClr val="BFBFBF"/>
              </a:solidFill>
              <a:ln w="9525">
                <a:noFill/>
                <a:round/>
                <a:headEnd/>
                <a:tailEnd/>
              </a:ln>
              <a:effectLst/>
              <a:sp3d prstMaterial="softEdge">
                <a:bevelT w="127000" prst="artDeco"/>
              </a:sp3d>
            </p:spPr>
            <p:txBody>
              <a:bodyPr/>
              <a:lstStyle/>
              <a:p>
                <a:pPr>
                  <a:defRPr/>
                </a:pPr>
                <a:endParaRPr lang="en-US" dirty="0">
                  <a:ea typeface="+mn-ea"/>
                  <a:cs typeface="+mn-cs"/>
                </a:endParaRPr>
              </a:p>
            </p:txBody>
          </p:sp>
          <p:grpSp>
            <p:nvGrpSpPr>
              <p:cNvPr id="4" name="Group 16"/>
              <p:cNvGrpSpPr>
                <a:grpSpLocks/>
              </p:cNvGrpSpPr>
              <p:nvPr/>
            </p:nvGrpSpPr>
            <p:grpSpPr bwMode="auto">
              <a:xfrm>
                <a:off x="1923" y="1953"/>
                <a:ext cx="896" cy="969"/>
                <a:chOff x="1923" y="1953"/>
                <a:chExt cx="896" cy="969"/>
              </a:xfrm>
            </p:grpSpPr>
            <p:sp>
              <p:nvSpPr>
                <p:cNvPr id="25" name="Freeform 17"/>
                <p:cNvSpPr>
                  <a:spLocks/>
                </p:cNvSpPr>
                <p:nvPr/>
              </p:nvSpPr>
              <p:spPr bwMode="auto">
                <a:xfrm>
                  <a:off x="1931" y="2442"/>
                  <a:ext cx="888" cy="480"/>
                </a:xfrm>
                <a:custGeom>
                  <a:avLst/>
                  <a:gdLst>
                    <a:gd name="T0" fmla="*/ 0 w 888"/>
                    <a:gd name="T1" fmla="*/ 290 h 480"/>
                    <a:gd name="T2" fmla="*/ 110 w 888"/>
                    <a:gd name="T3" fmla="*/ 195 h 480"/>
                    <a:gd name="T4" fmla="*/ 113 w 888"/>
                    <a:gd name="T5" fmla="*/ 217 h 480"/>
                    <a:gd name="T6" fmla="*/ 38 w 888"/>
                    <a:gd name="T7" fmla="*/ 285 h 480"/>
                    <a:gd name="T8" fmla="*/ 170 w 888"/>
                    <a:gd name="T9" fmla="*/ 279 h 480"/>
                    <a:gd name="T10" fmla="*/ 449 w 888"/>
                    <a:gd name="T11" fmla="*/ 280 h 480"/>
                    <a:gd name="T12" fmla="*/ 597 w 888"/>
                    <a:gd name="T13" fmla="*/ 269 h 480"/>
                    <a:gd name="T14" fmla="*/ 690 w 888"/>
                    <a:gd name="T15" fmla="*/ 252 h 480"/>
                    <a:gd name="T16" fmla="*/ 713 w 888"/>
                    <a:gd name="T17" fmla="*/ 246 h 480"/>
                    <a:gd name="T18" fmla="*/ 822 w 888"/>
                    <a:gd name="T19" fmla="*/ 27 h 480"/>
                    <a:gd name="T20" fmla="*/ 771 w 888"/>
                    <a:gd name="T21" fmla="*/ 13 h 480"/>
                    <a:gd name="T22" fmla="*/ 847 w 888"/>
                    <a:gd name="T23" fmla="*/ 0 h 480"/>
                    <a:gd name="T24" fmla="*/ 875 w 888"/>
                    <a:gd name="T25" fmla="*/ 24 h 480"/>
                    <a:gd name="T26" fmla="*/ 888 w 888"/>
                    <a:gd name="T27" fmla="*/ 105 h 480"/>
                    <a:gd name="T28" fmla="*/ 866 w 888"/>
                    <a:gd name="T29" fmla="*/ 171 h 480"/>
                    <a:gd name="T30" fmla="*/ 795 w 888"/>
                    <a:gd name="T31" fmla="*/ 385 h 480"/>
                    <a:gd name="T32" fmla="*/ 762 w 888"/>
                    <a:gd name="T33" fmla="*/ 451 h 480"/>
                    <a:gd name="T34" fmla="*/ 732 w 888"/>
                    <a:gd name="T35" fmla="*/ 459 h 480"/>
                    <a:gd name="T36" fmla="*/ 507 w 888"/>
                    <a:gd name="T37" fmla="*/ 455 h 480"/>
                    <a:gd name="T38" fmla="*/ 271 w 888"/>
                    <a:gd name="T39" fmla="*/ 461 h 480"/>
                    <a:gd name="T40" fmla="*/ 47 w 888"/>
                    <a:gd name="T41" fmla="*/ 478 h 480"/>
                    <a:gd name="T42" fmla="*/ 14 w 888"/>
                    <a:gd name="T43" fmla="*/ 480 h 480"/>
                    <a:gd name="T44" fmla="*/ 11 w 888"/>
                    <a:gd name="T45" fmla="*/ 417 h 480"/>
                    <a:gd name="T46" fmla="*/ 6 w 888"/>
                    <a:gd name="T47" fmla="*/ 355 h 480"/>
                    <a:gd name="T48" fmla="*/ 5 w 888"/>
                    <a:gd name="T49" fmla="*/ 322 h 480"/>
                    <a:gd name="T50" fmla="*/ 24 w 888"/>
                    <a:gd name="T51" fmla="*/ 342 h 480"/>
                    <a:gd name="T52" fmla="*/ 28 w 888"/>
                    <a:gd name="T53" fmla="*/ 393 h 480"/>
                    <a:gd name="T54" fmla="*/ 35 w 888"/>
                    <a:gd name="T55" fmla="*/ 447 h 480"/>
                    <a:gd name="T56" fmla="*/ 99 w 888"/>
                    <a:gd name="T57" fmla="*/ 456 h 480"/>
                    <a:gd name="T58" fmla="*/ 246 w 888"/>
                    <a:gd name="T59" fmla="*/ 442 h 480"/>
                    <a:gd name="T60" fmla="*/ 370 w 888"/>
                    <a:gd name="T61" fmla="*/ 432 h 480"/>
                    <a:gd name="T62" fmla="*/ 474 w 888"/>
                    <a:gd name="T63" fmla="*/ 432 h 480"/>
                    <a:gd name="T64" fmla="*/ 630 w 888"/>
                    <a:gd name="T65" fmla="*/ 432 h 480"/>
                    <a:gd name="T66" fmla="*/ 729 w 888"/>
                    <a:gd name="T67" fmla="*/ 431 h 480"/>
                    <a:gd name="T68" fmla="*/ 732 w 888"/>
                    <a:gd name="T69" fmla="*/ 402 h 480"/>
                    <a:gd name="T70" fmla="*/ 723 w 888"/>
                    <a:gd name="T71" fmla="*/ 341 h 480"/>
                    <a:gd name="T72" fmla="*/ 715 w 888"/>
                    <a:gd name="T73" fmla="*/ 274 h 480"/>
                    <a:gd name="T74" fmla="*/ 729 w 888"/>
                    <a:gd name="T75" fmla="*/ 290 h 480"/>
                    <a:gd name="T76" fmla="*/ 743 w 888"/>
                    <a:gd name="T77" fmla="*/ 364 h 480"/>
                    <a:gd name="T78" fmla="*/ 756 w 888"/>
                    <a:gd name="T79" fmla="*/ 402 h 480"/>
                    <a:gd name="T80" fmla="*/ 771 w 888"/>
                    <a:gd name="T81" fmla="*/ 383 h 480"/>
                    <a:gd name="T82" fmla="*/ 798 w 888"/>
                    <a:gd name="T83" fmla="*/ 309 h 480"/>
                    <a:gd name="T84" fmla="*/ 838 w 888"/>
                    <a:gd name="T85" fmla="*/ 204 h 480"/>
                    <a:gd name="T86" fmla="*/ 866 w 888"/>
                    <a:gd name="T87" fmla="*/ 119 h 480"/>
                    <a:gd name="T88" fmla="*/ 871 w 888"/>
                    <a:gd name="T89" fmla="*/ 93 h 480"/>
                    <a:gd name="T90" fmla="*/ 857 w 888"/>
                    <a:gd name="T91" fmla="*/ 33 h 480"/>
                    <a:gd name="T92" fmla="*/ 842 w 888"/>
                    <a:gd name="T93" fmla="*/ 29 h 480"/>
                    <a:gd name="T94" fmla="*/ 812 w 888"/>
                    <a:gd name="T95" fmla="*/ 100 h 480"/>
                    <a:gd name="T96" fmla="*/ 760 w 888"/>
                    <a:gd name="T97" fmla="*/ 193 h 480"/>
                    <a:gd name="T98" fmla="*/ 723 w 888"/>
                    <a:gd name="T99" fmla="*/ 265 h 480"/>
                    <a:gd name="T100" fmla="*/ 685 w 888"/>
                    <a:gd name="T101" fmla="*/ 276 h 480"/>
                    <a:gd name="T102" fmla="*/ 549 w 888"/>
                    <a:gd name="T103" fmla="*/ 293 h 480"/>
                    <a:gd name="T104" fmla="*/ 389 w 888"/>
                    <a:gd name="T105" fmla="*/ 303 h 480"/>
                    <a:gd name="T106" fmla="*/ 231 w 888"/>
                    <a:gd name="T107" fmla="*/ 303 h 480"/>
                    <a:gd name="T108" fmla="*/ 52 w 888"/>
                    <a:gd name="T109" fmla="*/ 304 h 480"/>
                    <a:gd name="T110" fmla="*/ 0 w 888"/>
                    <a:gd name="T111" fmla="*/ 290 h 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88"/>
                    <a:gd name="T169" fmla="*/ 0 h 480"/>
                    <a:gd name="T170" fmla="*/ 888 w 888"/>
                    <a:gd name="T171" fmla="*/ 480 h 48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88" h="480">
                      <a:moveTo>
                        <a:pt x="0" y="290"/>
                      </a:moveTo>
                      <a:lnTo>
                        <a:pt x="110" y="195"/>
                      </a:lnTo>
                      <a:lnTo>
                        <a:pt x="113" y="217"/>
                      </a:lnTo>
                      <a:lnTo>
                        <a:pt x="38" y="285"/>
                      </a:lnTo>
                      <a:lnTo>
                        <a:pt x="170" y="279"/>
                      </a:lnTo>
                      <a:lnTo>
                        <a:pt x="449" y="280"/>
                      </a:lnTo>
                      <a:lnTo>
                        <a:pt x="597" y="269"/>
                      </a:lnTo>
                      <a:lnTo>
                        <a:pt x="690" y="252"/>
                      </a:lnTo>
                      <a:lnTo>
                        <a:pt x="713" y="246"/>
                      </a:lnTo>
                      <a:lnTo>
                        <a:pt x="822" y="27"/>
                      </a:lnTo>
                      <a:lnTo>
                        <a:pt x="771" y="13"/>
                      </a:lnTo>
                      <a:lnTo>
                        <a:pt x="847" y="0"/>
                      </a:lnTo>
                      <a:lnTo>
                        <a:pt x="875" y="24"/>
                      </a:lnTo>
                      <a:lnTo>
                        <a:pt x="888" y="105"/>
                      </a:lnTo>
                      <a:lnTo>
                        <a:pt x="866" y="171"/>
                      </a:lnTo>
                      <a:lnTo>
                        <a:pt x="795" y="385"/>
                      </a:lnTo>
                      <a:lnTo>
                        <a:pt x="762" y="451"/>
                      </a:lnTo>
                      <a:lnTo>
                        <a:pt x="732" y="459"/>
                      </a:lnTo>
                      <a:lnTo>
                        <a:pt x="507" y="455"/>
                      </a:lnTo>
                      <a:lnTo>
                        <a:pt x="271" y="461"/>
                      </a:lnTo>
                      <a:lnTo>
                        <a:pt x="47" y="478"/>
                      </a:lnTo>
                      <a:lnTo>
                        <a:pt x="14" y="480"/>
                      </a:lnTo>
                      <a:lnTo>
                        <a:pt x="11" y="417"/>
                      </a:lnTo>
                      <a:lnTo>
                        <a:pt x="6" y="355"/>
                      </a:lnTo>
                      <a:lnTo>
                        <a:pt x="5" y="322"/>
                      </a:lnTo>
                      <a:lnTo>
                        <a:pt x="24" y="342"/>
                      </a:lnTo>
                      <a:lnTo>
                        <a:pt x="28" y="393"/>
                      </a:lnTo>
                      <a:lnTo>
                        <a:pt x="35" y="447"/>
                      </a:lnTo>
                      <a:lnTo>
                        <a:pt x="99" y="456"/>
                      </a:lnTo>
                      <a:lnTo>
                        <a:pt x="246" y="442"/>
                      </a:lnTo>
                      <a:lnTo>
                        <a:pt x="370" y="432"/>
                      </a:lnTo>
                      <a:lnTo>
                        <a:pt x="474" y="432"/>
                      </a:lnTo>
                      <a:lnTo>
                        <a:pt x="630" y="432"/>
                      </a:lnTo>
                      <a:lnTo>
                        <a:pt x="729" y="431"/>
                      </a:lnTo>
                      <a:lnTo>
                        <a:pt x="732" y="402"/>
                      </a:lnTo>
                      <a:lnTo>
                        <a:pt x="723" y="341"/>
                      </a:lnTo>
                      <a:lnTo>
                        <a:pt x="715" y="274"/>
                      </a:lnTo>
                      <a:lnTo>
                        <a:pt x="729" y="290"/>
                      </a:lnTo>
                      <a:lnTo>
                        <a:pt x="743" y="364"/>
                      </a:lnTo>
                      <a:lnTo>
                        <a:pt x="756" y="402"/>
                      </a:lnTo>
                      <a:lnTo>
                        <a:pt x="771" y="383"/>
                      </a:lnTo>
                      <a:lnTo>
                        <a:pt x="798" y="309"/>
                      </a:lnTo>
                      <a:lnTo>
                        <a:pt x="838" y="204"/>
                      </a:lnTo>
                      <a:lnTo>
                        <a:pt x="866" y="119"/>
                      </a:lnTo>
                      <a:lnTo>
                        <a:pt x="871" y="93"/>
                      </a:lnTo>
                      <a:lnTo>
                        <a:pt x="857" y="33"/>
                      </a:lnTo>
                      <a:lnTo>
                        <a:pt x="842" y="29"/>
                      </a:lnTo>
                      <a:lnTo>
                        <a:pt x="812" y="100"/>
                      </a:lnTo>
                      <a:lnTo>
                        <a:pt x="760" y="193"/>
                      </a:lnTo>
                      <a:lnTo>
                        <a:pt x="723" y="265"/>
                      </a:lnTo>
                      <a:lnTo>
                        <a:pt x="685" y="276"/>
                      </a:lnTo>
                      <a:lnTo>
                        <a:pt x="549" y="293"/>
                      </a:lnTo>
                      <a:lnTo>
                        <a:pt x="389" y="303"/>
                      </a:lnTo>
                      <a:lnTo>
                        <a:pt x="231" y="303"/>
                      </a:lnTo>
                      <a:lnTo>
                        <a:pt x="52" y="304"/>
                      </a:lnTo>
                      <a:lnTo>
                        <a:pt x="0" y="290"/>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26" name="Freeform 18"/>
                <p:cNvSpPr>
                  <a:spLocks/>
                </p:cNvSpPr>
                <p:nvPr/>
              </p:nvSpPr>
              <p:spPr bwMode="auto">
                <a:xfrm>
                  <a:off x="2095" y="2605"/>
                  <a:ext cx="459" cy="105"/>
                </a:xfrm>
                <a:custGeom>
                  <a:avLst/>
                  <a:gdLst>
                    <a:gd name="T0" fmla="*/ 11 w 459"/>
                    <a:gd name="T1" fmla="*/ 19 h 105"/>
                    <a:gd name="T2" fmla="*/ 43 w 459"/>
                    <a:gd name="T3" fmla="*/ 0 h 105"/>
                    <a:gd name="T4" fmla="*/ 59 w 459"/>
                    <a:gd name="T5" fmla="*/ 5 h 105"/>
                    <a:gd name="T6" fmla="*/ 49 w 459"/>
                    <a:gd name="T7" fmla="*/ 29 h 105"/>
                    <a:gd name="T8" fmla="*/ 25 w 459"/>
                    <a:gd name="T9" fmla="*/ 44 h 105"/>
                    <a:gd name="T10" fmla="*/ 71 w 459"/>
                    <a:gd name="T11" fmla="*/ 66 h 105"/>
                    <a:gd name="T12" fmla="*/ 140 w 459"/>
                    <a:gd name="T13" fmla="*/ 69 h 105"/>
                    <a:gd name="T14" fmla="*/ 200 w 459"/>
                    <a:gd name="T15" fmla="*/ 64 h 105"/>
                    <a:gd name="T16" fmla="*/ 243 w 459"/>
                    <a:gd name="T17" fmla="*/ 59 h 105"/>
                    <a:gd name="T18" fmla="*/ 324 w 459"/>
                    <a:gd name="T19" fmla="*/ 51 h 105"/>
                    <a:gd name="T20" fmla="*/ 376 w 459"/>
                    <a:gd name="T21" fmla="*/ 46 h 105"/>
                    <a:gd name="T22" fmla="*/ 410 w 459"/>
                    <a:gd name="T23" fmla="*/ 36 h 105"/>
                    <a:gd name="T24" fmla="*/ 443 w 459"/>
                    <a:gd name="T25" fmla="*/ 15 h 105"/>
                    <a:gd name="T26" fmla="*/ 440 w 459"/>
                    <a:gd name="T27" fmla="*/ 0 h 105"/>
                    <a:gd name="T28" fmla="*/ 459 w 459"/>
                    <a:gd name="T29" fmla="*/ 5 h 105"/>
                    <a:gd name="T30" fmla="*/ 454 w 459"/>
                    <a:gd name="T31" fmla="*/ 56 h 105"/>
                    <a:gd name="T32" fmla="*/ 405 w 459"/>
                    <a:gd name="T33" fmla="*/ 80 h 105"/>
                    <a:gd name="T34" fmla="*/ 297 w 459"/>
                    <a:gd name="T35" fmla="*/ 86 h 105"/>
                    <a:gd name="T36" fmla="*/ 187 w 459"/>
                    <a:gd name="T37" fmla="*/ 97 h 105"/>
                    <a:gd name="T38" fmla="*/ 124 w 459"/>
                    <a:gd name="T39" fmla="*/ 105 h 105"/>
                    <a:gd name="T40" fmla="*/ 48 w 459"/>
                    <a:gd name="T41" fmla="*/ 86 h 105"/>
                    <a:gd name="T42" fmla="*/ 11 w 459"/>
                    <a:gd name="T43" fmla="*/ 75 h 105"/>
                    <a:gd name="T44" fmla="*/ 0 w 459"/>
                    <a:gd name="T45" fmla="*/ 46 h 105"/>
                    <a:gd name="T46" fmla="*/ 11 w 459"/>
                    <a:gd name="T47" fmla="*/ 1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9"/>
                    <a:gd name="T73" fmla="*/ 0 h 105"/>
                    <a:gd name="T74" fmla="*/ 459 w 459"/>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9" h="105">
                      <a:moveTo>
                        <a:pt x="11" y="19"/>
                      </a:moveTo>
                      <a:lnTo>
                        <a:pt x="43" y="0"/>
                      </a:lnTo>
                      <a:lnTo>
                        <a:pt x="59" y="5"/>
                      </a:lnTo>
                      <a:lnTo>
                        <a:pt x="49" y="29"/>
                      </a:lnTo>
                      <a:lnTo>
                        <a:pt x="25" y="44"/>
                      </a:lnTo>
                      <a:lnTo>
                        <a:pt x="71" y="66"/>
                      </a:lnTo>
                      <a:lnTo>
                        <a:pt x="140" y="69"/>
                      </a:lnTo>
                      <a:lnTo>
                        <a:pt x="200" y="64"/>
                      </a:lnTo>
                      <a:lnTo>
                        <a:pt x="243" y="59"/>
                      </a:lnTo>
                      <a:lnTo>
                        <a:pt x="324" y="51"/>
                      </a:lnTo>
                      <a:lnTo>
                        <a:pt x="376" y="46"/>
                      </a:lnTo>
                      <a:lnTo>
                        <a:pt x="410" y="36"/>
                      </a:lnTo>
                      <a:lnTo>
                        <a:pt x="443" y="15"/>
                      </a:lnTo>
                      <a:lnTo>
                        <a:pt x="440" y="0"/>
                      </a:lnTo>
                      <a:lnTo>
                        <a:pt x="459" y="5"/>
                      </a:lnTo>
                      <a:lnTo>
                        <a:pt x="454" y="56"/>
                      </a:lnTo>
                      <a:lnTo>
                        <a:pt x="405" y="80"/>
                      </a:lnTo>
                      <a:lnTo>
                        <a:pt x="297" y="86"/>
                      </a:lnTo>
                      <a:lnTo>
                        <a:pt x="187" y="97"/>
                      </a:lnTo>
                      <a:lnTo>
                        <a:pt x="124" y="105"/>
                      </a:lnTo>
                      <a:lnTo>
                        <a:pt x="48" y="86"/>
                      </a:lnTo>
                      <a:lnTo>
                        <a:pt x="11" y="75"/>
                      </a:lnTo>
                      <a:lnTo>
                        <a:pt x="0" y="46"/>
                      </a:lnTo>
                      <a:lnTo>
                        <a:pt x="11" y="19"/>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27" name="Freeform 19"/>
                <p:cNvSpPr>
                  <a:spLocks/>
                </p:cNvSpPr>
                <p:nvPr/>
              </p:nvSpPr>
              <p:spPr bwMode="auto">
                <a:xfrm>
                  <a:off x="2024" y="2782"/>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 name="T15" fmla="*/ 0 w 48"/>
                    <a:gd name="T16" fmla="*/ 0 h 42"/>
                    <a:gd name="T17" fmla="*/ 48 w 48"/>
                    <a:gd name="T18" fmla="*/ 42 h 42"/>
                  </a:gdLst>
                  <a:ahLst/>
                  <a:cxnLst>
                    <a:cxn ang="T10">
                      <a:pos x="T0" y="T1"/>
                    </a:cxn>
                    <a:cxn ang="T11">
                      <a:pos x="T2" y="T3"/>
                    </a:cxn>
                    <a:cxn ang="T12">
                      <a:pos x="T4" y="T5"/>
                    </a:cxn>
                    <a:cxn ang="T13">
                      <a:pos x="T6" y="T7"/>
                    </a:cxn>
                    <a:cxn ang="T14">
                      <a:pos x="T8" y="T9"/>
                    </a:cxn>
                  </a:cxnLst>
                  <a:rect l="T15" t="T16" r="T17" b="T18"/>
                  <a:pathLst>
                    <a:path w="48" h="42">
                      <a:moveTo>
                        <a:pt x="2" y="2"/>
                      </a:moveTo>
                      <a:lnTo>
                        <a:pt x="46" y="0"/>
                      </a:lnTo>
                      <a:lnTo>
                        <a:pt x="48" y="42"/>
                      </a:lnTo>
                      <a:lnTo>
                        <a:pt x="0" y="42"/>
                      </a:lnTo>
                      <a:lnTo>
                        <a:pt x="2" y="2"/>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28" name="Freeform 20"/>
                <p:cNvSpPr>
                  <a:spLocks/>
                </p:cNvSpPr>
                <p:nvPr/>
              </p:nvSpPr>
              <p:spPr bwMode="auto">
                <a:xfrm>
                  <a:off x="2113" y="2777"/>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 name="T15" fmla="*/ 0 w 48"/>
                    <a:gd name="T16" fmla="*/ 0 h 42"/>
                    <a:gd name="T17" fmla="*/ 48 w 48"/>
                    <a:gd name="T18" fmla="*/ 42 h 42"/>
                  </a:gdLst>
                  <a:ahLst/>
                  <a:cxnLst>
                    <a:cxn ang="T10">
                      <a:pos x="T0" y="T1"/>
                    </a:cxn>
                    <a:cxn ang="T11">
                      <a:pos x="T2" y="T3"/>
                    </a:cxn>
                    <a:cxn ang="T12">
                      <a:pos x="T4" y="T5"/>
                    </a:cxn>
                    <a:cxn ang="T13">
                      <a:pos x="T6" y="T7"/>
                    </a:cxn>
                    <a:cxn ang="T14">
                      <a:pos x="T8" y="T9"/>
                    </a:cxn>
                  </a:cxnLst>
                  <a:rect l="T15" t="T16" r="T17" b="T18"/>
                  <a:pathLst>
                    <a:path w="48" h="42">
                      <a:moveTo>
                        <a:pt x="2" y="2"/>
                      </a:moveTo>
                      <a:lnTo>
                        <a:pt x="46" y="0"/>
                      </a:lnTo>
                      <a:lnTo>
                        <a:pt x="48" y="42"/>
                      </a:lnTo>
                      <a:lnTo>
                        <a:pt x="0" y="42"/>
                      </a:lnTo>
                      <a:lnTo>
                        <a:pt x="2" y="2"/>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29" name="Freeform 21"/>
                <p:cNvSpPr>
                  <a:spLocks/>
                </p:cNvSpPr>
                <p:nvPr/>
              </p:nvSpPr>
              <p:spPr bwMode="auto">
                <a:xfrm>
                  <a:off x="2404" y="2764"/>
                  <a:ext cx="195" cy="49"/>
                </a:xfrm>
                <a:custGeom>
                  <a:avLst/>
                  <a:gdLst>
                    <a:gd name="T0" fmla="*/ 0 w 195"/>
                    <a:gd name="T1" fmla="*/ 15 h 49"/>
                    <a:gd name="T2" fmla="*/ 190 w 195"/>
                    <a:gd name="T3" fmla="*/ 0 h 49"/>
                    <a:gd name="T4" fmla="*/ 195 w 195"/>
                    <a:gd name="T5" fmla="*/ 32 h 49"/>
                    <a:gd name="T6" fmla="*/ 0 w 195"/>
                    <a:gd name="T7" fmla="*/ 49 h 49"/>
                    <a:gd name="T8" fmla="*/ 0 w 195"/>
                    <a:gd name="T9" fmla="*/ 15 h 49"/>
                    <a:gd name="T10" fmla="*/ 0 60000 65536"/>
                    <a:gd name="T11" fmla="*/ 0 60000 65536"/>
                    <a:gd name="T12" fmla="*/ 0 60000 65536"/>
                    <a:gd name="T13" fmla="*/ 0 60000 65536"/>
                    <a:gd name="T14" fmla="*/ 0 60000 65536"/>
                    <a:gd name="T15" fmla="*/ 0 w 195"/>
                    <a:gd name="T16" fmla="*/ 0 h 49"/>
                    <a:gd name="T17" fmla="*/ 195 w 195"/>
                    <a:gd name="T18" fmla="*/ 49 h 49"/>
                  </a:gdLst>
                  <a:ahLst/>
                  <a:cxnLst>
                    <a:cxn ang="T10">
                      <a:pos x="T0" y="T1"/>
                    </a:cxn>
                    <a:cxn ang="T11">
                      <a:pos x="T2" y="T3"/>
                    </a:cxn>
                    <a:cxn ang="T12">
                      <a:pos x="T4" y="T5"/>
                    </a:cxn>
                    <a:cxn ang="T13">
                      <a:pos x="T6" y="T7"/>
                    </a:cxn>
                    <a:cxn ang="T14">
                      <a:pos x="T8" y="T9"/>
                    </a:cxn>
                  </a:cxnLst>
                  <a:rect l="T15" t="T16" r="T17" b="T18"/>
                  <a:pathLst>
                    <a:path w="195" h="49">
                      <a:moveTo>
                        <a:pt x="0" y="15"/>
                      </a:moveTo>
                      <a:lnTo>
                        <a:pt x="190" y="0"/>
                      </a:lnTo>
                      <a:lnTo>
                        <a:pt x="195" y="32"/>
                      </a:lnTo>
                      <a:lnTo>
                        <a:pt x="0" y="49"/>
                      </a:lnTo>
                      <a:lnTo>
                        <a:pt x="0" y="15"/>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30" name="Freeform 22"/>
                <p:cNvSpPr>
                  <a:spLocks/>
                </p:cNvSpPr>
                <p:nvPr/>
              </p:nvSpPr>
              <p:spPr bwMode="auto">
                <a:xfrm>
                  <a:off x="1923" y="1953"/>
                  <a:ext cx="821" cy="646"/>
                </a:xfrm>
                <a:custGeom>
                  <a:avLst/>
                  <a:gdLst>
                    <a:gd name="T0" fmla="*/ 69 w 821"/>
                    <a:gd name="T1" fmla="*/ 616 h 646"/>
                    <a:gd name="T2" fmla="*/ 46 w 821"/>
                    <a:gd name="T3" fmla="*/ 592 h 646"/>
                    <a:gd name="T4" fmla="*/ 32 w 821"/>
                    <a:gd name="T5" fmla="*/ 551 h 646"/>
                    <a:gd name="T6" fmla="*/ 27 w 821"/>
                    <a:gd name="T7" fmla="*/ 460 h 646"/>
                    <a:gd name="T8" fmla="*/ 27 w 821"/>
                    <a:gd name="T9" fmla="*/ 309 h 646"/>
                    <a:gd name="T10" fmla="*/ 32 w 821"/>
                    <a:gd name="T11" fmla="*/ 195 h 646"/>
                    <a:gd name="T12" fmla="*/ 46 w 821"/>
                    <a:gd name="T13" fmla="*/ 169 h 646"/>
                    <a:gd name="T14" fmla="*/ 71 w 821"/>
                    <a:gd name="T15" fmla="*/ 136 h 646"/>
                    <a:gd name="T16" fmla="*/ 132 w 821"/>
                    <a:gd name="T17" fmla="*/ 112 h 646"/>
                    <a:gd name="T18" fmla="*/ 240 w 821"/>
                    <a:gd name="T19" fmla="*/ 80 h 646"/>
                    <a:gd name="T20" fmla="*/ 329 w 821"/>
                    <a:gd name="T21" fmla="*/ 57 h 646"/>
                    <a:gd name="T22" fmla="*/ 369 w 821"/>
                    <a:gd name="T23" fmla="*/ 33 h 646"/>
                    <a:gd name="T24" fmla="*/ 440 w 821"/>
                    <a:gd name="T25" fmla="*/ 27 h 646"/>
                    <a:gd name="T26" fmla="*/ 566 w 821"/>
                    <a:gd name="T27" fmla="*/ 38 h 646"/>
                    <a:gd name="T28" fmla="*/ 670 w 821"/>
                    <a:gd name="T29" fmla="*/ 32 h 646"/>
                    <a:gd name="T30" fmla="*/ 714 w 821"/>
                    <a:gd name="T31" fmla="*/ 22 h 646"/>
                    <a:gd name="T32" fmla="*/ 750 w 821"/>
                    <a:gd name="T33" fmla="*/ 32 h 646"/>
                    <a:gd name="T34" fmla="*/ 774 w 821"/>
                    <a:gd name="T35" fmla="*/ 95 h 646"/>
                    <a:gd name="T36" fmla="*/ 789 w 821"/>
                    <a:gd name="T37" fmla="*/ 210 h 646"/>
                    <a:gd name="T38" fmla="*/ 804 w 821"/>
                    <a:gd name="T39" fmla="*/ 301 h 646"/>
                    <a:gd name="T40" fmla="*/ 797 w 821"/>
                    <a:gd name="T41" fmla="*/ 343 h 646"/>
                    <a:gd name="T42" fmla="*/ 769 w 821"/>
                    <a:gd name="T43" fmla="*/ 446 h 646"/>
                    <a:gd name="T44" fmla="*/ 733 w 821"/>
                    <a:gd name="T45" fmla="*/ 550 h 646"/>
                    <a:gd name="T46" fmla="*/ 709 w 821"/>
                    <a:gd name="T47" fmla="*/ 589 h 646"/>
                    <a:gd name="T48" fmla="*/ 693 w 821"/>
                    <a:gd name="T49" fmla="*/ 608 h 646"/>
                    <a:gd name="T50" fmla="*/ 717 w 821"/>
                    <a:gd name="T51" fmla="*/ 622 h 646"/>
                    <a:gd name="T52" fmla="*/ 742 w 821"/>
                    <a:gd name="T53" fmla="*/ 578 h 646"/>
                    <a:gd name="T54" fmla="*/ 780 w 821"/>
                    <a:gd name="T55" fmla="*/ 485 h 646"/>
                    <a:gd name="T56" fmla="*/ 808 w 821"/>
                    <a:gd name="T57" fmla="*/ 386 h 646"/>
                    <a:gd name="T58" fmla="*/ 818 w 821"/>
                    <a:gd name="T59" fmla="*/ 337 h 646"/>
                    <a:gd name="T60" fmla="*/ 821 w 821"/>
                    <a:gd name="T61" fmla="*/ 291 h 646"/>
                    <a:gd name="T62" fmla="*/ 812 w 821"/>
                    <a:gd name="T63" fmla="*/ 214 h 646"/>
                    <a:gd name="T64" fmla="*/ 797 w 821"/>
                    <a:gd name="T65" fmla="*/ 99 h 646"/>
                    <a:gd name="T66" fmla="*/ 775 w 821"/>
                    <a:gd name="T67" fmla="*/ 36 h 646"/>
                    <a:gd name="T68" fmla="*/ 755 w 821"/>
                    <a:gd name="T69" fmla="*/ 8 h 646"/>
                    <a:gd name="T70" fmla="*/ 722 w 821"/>
                    <a:gd name="T71" fmla="*/ 0 h 646"/>
                    <a:gd name="T72" fmla="*/ 679 w 821"/>
                    <a:gd name="T73" fmla="*/ 13 h 646"/>
                    <a:gd name="T74" fmla="*/ 615 w 821"/>
                    <a:gd name="T75" fmla="*/ 17 h 646"/>
                    <a:gd name="T76" fmla="*/ 533 w 821"/>
                    <a:gd name="T77" fmla="*/ 17 h 646"/>
                    <a:gd name="T78" fmla="*/ 448 w 821"/>
                    <a:gd name="T79" fmla="*/ 5 h 646"/>
                    <a:gd name="T80" fmla="*/ 391 w 821"/>
                    <a:gd name="T81" fmla="*/ 8 h 646"/>
                    <a:gd name="T82" fmla="*/ 362 w 821"/>
                    <a:gd name="T83" fmla="*/ 19 h 646"/>
                    <a:gd name="T84" fmla="*/ 298 w 821"/>
                    <a:gd name="T85" fmla="*/ 50 h 646"/>
                    <a:gd name="T86" fmla="*/ 175 w 821"/>
                    <a:gd name="T87" fmla="*/ 84 h 646"/>
                    <a:gd name="T88" fmla="*/ 57 w 821"/>
                    <a:gd name="T89" fmla="*/ 123 h 646"/>
                    <a:gd name="T90" fmla="*/ 24 w 821"/>
                    <a:gd name="T91" fmla="*/ 164 h 646"/>
                    <a:gd name="T92" fmla="*/ 3 w 821"/>
                    <a:gd name="T93" fmla="*/ 219 h 646"/>
                    <a:gd name="T94" fmla="*/ 0 w 821"/>
                    <a:gd name="T95" fmla="*/ 329 h 646"/>
                    <a:gd name="T96" fmla="*/ 5 w 821"/>
                    <a:gd name="T97" fmla="*/ 433 h 646"/>
                    <a:gd name="T98" fmla="*/ 9 w 821"/>
                    <a:gd name="T99" fmla="*/ 540 h 646"/>
                    <a:gd name="T100" fmla="*/ 28 w 821"/>
                    <a:gd name="T101" fmla="*/ 602 h 646"/>
                    <a:gd name="T102" fmla="*/ 47 w 821"/>
                    <a:gd name="T103" fmla="*/ 635 h 646"/>
                    <a:gd name="T104" fmla="*/ 80 w 821"/>
                    <a:gd name="T105" fmla="*/ 646 h 646"/>
                    <a:gd name="T106" fmla="*/ 99 w 821"/>
                    <a:gd name="T107" fmla="*/ 640 h 646"/>
                    <a:gd name="T108" fmla="*/ 69 w 821"/>
                    <a:gd name="T109" fmla="*/ 616 h 6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21"/>
                    <a:gd name="T166" fmla="*/ 0 h 646"/>
                    <a:gd name="T167" fmla="*/ 821 w 821"/>
                    <a:gd name="T168" fmla="*/ 646 h 6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21" h="646">
                      <a:moveTo>
                        <a:pt x="69" y="616"/>
                      </a:moveTo>
                      <a:lnTo>
                        <a:pt x="46" y="592"/>
                      </a:lnTo>
                      <a:lnTo>
                        <a:pt x="32" y="551"/>
                      </a:lnTo>
                      <a:lnTo>
                        <a:pt x="27" y="460"/>
                      </a:lnTo>
                      <a:lnTo>
                        <a:pt x="27" y="309"/>
                      </a:lnTo>
                      <a:lnTo>
                        <a:pt x="32" y="195"/>
                      </a:lnTo>
                      <a:lnTo>
                        <a:pt x="46" y="169"/>
                      </a:lnTo>
                      <a:lnTo>
                        <a:pt x="71" y="136"/>
                      </a:lnTo>
                      <a:lnTo>
                        <a:pt x="132" y="112"/>
                      </a:lnTo>
                      <a:lnTo>
                        <a:pt x="240" y="80"/>
                      </a:lnTo>
                      <a:lnTo>
                        <a:pt x="329" y="57"/>
                      </a:lnTo>
                      <a:lnTo>
                        <a:pt x="369" y="33"/>
                      </a:lnTo>
                      <a:lnTo>
                        <a:pt x="440" y="27"/>
                      </a:lnTo>
                      <a:lnTo>
                        <a:pt x="566" y="38"/>
                      </a:lnTo>
                      <a:lnTo>
                        <a:pt x="670" y="32"/>
                      </a:lnTo>
                      <a:lnTo>
                        <a:pt x="714" y="22"/>
                      </a:lnTo>
                      <a:lnTo>
                        <a:pt x="750" y="32"/>
                      </a:lnTo>
                      <a:lnTo>
                        <a:pt x="774" y="95"/>
                      </a:lnTo>
                      <a:lnTo>
                        <a:pt x="789" y="210"/>
                      </a:lnTo>
                      <a:lnTo>
                        <a:pt x="804" y="301"/>
                      </a:lnTo>
                      <a:lnTo>
                        <a:pt x="797" y="343"/>
                      </a:lnTo>
                      <a:lnTo>
                        <a:pt x="769" y="446"/>
                      </a:lnTo>
                      <a:lnTo>
                        <a:pt x="733" y="550"/>
                      </a:lnTo>
                      <a:lnTo>
                        <a:pt x="709" y="589"/>
                      </a:lnTo>
                      <a:lnTo>
                        <a:pt x="693" y="608"/>
                      </a:lnTo>
                      <a:lnTo>
                        <a:pt x="717" y="622"/>
                      </a:lnTo>
                      <a:lnTo>
                        <a:pt x="742" y="578"/>
                      </a:lnTo>
                      <a:lnTo>
                        <a:pt x="780" y="485"/>
                      </a:lnTo>
                      <a:lnTo>
                        <a:pt x="808" y="386"/>
                      </a:lnTo>
                      <a:lnTo>
                        <a:pt x="818" y="337"/>
                      </a:lnTo>
                      <a:lnTo>
                        <a:pt x="821" y="291"/>
                      </a:lnTo>
                      <a:lnTo>
                        <a:pt x="812" y="214"/>
                      </a:lnTo>
                      <a:lnTo>
                        <a:pt x="797" y="99"/>
                      </a:lnTo>
                      <a:lnTo>
                        <a:pt x="775" y="36"/>
                      </a:lnTo>
                      <a:lnTo>
                        <a:pt x="755" y="8"/>
                      </a:lnTo>
                      <a:lnTo>
                        <a:pt x="722" y="0"/>
                      </a:lnTo>
                      <a:lnTo>
                        <a:pt x="679" y="13"/>
                      </a:lnTo>
                      <a:lnTo>
                        <a:pt x="615" y="17"/>
                      </a:lnTo>
                      <a:lnTo>
                        <a:pt x="533" y="17"/>
                      </a:lnTo>
                      <a:lnTo>
                        <a:pt x="448" y="5"/>
                      </a:lnTo>
                      <a:lnTo>
                        <a:pt x="391" y="8"/>
                      </a:lnTo>
                      <a:lnTo>
                        <a:pt x="362" y="19"/>
                      </a:lnTo>
                      <a:lnTo>
                        <a:pt x="298" y="50"/>
                      </a:lnTo>
                      <a:lnTo>
                        <a:pt x="175" y="84"/>
                      </a:lnTo>
                      <a:lnTo>
                        <a:pt x="57" y="123"/>
                      </a:lnTo>
                      <a:lnTo>
                        <a:pt x="24" y="164"/>
                      </a:lnTo>
                      <a:lnTo>
                        <a:pt x="3" y="219"/>
                      </a:lnTo>
                      <a:lnTo>
                        <a:pt x="0" y="329"/>
                      </a:lnTo>
                      <a:lnTo>
                        <a:pt x="5" y="433"/>
                      </a:lnTo>
                      <a:lnTo>
                        <a:pt x="9" y="540"/>
                      </a:lnTo>
                      <a:lnTo>
                        <a:pt x="28" y="602"/>
                      </a:lnTo>
                      <a:lnTo>
                        <a:pt x="47" y="635"/>
                      </a:lnTo>
                      <a:lnTo>
                        <a:pt x="80" y="646"/>
                      </a:lnTo>
                      <a:lnTo>
                        <a:pt x="99" y="640"/>
                      </a:lnTo>
                      <a:lnTo>
                        <a:pt x="69" y="616"/>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31" name="Freeform 23"/>
                <p:cNvSpPr>
                  <a:spLocks/>
                </p:cNvSpPr>
                <p:nvPr/>
              </p:nvSpPr>
              <p:spPr bwMode="auto">
                <a:xfrm>
                  <a:off x="1978" y="1965"/>
                  <a:ext cx="707" cy="644"/>
                </a:xfrm>
                <a:custGeom>
                  <a:avLst/>
                  <a:gdLst>
                    <a:gd name="T0" fmla="*/ 11 w 707"/>
                    <a:gd name="T1" fmla="*/ 611 h 644"/>
                    <a:gd name="T2" fmla="*/ 129 w 707"/>
                    <a:gd name="T3" fmla="*/ 619 h 644"/>
                    <a:gd name="T4" fmla="*/ 294 w 707"/>
                    <a:gd name="T5" fmla="*/ 623 h 644"/>
                    <a:gd name="T6" fmla="*/ 426 w 707"/>
                    <a:gd name="T7" fmla="*/ 623 h 644"/>
                    <a:gd name="T8" fmla="*/ 544 w 707"/>
                    <a:gd name="T9" fmla="*/ 609 h 644"/>
                    <a:gd name="T10" fmla="*/ 622 w 707"/>
                    <a:gd name="T11" fmla="*/ 597 h 644"/>
                    <a:gd name="T12" fmla="*/ 644 w 707"/>
                    <a:gd name="T13" fmla="*/ 586 h 644"/>
                    <a:gd name="T14" fmla="*/ 644 w 707"/>
                    <a:gd name="T15" fmla="*/ 529 h 644"/>
                    <a:gd name="T16" fmla="*/ 615 w 707"/>
                    <a:gd name="T17" fmla="*/ 377 h 644"/>
                    <a:gd name="T18" fmla="*/ 582 w 707"/>
                    <a:gd name="T19" fmla="*/ 193 h 644"/>
                    <a:gd name="T20" fmla="*/ 565 w 707"/>
                    <a:gd name="T21" fmla="*/ 126 h 644"/>
                    <a:gd name="T22" fmla="*/ 549 w 707"/>
                    <a:gd name="T23" fmla="*/ 101 h 644"/>
                    <a:gd name="T24" fmla="*/ 346 w 707"/>
                    <a:gd name="T25" fmla="*/ 123 h 644"/>
                    <a:gd name="T26" fmla="*/ 147 w 707"/>
                    <a:gd name="T27" fmla="*/ 128 h 644"/>
                    <a:gd name="T28" fmla="*/ 38 w 707"/>
                    <a:gd name="T29" fmla="*/ 131 h 644"/>
                    <a:gd name="T30" fmla="*/ 0 w 707"/>
                    <a:gd name="T31" fmla="*/ 136 h 644"/>
                    <a:gd name="T32" fmla="*/ 21 w 707"/>
                    <a:gd name="T33" fmla="*/ 109 h 644"/>
                    <a:gd name="T34" fmla="*/ 68 w 707"/>
                    <a:gd name="T35" fmla="*/ 114 h 644"/>
                    <a:gd name="T36" fmla="*/ 204 w 707"/>
                    <a:gd name="T37" fmla="*/ 109 h 644"/>
                    <a:gd name="T38" fmla="*/ 333 w 707"/>
                    <a:gd name="T39" fmla="*/ 101 h 644"/>
                    <a:gd name="T40" fmla="*/ 447 w 707"/>
                    <a:gd name="T41" fmla="*/ 92 h 644"/>
                    <a:gd name="T42" fmla="*/ 556 w 707"/>
                    <a:gd name="T43" fmla="*/ 82 h 644"/>
                    <a:gd name="T44" fmla="*/ 641 w 707"/>
                    <a:gd name="T45" fmla="*/ 43 h 644"/>
                    <a:gd name="T46" fmla="*/ 688 w 707"/>
                    <a:gd name="T47" fmla="*/ 0 h 644"/>
                    <a:gd name="T48" fmla="*/ 707 w 707"/>
                    <a:gd name="T49" fmla="*/ 21 h 644"/>
                    <a:gd name="T50" fmla="*/ 663 w 707"/>
                    <a:gd name="T51" fmla="*/ 47 h 644"/>
                    <a:gd name="T52" fmla="*/ 598 w 707"/>
                    <a:gd name="T53" fmla="*/ 90 h 644"/>
                    <a:gd name="T54" fmla="*/ 578 w 707"/>
                    <a:gd name="T55" fmla="*/ 104 h 644"/>
                    <a:gd name="T56" fmla="*/ 601 w 707"/>
                    <a:gd name="T57" fmla="*/ 202 h 644"/>
                    <a:gd name="T58" fmla="*/ 620 w 707"/>
                    <a:gd name="T59" fmla="*/ 297 h 644"/>
                    <a:gd name="T60" fmla="*/ 636 w 707"/>
                    <a:gd name="T61" fmla="*/ 384 h 644"/>
                    <a:gd name="T62" fmla="*/ 650 w 707"/>
                    <a:gd name="T63" fmla="*/ 467 h 644"/>
                    <a:gd name="T64" fmla="*/ 663 w 707"/>
                    <a:gd name="T65" fmla="*/ 529 h 644"/>
                    <a:gd name="T66" fmla="*/ 669 w 707"/>
                    <a:gd name="T67" fmla="*/ 582 h 644"/>
                    <a:gd name="T68" fmla="*/ 660 w 707"/>
                    <a:gd name="T69" fmla="*/ 611 h 644"/>
                    <a:gd name="T70" fmla="*/ 570 w 707"/>
                    <a:gd name="T71" fmla="*/ 633 h 644"/>
                    <a:gd name="T72" fmla="*/ 412 w 707"/>
                    <a:gd name="T73" fmla="*/ 644 h 644"/>
                    <a:gd name="T74" fmla="*/ 246 w 707"/>
                    <a:gd name="T75" fmla="*/ 638 h 644"/>
                    <a:gd name="T76" fmla="*/ 125 w 707"/>
                    <a:gd name="T77" fmla="*/ 638 h 644"/>
                    <a:gd name="T78" fmla="*/ 25 w 707"/>
                    <a:gd name="T79" fmla="*/ 635 h 644"/>
                    <a:gd name="T80" fmla="*/ 11 w 707"/>
                    <a:gd name="T81" fmla="*/ 611 h 6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644"/>
                    <a:gd name="T125" fmla="*/ 707 w 707"/>
                    <a:gd name="T126" fmla="*/ 644 h 6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644">
                      <a:moveTo>
                        <a:pt x="11" y="611"/>
                      </a:moveTo>
                      <a:lnTo>
                        <a:pt x="129" y="619"/>
                      </a:lnTo>
                      <a:lnTo>
                        <a:pt x="294" y="623"/>
                      </a:lnTo>
                      <a:lnTo>
                        <a:pt x="426" y="623"/>
                      </a:lnTo>
                      <a:lnTo>
                        <a:pt x="544" y="609"/>
                      </a:lnTo>
                      <a:lnTo>
                        <a:pt x="622" y="597"/>
                      </a:lnTo>
                      <a:lnTo>
                        <a:pt x="644" y="586"/>
                      </a:lnTo>
                      <a:lnTo>
                        <a:pt x="644" y="529"/>
                      </a:lnTo>
                      <a:lnTo>
                        <a:pt x="615" y="377"/>
                      </a:lnTo>
                      <a:lnTo>
                        <a:pt x="582" y="193"/>
                      </a:lnTo>
                      <a:lnTo>
                        <a:pt x="565" y="126"/>
                      </a:lnTo>
                      <a:lnTo>
                        <a:pt x="549" y="101"/>
                      </a:lnTo>
                      <a:lnTo>
                        <a:pt x="346" y="123"/>
                      </a:lnTo>
                      <a:lnTo>
                        <a:pt x="147" y="128"/>
                      </a:lnTo>
                      <a:lnTo>
                        <a:pt x="38" y="131"/>
                      </a:lnTo>
                      <a:lnTo>
                        <a:pt x="0" y="136"/>
                      </a:lnTo>
                      <a:lnTo>
                        <a:pt x="21" y="109"/>
                      </a:lnTo>
                      <a:lnTo>
                        <a:pt x="68" y="114"/>
                      </a:lnTo>
                      <a:lnTo>
                        <a:pt x="204" y="109"/>
                      </a:lnTo>
                      <a:lnTo>
                        <a:pt x="333" y="101"/>
                      </a:lnTo>
                      <a:lnTo>
                        <a:pt x="447" y="92"/>
                      </a:lnTo>
                      <a:lnTo>
                        <a:pt x="556" y="82"/>
                      </a:lnTo>
                      <a:lnTo>
                        <a:pt x="641" y="43"/>
                      </a:lnTo>
                      <a:lnTo>
                        <a:pt x="688" y="0"/>
                      </a:lnTo>
                      <a:lnTo>
                        <a:pt x="707" y="21"/>
                      </a:lnTo>
                      <a:lnTo>
                        <a:pt x="663" y="47"/>
                      </a:lnTo>
                      <a:lnTo>
                        <a:pt x="598" y="90"/>
                      </a:lnTo>
                      <a:lnTo>
                        <a:pt x="578" y="104"/>
                      </a:lnTo>
                      <a:lnTo>
                        <a:pt x="601" y="202"/>
                      </a:lnTo>
                      <a:lnTo>
                        <a:pt x="620" y="297"/>
                      </a:lnTo>
                      <a:lnTo>
                        <a:pt x="636" y="384"/>
                      </a:lnTo>
                      <a:lnTo>
                        <a:pt x="650" y="467"/>
                      </a:lnTo>
                      <a:lnTo>
                        <a:pt x="663" y="529"/>
                      </a:lnTo>
                      <a:lnTo>
                        <a:pt x="669" y="582"/>
                      </a:lnTo>
                      <a:lnTo>
                        <a:pt x="660" y="611"/>
                      </a:lnTo>
                      <a:lnTo>
                        <a:pt x="570" y="633"/>
                      </a:lnTo>
                      <a:lnTo>
                        <a:pt x="412" y="644"/>
                      </a:lnTo>
                      <a:lnTo>
                        <a:pt x="246" y="638"/>
                      </a:lnTo>
                      <a:lnTo>
                        <a:pt x="125" y="638"/>
                      </a:lnTo>
                      <a:lnTo>
                        <a:pt x="25" y="635"/>
                      </a:lnTo>
                      <a:lnTo>
                        <a:pt x="11" y="611"/>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32" name="Freeform 24"/>
                <p:cNvSpPr>
                  <a:spLocks/>
                </p:cNvSpPr>
                <p:nvPr/>
              </p:nvSpPr>
              <p:spPr bwMode="auto">
                <a:xfrm>
                  <a:off x="2057" y="2127"/>
                  <a:ext cx="488" cy="412"/>
                </a:xfrm>
                <a:custGeom>
                  <a:avLst/>
                  <a:gdLst>
                    <a:gd name="T0" fmla="*/ 0 w 488"/>
                    <a:gd name="T1" fmla="*/ 11 h 412"/>
                    <a:gd name="T2" fmla="*/ 162 w 488"/>
                    <a:gd name="T3" fmla="*/ 5 h 412"/>
                    <a:gd name="T4" fmla="*/ 273 w 488"/>
                    <a:gd name="T5" fmla="*/ 0 h 412"/>
                    <a:gd name="T6" fmla="*/ 397 w 488"/>
                    <a:gd name="T7" fmla="*/ 2 h 412"/>
                    <a:gd name="T8" fmla="*/ 416 w 488"/>
                    <a:gd name="T9" fmla="*/ 16 h 412"/>
                    <a:gd name="T10" fmla="*/ 431 w 488"/>
                    <a:gd name="T11" fmla="*/ 38 h 412"/>
                    <a:gd name="T12" fmla="*/ 458 w 488"/>
                    <a:gd name="T13" fmla="*/ 154 h 412"/>
                    <a:gd name="T14" fmla="*/ 478 w 488"/>
                    <a:gd name="T15" fmla="*/ 286 h 412"/>
                    <a:gd name="T16" fmla="*/ 488 w 488"/>
                    <a:gd name="T17" fmla="*/ 377 h 412"/>
                    <a:gd name="T18" fmla="*/ 478 w 488"/>
                    <a:gd name="T19" fmla="*/ 406 h 412"/>
                    <a:gd name="T20" fmla="*/ 453 w 488"/>
                    <a:gd name="T21" fmla="*/ 412 h 412"/>
                    <a:gd name="T22" fmla="*/ 310 w 488"/>
                    <a:gd name="T23" fmla="*/ 396 h 412"/>
                    <a:gd name="T24" fmla="*/ 459 w 488"/>
                    <a:gd name="T25" fmla="*/ 383 h 412"/>
                    <a:gd name="T26" fmla="*/ 467 w 488"/>
                    <a:gd name="T27" fmla="*/ 379 h 412"/>
                    <a:gd name="T28" fmla="*/ 464 w 488"/>
                    <a:gd name="T29" fmla="*/ 317 h 412"/>
                    <a:gd name="T30" fmla="*/ 453 w 488"/>
                    <a:gd name="T31" fmla="*/ 229 h 412"/>
                    <a:gd name="T32" fmla="*/ 429 w 488"/>
                    <a:gd name="T33" fmla="*/ 110 h 412"/>
                    <a:gd name="T34" fmla="*/ 410 w 488"/>
                    <a:gd name="T35" fmla="*/ 35 h 412"/>
                    <a:gd name="T36" fmla="*/ 391 w 488"/>
                    <a:gd name="T37" fmla="*/ 24 h 412"/>
                    <a:gd name="T38" fmla="*/ 302 w 488"/>
                    <a:gd name="T39" fmla="*/ 19 h 412"/>
                    <a:gd name="T40" fmla="*/ 181 w 488"/>
                    <a:gd name="T41" fmla="*/ 24 h 412"/>
                    <a:gd name="T42" fmla="*/ 81 w 488"/>
                    <a:gd name="T43" fmla="*/ 21 h 412"/>
                    <a:gd name="T44" fmla="*/ 0 w 488"/>
                    <a:gd name="T45" fmla="*/ 11 h 4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8"/>
                    <a:gd name="T70" fmla="*/ 0 h 412"/>
                    <a:gd name="T71" fmla="*/ 488 w 488"/>
                    <a:gd name="T72" fmla="*/ 412 h 4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8" h="412">
                      <a:moveTo>
                        <a:pt x="0" y="11"/>
                      </a:moveTo>
                      <a:lnTo>
                        <a:pt x="162" y="5"/>
                      </a:lnTo>
                      <a:lnTo>
                        <a:pt x="273" y="0"/>
                      </a:lnTo>
                      <a:lnTo>
                        <a:pt x="397" y="2"/>
                      </a:lnTo>
                      <a:lnTo>
                        <a:pt x="416" y="16"/>
                      </a:lnTo>
                      <a:lnTo>
                        <a:pt x="431" y="38"/>
                      </a:lnTo>
                      <a:lnTo>
                        <a:pt x="458" y="154"/>
                      </a:lnTo>
                      <a:lnTo>
                        <a:pt x="478" y="286"/>
                      </a:lnTo>
                      <a:lnTo>
                        <a:pt x="488" y="377"/>
                      </a:lnTo>
                      <a:lnTo>
                        <a:pt x="478" y="406"/>
                      </a:lnTo>
                      <a:lnTo>
                        <a:pt x="453" y="412"/>
                      </a:lnTo>
                      <a:lnTo>
                        <a:pt x="310" y="396"/>
                      </a:lnTo>
                      <a:lnTo>
                        <a:pt x="459" y="383"/>
                      </a:lnTo>
                      <a:lnTo>
                        <a:pt x="467" y="379"/>
                      </a:lnTo>
                      <a:lnTo>
                        <a:pt x="464" y="317"/>
                      </a:lnTo>
                      <a:lnTo>
                        <a:pt x="453" y="229"/>
                      </a:lnTo>
                      <a:lnTo>
                        <a:pt x="429" y="110"/>
                      </a:lnTo>
                      <a:lnTo>
                        <a:pt x="410" y="35"/>
                      </a:lnTo>
                      <a:lnTo>
                        <a:pt x="391" y="24"/>
                      </a:lnTo>
                      <a:lnTo>
                        <a:pt x="302" y="19"/>
                      </a:lnTo>
                      <a:lnTo>
                        <a:pt x="181" y="24"/>
                      </a:lnTo>
                      <a:lnTo>
                        <a:pt x="81" y="21"/>
                      </a:lnTo>
                      <a:lnTo>
                        <a:pt x="0" y="11"/>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sp>
              <p:nvSpPr>
                <p:cNvPr id="33" name="Freeform 25"/>
                <p:cNvSpPr>
                  <a:spLocks/>
                </p:cNvSpPr>
                <p:nvPr/>
              </p:nvSpPr>
              <p:spPr bwMode="auto">
                <a:xfrm>
                  <a:off x="2007" y="2133"/>
                  <a:ext cx="485" cy="401"/>
                </a:xfrm>
                <a:custGeom>
                  <a:avLst/>
                  <a:gdLst>
                    <a:gd name="T0" fmla="*/ 224 w 485"/>
                    <a:gd name="T1" fmla="*/ 0 h 401"/>
                    <a:gd name="T2" fmla="*/ 67 w 485"/>
                    <a:gd name="T3" fmla="*/ 0 h 401"/>
                    <a:gd name="T4" fmla="*/ 22 w 485"/>
                    <a:gd name="T5" fmla="*/ 5 h 401"/>
                    <a:gd name="T6" fmla="*/ 14 w 485"/>
                    <a:gd name="T7" fmla="*/ 22 h 401"/>
                    <a:gd name="T8" fmla="*/ 5 w 485"/>
                    <a:gd name="T9" fmla="*/ 57 h 401"/>
                    <a:gd name="T10" fmla="*/ 0 w 485"/>
                    <a:gd name="T11" fmla="*/ 151 h 401"/>
                    <a:gd name="T12" fmla="*/ 5 w 485"/>
                    <a:gd name="T13" fmla="*/ 243 h 401"/>
                    <a:gd name="T14" fmla="*/ 17 w 485"/>
                    <a:gd name="T15" fmla="*/ 334 h 401"/>
                    <a:gd name="T16" fmla="*/ 37 w 485"/>
                    <a:gd name="T17" fmla="*/ 371 h 401"/>
                    <a:gd name="T18" fmla="*/ 46 w 485"/>
                    <a:gd name="T19" fmla="*/ 380 h 401"/>
                    <a:gd name="T20" fmla="*/ 146 w 485"/>
                    <a:gd name="T21" fmla="*/ 390 h 401"/>
                    <a:gd name="T22" fmla="*/ 275 w 485"/>
                    <a:gd name="T23" fmla="*/ 395 h 401"/>
                    <a:gd name="T24" fmla="*/ 371 w 485"/>
                    <a:gd name="T25" fmla="*/ 396 h 401"/>
                    <a:gd name="T26" fmla="*/ 485 w 485"/>
                    <a:gd name="T27" fmla="*/ 401 h 401"/>
                    <a:gd name="T28" fmla="*/ 480 w 485"/>
                    <a:gd name="T29" fmla="*/ 387 h 401"/>
                    <a:gd name="T30" fmla="*/ 391 w 485"/>
                    <a:gd name="T31" fmla="*/ 380 h 401"/>
                    <a:gd name="T32" fmla="*/ 275 w 485"/>
                    <a:gd name="T33" fmla="*/ 372 h 401"/>
                    <a:gd name="T34" fmla="*/ 114 w 485"/>
                    <a:gd name="T35" fmla="*/ 371 h 401"/>
                    <a:gd name="T36" fmla="*/ 56 w 485"/>
                    <a:gd name="T37" fmla="*/ 353 h 401"/>
                    <a:gd name="T38" fmla="*/ 38 w 485"/>
                    <a:gd name="T39" fmla="*/ 339 h 401"/>
                    <a:gd name="T40" fmla="*/ 32 w 485"/>
                    <a:gd name="T41" fmla="*/ 313 h 401"/>
                    <a:gd name="T42" fmla="*/ 24 w 485"/>
                    <a:gd name="T43" fmla="*/ 237 h 401"/>
                    <a:gd name="T44" fmla="*/ 22 w 485"/>
                    <a:gd name="T45" fmla="*/ 142 h 401"/>
                    <a:gd name="T46" fmla="*/ 29 w 485"/>
                    <a:gd name="T47" fmla="*/ 46 h 401"/>
                    <a:gd name="T48" fmla="*/ 38 w 485"/>
                    <a:gd name="T49" fmla="*/ 24 h 401"/>
                    <a:gd name="T50" fmla="*/ 143 w 485"/>
                    <a:gd name="T51" fmla="*/ 10 h 401"/>
                    <a:gd name="T52" fmla="*/ 224 w 485"/>
                    <a:gd name="T53" fmla="*/ 0 h 4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401"/>
                    <a:gd name="T83" fmla="*/ 485 w 485"/>
                    <a:gd name="T84" fmla="*/ 401 h 4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401">
                      <a:moveTo>
                        <a:pt x="224" y="0"/>
                      </a:moveTo>
                      <a:lnTo>
                        <a:pt x="67" y="0"/>
                      </a:lnTo>
                      <a:lnTo>
                        <a:pt x="22" y="5"/>
                      </a:lnTo>
                      <a:lnTo>
                        <a:pt x="14" y="22"/>
                      </a:lnTo>
                      <a:lnTo>
                        <a:pt x="5" y="57"/>
                      </a:lnTo>
                      <a:lnTo>
                        <a:pt x="0" y="151"/>
                      </a:lnTo>
                      <a:lnTo>
                        <a:pt x="5" y="243"/>
                      </a:lnTo>
                      <a:lnTo>
                        <a:pt x="17" y="334"/>
                      </a:lnTo>
                      <a:lnTo>
                        <a:pt x="37" y="371"/>
                      </a:lnTo>
                      <a:lnTo>
                        <a:pt x="46" y="380"/>
                      </a:lnTo>
                      <a:lnTo>
                        <a:pt x="146" y="390"/>
                      </a:lnTo>
                      <a:lnTo>
                        <a:pt x="275" y="395"/>
                      </a:lnTo>
                      <a:lnTo>
                        <a:pt x="371" y="396"/>
                      </a:lnTo>
                      <a:lnTo>
                        <a:pt x="485" y="401"/>
                      </a:lnTo>
                      <a:lnTo>
                        <a:pt x="480" y="387"/>
                      </a:lnTo>
                      <a:lnTo>
                        <a:pt x="391" y="380"/>
                      </a:lnTo>
                      <a:lnTo>
                        <a:pt x="275" y="372"/>
                      </a:lnTo>
                      <a:lnTo>
                        <a:pt x="114" y="371"/>
                      </a:lnTo>
                      <a:lnTo>
                        <a:pt x="56" y="353"/>
                      </a:lnTo>
                      <a:lnTo>
                        <a:pt x="38" y="339"/>
                      </a:lnTo>
                      <a:lnTo>
                        <a:pt x="32" y="313"/>
                      </a:lnTo>
                      <a:lnTo>
                        <a:pt x="24" y="237"/>
                      </a:lnTo>
                      <a:lnTo>
                        <a:pt x="22" y="142"/>
                      </a:lnTo>
                      <a:lnTo>
                        <a:pt x="29" y="46"/>
                      </a:lnTo>
                      <a:lnTo>
                        <a:pt x="38" y="24"/>
                      </a:lnTo>
                      <a:lnTo>
                        <a:pt x="143" y="10"/>
                      </a:lnTo>
                      <a:lnTo>
                        <a:pt x="224" y="0"/>
                      </a:lnTo>
                      <a:close/>
                    </a:path>
                  </a:pathLst>
                </a:custGeom>
                <a:solidFill>
                  <a:srgbClr val="000000"/>
                </a:solidFill>
                <a:ln w="9525">
                  <a:noFill/>
                  <a:round/>
                  <a:headEnd/>
                  <a:tailEnd/>
                </a:ln>
                <a:effectLst/>
                <a:sp3d prstMaterial="softEdge">
                  <a:bevelT w="127000" prst="artDeco"/>
                </a:sp3d>
              </p:spPr>
              <p:txBody>
                <a:bodyPr/>
                <a:lstStyle/>
                <a:p>
                  <a:pPr>
                    <a:defRPr/>
                  </a:pPr>
                  <a:endParaRPr lang="en-US" dirty="0">
                    <a:ea typeface="+mn-ea"/>
                    <a:cs typeface="+mn-cs"/>
                  </a:endParaRPr>
                </a:p>
              </p:txBody>
            </p:sp>
          </p:grpSp>
        </p:grpSp>
        <p:grpSp>
          <p:nvGrpSpPr>
            <p:cNvPr id="5" name="Group 26"/>
            <p:cNvGrpSpPr>
              <a:grpSpLocks/>
            </p:cNvGrpSpPr>
            <p:nvPr/>
          </p:nvGrpSpPr>
          <p:grpSpPr bwMode="auto">
            <a:xfrm>
              <a:off x="6592884" y="4081505"/>
              <a:ext cx="1239910" cy="1787489"/>
              <a:chOff x="3696" y="1819"/>
              <a:chExt cx="680" cy="1148"/>
            </a:xfrm>
            <a:scene3d>
              <a:camera prst="orthographicFront">
                <a:rot lat="0" lon="0" rev="0"/>
              </a:camera>
              <a:lightRig rig="contrasting" dir="t">
                <a:rot lat="0" lon="0" rev="1500000"/>
              </a:lightRig>
            </a:scene3d>
          </p:grpSpPr>
          <p:sp>
            <p:nvSpPr>
              <p:cNvPr id="16" name="Freeform 27"/>
              <p:cNvSpPr>
                <a:spLocks/>
              </p:cNvSpPr>
              <p:nvPr/>
            </p:nvSpPr>
            <p:spPr bwMode="auto">
              <a:xfrm>
                <a:off x="3754" y="1819"/>
                <a:ext cx="277" cy="258"/>
              </a:xfrm>
              <a:custGeom>
                <a:avLst/>
                <a:gdLst>
                  <a:gd name="T0" fmla="*/ 190 w 277"/>
                  <a:gd name="T1" fmla="*/ 127 h 258"/>
                  <a:gd name="T2" fmla="*/ 189 w 277"/>
                  <a:gd name="T3" fmla="*/ 91 h 258"/>
                  <a:gd name="T4" fmla="*/ 182 w 277"/>
                  <a:gd name="T5" fmla="*/ 63 h 258"/>
                  <a:gd name="T6" fmla="*/ 172 w 277"/>
                  <a:gd name="T7" fmla="*/ 38 h 258"/>
                  <a:gd name="T8" fmla="*/ 156 w 277"/>
                  <a:gd name="T9" fmla="*/ 23 h 258"/>
                  <a:gd name="T10" fmla="*/ 146 w 277"/>
                  <a:gd name="T11" fmla="*/ 13 h 258"/>
                  <a:gd name="T12" fmla="*/ 124 w 277"/>
                  <a:gd name="T13" fmla="*/ 5 h 258"/>
                  <a:gd name="T14" fmla="*/ 101 w 277"/>
                  <a:gd name="T15" fmla="*/ 0 h 258"/>
                  <a:gd name="T16" fmla="*/ 76 w 277"/>
                  <a:gd name="T17" fmla="*/ 1 h 258"/>
                  <a:gd name="T18" fmla="*/ 58 w 277"/>
                  <a:gd name="T19" fmla="*/ 10 h 258"/>
                  <a:gd name="T20" fmla="*/ 38 w 277"/>
                  <a:gd name="T21" fmla="*/ 23 h 258"/>
                  <a:gd name="T22" fmla="*/ 22 w 277"/>
                  <a:gd name="T23" fmla="*/ 48 h 258"/>
                  <a:gd name="T24" fmla="*/ 5 w 277"/>
                  <a:gd name="T25" fmla="*/ 79 h 258"/>
                  <a:gd name="T26" fmla="*/ 0 w 277"/>
                  <a:gd name="T27" fmla="*/ 117 h 258"/>
                  <a:gd name="T28" fmla="*/ 2 w 277"/>
                  <a:gd name="T29" fmla="*/ 154 h 258"/>
                  <a:gd name="T30" fmla="*/ 10 w 277"/>
                  <a:gd name="T31" fmla="*/ 181 h 258"/>
                  <a:gd name="T32" fmla="*/ 20 w 277"/>
                  <a:gd name="T33" fmla="*/ 209 h 258"/>
                  <a:gd name="T34" fmla="*/ 38 w 277"/>
                  <a:gd name="T35" fmla="*/ 233 h 258"/>
                  <a:gd name="T36" fmla="*/ 63 w 277"/>
                  <a:gd name="T37" fmla="*/ 251 h 258"/>
                  <a:gd name="T38" fmla="*/ 85 w 277"/>
                  <a:gd name="T39" fmla="*/ 258 h 258"/>
                  <a:gd name="T40" fmla="*/ 108 w 277"/>
                  <a:gd name="T41" fmla="*/ 258 h 258"/>
                  <a:gd name="T42" fmla="*/ 129 w 277"/>
                  <a:gd name="T43" fmla="*/ 253 h 258"/>
                  <a:gd name="T44" fmla="*/ 146 w 277"/>
                  <a:gd name="T45" fmla="*/ 241 h 258"/>
                  <a:gd name="T46" fmla="*/ 161 w 277"/>
                  <a:gd name="T47" fmla="*/ 220 h 258"/>
                  <a:gd name="T48" fmla="*/ 174 w 277"/>
                  <a:gd name="T49" fmla="*/ 199 h 258"/>
                  <a:gd name="T50" fmla="*/ 177 w 277"/>
                  <a:gd name="T51" fmla="*/ 176 h 258"/>
                  <a:gd name="T52" fmla="*/ 180 w 277"/>
                  <a:gd name="T53" fmla="*/ 156 h 258"/>
                  <a:gd name="T54" fmla="*/ 212 w 277"/>
                  <a:gd name="T55" fmla="*/ 172 h 258"/>
                  <a:gd name="T56" fmla="*/ 244 w 277"/>
                  <a:gd name="T57" fmla="*/ 184 h 258"/>
                  <a:gd name="T58" fmla="*/ 271 w 277"/>
                  <a:gd name="T59" fmla="*/ 187 h 258"/>
                  <a:gd name="T60" fmla="*/ 277 w 277"/>
                  <a:gd name="T61" fmla="*/ 181 h 258"/>
                  <a:gd name="T62" fmla="*/ 277 w 277"/>
                  <a:gd name="T63" fmla="*/ 166 h 258"/>
                  <a:gd name="T64" fmla="*/ 269 w 277"/>
                  <a:gd name="T65" fmla="*/ 152 h 258"/>
                  <a:gd name="T66" fmla="*/ 252 w 277"/>
                  <a:gd name="T67" fmla="*/ 146 h 258"/>
                  <a:gd name="T68" fmla="*/ 248 w 277"/>
                  <a:gd name="T69" fmla="*/ 146 h 258"/>
                  <a:gd name="T70" fmla="*/ 227 w 277"/>
                  <a:gd name="T71" fmla="*/ 142 h 258"/>
                  <a:gd name="T72" fmla="*/ 204 w 277"/>
                  <a:gd name="T73" fmla="*/ 137 h 258"/>
                  <a:gd name="T74" fmla="*/ 190 w 277"/>
                  <a:gd name="T75" fmla="*/ 127 h 2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7"/>
                  <a:gd name="T115" fmla="*/ 0 h 258"/>
                  <a:gd name="T116" fmla="*/ 277 w 277"/>
                  <a:gd name="T117" fmla="*/ 258 h 2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7" h="258">
                    <a:moveTo>
                      <a:pt x="190" y="127"/>
                    </a:moveTo>
                    <a:lnTo>
                      <a:pt x="189" y="91"/>
                    </a:lnTo>
                    <a:lnTo>
                      <a:pt x="182" y="63"/>
                    </a:lnTo>
                    <a:lnTo>
                      <a:pt x="172" y="38"/>
                    </a:lnTo>
                    <a:lnTo>
                      <a:pt x="156" y="23"/>
                    </a:lnTo>
                    <a:lnTo>
                      <a:pt x="146" y="13"/>
                    </a:lnTo>
                    <a:lnTo>
                      <a:pt x="124" y="5"/>
                    </a:lnTo>
                    <a:lnTo>
                      <a:pt x="101" y="0"/>
                    </a:lnTo>
                    <a:lnTo>
                      <a:pt x="76" y="1"/>
                    </a:lnTo>
                    <a:lnTo>
                      <a:pt x="58" y="10"/>
                    </a:lnTo>
                    <a:lnTo>
                      <a:pt x="38" y="23"/>
                    </a:lnTo>
                    <a:lnTo>
                      <a:pt x="22" y="48"/>
                    </a:lnTo>
                    <a:lnTo>
                      <a:pt x="5" y="79"/>
                    </a:lnTo>
                    <a:lnTo>
                      <a:pt x="0" y="117"/>
                    </a:lnTo>
                    <a:lnTo>
                      <a:pt x="2" y="154"/>
                    </a:lnTo>
                    <a:lnTo>
                      <a:pt x="10" y="181"/>
                    </a:lnTo>
                    <a:lnTo>
                      <a:pt x="20" y="209"/>
                    </a:lnTo>
                    <a:lnTo>
                      <a:pt x="38" y="233"/>
                    </a:lnTo>
                    <a:lnTo>
                      <a:pt x="63" y="251"/>
                    </a:lnTo>
                    <a:lnTo>
                      <a:pt x="85" y="258"/>
                    </a:lnTo>
                    <a:lnTo>
                      <a:pt x="108" y="258"/>
                    </a:lnTo>
                    <a:lnTo>
                      <a:pt x="129" y="253"/>
                    </a:lnTo>
                    <a:lnTo>
                      <a:pt x="146" y="241"/>
                    </a:lnTo>
                    <a:lnTo>
                      <a:pt x="161" y="220"/>
                    </a:lnTo>
                    <a:lnTo>
                      <a:pt x="174" y="199"/>
                    </a:lnTo>
                    <a:lnTo>
                      <a:pt x="177" y="176"/>
                    </a:lnTo>
                    <a:lnTo>
                      <a:pt x="180" y="156"/>
                    </a:lnTo>
                    <a:lnTo>
                      <a:pt x="212" y="172"/>
                    </a:lnTo>
                    <a:lnTo>
                      <a:pt x="244" y="184"/>
                    </a:lnTo>
                    <a:lnTo>
                      <a:pt x="271" y="187"/>
                    </a:lnTo>
                    <a:lnTo>
                      <a:pt x="277" y="181"/>
                    </a:lnTo>
                    <a:lnTo>
                      <a:pt x="277" y="166"/>
                    </a:lnTo>
                    <a:lnTo>
                      <a:pt x="269" y="152"/>
                    </a:lnTo>
                    <a:lnTo>
                      <a:pt x="252" y="146"/>
                    </a:lnTo>
                    <a:lnTo>
                      <a:pt x="248" y="146"/>
                    </a:lnTo>
                    <a:lnTo>
                      <a:pt x="227" y="142"/>
                    </a:lnTo>
                    <a:lnTo>
                      <a:pt x="204" y="137"/>
                    </a:lnTo>
                    <a:lnTo>
                      <a:pt x="190" y="127"/>
                    </a:lnTo>
                    <a:close/>
                  </a:path>
                </a:pathLst>
              </a:custGeom>
              <a:solidFill>
                <a:schemeClr val="tx1"/>
              </a:solidFill>
              <a:ln w="9525">
                <a:noFill/>
                <a:round/>
                <a:headEnd/>
                <a:tailEnd/>
              </a:ln>
              <a:effectLst>
                <a:outerShdw blurRad="149987" dist="250190" dir="8460000" algn="ctr">
                  <a:srgbClr val="000000">
                    <a:alpha val="28000"/>
                  </a:srgbClr>
                </a:outerShdw>
              </a:effectLst>
              <a:sp3d prstMaterial="metal">
                <a:bevelT w="88900" h="88900"/>
              </a:sp3d>
            </p:spPr>
            <p:txBody>
              <a:bodyPr/>
              <a:lstStyle/>
              <a:p>
                <a:pPr>
                  <a:defRPr/>
                </a:pPr>
                <a:endParaRPr lang="en-US" dirty="0">
                  <a:ea typeface="+mn-ea"/>
                  <a:cs typeface="+mn-cs"/>
                </a:endParaRPr>
              </a:p>
            </p:txBody>
          </p:sp>
          <p:sp>
            <p:nvSpPr>
              <p:cNvPr id="17" name="Freeform 28"/>
              <p:cNvSpPr>
                <a:spLocks/>
              </p:cNvSpPr>
              <p:nvPr/>
            </p:nvSpPr>
            <p:spPr bwMode="auto">
              <a:xfrm>
                <a:off x="3706" y="2127"/>
                <a:ext cx="220" cy="383"/>
              </a:xfrm>
              <a:custGeom>
                <a:avLst/>
                <a:gdLst>
                  <a:gd name="T0" fmla="*/ 27 w 220"/>
                  <a:gd name="T1" fmla="*/ 122 h 383"/>
                  <a:gd name="T2" fmla="*/ 43 w 220"/>
                  <a:gd name="T3" fmla="*/ 84 h 383"/>
                  <a:gd name="T4" fmla="*/ 61 w 220"/>
                  <a:gd name="T5" fmla="*/ 56 h 383"/>
                  <a:gd name="T6" fmla="*/ 78 w 220"/>
                  <a:gd name="T7" fmla="*/ 33 h 383"/>
                  <a:gd name="T8" fmla="*/ 98 w 220"/>
                  <a:gd name="T9" fmla="*/ 15 h 383"/>
                  <a:gd name="T10" fmla="*/ 121 w 220"/>
                  <a:gd name="T11" fmla="*/ 3 h 383"/>
                  <a:gd name="T12" fmla="*/ 151 w 220"/>
                  <a:gd name="T13" fmla="*/ 0 h 383"/>
                  <a:gd name="T14" fmla="*/ 177 w 220"/>
                  <a:gd name="T15" fmla="*/ 3 h 383"/>
                  <a:gd name="T16" fmla="*/ 197 w 220"/>
                  <a:gd name="T17" fmla="*/ 11 h 383"/>
                  <a:gd name="T18" fmla="*/ 210 w 220"/>
                  <a:gd name="T19" fmla="*/ 26 h 383"/>
                  <a:gd name="T20" fmla="*/ 219 w 220"/>
                  <a:gd name="T21" fmla="*/ 50 h 383"/>
                  <a:gd name="T22" fmla="*/ 220 w 220"/>
                  <a:gd name="T23" fmla="*/ 69 h 383"/>
                  <a:gd name="T24" fmla="*/ 214 w 220"/>
                  <a:gd name="T25" fmla="*/ 98 h 383"/>
                  <a:gd name="T26" fmla="*/ 200 w 220"/>
                  <a:gd name="T27" fmla="*/ 129 h 383"/>
                  <a:gd name="T28" fmla="*/ 182 w 220"/>
                  <a:gd name="T29" fmla="*/ 152 h 383"/>
                  <a:gd name="T30" fmla="*/ 171 w 220"/>
                  <a:gd name="T31" fmla="*/ 176 h 383"/>
                  <a:gd name="T32" fmla="*/ 162 w 220"/>
                  <a:gd name="T33" fmla="*/ 204 h 383"/>
                  <a:gd name="T34" fmla="*/ 161 w 220"/>
                  <a:gd name="T35" fmla="*/ 227 h 383"/>
                  <a:gd name="T36" fmla="*/ 167 w 220"/>
                  <a:gd name="T37" fmla="*/ 253 h 383"/>
                  <a:gd name="T38" fmla="*/ 177 w 220"/>
                  <a:gd name="T39" fmla="*/ 278 h 383"/>
                  <a:gd name="T40" fmla="*/ 181 w 220"/>
                  <a:gd name="T41" fmla="*/ 305 h 383"/>
                  <a:gd name="T42" fmla="*/ 176 w 220"/>
                  <a:gd name="T43" fmla="*/ 330 h 383"/>
                  <a:gd name="T44" fmla="*/ 162 w 220"/>
                  <a:gd name="T45" fmla="*/ 355 h 383"/>
                  <a:gd name="T46" fmla="*/ 139 w 220"/>
                  <a:gd name="T47" fmla="*/ 373 h 383"/>
                  <a:gd name="T48" fmla="*/ 111 w 220"/>
                  <a:gd name="T49" fmla="*/ 381 h 383"/>
                  <a:gd name="T50" fmla="*/ 81 w 220"/>
                  <a:gd name="T51" fmla="*/ 383 h 383"/>
                  <a:gd name="T52" fmla="*/ 53 w 220"/>
                  <a:gd name="T53" fmla="*/ 378 h 383"/>
                  <a:gd name="T54" fmla="*/ 32 w 220"/>
                  <a:gd name="T55" fmla="*/ 365 h 383"/>
                  <a:gd name="T56" fmla="*/ 17 w 220"/>
                  <a:gd name="T57" fmla="*/ 345 h 383"/>
                  <a:gd name="T58" fmla="*/ 7 w 220"/>
                  <a:gd name="T59" fmla="*/ 320 h 383"/>
                  <a:gd name="T60" fmla="*/ 2 w 220"/>
                  <a:gd name="T61" fmla="*/ 290 h 383"/>
                  <a:gd name="T62" fmla="*/ 0 w 220"/>
                  <a:gd name="T63" fmla="*/ 257 h 383"/>
                  <a:gd name="T64" fmla="*/ 5 w 220"/>
                  <a:gd name="T65" fmla="*/ 227 h 383"/>
                  <a:gd name="T66" fmla="*/ 12 w 220"/>
                  <a:gd name="T67" fmla="*/ 187 h 383"/>
                  <a:gd name="T68" fmla="*/ 20 w 220"/>
                  <a:gd name="T69" fmla="*/ 154 h 383"/>
                  <a:gd name="T70" fmla="*/ 27 w 220"/>
                  <a:gd name="T71" fmla="*/ 122 h 3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0"/>
                  <a:gd name="T109" fmla="*/ 0 h 383"/>
                  <a:gd name="T110" fmla="*/ 220 w 220"/>
                  <a:gd name="T111" fmla="*/ 383 h 3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0" h="383">
                    <a:moveTo>
                      <a:pt x="27" y="122"/>
                    </a:moveTo>
                    <a:lnTo>
                      <a:pt x="43" y="84"/>
                    </a:lnTo>
                    <a:lnTo>
                      <a:pt x="61" y="56"/>
                    </a:lnTo>
                    <a:lnTo>
                      <a:pt x="78" y="33"/>
                    </a:lnTo>
                    <a:lnTo>
                      <a:pt x="98" y="15"/>
                    </a:lnTo>
                    <a:lnTo>
                      <a:pt x="121" y="3"/>
                    </a:lnTo>
                    <a:lnTo>
                      <a:pt x="151" y="0"/>
                    </a:lnTo>
                    <a:lnTo>
                      <a:pt x="177" y="3"/>
                    </a:lnTo>
                    <a:lnTo>
                      <a:pt x="197" y="11"/>
                    </a:lnTo>
                    <a:lnTo>
                      <a:pt x="210" y="26"/>
                    </a:lnTo>
                    <a:lnTo>
                      <a:pt x="219" y="50"/>
                    </a:lnTo>
                    <a:lnTo>
                      <a:pt x="220" y="69"/>
                    </a:lnTo>
                    <a:lnTo>
                      <a:pt x="214" y="98"/>
                    </a:lnTo>
                    <a:lnTo>
                      <a:pt x="200" y="129"/>
                    </a:lnTo>
                    <a:lnTo>
                      <a:pt x="182" y="152"/>
                    </a:lnTo>
                    <a:lnTo>
                      <a:pt x="171" y="176"/>
                    </a:lnTo>
                    <a:lnTo>
                      <a:pt x="162" y="204"/>
                    </a:lnTo>
                    <a:lnTo>
                      <a:pt x="161" y="227"/>
                    </a:lnTo>
                    <a:lnTo>
                      <a:pt x="167" y="253"/>
                    </a:lnTo>
                    <a:lnTo>
                      <a:pt x="177" y="278"/>
                    </a:lnTo>
                    <a:lnTo>
                      <a:pt x="181" y="305"/>
                    </a:lnTo>
                    <a:lnTo>
                      <a:pt x="176" y="330"/>
                    </a:lnTo>
                    <a:lnTo>
                      <a:pt x="162" y="355"/>
                    </a:lnTo>
                    <a:lnTo>
                      <a:pt x="139" y="373"/>
                    </a:lnTo>
                    <a:lnTo>
                      <a:pt x="111" y="381"/>
                    </a:lnTo>
                    <a:lnTo>
                      <a:pt x="81" y="383"/>
                    </a:lnTo>
                    <a:lnTo>
                      <a:pt x="53" y="378"/>
                    </a:lnTo>
                    <a:lnTo>
                      <a:pt x="32" y="365"/>
                    </a:lnTo>
                    <a:lnTo>
                      <a:pt x="17" y="345"/>
                    </a:lnTo>
                    <a:lnTo>
                      <a:pt x="7" y="320"/>
                    </a:lnTo>
                    <a:lnTo>
                      <a:pt x="2" y="290"/>
                    </a:lnTo>
                    <a:lnTo>
                      <a:pt x="0" y="257"/>
                    </a:lnTo>
                    <a:lnTo>
                      <a:pt x="5" y="227"/>
                    </a:lnTo>
                    <a:lnTo>
                      <a:pt x="12" y="187"/>
                    </a:lnTo>
                    <a:lnTo>
                      <a:pt x="20" y="154"/>
                    </a:lnTo>
                    <a:lnTo>
                      <a:pt x="27" y="122"/>
                    </a:lnTo>
                    <a:close/>
                  </a:path>
                </a:pathLst>
              </a:custGeom>
              <a:solidFill>
                <a:schemeClr val="tx1"/>
              </a:solidFill>
              <a:ln w="9525">
                <a:noFill/>
                <a:round/>
                <a:headEnd/>
                <a:tailEnd/>
              </a:ln>
              <a:effectLst>
                <a:outerShdw blurRad="149987" dist="250190" dir="8460000" algn="ctr">
                  <a:srgbClr val="000000">
                    <a:alpha val="28000"/>
                  </a:srgbClr>
                </a:outerShdw>
              </a:effectLst>
              <a:sp3d prstMaterial="metal">
                <a:bevelT w="88900" h="88900"/>
              </a:sp3d>
            </p:spPr>
            <p:txBody>
              <a:bodyPr/>
              <a:lstStyle/>
              <a:p>
                <a:pPr>
                  <a:defRPr/>
                </a:pPr>
                <a:endParaRPr lang="en-US" dirty="0">
                  <a:ea typeface="+mn-ea"/>
                  <a:cs typeface="+mn-cs"/>
                </a:endParaRPr>
              </a:p>
            </p:txBody>
          </p:sp>
          <p:sp>
            <p:nvSpPr>
              <p:cNvPr id="18" name="Freeform 29"/>
              <p:cNvSpPr>
                <a:spLocks/>
              </p:cNvSpPr>
              <p:nvPr/>
            </p:nvSpPr>
            <p:spPr bwMode="auto">
              <a:xfrm>
                <a:off x="3839" y="2140"/>
                <a:ext cx="527" cy="152"/>
              </a:xfrm>
              <a:custGeom>
                <a:avLst/>
                <a:gdLst>
                  <a:gd name="T0" fmla="*/ 21 w 527"/>
                  <a:gd name="T1" fmla="*/ 0 h 152"/>
                  <a:gd name="T2" fmla="*/ 62 w 527"/>
                  <a:gd name="T3" fmla="*/ 14 h 152"/>
                  <a:gd name="T4" fmla="*/ 101 w 527"/>
                  <a:gd name="T5" fmla="*/ 39 h 152"/>
                  <a:gd name="T6" fmla="*/ 159 w 527"/>
                  <a:gd name="T7" fmla="*/ 68 h 152"/>
                  <a:gd name="T8" fmla="*/ 198 w 527"/>
                  <a:gd name="T9" fmla="*/ 81 h 152"/>
                  <a:gd name="T10" fmla="*/ 249 w 527"/>
                  <a:gd name="T11" fmla="*/ 85 h 152"/>
                  <a:gd name="T12" fmla="*/ 309 w 527"/>
                  <a:gd name="T13" fmla="*/ 82 h 152"/>
                  <a:gd name="T14" fmla="*/ 359 w 527"/>
                  <a:gd name="T15" fmla="*/ 77 h 152"/>
                  <a:gd name="T16" fmla="*/ 396 w 527"/>
                  <a:gd name="T17" fmla="*/ 68 h 152"/>
                  <a:gd name="T18" fmla="*/ 419 w 527"/>
                  <a:gd name="T19" fmla="*/ 59 h 152"/>
                  <a:gd name="T20" fmla="*/ 431 w 527"/>
                  <a:gd name="T21" fmla="*/ 36 h 152"/>
                  <a:gd name="T22" fmla="*/ 458 w 527"/>
                  <a:gd name="T23" fmla="*/ 14 h 152"/>
                  <a:gd name="T24" fmla="*/ 479 w 527"/>
                  <a:gd name="T25" fmla="*/ 4 h 152"/>
                  <a:gd name="T26" fmla="*/ 498 w 527"/>
                  <a:gd name="T27" fmla="*/ 7 h 152"/>
                  <a:gd name="T28" fmla="*/ 506 w 527"/>
                  <a:gd name="T29" fmla="*/ 18 h 152"/>
                  <a:gd name="T30" fmla="*/ 502 w 527"/>
                  <a:gd name="T31" fmla="*/ 40 h 152"/>
                  <a:gd name="T32" fmla="*/ 477 w 527"/>
                  <a:gd name="T33" fmla="*/ 42 h 152"/>
                  <a:gd name="T34" fmla="*/ 453 w 527"/>
                  <a:gd name="T35" fmla="*/ 45 h 152"/>
                  <a:gd name="T36" fmla="*/ 444 w 527"/>
                  <a:gd name="T37" fmla="*/ 58 h 152"/>
                  <a:gd name="T38" fmla="*/ 455 w 527"/>
                  <a:gd name="T39" fmla="*/ 65 h 152"/>
                  <a:gd name="T40" fmla="*/ 481 w 527"/>
                  <a:gd name="T41" fmla="*/ 67 h 152"/>
                  <a:gd name="T42" fmla="*/ 508 w 527"/>
                  <a:gd name="T43" fmla="*/ 67 h 152"/>
                  <a:gd name="T44" fmla="*/ 521 w 527"/>
                  <a:gd name="T45" fmla="*/ 73 h 152"/>
                  <a:gd name="T46" fmla="*/ 527 w 527"/>
                  <a:gd name="T47" fmla="*/ 85 h 152"/>
                  <a:gd name="T48" fmla="*/ 520 w 527"/>
                  <a:gd name="T49" fmla="*/ 98 h 152"/>
                  <a:gd name="T50" fmla="*/ 508 w 527"/>
                  <a:gd name="T51" fmla="*/ 100 h 152"/>
                  <a:gd name="T52" fmla="*/ 486 w 527"/>
                  <a:gd name="T53" fmla="*/ 94 h 152"/>
                  <a:gd name="T54" fmla="*/ 463 w 527"/>
                  <a:gd name="T55" fmla="*/ 86 h 152"/>
                  <a:gd name="T56" fmla="*/ 442 w 527"/>
                  <a:gd name="T57" fmla="*/ 87 h 152"/>
                  <a:gd name="T58" fmla="*/ 442 w 527"/>
                  <a:gd name="T59" fmla="*/ 98 h 152"/>
                  <a:gd name="T60" fmla="*/ 461 w 527"/>
                  <a:gd name="T61" fmla="*/ 108 h 152"/>
                  <a:gd name="T62" fmla="*/ 481 w 527"/>
                  <a:gd name="T63" fmla="*/ 112 h 152"/>
                  <a:gd name="T64" fmla="*/ 495 w 527"/>
                  <a:gd name="T65" fmla="*/ 127 h 152"/>
                  <a:gd name="T66" fmla="*/ 492 w 527"/>
                  <a:gd name="T67" fmla="*/ 142 h 152"/>
                  <a:gd name="T68" fmla="*/ 482 w 527"/>
                  <a:gd name="T69" fmla="*/ 152 h 152"/>
                  <a:gd name="T70" fmla="*/ 461 w 527"/>
                  <a:gd name="T71" fmla="*/ 151 h 152"/>
                  <a:gd name="T72" fmla="*/ 447 w 527"/>
                  <a:gd name="T73" fmla="*/ 136 h 152"/>
                  <a:gd name="T74" fmla="*/ 439 w 527"/>
                  <a:gd name="T75" fmla="*/ 117 h 152"/>
                  <a:gd name="T76" fmla="*/ 423 w 527"/>
                  <a:gd name="T77" fmla="*/ 103 h 152"/>
                  <a:gd name="T78" fmla="*/ 411 w 527"/>
                  <a:gd name="T79" fmla="*/ 100 h 152"/>
                  <a:gd name="T80" fmla="*/ 380 w 527"/>
                  <a:gd name="T81" fmla="*/ 104 h 152"/>
                  <a:gd name="T82" fmla="*/ 338 w 527"/>
                  <a:gd name="T83" fmla="*/ 111 h 152"/>
                  <a:gd name="T84" fmla="*/ 288 w 527"/>
                  <a:gd name="T85" fmla="*/ 119 h 152"/>
                  <a:gd name="T86" fmla="*/ 238 w 527"/>
                  <a:gd name="T87" fmla="*/ 122 h 152"/>
                  <a:gd name="T88" fmla="*/ 199 w 527"/>
                  <a:gd name="T89" fmla="*/ 122 h 152"/>
                  <a:gd name="T90" fmla="*/ 156 w 527"/>
                  <a:gd name="T91" fmla="*/ 116 h 152"/>
                  <a:gd name="T92" fmla="*/ 120 w 527"/>
                  <a:gd name="T93" fmla="*/ 108 h 152"/>
                  <a:gd name="T94" fmla="*/ 83 w 527"/>
                  <a:gd name="T95" fmla="*/ 96 h 152"/>
                  <a:gd name="T96" fmla="*/ 55 w 527"/>
                  <a:gd name="T97" fmla="*/ 85 h 152"/>
                  <a:gd name="T98" fmla="*/ 22 w 527"/>
                  <a:gd name="T99" fmla="*/ 67 h 152"/>
                  <a:gd name="T100" fmla="*/ 3 w 527"/>
                  <a:gd name="T101" fmla="*/ 44 h 152"/>
                  <a:gd name="T102" fmla="*/ 0 w 527"/>
                  <a:gd name="T103" fmla="*/ 25 h 152"/>
                  <a:gd name="T104" fmla="*/ 7 w 527"/>
                  <a:gd name="T105" fmla="*/ 9 h 152"/>
                  <a:gd name="T106" fmla="*/ 21 w 527"/>
                  <a:gd name="T107" fmla="*/ 0 h 1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7"/>
                  <a:gd name="T163" fmla="*/ 0 h 152"/>
                  <a:gd name="T164" fmla="*/ 527 w 527"/>
                  <a:gd name="T165" fmla="*/ 152 h 1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7" h="152">
                    <a:moveTo>
                      <a:pt x="21" y="0"/>
                    </a:moveTo>
                    <a:lnTo>
                      <a:pt x="62" y="14"/>
                    </a:lnTo>
                    <a:lnTo>
                      <a:pt x="101" y="39"/>
                    </a:lnTo>
                    <a:lnTo>
                      <a:pt x="159" y="68"/>
                    </a:lnTo>
                    <a:lnTo>
                      <a:pt x="198" y="81"/>
                    </a:lnTo>
                    <a:lnTo>
                      <a:pt x="249" y="85"/>
                    </a:lnTo>
                    <a:lnTo>
                      <a:pt x="309" y="82"/>
                    </a:lnTo>
                    <a:lnTo>
                      <a:pt x="359" y="77"/>
                    </a:lnTo>
                    <a:lnTo>
                      <a:pt x="396" y="68"/>
                    </a:lnTo>
                    <a:lnTo>
                      <a:pt x="419" y="59"/>
                    </a:lnTo>
                    <a:lnTo>
                      <a:pt x="431" y="36"/>
                    </a:lnTo>
                    <a:lnTo>
                      <a:pt x="458" y="14"/>
                    </a:lnTo>
                    <a:lnTo>
                      <a:pt x="479" y="4"/>
                    </a:lnTo>
                    <a:lnTo>
                      <a:pt x="498" y="7"/>
                    </a:lnTo>
                    <a:lnTo>
                      <a:pt x="506" y="18"/>
                    </a:lnTo>
                    <a:lnTo>
                      <a:pt x="502" y="40"/>
                    </a:lnTo>
                    <a:lnTo>
                      <a:pt x="477" y="42"/>
                    </a:lnTo>
                    <a:lnTo>
                      <a:pt x="453" y="45"/>
                    </a:lnTo>
                    <a:lnTo>
                      <a:pt x="444" y="58"/>
                    </a:lnTo>
                    <a:lnTo>
                      <a:pt x="455" y="65"/>
                    </a:lnTo>
                    <a:lnTo>
                      <a:pt x="481" y="67"/>
                    </a:lnTo>
                    <a:lnTo>
                      <a:pt x="508" y="67"/>
                    </a:lnTo>
                    <a:lnTo>
                      <a:pt x="521" y="73"/>
                    </a:lnTo>
                    <a:lnTo>
                      <a:pt x="527" y="85"/>
                    </a:lnTo>
                    <a:lnTo>
                      <a:pt x="520" y="98"/>
                    </a:lnTo>
                    <a:lnTo>
                      <a:pt x="508" y="100"/>
                    </a:lnTo>
                    <a:lnTo>
                      <a:pt x="486" y="94"/>
                    </a:lnTo>
                    <a:lnTo>
                      <a:pt x="463" y="86"/>
                    </a:lnTo>
                    <a:lnTo>
                      <a:pt x="442" y="87"/>
                    </a:lnTo>
                    <a:lnTo>
                      <a:pt x="442" y="98"/>
                    </a:lnTo>
                    <a:lnTo>
                      <a:pt x="461" y="108"/>
                    </a:lnTo>
                    <a:lnTo>
                      <a:pt x="481" y="112"/>
                    </a:lnTo>
                    <a:lnTo>
                      <a:pt x="495" y="127"/>
                    </a:lnTo>
                    <a:lnTo>
                      <a:pt x="492" y="142"/>
                    </a:lnTo>
                    <a:lnTo>
                      <a:pt x="482" y="152"/>
                    </a:lnTo>
                    <a:lnTo>
                      <a:pt x="461" y="151"/>
                    </a:lnTo>
                    <a:lnTo>
                      <a:pt x="447" y="136"/>
                    </a:lnTo>
                    <a:lnTo>
                      <a:pt x="439" y="117"/>
                    </a:lnTo>
                    <a:lnTo>
                      <a:pt x="423" y="103"/>
                    </a:lnTo>
                    <a:lnTo>
                      <a:pt x="411" y="100"/>
                    </a:lnTo>
                    <a:lnTo>
                      <a:pt x="380" y="104"/>
                    </a:lnTo>
                    <a:lnTo>
                      <a:pt x="338" y="111"/>
                    </a:lnTo>
                    <a:lnTo>
                      <a:pt x="288" y="119"/>
                    </a:lnTo>
                    <a:lnTo>
                      <a:pt x="238" y="122"/>
                    </a:lnTo>
                    <a:lnTo>
                      <a:pt x="199" y="122"/>
                    </a:lnTo>
                    <a:lnTo>
                      <a:pt x="156" y="116"/>
                    </a:lnTo>
                    <a:lnTo>
                      <a:pt x="120" y="108"/>
                    </a:lnTo>
                    <a:lnTo>
                      <a:pt x="83" y="96"/>
                    </a:lnTo>
                    <a:lnTo>
                      <a:pt x="55" y="85"/>
                    </a:lnTo>
                    <a:lnTo>
                      <a:pt x="22" y="67"/>
                    </a:lnTo>
                    <a:lnTo>
                      <a:pt x="3" y="44"/>
                    </a:lnTo>
                    <a:lnTo>
                      <a:pt x="0" y="25"/>
                    </a:lnTo>
                    <a:lnTo>
                      <a:pt x="7" y="9"/>
                    </a:lnTo>
                    <a:lnTo>
                      <a:pt x="21" y="0"/>
                    </a:lnTo>
                    <a:close/>
                  </a:path>
                </a:pathLst>
              </a:custGeom>
              <a:solidFill>
                <a:schemeClr val="tx1"/>
              </a:solidFill>
              <a:ln w="9525">
                <a:noFill/>
                <a:round/>
                <a:headEnd/>
                <a:tailEnd/>
              </a:ln>
              <a:effectLst>
                <a:outerShdw blurRad="149987" dist="250190" dir="8460000" algn="ctr">
                  <a:srgbClr val="000000">
                    <a:alpha val="28000"/>
                  </a:srgbClr>
                </a:outerShdw>
              </a:effectLst>
              <a:sp3d prstMaterial="metal">
                <a:bevelT w="88900" h="88900"/>
              </a:sp3d>
            </p:spPr>
            <p:txBody>
              <a:bodyPr/>
              <a:lstStyle/>
              <a:p>
                <a:pPr>
                  <a:defRPr/>
                </a:pPr>
                <a:endParaRPr lang="en-US" dirty="0">
                  <a:ea typeface="+mn-ea"/>
                  <a:cs typeface="+mn-cs"/>
                </a:endParaRPr>
              </a:p>
            </p:txBody>
          </p:sp>
          <p:sp>
            <p:nvSpPr>
              <p:cNvPr id="19" name="Freeform 30"/>
              <p:cNvSpPr>
                <a:spLocks/>
              </p:cNvSpPr>
              <p:nvPr/>
            </p:nvSpPr>
            <p:spPr bwMode="auto">
              <a:xfrm>
                <a:off x="3831" y="2010"/>
                <a:ext cx="545" cy="212"/>
              </a:xfrm>
              <a:custGeom>
                <a:avLst/>
                <a:gdLst>
                  <a:gd name="T0" fmla="*/ 425 w 545"/>
                  <a:gd name="T1" fmla="*/ 74 h 212"/>
                  <a:gd name="T2" fmla="*/ 437 w 545"/>
                  <a:gd name="T3" fmla="*/ 49 h 212"/>
                  <a:gd name="T4" fmla="*/ 439 w 545"/>
                  <a:gd name="T5" fmla="*/ 25 h 212"/>
                  <a:gd name="T6" fmla="*/ 440 w 545"/>
                  <a:gd name="T7" fmla="*/ 13 h 212"/>
                  <a:gd name="T8" fmla="*/ 447 w 545"/>
                  <a:gd name="T9" fmla="*/ 1 h 212"/>
                  <a:gd name="T10" fmla="*/ 463 w 545"/>
                  <a:gd name="T11" fmla="*/ 0 h 212"/>
                  <a:gd name="T12" fmla="*/ 475 w 545"/>
                  <a:gd name="T13" fmla="*/ 8 h 212"/>
                  <a:gd name="T14" fmla="*/ 475 w 545"/>
                  <a:gd name="T15" fmla="*/ 23 h 212"/>
                  <a:gd name="T16" fmla="*/ 467 w 545"/>
                  <a:gd name="T17" fmla="*/ 36 h 212"/>
                  <a:gd name="T18" fmla="*/ 457 w 545"/>
                  <a:gd name="T19" fmla="*/ 49 h 212"/>
                  <a:gd name="T20" fmla="*/ 462 w 545"/>
                  <a:gd name="T21" fmla="*/ 61 h 212"/>
                  <a:gd name="T22" fmla="*/ 480 w 545"/>
                  <a:gd name="T23" fmla="*/ 52 h 212"/>
                  <a:gd name="T24" fmla="*/ 503 w 545"/>
                  <a:gd name="T25" fmla="*/ 42 h 212"/>
                  <a:gd name="T26" fmla="*/ 525 w 545"/>
                  <a:gd name="T27" fmla="*/ 41 h 212"/>
                  <a:gd name="T28" fmla="*/ 543 w 545"/>
                  <a:gd name="T29" fmla="*/ 49 h 212"/>
                  <a:gd name="T30" fmla="*/ 545 w 545"/>
                  <a:gd name="T31" fmla="*/ 69 h 212"/>
                  <a:gd name="T32" fmla="*/ 531 w 545"/>
                  <a:gd name="T33" fmla="*/ 76 h 212"/>
                  <a:gd name="T34" fmla="*/ 515 w 545"/>
                  <a:gd name="T35" fmla="*/ 71 h 212"/>
                  <a:gd name="T36" fmla="*/ 493 w 545"/>
                  <a:gd name="T37" fmla="*/ 71 h 212"/>
                  <a:gd name="T38" fmla="*/ 475 w 545"/>
                  <a:gd name="T39" fmla="*/ 76 h 212"/>
                  <a:gd name="T40" fmla="*/ 475 w 545"/>
                  <a:gd name="T41" fmla="*/ 84 h 212"/>
                  <a:gd name="T42" fmla="*/ 493 w 545"/>
                  <a:gd name="T43" fmla="*/ 86 h 212"/>
                  <a:gd name="T44" fmla="*/ 516 w 545"/>
                  <a:gd name="T45" fmla="*/ 87 h 212"/>
                  <a:gd name="T46" fmla="*/ 535 w 545"/>
                  <a:gd name="T47" fmla="*/ 104 h 212"/>
                  <a:gd name="T48" fmla="*/ 535 w 545"/>
                  <a:gd name="T49" fmla="*/ 117 h 212"/>
                  <a:gd name="T50" fmla="*/ 528 w 545"/>
                  <a:gd name="T51" fmla="*/ 127 h 212"/>
                  <a:gd name="T52" fmla="*/ 523 w 545"/>
                  <a:gd name="T53" fmla="*/ 127 h 212"/>
                  <a:gd name="T54" fmla="*/ 501 w 545"/>
                  <a:gd name="T55" fmla="*/ 124 h 212"/>
                  <a:gd name="T56" fmla="*/ 496 w 545"/>
                  <a:gd name="T57" fmla="*/ 122 h 212"/>
                  <a:gd name="T58" fmla="*/ 485 w 545"/>
                  <a:gd name="T59" fmla="*/ 114 h 212"/>
                  <a:gd name="T60" fmla="*/ 462 w 545"/>
                  <a:gd name="T61" fmla="*/ 104 h 212"/>
                  <a:gd name="T62" fmla="*/ 442 w 545"/>
                  <a:gd name="T63" fmla="*/ 104 h 212"/>
                  <a:gd name="T64" fmla="*/ 422 w 545"/>
                  <a:gd name="T65" fmla="*/ 115 h 212"/>
                  <a:gd name="T66" fmla="*/ 391 w 545"/>
                  <a:gd name="T67" fmla="*/ 145 h 212"/>
                  <a:gd name="T68" fmla="*/ 356 w 545"/>
                  <a:gd name="T69" fmla="*/ 169 h 212"/>
                  <a:gd name="T70" fmla="*/ 314 w 545"/>
                  <a:gd name="T71" fmla="*/ 189 h 212"/>
                  <a:gd name="T72" fmla="*/ 271 w 545"/>
                  <a:gd name="T73" fmla="*/ 200 h 212"/>
                  <a:gd name="T74" fmla="*/ 266 w 545"/>
                  <a:gd name="T75" fmla="*/ 202 h 212"/>
                  <a:gd name="T76" fmla="*/ 205 w 545"/>
                  <a:gd name="T77" fmla="*/ 212 h 212"/>
                  <a:gd name="T78" fmla="*/ 146 w 545"/>
                  <a:gd name="T79" fmla="*/ 210 h 212"/>
                  <a:gd name="T80" fmla="*/ 101 w 545"/>
                  <a:gd name="T81" fmla="*/ 203 h 212"/>
                  <a:gd name="T82" fmla="*/ 53 w 545"/>
                  <a:gd name="T83" fmla="*/ 198 h 212"/>
                  <a:gd name="T84" fmla="*/ 24 w 545"/>
                  <a:gd name="T85" fmla="*/ 190 h 212"/>
                  <a:gd name="T86" fmla="*/ 2 w 545"/>
                  <a:gd name="T87" fmla="*/ 175 h 212"/>
                  <a:gd name="T88" fmla="*/ 0 w 545"/>
                  <a:gd name="T89" fmla="*/ 155 h 212"/>
                  <a:gd name="T90" fmla="*/ 5 w 545"/>
                  <a:gd name="T91" fmla="*/ 134 h 212"/>
                  <a:gd name="T92" fmla="*/ 27 w 545"/>
                  <a:gd name="T93" fmla="*/ 124 h 212"/>
                  <a:gd name="T94" fmla="*/ 52 w 545"/>
                  <a:gd name="T95" fmla="*/ 120 h 212"/>
                  <a:gd name="T96" fmla="*/ 92 w 545"/>
                  <a:gd name="T97" fmla="*/ 125 h 212"/>
                  <a:gd name="T98" fmla="*/ 133 w 545"/>
                  <a:gd name="T99" fmla="*/ 142 h 212"/>
                  <a:gd name="T100" fmla="*/ 170 w 545"/>
                  <a:gd name="T101" fmla="*/ 155 h 212"/>
                  <a:gd name="T102" fmla="*/ 202 w 545"/>
                  <a:gd name="T103" fmla="*/ 160 h 212"/>
                  <a:gd name="T104" fmla="*/ 233 w 545"/>
                  <a:gd name="T105" fmla="*/ 162 h 212"/>
                  <a:gd name="T106" fmla="*/ 266 w 545"/>
                  <a:gd name="T107" fmla="*/ 159 h 212"/>
                  <a:gd name="T108" fmla="*/ 304 w 545"/>
                  <a:gd name="T109" fmla="*/ 150 h 212"/>
                  <a:gd name="T110" fmla="*/ 344 w 545"/>
                  <a:gd name="T111" fmla="*/ 137 h 212"/>
                  <a:gd name="T112" fmla="*/ 374 w 545"/>
                  <a:gd name="T113" fmla="*/ 122 h 212"/>
                  <a:gd name="T114" fmla="*/ 400 w 545"/>
                  <a:gd name="T115" fmla="*/ 100 h 212"/>
                  <a:gd name="T116" fmla="*/ 415 w 545"/>
                  <a:gd name="T117" fmla="*/ 86 h 212"/>
                  <a:gd name="T118" fmla="*/ 425 w 545"/>
                  <a:gd name="T119" fmla="*/ 74 h 2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5"/>
                  <a:gd name="T181" fmla="*/ 0 h 212"/>
                  <a:gd name="T182" fmla="*/ 545 w 545"/>
                  <a:gd name="T183" fmla="*/ 212 h 2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5" h="212">
                    <a:moveTo>
                      <a:pt x="425" y="74"/>
                    </a:moveTo>
                    <a:lnTo>
                      <a:pt x="437" y="49"/>
                    </a:lnTo>
                    <a:lnTo>
                      <a:pt x="439" y="25"/>
                    </a:lnTo>
                    <a:lnTo>
                      <a:pt x="440" y="13"/>
                    </a:lnTo>
                    <a:lnTo>
                      <a:pt x="447" y="1"/>
                    </a:lnTo>
                    <a:lnTo>
                      <a:pt x="463" y="0"/>
                    </a:lnTo>
                    <a:lnTo>
                      <a:pt x="475" y="8"/>
                    </a:lnTo>
                    <a:lnTo>
                      <a:pt x="475" y="23"/>
                    </a:lnTo>
                    <a:lnTo>
                      <a:pt x="467" y="36"/>
                    </a:lnTo>
                    <a:lnTo>
                      <a:pt x="457" y="49"/>
                    </a:lnTo>
                    <a:lnTo>
                      <a:pt x="462" y="61"/>
                    </a:lnTo>
                    <a:lnTo>
                      <a:pt x="480" y="52"/>
                    </a:lnTo>
                    <a:lnTo>
                      <a:pt x="503" y="42"/>
                    </a:lnTo>
                    <a:lnTo>
                      <a:pt x="525" y="41"/>
                    </a:lnTo>
                    <a:lnTo>
                      <a:pt x="543" y="49"/>
                    </a:lnTo>
                    <a:lnTo>
                      <a:pt x="545" y="69"/>
                    </a:lnTo>
                    <a:lnTo>
                      <a:pt x="531" y="76"/>
                    </a:lnTo>
                    <a:lnTo>
                      <a:pt x="515" y="71"/>
                    </a:lnTo>
                    <a:lnTo>
                      <a:pt x="493" y="71"/>
                    </a:lnTo>
                    <a:lnTo>
                      <a:pt x="475" y="76"/>
                    </a:lnTo>
                    <a:lnTo>
                      <a:pt x="475" y="84"/>
                    </a:lnTo>
                    <a:lnTo>
                      <a:pt x="493" y="86"/>
                    </a:lnTo>
                    <a:lnTo>
                      <a:pt x="516" y="87"/>
                    </a:lnTo>
                    <a:lnTo>
                      <a:pt x="535" y="104"/>
                    </a:lnTo>
                    <a:lnTo>
                      <a:pt x="535" y="117"/>
                    </a:lnTo>
                    <a:lnTo>
                      <a:pt x="528" y="127"/>
                    </a:lnTo>
                    <a:lnTo>
                      <a:pt x="523" y="127"/>
                    </a:lnTo>
                    <a:lnTo>
                      <a:pt x="501" y="124"/>
                    </a:lnTo>
                    <a:lnTo>
                      <a:pt x="496" y="122"/>
                    </a:lnTo>
                    <a:lnTo>
                      <a:pt x="485" y="114"/>
                    </a:lnTo>
                    <a:lnTo>
                      <a:pt x="462" y="104"/>
                    </a:lnTo>
                    <a:lnTo>
                      <a:pt x="442" y="104"/>
                    </a:lnTo>
                    <a:lnTo>
                      <a:pt x="422" y="115"/>
                    </a:lnTo>
                    <a:lnTo>
                      <a:pt x="391" y="145"/>
                    </a:lnTo>
                    <a:lnTo>
                      <a:pt x="356" y="169"/>
                    </a:lnTo>
                    <a:lnTo>
                      <a:pt x="314" y="189"/>
                    </a:lnTo>
                    <a:lnTo>
                      <a:pt x="271" y="200"/>
                    </a:lnTo>
                    <a:lnTo>
                      <a:pt x="266" y="202"/>
                    </a:lnTo>
                    <a:lnTo>
                      <a:pt x="205" y="212"/>
                    </a:lnTo>
                    <a:lnTo>
                      <a:pt x="146" y="210"/>
                    </a:lnTo>
                    <a:lnTo>
                      <a:pt x="101" y="203"/>
                    </a:lnTo>
                    <a:lnTo>
                      <a:pt x="53" y="198"/>
                    </a:lnTo>
                    <a:lnTo>
                      <a:pt x="24" y="190"/>
                    </a:lnTo>
                    <a:lnTo>
                      <a:pt x="2" y="175"/>
                    </a:lnTo>
                    <a:lnTo>
                      <a:pt x="0" y="155"/>
                    </a:lnTo>
                    <a:lnTo>
                      <a:pt x="5" y="134"/>
                    </a:lnTo>
                    <a:lnTo>
                      <a:pt x="27" y="124"/>
                    </a:lnTo>
                    <a:lnTo>
                      <a:pt x="52" y="120"/>
                    </a:lnTo>
                    <a:lnTo>
                      <a:pt x="92" y="125"/>
                    </a:lnTo>
                    <a:lnTo>
                      <a:pt x="133" y="142"/>
                    </a:lnTo>
                    <a:lnTo>
                      <a:pt x="170" y="155"/>
                    </a:lnTo>
                    <a:lnTo>
                      <a:pt x="202" y="160"/>
                    </a:lnTo>
                    <a:lnTo>
                      <a:pt x="233" y="162"/>
                    </a:lnTo>
                    <a:lnTo>
                      <a:pt x="266" y="159"/>
                    </a:lnTo>
                    <a:lnTo>
                      <a:pt x="304" y="150"/>
                    </a:lnTo>
                    <a:lnTo>
                      <a:pt x="344" y="137"/>
                    </a:lnTo>
                    <a:lnTo>
                      <a:pt x="374" y="122"/>
                    </a:lnTo>
                    <a:lnTo>
                      <a:pt x="400" y="100"/>
                    </a:lnTo>
                    <a:lnTo>
                      <a:pt x="415" y="86"/>
                    </a:lnTo>
                    <a:lnTo>
                      <a:pt x="425" y="74"/>
                    </a:lnTo>
                    <a:close/>
                  </a:path>
                </a:pathLst>
              </a:custGeom>
              <a:solidFill>
                <a:schemeClr val="tx1"/>
              </a:solidFill>
              <a:ln w="9525">
                <a:noFill/>
                <a:round/>
                <a:headEnd/>
                <a:tailEnd/>
              </a:ln>
              <a:effectLst>
                <a:outerShdw blurRad="149987" dist="250190" dir="8460000" algn="ctr">
                  <a:srgbClr val="000000">
                    <a:alpha val="28000"/>
                  </a:srgbClr>
                </a:outerShdw>
              </a:effectLst>
              <a:sp3d prstMaterial="metal">
                <a:bevelT w="88900" h="88900"/>
              </a:sp3d>
            </p:spPr>
            <p:txBody>
              <a:bodyPr/>
              <a:lstStyle/>
              <a:p>
                <a:pPr>
                  <a:defRPr/>
                </a:pPr>
                <a:endParaRPr lang="en-US" dirty="0">
                  <a:ea typeface="+mn-ea"/>
                  <a:cs typeface="+mn-cs"/>
                </a:endParaRPr>
              </a:p>
            </p:txBody>
          </p:sp>
          <p:sp>
            <p:nvSpPr>
              <p:cNvPr id="20" name="Freeform 31"/>
              <p:cNvSpPr>
                <a:spLocks/>
              </p:cNvSpPr>
              <p:nvPr/>
            </p:nvSpPr>
            <p:spPr bwMode="auto">
              <a:xfrm>
                <a:off x="3696" y="2444"/>
                <a:ext cx="186" cy="523"/>
              </a:xfrm>
              <a:custGeom>
                <a:avLst/>
                <a:gdLst>
                  <a:gd name="T0" fmla="*/ 38 w 186"/>
                  <a:gd name="T1" fmla="*/ 5 h 523"/>
                  <a:gd name="T2" fmla="*/ 37 w 186"/>
                  <a:gd name="T3" fmla="*/ 30 h 523"/>
                  <a:gd name="T4" fmla="*/ 42 w 186"/>
                  <a:gd name="T5" fmla="*/ 55 h 523"/>
                  <a:gd name="T6" fmla="*/ 61 w 186"/>
                  <a:gd name="T7" fmla="*/ 85 h 523"/>
                  <a:gd name="T8" fmla="*/ 85 w 186"/>
                  <a:gd name="T9" fmla="*/ 120 h 523"/>
                  <a:gd name="T10" fmla="*/ 115 w 186"/>
                  <a:gd name="T11" fmla="*/ 148 h 523"/>
                  <a:gd name="T12" fmla="*/ 136 w 186"/>
                  <a:gd name="T13" fmla="*/ 174 h 523"/>
                  <a:gd name="T14" fmla="*/ 146 w 186"/>
                  <a:gd name="T15" fmla="*/ 188 h 523"/>
                  <a:gd name="T16" fmla="*/ 144 w 186"/>
                  <a:gd name="T17" fmla="*/ 196 h 523"/>
                  <a:gd name="T18" fmla="*/ 141 w 186"/>
                  <a:gd name="T19" fmla="*/ 201 h 523"/>
                  <a:gd name="T20" fmla="*/ 131 w 186"/>
                  <a:gd name="T21" fmla="*/ 204 h 523"/>
                  <a:gd name="T22" fmla="*/ 103 w 186"/>
                  <a:gd name="T23" fmla="*/ 223 h 523"/>
                  <a:gd name="T24" fmla="*/ 68 w 186"/>
                  <a:gd name="T25" fmla="*/ 260 h 523"/>
                  <a:gd name="T26" fmla="*/ 43 w 186"/>
                  <a:gd name="T27" fmla="*/ 300 h 523"/>
                  <a:gd name="T28" fmla="*/ 27 w 186"/>
                  <a:gd name="T29" fmla="*/ 338 h 523"/>
                  <a:gd name="T30" fmla="*/ 13 w 186"/>
                  <a:gd name="T31" fmla="*/ 379 h 523"/>
                  <a:gd name="T32" fmla="*/ 7 w 186"/>
                  <a:gd name="T33" fmla="*/ 422 h 523"/>
                  <a:gd name="T34" fmla="*/ 0 w 186"/>
                  <a:gd name="T35" fmla="*/ 457 h 523"/>
                  <a:gd name="T36" fmla="*/ 5 w 186"/>
                  <a:gd name="T37" fmla="*/ 472 h 523"/>
                  <a:gd name="T38" fmla="*/ 22 w 186"/>
                  <a:gd name="T39" fmla="*/ 484 h 523"/>
                  <a:gd name="T40" fmla="*/ 48 w 186"/>
                  <a:gd name="T41" fmla="*/ 493 h 523"/>
                  <a:gd name="T42" fmla="*/ 80 w 186"/>
                  <a:gd name="T43" fmla="*/ 508 h 523"/>
                  <a:gd name="T44" fmla="*/ 100 w 186"/>
                  <a:gd name="T45" fmla="*/ 523 h 523"/>
                  <a:gd name="T46" fmla="*/ 116 w 186"/>
                  <a:gd name="T47" fmla="*/ 520 h 523"/>
                  <a:gd name="T48" fmla="*/ 131 w 186"/>
                  <a:gd name="T49" fmla="*/ 512 h 523"/>
                  <a:gd name="T50" fmla="*/ 139 w 186"/>
                  <a:gd name="T51" fmla="*/ 493 h 523"/>
                  <a:gd name="T52" fmla="*/ 136 w 186"/>
                  <a:gd name="T53" fmla="*/ 484 h 523"/>
                  <a:gd name="T54" fmla="*/ 123 w 186"/>
                  <a:gd name="T55" fmla="*/ 474 h 523"/>
                  <a:gd name="T56" fmla="*/ 81 w 186"/>
                  <a:gd name="T57" fmla="*/ 460 h 523"/>
                  <a:gd name="T58" fmla="*/ 55 w 186"/>
                  <a:gd name="T59" fmla="*/ 452 h 523"/>
                  <a:gd name="T60" fmla="*/ 42 w 186"/>
                  <a:gd name="T61" fmla="*/ 442 h 523"/>
                  <a:gd name="T62" fmla="*/ 37 w 186"/>
                  <a:gd name="T63" fmla="*/ 417 h 523"/>
                  <a:gd name="T64" fmla="*/ 43 w 186"/>
                  <a:gd name="T65" fmla="*/ 387 h 523"/>
                  <a:gd name="T66" fmla="*/ 66 w 186"/>
                  <a:gd name="T67" fmla="*/ 354 h 523"/>
                  <a:gd name="T68" fmla="*/ 93 w 186"/>
                  <a:gd name="T69" fmla="*/ 316 h 523"/>
                  <a:gd name="T70" fmla="*/ 115 w 186"/>
                  <a:gd name="T71" fmla="*/ 290 h 523"/>
                  <a:gd name="T72" fmla="*/ 143 w 186"/>
                  <a:gd name="T73" fmla="*/ 261 h 523"/>
                  <a:gd name="T74" fmla="*/ 166 w 186"/>
                  <a:gd name="T75" fmla="*/ 240 h 523"/>
                  <a:gd name="T76" fmla="*/ 181 w 186"/>
                  <a:gd name="T77" fmla="*/ 221 h 523"/>
                  <a:gd name="T78" fmla="*/ 186 w 186"/>
                  <a:gd name="T79" fmla="*/ 206 h 523"/>
                  <a:gd name="T80" fmla="*/ 183 w 186"/>
                  <a:gd name="T81" fmla="*/ 186 h 523"/>
                  <a:gd name="T82" fmla="*/ 178 w 186"/>
                  <a:gd name="T83" fmla="*/ 164 h 523"/>
                  <a:gd name="T84" fmla="*/ 161 w 186"/>
                  <a:gd name="T85" fmla="*/ 118 h 523"/>
                  <a:gd name="T86" fmla="*/ 138 w 186"/>
                  <a:gd name="T87" fmla="*/ 80 h 523"/>
                  <a:gd name="T88" fmla="*/ 121 w 186"/>
                  <a:gd name="T89" fmla="*/ 50 h 523"/>
                  <a:gd name="T90" fmla="*/ 90 w 186"/>
                  <a:gd name="T91" fmla="*/ 14 h 523"/>
                  <a:gd name="T92" fmla="*/ 66 w 186"/>
                  <a:gd name="T93" fmla="*/ 2 h 523"/>
                  <a:gd name="T94" fmla="*/ 61 w 186"/>
                  <a:gd name="T95" fmla="*/ 2 h 523"/>
                  <a:gd name="T96" fmla="*/ 48 w 186"/>
                  <a:gd name="T97" fmla="*/ 0 h 523"/>
                  <a:gd name="T98" fmla="*/ 38 w 186"/>
                  <a:gd name="T99" fmla="*/ 5 h 5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
                  <a:gd name="T151" fmla="*/ 0 h 523"/>
                  <a:gd name="T152" fmla="*/ 186 w 186"/>
                  <a:gd name="T153" fmla="*/ 523 h 5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 h="523">
                    <a:moveTo>
                      <a:pt x="38" y="5"/>
                    </a:moveTo>
                    <a:lnTo>
                      <a:pt x="37" y="30"/>
                    </a:lnTo>
                    <a:lnTo>
                      <a:pt x="42" y="55"/>
                    </a:lnTo>
                    <a:lnTo>
                      <a:pt x="61" y="85"/>
                    </a:lnTo>
                    <a:lnTo>
                      <a:pt x="85" y="120"/>
                    </a:lnTo>
                    <a:lnTo>
                      <a:pt x="115" y="148"/>
                    </a:lnTo>
                    <a:lnTo>
                      <a:pt x="136" y="174"/>
                    </a:lnTo>
                    <a:lnTo>
                      <a:pt x="146" y="188"/>
                    </a:lnTo>
                    <a:lnTo>
                      <a:pt x="144" y="196"/>
                    </a:lnTo>
                    <a:lnTo>
                      <a:pt x="141" y="201"/>
                    </a:lnTo>
                    <a:lnTo>
                      <a:pt x="131" y="204"/>
                    </a:lnTo>
                    <a:lnTo>
                      <a:pt x="103" y="223"/>
                    </a:lnTo>
                    <a:lnTo>
                      <a:pt x="68" y="260"/>
                    </a:lnTo>
                    <a:lnTo>
                      <a:pt x="43" y="300"/>
                    </a:lnTo>
                    <a:lnTo>
                      <a:pt x="27" y="338"/>
                    </a:lnTo>
                    <a:lnTo>
                      <a:pt x="13" y="379"/>
                    </a:lnTo>
                    <a:lnTo>
                      <a:pt x="7" y="422"/>
                    </a:lnTo>
                    <a:lnTo>
                      <a:pt x="0" y="457"/>
                    </a:lnTo>
                    <a:lnTo>
                      <a:pt x="5" y="472"/>
                    </a:lnTo>
                    <a:lnTo>
                      <a:pt x="22" y="484"/>
                    </a:lnTo>
                    <a:lnTo>
                      <a:pt x="48" y="493"/>
                    </a:lnTo>
                    <a:lnTo>
                      <a:pt x="80" y="508"/>
                    </a:lnTo>
                    <a:lnTo>
                      <a:pt x="100" y="523"/>
                    </a:lnTo>
                    <a:lnTo>
                      <a:pt x="116" y="520"/>
                    </a:lnTo>
                    <a:lnTo>
                      <a:pt x="131" y="512"/>
                    </a:lnTo>
                    <a:lnTo>
                      <a:pt x="139" y="493"/>
                    </a:lnTo>
                    <a:lnTo>
                      <a:pt x="136" y="484"/>
                    </a:lnTo>
                    <a:lnTo>
                      <a:pt x="123" y="474"/>
                    </a:lnTo>
                    <a:lnTo>
                      <a:pt x="81" y="460"/>
                    </a:lnTo>
                    <a:lnTo>
                      <a:pt x="55" y="452"/>
                    </a:lnTo>
                    <a:lnTo>
                      <a:pt x="42" y="442"/>
                    </a:lnTo>
                    <a:lnTo>
                      <a:pt x="37" y="417"/>
                    </a:lnTo>
                    <a:lnTo>
                      <a:pt x="43" y="387"/>
                    </a:lnTo>
                    <a:lnTo>
                      <a:pt x="66" y="354"/>
                    </a:lnTo>
                    <a:lnTo>
                      <a:pt x="93" y="316"/>
                    </a:lnTo>
                    <a:lnTo>
                      <a:pt x="115" y="290"/>
                    </a:lnTo>
                    <a:lnTo>
                      <a:pt x="143" y="261"/>
                    </a:lnTo>
                    <a:lnTo>
                      <a:pt x="166" y="240"/>
                    </a:lnTo>
                    <a:lnTo>
                      <a:pt x="181" y="221"/>
                    </a:lnTo>
                    <a:lnTo>
                      <a:pt x="186" y="206"/>
                    </a:lnTo>
                    <a:lnTo>
                      <a:pt x="183" y="186"/>
                    </a:lnTo>
                    <a:lnTo>
                      <a:pt x="178" y="164"/>
                    </a:lnTo>
                    <a:lnTo>
                      <a:pt x="161" y="118"/>
                    </a:lnTo>
                    <a:lnTo>
                      <a:pt x="138" y="80"/>
                    </a:lnTo>
                    <a:lnTo>
                      <a:pt x="121" y="50"/>
                    </a:lnTo>
                    <a:lnTo>
                      <a:pt x="90" y="14"/>
                    </a:lnTo>
                    <a:lnTo>
                      <a:pt x="66" y="2"/>
                    </a:lnTo>
                    <a:lnTo>
                      <a:pt x="61" y="2"/>
                    </a:lnTo>
                    <a:lnTo>
                      <a:pt x="48" y="0"/>
                    </a:lnTo>
                    <a:lnTo>
                      <a:pt x="38" y="5"/>
                    </a:lnTo>
                    <a:close/>
                  </a:path>
                </a:pathLst>
              </a:custGeom>
              <a:solidFill>
                <a:schemeClr val="tx1"/>
              </a:solidFill>
              <a:ln w="9525">
                <a:noFill/>
                <a:round/>
                <a:headEnd/>
                <a:tailEnd/>
              </a:ln>
              <a:effectLst>
                <a:outerShdw blurRad="149987" dist="250190" dir="8460000" algn="ctr">
                  <a:srgbClr val="000000">
                    <a:alpha val="28000"/>
                  </a:srgbClr>
                </a:outerShdw>
              </a:effectLst>
              <a:sp3d prstMaterial="metal">
                <a:bevelT w="88900" h="88900"/>
              </a:sp3d>
            </p:spPr>
            <p:txBody>
              <a:bodyPr/>
              <a:lstStyle/>
              <a:p>
                <a:pPr>
                  <a:defRPr/>
                </a:pPr>
                <a:endParaRPr lang="en-US" dirty="0">
                  <a:ea typeface="+mn-ea"/>
                  <a:cs typeface="+mn-cs"/>
                </a:endParaRPr>
              </a:p>
            </p:txBody>
          </p:sp>
          <p:sp>
            <p:nvSpPr>
              <p:cNvPr id="21" name="Freeform 32"/>
              <p:cNvSpPr>
                <a:spLocks/>
              </p:cNvSpPr>
              <p:nvPr/>
            </p:nvSpPr>
            <p:spPr bwMode="auto">
              <a:xfrm>
                <a:off x="3771" y="2442"/>
                <a:ext cx="199" cy="470"/>
              </a:xfrm>
              <a:custGeom>
                <a:avLst/>
                <a:gdLst>
                  <a:gd name="T0" fmla="*/ 80 w 199"/>
                  <a:gd name="T1" fmla="*/ 25 h 470"/>
                  <a:gd name="T2" fmla="*/ 57 w 199"/>
                  <a:gd name="T3" fmla="*/ 5 h 470"/>
                  <a:gd name="T4" fmla="*/ 30 w 199"/>
                  <a:gd name="T5" fmla="*/ 0 h 470"/>
                  <a:gd name="T6" fmla="*/ 15 w 199"/>
                  <a:gd name="T7" fmla="*/ 6 h 470"/>
                  <a:gd name="T8" fmla="*/ 0 w 199"/>
                  <a:gd name="T9" fmla="*/ 28 h 470"/>
                  <a:gd name="T10" fmla="*/ 4 w 199"/>
                  <a:gd name="T11" fmla="*/ 48 h 470"/>
                  <a:gd name="T12" fmla="*/ 25 w 199"/>
                  <a:gd name="T13" fmla="*/ 69 h 470"/>
                  <a:gd name="T14" fmla="*/ 52 w 199"/>
                  <a:gd name="T15" fmla="*/ 91 h 470"/>
                  <a:gd name="T16" fmla="*/ 83 w 199"/>
                  <a:gd name="T17" fmla="*/ 111 h 470"/>
                  <a:gd name="T18" fmla="*/ 115 w 199"/>
                  <a:gd name="T19" fmla="*/ 129 h 470"/>
                  <a:gd name="T20" fmla="*/ 145 w 199"/>
                  <a:gd name="T21" fmla="*/ 151 h 470"/>
                  <a:gd name="T22" fmla="*/ 161 w 199"/>
                  <a:gd name="T23" fmla="*/ 164 h 470"/>
                  <a:gd name="T24" fmla="*/ 163 w 199"/>
                  <a:gd name="T25" fmla="*/ 172 h 470"/>
                  <a:gd name="T26" fmla="*/ 163 w 199"/>
                  <a:gd name="T27" fmla="*/ 185 h 470"/>
                  <a:gd name="T28" fmla="*/ 148 w 199"/>
                  <a:gd name="T29" fmla="*/ 202 h 470"/>
                  <a:gd name="T30" fmla="*/ 125 w 199"/>
                  <a:gd name="T31" fmla="*/ 243 h 470"/>
                  <a:gd name="T32" fmla="*/ 108 w 199"/>
                  <a:gd name="T33" fmla="*/ 278 h 470"/>
                  <a:gd name="T34" fmla="*/ 100 w 199"/>
                  <a:gd name="T35" fmla="*/ 307 h 470"/>
                  <a:gd name="T36" fmla="*/ 92 w 199"/>
                  <a:gd name="T37" fmla="*/ 342 h 470"/>
                  <a:gd name="T38" fmla="*/ 85 w 199"/>
                  <a:gd name="T39" fmla="*/ 365 h 470"/>
                  <a:gd name="T40" fmla="*/ 72 w 199"/>
                  <a:gd name="T41" fmla="*/ 389 h 470"/>
                  <a:gd name="T42" fmla="*/ 67 w 199"/>
                  <a:gd name="T43" fmla="*/ 412 h 470"/>
                  <a:gd name="T44" fmla="*/ 72 w 199"/>
                  <a:gd name="T45" fmla="*/ 427 h 470"/>
                  <a:gd name="T46" fmla="*/ 97 w 199"/>
                  <a:gd name="T47" fmla="*/ 433 h 470"/>
                  <a:gd name="T48" fmla="*/ 128 w 199"/>
                  <a:gd name="T49" fmla="*/ 443 h 470"/>
                  <a:gd name="T50" fmla="*/ 165 w 199"/>
                  <a:gd name="T51" fmla="*/ 453 h 470"/>
                  <a:gd name="T52" fmla="*/ 183 w 199"/>
                  <a:gd name="T53" fmla="*/ 468 h 470"/>
                  <a:gd name="T54" fmla="*/ 191 w 199"/>
                  <a:gd name="T55" fmla="*/ 470 h 470"/>
                  <a:gd name="T56" fmla="*/ 199 w 199"/>
                  <a:gd name="T57" fmla="*/ 460 h 470"/>
                  <a:gd name="T58" fmla="*/ 199 w 199"/>
                  <a:gd name="T59" fmla="*/ 427 h 470"/>
                  <a:gd name="T60" fmla="*/ 185 w 199"/>
                  <a:gd name="T61" fmla="*/ 408 h 470"/>
                  <a:gd name="T62" fmla="*/ 161 w 199"/>
                  <a:gd name="T63" fmla="*/ 407 h 470"/>
                  <a:gd name="T64" fmla="*/ 132 w 199"/>
                  <a:gd name="T65" fmla="*/ 403 h 470"/>
                  <a:gd name="T66" fmla="*/ 107 w 199"/>
                  <a:gd name="T67" fmla="*/ 400 h 470"/>
                  <a:gd name="T68" fmla="*/ 107 w 199"/>
                  <a:gd name="T69" fmla="*/ 384 h 470"/>
                  <a:gd name="T70" fmla="*/ 118 w 199"/>
                  <a:gd name="T71" fmla="*/ 360 h 470"/>
                  <a:gd name="T72" fmla="*/ 143 w 199"/>
                  <a:gd name="T73" fmla="*/ 316 h 470"/>
                  <a:gd name="T74" fmla="*/ 163 w 199"/>
                  <a:gd name="T75" fmla="*/ 278 h 470"/>
                  <a:gd name="T76" fmla="*/ 178 w 199"/>
                  <a:gd name="T77" fmla="*/ 244 h 470"/>
                  <a:gd name="T78" fmla="*/ 195 w 199"/>
                  <a:gd name="T79" fmla="*/ 210 h 470"/>
                  <a:gd name="T80" fmla="*/ 198 w 199"/>
                  <a:gd name="T81" fmla="*/ 194 h 470"/>
                  <a:gd name="T82" fmla="*/ 199 w 199"/>
                  <a:gd name="T83" fmla="*/ 174 h 470"/>
                  <a:gd name="T84" fmla="*/ 198 w 199"/>
                  <a:gd name="T85" fmla="*/ 156 h 470"/>
                  <a:gd name="T86" fmla="*/ 191 w 199"/>
                  <a:gd name="T87" fmla="*/ 141 h 470"/>
                  <a:gd name="T88" fmla="*/ 181 w 199"/>
                  <a:gd name="T89" fmla="*/ 124 h 470"/>
                  <a:gd name="T90" fmla="*/ 166 w 199"/>
                  <a:gd name="T91" fmla="*/ 107 h 470"/>
                  <a:gd name="T92" fmla="*/ 138 w 199"/>
                  <a:gd name="T93" fmla="*/ 83 h 470"/>
                  <a:gd name="T94" fmla="*/ 110 w 199"/>
                  <a:gd name="T95" fmla="*/ 56 h 470"/>
                  <a:gd name="T96" fmla="*/ 90 w 199"/>
                  <a:gd name="T97" fmla="*/ 35 h 470"/>
                  <a:gd name="T98" fmla="*/ 80 w 199"/>
                  <a:gd name="T99" fmla="*/ 25 h 4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9"/>
                  <a:gd name="T151" fmla="*/ 0 h 470"/>
                  <a:gd name="T152" fmla="*/ 199 w 199"/>
                  <a:gd name="T153" fmla="*/ 470 h 4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9" h="470">
                    <a:moveTo>
                      <a:pt x="80" y="25"/>
                    </a:moveTo>
                    <a:lnTo>
                      <a:pt x="57" y="5"/>
                    </a:lnTo>
                    <a:lnTo>
                      <a:pt x="30" y="0"/>
                    </a:lnTo>
                    <a:lnTo>
                      <a:pt x="15" y="6"/>
                    </a:lnTo>
                    <a:lnTo>
                      <a:pt x="0" y="28"/>
                    </a:lnTo>
                    <a:lnTo>
                      <a:pt x="4" y="48"/>
                    </a:lnTo>
                    <a:lnTo>
                      <a:pt x="25" y="69"/>
                    </a:lnTo>
                    <a:lnTo>
                      <a:pt x="52" y="91"/>
                    </a:lnTo>
                    <a:lnTo>
                      <a:pt x="83" y="111"/>
                    </a:lnTo>
                    <a:lnTo>
                      <a:pt x="115" y="129"/>
                    </a:lnTo>
                    <a:lnTo>
                      <a:pt x="145" y="151"/>
                    </a:lnTo>
                    <a:lnTo>
                      <a:pt x="161" y="164"/>
                    </a:lnTo>
                    <a:lnTo>
                      <a:pt x="163" y="172"/>
                    </a:lnTo>
                    <a:lnTo>
                      <a:pt x="163" y="185"/>
                    </a:lnTo>
                    <a:lnTo>
                      <a:pt x="148" y="202"/>
                    </a:lnTo>
                    <a:lnTo>
                      <a:pt x="125" y="243"/>
                    </a:lnTo>
                    <a:lnTo>
                      <a:pt x="108" y="278"/>
                    </a:lnTo>
                    <a:lnTo>
                      <a:pt x="100" y="307"/>
                    </a:lnTo>
                    <a:lnTo>
                      <a:pt x="92" y="342"/>
                    </a:lnTo>
                    <a:lnTo>
                      <a:pt x="85" y="365"/>
                    </a:lnTo>
                    <a:lnTo>
                      <a:pt x="72" y="389"/>
                    </a:lnTo>
                    <a:lnTo>
                      <a:pt x="67" y="412"/>
                    </a:lnTo>
                    <a:lnTo>
                      <a:pt x="72" y="427"/>
                    </a:lnTo>
                    <a:lnTo>
                      <a:pt x="97" y="433"/>
                    </a:lnTo>
                    <a:lnTo>
                      <a:pt x="128" y="443"/>
                    </a:lnTo>
                    <a:lnTo>
                      <a:pt x="165" y="453"/>
                    </a:lnTo>
                    <a:lnTo>
                      <a:pt x="183" y="468"/>
                    </a:lnTo>
                    <a:lnTo>
                      <a:pt x="191" y="470"/>
                    </a:lnTo>
                    <a:lnTo>
                      <a:pt x="199" y="460"/>
                    </a:lnTo>
                    <a:lnTo>
                      <a:pt x="199" y="427"/>
                    </a:lnTo>
                    <a:lnTo>
                      <a:pt x="185" y="408"/>
                    </a:lnTo>
                    <a:lnTo>
                      <a:pt x="161" y="407"/>
                    </a:lnTo>
                    <a:lnTo>
                      <a:pt x="132" y="403"/>
                    </a:lnTo>
                    <a:lnTo>
                      <a:pt x="107" y="400"/>
                    </a:lnTo>
                    <a:lnTo>
                      <a:pt x="107" y="384"/>
                    </a:lnTo>
                    <a:lnTo>
                      <a:pt x="118" y="360"/>
                    </a:lnTo>
                    <a:lnTo>
                      <a:pt x="143" y="316"/>
                    </a:lnTo>
                    <a:lnTo>
                      <a:pt x="163" y="278"/>
                    </a:lnTo>
                    <a:lnTo>
                      <a:pt x="178" y="244"/>
                    </a:lnTo>
                    <a:lnTo>
                      <a:pt x="195" y="210"/>
                    </a:lnTo>
                    <a:lnTo>
                      <a:pt x="198" y="194"/>
                    </a:lnTo>
                    <a:lnTo>
                      <a:pt x="199" y="174"/>
                    </a:lnTo>
                    <a:lnTo>
                      <a:pt x="198" y="156"/>
                    </a:lnTo>
                    <a:lnTo>
                      <a:pt x="191" y="141"/>
                    </a:lnTo>
                    <a:lnTo>
                      <a:pt x="181" y="124"/>
                    </a:lnTo>
                    <a:lnTo>
                      <a:pt x="166" y="107"/>
                    </a:lnTo>
                    <a:lnTo>
                      <a:pt x="138" y="83"/>
                    </a:lnTo>
                    <a:lnTo>
                      <a:pt x="110" y="56"/>
                    </a:lnTo>
                    <a:lnTo>
                      <a:pt x="90" y="35"/>
                    </a:lnTo>
                    <a:lnTo>
                      <a:pt x="80" y="25"/>
                    </a:lnTo>
                    <a:close/>
                  </a:path>
                </a:pathLst>
              </a:custGeom>
              <a:solidFill>
                <a:schemeClr val="tx1"/>
              </a:solidFill>
              <a:ln w="9525">
                <a:noFill/>
                <a:round/>
                <a:headEnd/>
                <a:tailEnd/>
              </a:ln>
              <a:effectLst>
                <a:outerShdw blurRad="149987" dist="250190" dir="8460000" algn="ctr">
                  <a:srgbClr val="000000">
                    <a:alpha val="28000"/>
                  </a:srgbClr>
                </a:outerShdw>
              </a:effectLst>
              <a:sp3d prstMaterial="metal">
                <a:bevelT w="88900" h="88900"/>
              </a:sp3d>
            </p:spPr>
            <p:txBody>
              <a:bodyPr/>
              <a:lstStyle/>
              <a:p>
                <a:pPr>
                  <a:defRPr/>
                </a:pPr>
                <a:endParaRPr lang="en-US" dirty="0">
                  <a:ea typeface="+mn-ea"/>
                  <a:cs typeface="+mn-cs"/>
                </a:endParaRPr>
              </a:p>
            </p:txBody>
          </p:sp>
        </p:grpSp>
      </p:grpSp>
    </p:spTree>
    <p:extLst>
      <p:ext uri="{BB962C8B-B14F-4D97-AF65-F5344CB8AC3E}">
        <p14:creationId xmlns:p14="http://schemas.microsoft.com/office/powerpoint/2010/main" val="6763444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body" idx="1"/>
          </p:nvPr>
        </p:nvSpPr>
        <p:spPr/>
        <p:txBody>
          <a:bodyPr/>
          <a:lstStyle/>
          <a:p>
            <a:r>
              <a:rPr lang="en-GB">
                <a:latin typeface="Arial" charset="0"/>
              </a:rPr>
              <a:t>A course should be</a:t>
            </a:r>
          </a:p>
          <a:p>
            <a:pPr lvl="1"/>
            <a:r>
              <a:rPr lang="en-GB">
                <a:latin typeface="Arial" charset="0"/>
              </a:rPr>
              <a:t>A two-way process</a:t>
            </a:r>
          </a:p>
          <a:p>
            <a:pPr lvl="1"/>
            <a:r>
              <a:rPr lang="en-GB">
                <a:latin typeface="Arial" charset="0"/>
              </a:rPr>
              <a:t>A group process</a:t>
            </a:r>
          </a:p>
          <a:p>
            <a:pPr lvl="1"/>
            <a:r>
              <a:rPr lang="en-GB">
                <a:latin typeface="Arial" charset="0"/>
              </a:rPr>
              <a:t>An individual experience</a:t>
            </a:r>
            <a:endParaRPr lang="en-US">
              <a:latin typeface="Arial" charset="0"/>
            </a:endParaRPr>
          </a:p>
        </p:txBody>
      </p:sp>
      <p:sp>
        <p:nvSpPr>
          <p:cNvPr id="13314" name="Rectangle 3"/>
          <p:cNvSpPr>
            <a:spLocks noGrp="1" noChangeArrowheads="1"/>
          </p:cNvSpPr>
          <p:nvPr>
            <p:ph type="title"/>
          </p:nvPr>
        </p:nvSpPr>
        <p:spPr/>
        <p:txBody>
          <a:bodyPr/>
          <a:lstStyle/>
          <a:p>
            <a:pPr eaLnBrk="1" hangingPunct="1"/>
            <a:r>
              <a:rPr lang="en-GB">
                <a:latin typeface="Arial" charset="0"/>
              </a:rPr>
              <a:t>The training experience</a:t>
            </a:r>
          </a:p>
        </p:txBody>
      </p:sp>
      <p:pic>
        <p:nvPicPr>
          <p:cNvPr id="4" name="Picture 4"/>
          <p:cNvPicPr>
            <a:picLocks noChangeArrowheads="1"/>
          </p:cNvPicPr>
          <p:nvPr/>
        </p:nvPicPr>
        <p:blipFill>
          <a:blip r:embed="rId3" cstate="print"/>
          <a:srcRect l="13899" t="8200" r="12759" b="15900"/>
          <a:stretch>
            <a:fillRect/>
          </a:stretch>
        </p:blipFill>
        <p:spPr bwMode="auto">
          <a:xfrm>
            <a:off x="2967038" y="3321050"/>
            <a:ext cx="3209925" cy="239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78013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r>
              <a:rPr lang="en-GB" dirty="0" smtClean="0"/>
              <a:t>Introduction to Scala</a:t>
            </a:r>
          </a:p>
          <a:p>
            <a:r>
              <a:rPr lang="en-GB" dirty="0" smtClean="0"/>
              <a:t>Syntax Basics</a:t>
            </a:r>
          </a:p>
          <a:p>
            <a:r>
              <a:rPr lang="en-GB" dirty="0" smtClean="0"/>
              <a:t>Object Oriented Programming in Scala</a:t>
            </a:r>
          </a:p>
          <a:p>
            <a:r>
              <a:rPr lang="en-GB" dirty="0" smtClean="0"/>
              <a:t>Inheritance and Traits</a:t>
            </a:r>
          </a:p>
          <a:p>
            <a:r>
              <a:rPr lang="en-GB" dirty="0" smtClean="0"/>
              <a:t>Testing and TDD</a:t>
            </a:r>
          </a:p>
          <a:p>
            <a:r>
              <a:rPr lang="en-GB" dirty="0" smtClean="0"/>
              <a:t>Functional Programming</a:t>
            </a:r>
          </a:p>
          <a:p>
            <a:r>
              <a:rPr lang="en-GB" dirty="0" smtClean="0"/>
              <a:t>Collections and Generics</a:t>
            </a:r>
          </a:p>
          <a:p>
            <a:r>
              <a:rPr lang="en-GB" dirty="0" smtClean="0"/>
              <a:t>Collections and Functional Programming</a:t>
            </a:r>
          </a:p>
          <a:p>
            <a:r>
              <a:rPr lang="en-GB" dirty="0" smtClean="0"/>
              <a:t>Pattern Matching</a:t>
            </a:r>
          </a:p>
          <a:p>
            <a:r>
              <a:rPr lang="en-GB" dirty="0" smtClean="0"/>
              <a:t>Appendix – Interoperability with java</a:t>
            </a:r>
          </a:p>
          <a:p>
            <a:pPr marL="457200" lvl="1" indent="0">
              <a:buNone/>
            </a:pPr>
            <a:endParaRPr lang="en-GB" dirty="0"/>
          </a:p>
        </p:txBody>
      </p:sp>
      <p:sp>
        <p:nvSpPr>
          <p:cNvPr id="3" name="Title 2"/>
          <p:cNvSpPr>
            <a:spLocks noGrp="1"/>
          </p:cNvSpPr>
          <p:nvPr>
            <p:ph type="title"/>
          </p:nvPr>
        </p:nvSpPr>
        <p:spPr/>
        <p:txBody>
          <a:bodyPr/>
          <a:lstStyle/>
          <a:p>
            <a:r>
              <a:rPr lang="en-GB" dirty="0" smtClean="0"/>
              <a:t>Course Outline</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Arial" charset="0"/>
              </a:rPr>
              <a:t>Assumptions</a:t>
            </a:r>
          </a:p>
        </p:txBody>
      </p:sp>
      <p:sp>
        <p:nvSpPr>
          <p:cNvPr id="26626" name="Content Placeholder 2"/>
          <p:cNvSpPr>
            <a:spLocks noGrp="1"/>
          </p:cNvSpPr>
          <p:nvPr>
            <p:ph idx="1"/>
          </p:nvPr>
        </p:nvSpPr>
        <p:spPr/>
        <p:txBody>
          <a:bodyPr/>
          <a:lstStyle/>
          <a:p>
            <a:r>
              <a:rPr lang="en-US" dirty="0">
                <a:latin typeface="Arial" charset="0"/>
              </a:rPr>
              <a:t>This course assumes</a:t>
            </a:r>
          </a:p>
          <a:p>
            <a:pPr lvl="1"/>
            <a:r>
              <a:rPr lang="en-US" dirty="0">
                <a:latin typeface="Arial" charset="0"/>
              </a:rPr>
              <a:t>You are </a:t>
            </a:r>
            <a:r>
              <a:rPr lang="en-US" dirty="0" smtClean="0">
                <a:latin typeface="Arial" charset="0"/>
              </a:rPr>
              <a:t>familiar with Java and have been using it for a while</a:t>
            </a:r>
          </a:p>
          <a:p>
            <a:pPr lvl="1"/>
            <a:r>
              <a:rPr lang="en-US" dirty="0" smtClean="0">
                <a:latin typeface="Arial" charset="0"/>
              </a:rPr>
              <a:t>You understand the concept of Object oriented programming</a:t>
            </a:r>
          </a:p>
          <a:p>
            <a:pPr lvl="1"/>
            <a:r>
              <a:rPr lang="en-US" dirty="0" smtClean="0">
                <a:latin typeface="Arial" charset="0"/>
              </a:rPr>
              <a:t>You are interested in learning functional programming (but may not have done any)</a:t>
            </a:r>
            <a:endParaRPr lang="en-US" dirty="0">
              <a:latin typeface="Arial" charset="0"/>
            </a:endParaRPr>
          </a:p>
        </p:txBody>
      </p:sp>
    </p:spTree>
    <p:extLst>
      <p:ext uri="{BB962C8B-B14F-4D97-AF65-F5344CB8AC3E}">
        <p14:creationId xmlns:p14="http://schemas.microsoft.com/office/powerpoint/2010/main" val="78060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Introductions</a:t>
            </a:r>
            <a:endParaRPr lang="en-GB" dirty="0"/>
          </a:p>
        </p:txBody>
      </p:sp>
      <p:sp>
        <p:nvSpPr>
          <p:cNvPr id="3" name="Content Placeholder 2"/>
          <p:cNvSpPr>
            <a:spLocks noGrp="1"/>
          </p:cNvSpPr>
          <p:nvPr>
            <p:ph idx="1"/>
          </p:nvPr>
        </p:nvSpPr>
        <p:spPr/>
        <p:txBody>
          <a:bodyPr/>
          <a:lstStyle/>
          <a:p>
            <a:endParaRPr lang="en-GB" dirty="0" smtClean="0"/>
          </a:p>
          <a:p>
            <a:r>
              <a:rPr lang="en-GB" dirty="0" smtClean="0"/>
              <a:t>Who are you?</a:t>
            </a:r>
          </a:p>
          <a:p>
            <a:endParaRPr lang="en-GB" dirty="0" smtClean="0"/>
          </a:p>
          <a:p>
            <a:r>
              <a:rPr lang="en-GB" dirty="0" smtClean="0"/>
              <a:t>What are your experiences?</a:t>
            </a:r>
          </a:p>
          <a:p>
            <a:pPr lvl="1"/>
            <a:r>
              <a:rPr lang="en-GB" dirty="0" smtClean="0"/>
              <a:t>What languages have you programmed in before?</a:t>
            </a:r>
          </a:p>
          <a:p>
            <a:pPr lvl="1"/>
            <a:r>
              <a:rPr lang="en-GB" dirty="0" smtClean="0"/>
              <a:t>Have you done any functional programming</a:t>
            </a:r>
          </a:p>
          <a:p>
            <a:pPr lvl="1"/>
            <a:r>
              <a:rPr lang="en-GB" dirty="0" smtClean="0"/>
              <a:t>What do you hope to get out of these three days?</a:t>
            </a:r>
            <a:endParaRPr lang="en-GB" dirty="0"/>
          </a:p>
        </p:txBody>
      </p:sp>
    </p:spTree>
  </p:cSld>
  <p:clrMapOvr>
    <a:masterClrMapping/>
  </p:clrMapOvr>
</p:sld>
</file>

<file path=ppt/theme/theme1.xml><?xml version="1.0" encoding="utf-8"?>
<a:theme xmlns:a="http://schemas.openxmlformats.org/drawingml/2006/main" name="qa">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D844D992EE492C42B480EEA5AA9F4CC3" ma:contentTypeVersion="0" ma:contentTypeDescription="Base content type which represents courseware documents" ma:contentTypeScope="" ma:versionID="0f17acc07d4019a98738e2d24d092d56">
  <xsd:schema xmlns:xsd="http://www.w3.org/2001/XMLSchema" xmlns:xs="http://www.w3.org/2001/XMLSchema" xmlns:p="http://schemas.microsoft.com/office/2006/metadata/properties" xmlns:ns2="EFD6C009-6426-4587-8DAB-41F2366D5ADA" targetNamespace="http://schemas.microsoft.com/office/2006/metadata/properties" ma:root="true" ma:fieldsID="3f5a75589bb825646f3fbc2d6b192b5f" ns2:_="">
    <xsd:import namespace="EFD6C009-6426-4587-8DAB-41F2366D5AD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6C009-6426-4587-8DAB-41F2366D5AD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FD6C009-6426-4587-8DAB-41F2366D5ADA">2</SequenceNumber>
    <IsBuildFile xmlns="EFD6C009-6426-4587-8DAB-41F2366D5ADA">false</IsBuildFile>
    <BookTypeField0 xmlns="EFD6C009-6426-4587-8DAB-41F2366D5AD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Props1.xml><?xml version="1.0" encoding="utf-8"?>
<ds:datastoreItem xmlns:ds="http://schemas.openxmlformats.org/officeDocument/2006/customXml" ds:itemID="{D6CA5EB0-C47E-40B0-84C7-672263EED260}"/>
</file>

<file path=customXml/itemProps2.xml><?xml version="1.0" encoding="utf-8"?>
<ds:datastoreItem xmlns:ds="http://schemas.openxmlformats.org/officeDocument/2006/customXml" ds:itemID="{D827BC5C-9B42-45BA-B263-01B363BE0234}"/>
</file>

<file path=customXml/itemProps3.xml><?xml version="1.0" encoding="utf-8"?>
<ds:datastoreItem xmlns:ds="http://schemas.openxmlformats.org/officeDocument/2006/customXml" ds:itemID="{7776A791-8C4F-4D10-B024-25D2D2724525}"/>
</file>

<file path=docProps/app.xml><?xml version="1.0" encoding="utf-8"?>
<Properties xmlns="http://schemas.openxmlformats.org/officeDocument/2006/extended-properties" xmlns:vt="http://schemas.openxmlformats.org/officeDocument/2006/docPropsVTypes">
  <Template>qa</Template>
  <TotalTime>20</TotalTime>
  <Words>367</Words>
  <Application>Microsoft Macintosh PowerPoint</Application>
  <PresentationFormat>On-screen Show (4:3)</PresentationFormat>
  <Paragraphs>109</Paragraphs>
  <Slides>10</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qa</vt:lpstr>
      <vt:lpstr>Clip</vt:lpstr>
      <vt:lpstr>Introduction to Scala</vt:lpstr>
      <vt:lpstr>PowerPoint Presentation</vt:lpstr>
      <vt:lpstr>Chapter overview</vt:lpstr>
      <vt:lpstr>Administration</vt:lpstr>
      <vt:lpstr>Course delivery</vt:lpstr>
      <vt:lpstr>The training experience</vt:lpstr>
      <vt:lpstr>Course Outline</vt:lpstr>
      <vt:lpstr>Assumptions</vt:lpstr>
      <vt:lpstr>Introductions</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Kat</dc:creator>
  <cp:lastModifiedBy>Kat McIvor</cp:lastModifiedBy>
  <cp:revision>6</cp:revision>
  <dcterms:created xsi:type="dcterms:W3CDTF">2014-09-12T13:06:51Z</dcterms:created>
  <dcterms:modified xsi:type="dcterms:W3CDTF">2015-08-04T09:18:00Z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0x010100F0967B7CEE8D417F966757887D9466FB00D844D992EE492C42B480EEA5AA9F4CC3</vt:lpwstr>
  </property>
  <property fmtid="{D5CDD505-2E9C-101B-9397-08002B2CF9AE}" pid="3" name="BookType">
    <vt:lpwstr>3</vt:lpwstr>
  </property>
  <property fmtid="{D5CDD505-2E9C-101B-9397-08002B2CF9AE}" pid="4" name="Chapter">
    <vt:lpwstr>1</vt:lpwstr>
  </property>
</Properties>
</file>