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5" strictFirstAndLastChars="0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752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2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1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3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95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13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9A8C36-6A27-46BD-B8F4-1E3C964F3C73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C85FA-C268-4902-8CEF-4BA0FBD08C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9A8C36-6A27-46BD-B8F4-1E3C964F3C73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C85FA-C268-4902-8CEF-4BA0FBD08C0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Syntax Basics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638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have 'if', but there is no 'switch' </a:t>
            </a:r>
            <a:r>
              <a:rPr lang="en-GB" sz="2400" dirty="0" smtClean="0"/>
              <a:t>(use pattern matching instead)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'if' is an expression - it returns a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881" y="3559593"/>
            <a:ext cx="339387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s = </a:t>
            </a:r>
            <a:r>
              <a:rPr lang="en-US" sz="1600" b="1" dirty="0">
                <a:latin typeface="Courier New"/>
                <a:cs typeface="Courier New"/>
              </a:rPr>
              <a:t>if (x&gt;0) 1 else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255329"/>
            <a:ext cx="8244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the two branches have different types, the result type is their </a:t>
            </a:r>
            <a:r>
              <a:rPr lang="en-GB" sz="2400" dirty="0" err="1"/>
              <a:t>supertype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If you don't have an 'else' (so the test may fail) the result type is Unit</a:t>
            </a:r>
          </a:p>
        </p:txBody>
      </p:sp>
    </p:spTree>
    <p:extLst>
      <p:ext uri="{BB962C8B-B14F-4D97-AF65-F5344CB8AC3E}">
        <p14:creationId xmlns:p14="http://schemas.microsoft.com/office/powerpoint/2010/main" val="346579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have 'while' and 'do' as in Java. </a:t>
            </a:r>
            <a:r>
              <a:rPr lang="en-GB" sz="2400" dirty="0" smtClean="0"/>
              <a:t>They </a:t>
            </a:r>
            <a:r>
              <a:rPr lang="en-GB" sz="2400" dirty="0"/>
              <a:t>aren't used as much - use function application wherever possible</a:t>
            </a:r>
          </a:p>
          <a:p>
            <a:endParaRPr lang="en-GB" sz="2400" dirty="0"/>
          </a:p>
          <a:p>
            <a:r>
              <a:rPr lang="en-GB" sz="2400" dirty="0"/>
              <a:t>The 'for' is used a 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272544"/>
            <a:ext cx="203613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for (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&lt;- </a:t>
            </a:r>
            <a:r>
              <a:rPr lang="en-US" sz="1600" b="1" dirty="0" err="1">
                <a:latin typeface="Courier New"/>
                <a:cs typeface="Courier New"/>
              </a:rPr>
              <a:t>expr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901543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loops </a:t>
            </a:r>
            <a:r>
              <a:rPr lang="en-GB" sz="2400" dirty="0"/>
              <a:t>over every item in '</a:t>
            </a:r>
            <a:r>
              <a:rPr lang="en-GB" sz="2400" dirty="0" err="1"/>
              <a:t>expr</a:t>
            </a:r>
            <a:r>
              <a:rPr lang="en-GB" sz="2400" dirty="0"/>
              <a:t>'. Note there is no '</a:t>
            </a:r>
            <a:r>
              <a:rPr lang="en-GB" sz="2400" dirty="0" err="1"/>
              <a:t>val</a:t>
            </a:r>
            <a:r>
              <a:rPr lang="en-GB" sz="2400" dirty="0"/>
              <a:t>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6" y="4609244"/>
            <a:ext cx="24064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for </a:t>
            </a:r>
            <a:r>
              <a:rPr lang="en-US" sz="1600" b="1" dirty="0" smtClean="0">
                <a:latin typeface="Courier New"/>
                <a:cs typeface="Courier New"/>
              </a:rPr>
              <a:t>(c </a:t>
            </a:r>
            <a:r>
              <a:rPr lang="en-US" sz="1600" b="1" dirty="0">
                <a:latin typeface="Courier New"/>
                <a:cs typeface="Courier New"/>
              </a:rPr>
              <a:t>&lt;- </a:t>
            </a:r>
            <a:r>
              <a:rPr lang="en-US" sz="1600" b="1" dirty="0" smtClean="0">
                <a:latin typeface="Courier New"/>
                <a:cs typeface="Courier New"/>
              </a:rPr>
              <a:t>"hello")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956" y="5224157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is no 'break' or 'continue', which is occasionally awkward</a:t>
            </a:r>
          </a:p>
        </p:txBody>
      </p:sp>
    </p:spTree>
    <p:extLst>
      <p:ext uri="{BB962C8B-B14F-4D97-AF65-F5344CB8AC3E}">
        <p14:creationId xmlns:p14="http://schemas.microsoft.com/office/powerpoint/2010/main" val="19760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Counted Loops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ranges for counted loops</a:t>
            </a:r>
          </a:p>
          <a:p>
            <a:endParaRPr lang="en-GB" sz="2400" dirty="0"/>
          </a:p>
          <a:p>
            <a:r>
              <a:rPr lang="en-GB" sz="2400" dirty="0"/>
              <a:t>We try not to use counted loops where possible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56" y="3116089"/>
            <a:ext cx="573907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for (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&lt;- 1 </a:t>
            </a:r>
            <a:r>
              <a:rPr lang="en-US" sz="1600" b="1" dirty="0" smtClean="0">
                <a:latin typeface="Courier New"/>
                <a:cs typeface="Courier New"/>
              </a:rPr>
              <a:t>to</a:t>
            </a:r>
            <a:r>
              <a:rPr lang="en-US" sz="1600" dirty="0" smtClean="0">
                <a:latin typeface="Courier New"/>
                <a:cs typeface="Courier New"/>
              </a:rPr>
              <a:t> 4)     // includes upper bound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for (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&lt;- 1 </a:t>
            </a:r>
            <a:r>
              <a:rPr lang="en-US" sz="1600" b="1" dirty="0" smtClean="0">
                <a:latin typeface="Courier New"/>
                <a:cs typeface="Courier New"/>
              </a:rPr>
              <a:t>until</a:t>
            </a:r>
            <a:r>
              <a:rPr lang="en-US" sz="1600" dirty="0" smtClean="0">
                <a:latin typeface="Courier New"/>
                <a:cs typeface="Courier New"/>
              </a:rPr>
              <a:t> 4)  // does not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4028543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loop can have multiple generators, separated by semicolons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956" y="4843289"/>
            <a:ext cx="598593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&lt;- 1 to 3; j &lt;- 1 to 3) print(</a:t>
            </a:r>
            <a:r>
              <a:rPr lang="en-US" sz="1600" dirty="0" err="1">
                <a:latin typeface="Courier New"/>
                <a:cs typeface="Courier New"/>
              </a:rPr>
              <a:t>i+j</a:t>
            </a:r>
            <a:r>
              <a:rPr lang="en-US" sz="1600" dirty="0">
                <a:latin typeface="Courier New"/>
                <a:cs typeface="Courier New"/>
              </a:rPr>
              <a:t> + " 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5333014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gives you a </a:t>
            </a:r>
            <a:r>
              <a:rPr lang="en-GB" sz="2400" smtClean="0"/>
              <a:t>traditional nested loop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439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generator can have a guard </a:t>
            </a:r>
            <a:r>
              <a:rPr lang="en-GB" sz="2400" dirty="0" smtClean="0"/>
              <a:t>(or </a:t>
            </a:r>
            <a:r>
              <a:rPr lang="en-GB" sz="2400" dirty="0"/>
              <a:t>filter)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2299661"/>
            <a:ext cx="561564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&lt;- 1 to 3; j &lt;- 1 to 3 </a:t>
            </a:r>
            <a:r>
              <a:rPr lang="en-US" sz="1600" b="1" dirty="0">
                <a:latin typeface="Courier New"/>
                <a:cs typeface="Courier New"/>
              </a:rPr>
              <a:t>if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!= j</a:t>
            </a:r>
            <a:r>
              <a:rPr lang="en-US" sz="1600" dirty="0">
                <a:latin typeface="Courier New"/>
                <a:cs typeface="Courier New"/>
              </a:rPr>
              <a:t>)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" y="2939971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have multiple guards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275" y="3585989"/>
            <a:ext cx="252986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&lt;- 1 to 100 </a:t>
            </a:r>
          </a:p>
          <a:p>
            <a:r>
              <a:rPr lang="en-US" sz="1600" dirty="0">
                <a:latin typeface="Courier New"/>
                <a:cs typeface="Courier New"/>
              </a:rPr>
              <a:t>  if i%2 == 0</a:t>
            </a:r>
          </a:p>
          <a:p>
            <a:r>
              <a:rPr lang="en-US" sz="1600" dirty="0">
                <a:latin typeface="Courier New"/>
                <a:cs typeface="Courier New"/>
              </a:rPr>
              <a:t>  if ...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956" y="4707085"/>
            <a:ext cx="82441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the lack of semicolons using this syntax</a:t>
            </a:r>
          </a:p>
          <a:p>
            <a:endParaRPr lang="en-GB" sz="2400" dirty="0"/>
          </a:p>
          <a:p>
            <a:r>
              <a:rPr lang="en-GB" sz="2400" dirty="0" smtClean="0"/>
              <a:t>(Also note </a:t>
            </a:r>
            <a:r>
              <a:rPr lang="en-GB" sz="2400" dirty="0"/>
              <a:t>the similarity to a SQL SELECT..</a:t>
            </a:r>
            <a:r>
              <a:rPr lang="en-GB" sz="2400" dirty="0" smtClean="0"/>
              <a:t>WHERE)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09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Comprehensions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the body of the loop is a 'yield', </a:t>
            </a:r>
            <a:r>
              <a:rPr lang="en-GB" sz="2400" dirty="0" err="1"/>
              <a:t>Scala</a:t>
            </a:r>
            <a:r>
              <a:rPr lang="en-GB" sz="2400" dirty="0"/>
              <a:t> constructs a collection of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2840747"/>
            <a:ext cx="364074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&lt;- 1 to 10) </a:t>
            </a:r>
            <a:r>
              <a:rPr lang="en-US" sz="1600" b="1" dirty="0" smtClean="0">
                <a:latin typeface="Courier New"/>
                <a:cs typeface="Courier New"/>
              </a:rPr>
              <a:t>yield i%3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956" y="3656614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produces </a:t>
            </a:r>
            <a:r>
              <a:rPr lang="en-US" sz="2400" dirty="0"/>
              <a:t>a Vector </a:t>
            </a:r>
            <a:r>
              <a:rPr lang="en-US" sz="2400" dirty="0" smtClean="0"/>
              <a:t>(1</a:t>
            </a:r>
            <a:r>
              <a:rPr lang="en-US" sz="2400" dirty="0"/>
              <a:t>, 2, 0, 1, 2, 0, 1, 2, 0, 1</a:t>
            </a:r>
            <a:r>
              <a:rPr lang="en-US" sz="2400" dirty="0" smtClean="0"/>
              <a:t>). Note how this transforms one sequence into another.</a:t>
            </a:r>
          </a:p>
          <a:p>
            <a:endParaRPr lang="en-US" sz="2400" dirty="0"/>
          </a:p>
          <a:p>
            <a:r>
              <a:rPr lang="en-US" sz="2400" dirty="0" smtClean="0"/>
              <a:t>We will meet this again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289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Variables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assign to a variable inside the loop definition in order to prevent duplication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2656081"/>
            <a:ext cx="635622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for(</a:t>
            </a:r>
            <a:r>
              <a:rPr lang="en-US" sz="1600" dirty="0" smtClean="0">
                <a:latin typeface="Courier New"/>
                <a:cs typeface="Courier New"/>
              </a:rPr>
              <a:t>p &lt;- persons</a:t>
            </a:r>
            <a:r>
              <a:rPr lang="en-US" sz="1600" dirty="0">
                <a:latin typeface="Courier New"/>
                <a:cs typeface="Courier New"/>
              </a:rPr>
              <a:t>; </a:t>
            </a:r>
            <a:r>
              <a:rPr lang="en-US" sz="1600" b="1" dirty="0">
                <a:latin typeface="Courier New"/>
                <a:cs typeface="Courier New"/>
              </a:rPr>
              <a:t>n=</a:t>
            </a:r>
            <a:r>
              <a:rPr lang="en-US" sz="1600" b="1" dirty="0" err="1">
                <a:latin typeface="Courier New"/>
                <a:cs typeface="Courier New"/>
              </a:rPr>
              <a:t>p.name</a:t>
            </a:r>
            <a:r>
              <a:rPr lang="en-US" sz="1600" dirty="0">
                <a:latin typeface="Courier New"/>
                <a:cs typeface="Courier New"/>
              </a:rPr>
              <a:t>; if(</a:t>
            </a:r>
            <a:r>
              <a:rPr lang="en-US" sz="1600" b="1" dirty="0">
                <a:latin typeface="Courier New"/>
                <a:cs typeface="Courier New"/>
              </a:rPr>
              <a:t>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startsWith</a:t>
            </a:r>
            <a:r>
              <a:rPr lang="en-US" sz="1600" dirty="0">
                <a:latin typeface="Courier New"/>
                <a:cs typeface="Courier New"/>
              </a:rPr>
              <a:t> "To"))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956" y="3280638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Or...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897052"/>
            <a:ext cx="6726521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grep</a:t>
            </a:r>
            <a:r>
              <a:rPr lang="en-US" sz="1600" dirty="0">
                <a:latin typeface="Courier New"/>
                <a:cs typeface="Courier New"/>
              </a:rPr>
              <a:t>(pattern: String) =</a:t>
            </a:r>
          </a:p>
          <a:p>
            <a:r>
              <a:rPr lang="en-US" sz="1600" dirty="0">
                <a:latin typeface="Courier New"/>
                <a:cs typeface="Courier New"/>
              </a:rPr>
              <a:t>  for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file &lt;- </a:t>
            </a:r>
            <a:r>
              <a:rPr lang="en-US" sz="1600" dirty="0" err="1" smtClean="0">
                <a:latin typeface="Courier New"/>
                <a:cs typeface="Courier New"/>
              </a:rPr>
              <a:t>filesHere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if </a:t>
            </a:r>
            <a:r>
              <a:rPr lang="en-US" sz="1600" dirty="0" err="1">
                <a:latin typeface="Courier New"/>
                <a:cs typeface="Courier New"/>
              </a:rPr>
              <a:t>file.getName.endsWith</a:t>
            </a:r>
            <a:r>
              <a:rPr lang="en-US" sz="1600" dirty="0">
                <a:latin typeface="Courier New"/>
                <a:cs typeface="Courier New"/>
              </a:rPr>
              <a:t>(".</a:t>
            </a:r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")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line &lt;- </a:t>
            </a:r>
            <a:r>
              <a:rPr lang="en-US" sz="1600" dirty="0" err="1" smtClean="0">
                <a:latin typeface="Courier New"/>
                <a:cs typeface="Courier New"/>
              </a:rPr>
              <a:t>fileLines</a:t>
            </a:r>
            <a:r>
              <a:rPr lang="en-US" sz="1600" dirty="0">
                <a:latin typeface="Courier New"/>
                <a:cs typeface="Courier New"/>
              </a:rPr>
              <a:t>(file)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latin typeface="Courier New"/>
                <a:cs typeface="Courier New"/>
              </a:rPr>
              <a:t>trimmed=</a:t>
            </a:r>
            <a:r>
              <a:rPr lang="en-US" sz="1600" b="1" dirty="0" err="1">
                <a:latin typeface="Courier New"/>
                <a:cs typeface="Courier New"/>
              </a:rPr>
              <a:t>line.trim</a:t>
            </a:r>
            <a:r>
              <a:rPr lang="en-US" sz="1600" dirty="0">
                <a:latin typeface="Courier New"/>
                <a:cs typeface="Courier New"/>
              </a:rPr>
              <a:t>  // saves using </a:t>
            </a:r>
            <a:r>
              <a:rPr lang="en-US" sz="1600" dirty="0" err="1">
                <a:latin typeface="Courier New"/>
                <a:cs typeface="Courier New"/>
              </a:rPr>
              <a:t>line.trim</a:t>
            </a:r>
            <a:r>
              <a:rPr lang="en-US" sz="1600" dirty="0">
                <a:latin typeface="Courier New"/>
                <a:cs typeface="Courier New"/>
              </a:rPr>
              <a:t> twice</a:t>
            </a:r>
          </a:p>
          <a:p>
            <a:r>
              <a:rPr lang="en-US" sz="1600" dirty="0">
                <a:latin typeface="Courier New"/>
                <a:cs typeface="Courier New"/>
              </a:rPr>
              <a:t>    if </a:t>
            </a:r>
            <a:r>
              <a:rPr lang="en-US" sz="1600" b="1" dirty="0" err="1">
                <a:latin typeface="Courier New"/>
                <a:cs typeface="Courier New"/>
              </a:rPr>
              <a:t>trimmed</a:t>
            </a:r>
            <a:r>
              <a:rPr lang="en-US" sz="1600" dirty="0" err="1">
                <a:latin typeface="Courier New"/>
                <a:cs typeface="Courier New"/>
              </a:rPr>
              <a:t>.matches</a:t>
            </a:r>
            <a:r>
              <a:rPr lang="en-US" sz="1600" dirty="0">
                <a:latin typeface="Courier New"/>
                <a:cs typeface="Courier New"/>
              </a:rPr>
              <a:t>(pattern)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}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(file + ": " + </a:t>
            </a:r>
            <a:r>
              <a:rPr lang="en-US" sz="1600" b="1" dirty="0" smtClean="0">
                <a:latin typeface="Courier New"/>
                <a:cs typeface="Courier New"/>
              </a:rPr>
              <a:t>trimmed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500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has methods (which belong to classes) and functions (which </a:t>
            </a:r>
            <a:r>
              <a:rPr lang="en-GB" sz="2400" dirty="0" smtClean="0"/>
              <a:t>don't*)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2665152"/>
            <a:ext cx="487505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add(a: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b: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a + b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add</a:t>
            </a:r>
            <a:r>
              <a:rPr lang="en-US" sz="1600" dirty="0">
                <a:latin typeface="Courier New"/>
                <a:cs typeface="Courier New"/>
              </a:rPr>
              <a:t>: (</a:t>
            </a:r>
            <a:r>
              <a:rPr lang="en-US" sz="1600" dirty="0" err="1">
                <a:latin typeface="Courier New"/>
                <a:cs typeface="Courier New"/>
              </a:rPr>
              <a:t>a:Int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b:Int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956" y="3543697"/>
            <a:ext cx="8244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using '</a:t>
            </a:r>
            <a:r>
              <a:rPr lang="en-US" sz="2400" dirty="0" err="1"/>
              <a:t>def</a:t>
            </a:r>
            <a:r>
              <a:rPr lang="en-US" sz="2400" dirty="0"/>
              <a:t>', </a:t>
            </a:r>
            <a:r>
              <a:rPr lang="en-US" sz="2400" dirty="0" smtClean="0"/>
              <a:t>the name </a:t>
            </a:r>
            <a:r>
              <a:rPr lang="en-US" sz="2400" dirty="0"/>
              <a:t>can be almost </a:t>
            </a:r>
            <a:r>
              <a:rPr lang="en-US" sz="2400" dirty="0" smtClean="0"/>
              <a:t>anything and doesn't have to be alphanumeric </a:t>
            </a:r>
          </a:p>
          <a:p>
            <a:endParaRPr lang="en-US" sz="2400" dirty="0"/>
          </a:p>
          <a:p>
            <a:r>
              <a:rPr lang="en-US" sz="2400" dirty="0" smtClean="0"/>
              <a:t>The body </a:t>
            </a:r>
            <a:r>
              <a:rPr lang="en-US" sz="2400" dirty="0"/>
              <a:t>is what comes after the '=', </a:t>
            </a:r>
            <a:r>
              <a:rPr lang="en-US" sz="2400" dirty="0" smtClean="0"/>
              <a:t>and you often </a:t>
            </a:r>
            <a:r>
              <a:rPr lang="en-US" sz="2400" dirty="0"/>
              <a:t>use a </a:t>
            </a:r>
            <a:r>
              <a:rPr lang="en-US" sz="2400" dirty="0" smtClean="0"/>
              <a:t>block</a:t>
            </a:r>
          </a:p>
          <a:p>
            <a:endParaRPr lang="en-US" sz="2400" dirty="0"/>
          </a:p>
          <a:p>
            <a:r>
              <a:rPr lang="en-US" sz="2400" dirty="0" smtClean="0"/>
              <a:t>You don't need to give the return type (except for recursive functions)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78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value returned by the function </a:t>
            </a:r>
            <a:r>
              <a:rPr lang="en-US" sz="2400" dirty="0"/>
              <a:t>is the last expression </a:t>
            </a:r>
            <a:r>
              <a:rPr lang="en-US" sz="2400" dirty="0" smtClean="0"/>
              <a:t>evaluated (see previous slide)</a:t>
            </a:r>
          </a:p>
          <a:p>
            <a:endParaRPr lang="en-US" sz="2400" dirty="0"/>
          </a:p>
          <a:p>
            <a:r>
              <a:rPr lang="en-US" sz="2400" dirty="0" smtClean="0"/>
              <a:t>Don't </a:t>
            </a:r>
            <a:r>
              <a:rPr lang="en-US" sz="2400" dirty="0"/>
              <a:t>use 'return', not considered good </a:t>
            </a:r>
            <a:r>
              <a:rPr lang="en-US" sz="2400" dirty="0" smtClean="0"/>
              <a:t>style (ditto)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Call functions in the normal </a:t>
            </a:r>
            <a:r>
              <a:rPr lang="en-US" sz="2400" dirty="0" smtClean="0"/>
              <a:t>way</a:t>
            </a:r>
          </a:p>
          <a:p>
            <a:endParaRPr lang="en-US" sz="2400" dirty="0"/>
          </a:p>
          <a:p>
            <a:r>
              <a:rPr lang="en-US" sz="2400" dirty="0" smtClean="0"/>
              <a:t>If there are no arguments</a:t>
            </a:r>
            <a:r>
              <a:rPr lang="en-US" sz="2400" dirty="0"/>
              <a:t>, don't have to use (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This is considered </a:t>
            </a:r>
            <a:r>
              <a:rPr lang="en-US" sz="2400" dirty="0"/>
              <a:t>good style for </a:t>
            </a:r>
            <a:r>
              <a:rPr lang="en-US" sz="2400" dirty="0" smtClean="0"/>
              <a:t>getters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03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well as positional arguments, you can name them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2256938"/>
            <a:ext cx="401103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add(a: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b: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a + </a:t>
            </a:r>
            <a:r>
              <a:rPr lang="en-US" sz="1600" dirty="0" smtClean="0">
                <a:latin typeface="Courier New"/>
                <a:cs typeface="Courier New"/>
              </a:rPr>
              <a:t>b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n1 = add(3, 4)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n2 = add(a = 3, b = 4)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726089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specify default values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4495766"/>
            <a:ext cx="499848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add(a: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 0, </a:t>
            </a:r>
            <a:r>
              <a:rPr lang="en-US" sz="1600" dirty="0">
                <a:latin typeface="Courier New"/>
                <a:cs typeface="Courier New"/>
              </a:rPr>
              <a:t>b: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 0) </a:t>
            </a:r>
            <a:r>
              <a:rPr lang="en-US" sz="1600" dirty="0">
                <a:latin typeface="Courier New"/>
                <a:cs typeface="Courier New"/>
              </a:rPr>
              <a:t>= a + b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n1 = add(</a:t>
            </a:r>
            <a:r>
              <a:rPr lang="en-US" sz="1600" dirty="0" smtClean="0">
                <a:latin typeface="Courier New"/>
                <a:cs typeface="Courier New"/>
              </a:rPr>
              <a:t>3)        // 3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n2 = add</a:t>
            </a:r>
            <a:r>
              <a:rPr lang="en-US" sz="1600" dirty="0" smtClean="0">
                <a:latin typeface="Courier New"/>
                <a:cs typeface="Courier New"/>
              </a:rPr>
              <a:t>(b </a:t>
            </a:r>
            <a:r>
              <a:rPr lang="en-US" sz="1600" dirty="0">
                <a:latin typeface="Courier New"/>
                <a:cs typeface="Courier New"/>
              </a:rPr>
              <a:t>= 4</a:t>
            </a:r>
            <a:r>
              <a:rPr lang="en-US" sz="1600" dirty="0" smtClean="0">
                <a:latin typeface="Courier New"/>
                <a:cs typeface="Courier New"/>
              </a:rPr>
              <a:t>)    // 4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599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1569615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an asterisk for variable argument lists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2339292"/>
            <a:ext cx="5368777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sum(n : </a:t>
            </a:r>
            <a:r>
              <a:rPr lang="en-US" sz="1600" b="1" dirty="0">
                <a:latin typeface="Courier New"/>
                <a:cs typeface="Courier New"/>
              </a:rPr>
              <a:t>Double*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result = 0.0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for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n)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result   </a:t>
            </a:r>
            <a:r>
              <a:rPr lang="en-US" sz="1600" dirty="0">
                <a:latin typeface="Courier New"/>
                <a:cs typeface="Courier New"/>
              </a:rPr>
              <a:t>// evaluate to get return value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s = sum(1.1, 2.2, 3.3)  // 6.6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5018088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that this won't work with collections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44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/>
              <a:t>All data types are </a:t>
            </a:r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there </a:t>
            </a:r>
            <a:r>
              <a:rPr lang="en-GB" dirty="0"/>
              <a:t>are no </a:t>
            </a:r>
            <a:r>
              <a:rPr lang="en-GB" dirty="0" smtClean="0"/>
              <a:t>primitives</a:t>
            </a:r>
          </a:p>
          <a:p>
            <a:pPr lvl="2"/>
            <a:r>
              <a:rPr lang="en-GB" dirty="0" smtClean="0"/>
              <a:t>so you can call methods on an </a:t>
            </a:r>
            <a:r>
              <a:rPr lang="en-GB" dirty="0" err="1" smtClean="0"/>
              <a:t>Int</a:t>
            </a:r>
            <a:r>
              <a:rPr lang="en-GB" dirty="0" smtClean="0"/>
              <a:t> or a Long</a:t>
            </a:r>
          </a:p>
          <a:p>
            <a:r>
              <a:rPr lang="en-GB" dirty="0" smtClean="0"/>
              <a:t>Boolean</a:t>
            </a:r>
          </a:p>
          <a:p>
            <a:r>
              <a:rPr lang="en-GB" dirty="0" smtClean="0"/>
              <a:t>Byte, Short, </a:t>
            </a:r>
            <a:r>
              <a:rPr lang="en-GB" dirty="0" err="1" smtClean="0"/>
              <a:t>Int</a:t>
            </a:r>
            <a:r>
              <a:rPr lang="en-GB" dirty="0" smtClean="0"/>
              <a:t>, Long</a:t>
            </a:r>
          </a:p>
          <a:p>
            <a:r>
              <a:rPr lang="en-GB" dirty="0" smtClean="0"/>
              <a:t>Float, Double</a:t>
            </a:r>
          </a:p>
          <a:p>
            <a:r>
              <a:rPr lang="en-GB" dirty="0" smtClean="0"/>
              <a:t>Char, String</a:t>
            </a:r>
          </a:p>
          <a:p>
            <a:r>
              <a:rPr lang="en-GB" dirty="0" smtClean="0"/>
              <a:t>Unit (the 'void' type)</a:t>
            </a:r>
          </a:p>
        </p:txBody>
      </p:sp>
    </p:spTree>
    <p:extLst>
      <p:ext uri="{BB962C8B-B14F-4D97-AF65-F5344CB8AC3E}">
        <p14:creationId xmlns:p14="http://schemas.microsoft.com/office/powerpoint/2010/main" val="25395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 Types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return </a:t>
            </a:r>
            <a:r>
              <a:rPr lang="en-US" sz="2400" dirty="0"/>
              <a:t>type can often be </a:t>
            </a:r>
            <a:r>
              <a:rPr lang="en-US" sz="2400" dirty="0" smtClean="0"/>
              <a:t>inferred</a:t>
            </a:r>
          </a:p>
          <a:p>
            <a:endParaRPr lang="en-US" sz="2400" dirty="0"/>
          </a:p>
          <a:p>
            <a:r>
              <a:rPr lang="en-US" sz="2400" dirty="0"/>
              <a:t>If nothing to return, </a:t>
            </a:r>
            <a:r>
              <a:rPr lang="en-US" sz="2400" dirty="0" smtClean="0"/>
              <a:t>the type </a:t>
            </a:r>
            <a:r>
              <a:rPr lang="en-US" sz="2400" dirty="0"/>
              <a:t>is 'Unit'. </a:t>
            </a:r>
            <a:r>
              <a:rPr lang="en-US" sz="2400" dirty="0" smtClean="0"/>
              <a:t>These are often </a:t>
            </a:r>
            <a:r>
              <a:rPr lang="en-US" sz="2400" dirty="0"/>
              <a:t>called 'procedures'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956921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</a:t>
            </a:r>
            <a:r>
              <a:rPr lang="en-US" sz="2400" dirty="0" smtClean="0"/>
              <a:t>you can </a:t>
            </a:r>
            <a:r>
              <a:rPr lang="en-US" sz="2400" dirty="0"/>
              <a:t>omit the '=' and use </a:t>
            </a:r>
            <a:r>
              <a:rPr lang="en-US" sz="2400" dirty="0" smtClean="0"/>
              <a:t>braces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334952"/>
            <a:ext cx="388760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printIt</a:t>
            </a:r>
            <a:r>
              <a:rPr lang="en-US" sz="1600" dirty="0">
                <a:latin typeface="Courier New"/>
                <a:cs typeface="Courier New"/>
              </a:rPr>
              <a:t>() =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("foo")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275" y="4711995"/>
            <a:ext cx="413446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printIt</a:t>
            </a:r>
            <a:r>
              <a:rPr lang="en-US" sz="1600" dirty="0">
                <a:latin typeface="Courier New"/>
                <a:cs typeface="Courier New"/>
              </a:rPr>
              <a:t>() {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("foo") }</a:t>
            </a:r>
          </a:p>
        </p:txBody>
      </p:sp>
    </p:spTree>
    <p:extLst>
      <p:ext uri="{BB962C8B-B14F-4D97-AF65-F5344CB8AC3E}">
        <p14:creationId xmlns:p14="http://schemas.microsoft.com/office/powerpoint/2010/main" val="16207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Lambdas are anonymous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3076992"/>
            <a:ext cx="824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 used for single-use functions; can be used as arguments and return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2210095"/>
            <a:ext cx="388760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err="1">
                <a:latin typeface="Courier New"/>
                <a:cs typeface="Courier New"/>
              </a:rPr>
              <a:t>scala</a:t>
            </a:r>
            <a:r>
              <a:rPr lang="fi-FI" sz="1600" dirty="0">
                <a:latin typeface="Courier New"/>
                <a:cs typeface="Courier New"/>
              </a:rPr>
              <a:t>&gt; (n: </a:t>
            </a:r>
            <a:r>
              <a:rPr lang="fi-FI" sz="1600" dirty="0" err="1">
                <a:latin typeface="Courier New"/>
                <a:cs typeface="Courier New"/>
              </a:rPr>
              <a:t>Int</a:t>
            </a:r>
            <a:r>
              <a:rPr lang="fi-FI" sz="1600" dirty="0">
                <a:latin typeface="Courier New"/>
                <a:cs typeface="Courier New"/>
              </a:rPr>
              <a:t>) =&gt; </a:t>
            </a:r>
            <a:r>
              <a:rPr lang="fi-FI" sz="1600" dirty="0" err="1">
                <a:latin typeface="Courier New"/>
                <a:cs typeface="Courier New"/>
              </a:rPr>
              <a:t>n*n</a:t>
            </a:r>
            <a:endParaRPr lang="fi-FI" sz="1600" dirty="0">
              <a:latin typeface="Courier New"/>
              <a:cs typeface="Courier New"/>
            </a:endParaRPr>
          </a:p>
          <a:p>
            <a:r>
              <a:rPr lang="fi-FI" sz="1600" dirty="0">
                <a:latin typeface="Courier New"/>
                <a:cs typeface="Courier New"/>
              </a:rPr>
              <a:t>res0: </a:t>
            </a:r>
            <a:r>
              <a:rPr lang="fi-FI" sz="1600" dirty="0" err="1">
                <a:latin typeface="Courier New"/>
                <a:cs typeface="Courier New"/>
              </a:rPr>
              <a:t>Int</a:t>
            </a:r>
            <a:r>
              <a:rPr lang="fi-FI" sz="1600" dirty="0">
                <a:latin typeface="Courier New"/>
                <a:cs typeface="Courier New"/>
              </a:rPr>
              <a:t> =&gt; </a:t>
            </a:r>
            <a:r>
              <a:rPr lang="fi-FI" sz="1600" dirty="0" err="1">
                <a:latin typeface="Courier New"/>
                <a:cs typeface="Courier New"/>
              </a:rPr>
              <a:t>Int</a:t>
            </a:r>
            <a:r>
              <a:rPr lang="fi-FI" sz="1600" dirty="0">
                <a:latin typeface="Courier New"/>
                <a:cs typeface="Courier New"/>
              </a:rPr>
              <a:t> = &lt;function1&gt;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4049781"/>
            <a:ext cx="4011034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>
                <a:latin typeface="Courier New"/>
                <a:cs typeface="Courier New"/>
              </a:rPr>
              <a:t>scala&gt; val lst = List(1,2,3)</a:t>
            </a:r>
          </a:p>
          <a:p>
            <a:r>
              <a:rPr lang="is-IS" sz="1600" dirty="0">
                <a:latin typeface="Courier New"/>
                <a:cs typeface="Courier New"/>
              </a:rPr>
              <a:t>lst: List[Int] = List(1, 2, 3)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scala&gt; lst.map(n =&gt; n*n)</a:t>
            </a:r>
          </a:p>
          <a:p>
            <a:r>
              <a:rPr lang="is-IS" sz="1600" dirty="0">
                <a:latin typeface="Courier New"/>
                <a:cs typeface="Courier New"/>
              </a:rPr>
              <a:t>res1: List[Int] = List(1, 4, 9)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5714927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how the type is inferred. We will see lots of lambdas </a:t>
            </a:r>
            <a:r>
              <a:rPr lang="en-US" sz="2400" dirty="0" smtClean="0"/>
              <a:t>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2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Aliases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define aliases for types - but this doesn't introduce a new </a:t>
            </a:r>
            <a:r>
              <a:rPr lang="en-US" sz="2400" dirty="0" smtClean="0"/>
              <a:t>type</a:t>
            </a:r>
          </a:p>
          <a:p>
            <a:endParaRPr lang="en-US" sz="2400" dirty="0"/>
          </a:p>
          <a:p>
            <a:r>
              <a:rPr lang="en-US" sz="2400" dirty="0" smtClean="0"/>
              <a:t>They are rather </a:t>
            </a:r>
            <a:r>
              <a:rPr lang="en-US" sz="2400" dirty="0"/>
              <a:t>like </a:t>
            </a:r>
            <a:r>
              <a:rPr lang="en-US" sz="2400" dirty="0" err="1"/>
              <a:t>typedef</a:t>
            </a:r>
            <a:r>
              <a:rPr lang="en-US" sz="2400" dirty="0"/>
              <a:t> in 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498237"/>
            <a:ext cx="450475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err="1">
                <a:latin typeface="Courier New"/>
                <a:cs typeface="Courier New"/>
              </a:rPr>
              <a:t>type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MyFunc</a:t>
            </a:r>
            <a:r>
              <a:rPr lang="fi-FI" sz="1600" dirty="0">
                <a:latin typeface="Courier New"/>
                <a:cs typeface="Courier New"/>
              </a:rPr>
              <a:t> = (</a:t>
            </a:r>
            <a:r>
              <a:rPr lang="fi-FI" sz="1600" dirty="0" err="1">
                <a:latin typeface="Courier New"/>
                <a:cs typeface="Courier New"/>
              </a:rPr>
              <a:t>Int</a:t>
            </a:r>
            <a:r>
              <a:rPr lang="fi-FI" sz="1600" dirty="0">
                <a:latin typeface="Courier New"/>
                <a:cs typeface="Courier New"/>
              </a:rPr>
              <a:t>, </a:t>
            </a:r>
            <a:r>
              <a:rPr lang="fi-FI" sz="1600" dirty="0" err="1">
                <a:latin typeface="Courier New"/>
                <a:cs typeface="Courier New"/>
              </a:rPr>
              <a:t>Int</a:t>
            </a:r>
            <a:r>
              <a:rPr lang="fi-FI" sz="1600" dirty="0">
                <a:latin typeface="Courier New"/>
                <a:cs typeface="Courier New"/>
              </a:rPr>
              <a:t>) =&gt; </a:t>
            </a:r>
            <a:r>
              <a:rPr lang="fi-FI" sz="1600" dirty="0" err="1">
                <a:latin typeface="Courier New"/>
                <a:cs typeface="Courier New"/>
              </a:rPr>
              <a:t>Boolean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22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the </a:t>
            </a:r>
            <a:r>
              <a:rPr lang="en-US" sz="2400" dirty="0"/>
              <a:t>usual </a:t>
            </a:r>
            <a:r>
              <a:rPr lang="en-US" sz="2400" dirty="0" smtClean="0"/>
              <a:t>Java character </a:t>
            </a:r>
            <a:r>
              <a:rPr lang="en-US" sz="2400" dirty="0"/>
              <a:t>and string literal </a:t>
            </a:r>
            <a:r>
              <a:rPr lang="en-US" sz="2400" dirty="0" smtClean="0"/>
              <a:t>types, plus triple quotes for multi-line string literals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Scala</a:t>
            </a:r>
            <a:r>
              <a:rPr lang="en-US" sz="2400" dirty="0" smtClean="0"/>
              <a:t> 2.10 introduced three interpolators to help formatting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70425"/>
            <a:ext cx="4751622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>
                <a:latin typeface="Courier New"/>
                <a:cs typeface="Courier New"/>
              </a:rPr>
              <a:t>// </a:t>
            </a:r>
            <a:r>
              <a:rPr lang="fi-FI" sz="1600" dirty="0" err="1">
                <a:latin typeface="Courier New"/>
                <a:cs typeface="Courier New"/>
              </a:rPr>
              <a:t>interpolate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 smtClean="0">
                <a:latin typeface="Courier New"/>
                <a:cs typeface="Courier New"/>
              </a:rPr>
              <a:t>variables</a:t>
            </a:r>
            <a:endParaRPr lang="fi-FI" sz="1600" dirty="0" smtClean="0">
              <a:latin typeface="Courier New"/>
              <a:cs typeface="Courier New"/>
            </a:endParaRPr>
          </a:p>
          <a:p>
            <a:r>
              <a:rPr lang="fi-FI" sz="1600" b="1" dirty="0" err="1" smtClean="0">
                <a:latin typeface="Courier New"/>
                <a:cs typeface="Courier New"/>
              </a:rPr>
              <a:t>s</a:t>
            </a:r>
            <a:r>
              <a:rPr lang="fi-FI" sz="1600" dirty="0" err="1">
                <a:latin typeface="Courier New"/>
                <a:cs typeface="Courier New"/>
              </a:rPr>
              <a:t>"Hello</a:t>
            </a:r>
            <a:r>
              <a:rPr lang="fi-FI" sz="1600" dirty="0">
                <a:latin typeface="Courier New"/>
                <a:cs typeface="Courier New"/>
              </a:rPr>
              <a:t>, $</a:t>
            </a:r>
            <a:r>
              <a:rPr lang="fi-FI" sz="1600" dirty="0" err="1">
                <a:latin typeface="Courier New"/>
                <a:cs typeface="Courier New"/>
              </a:rPr>
              <a:t>name</a:t>
            </a:r>
            <a:r>
              <a:rPr lang="fi-FI" sz="1600" dirty="0" smtClean="0">
                <a:latin typeface="Courier New"/>
                <a:cs typeface="Courier New"/>
              </a:rPr>
              <a:t>"</a:t>
            </a:r>
            <a:endParaRPr lang="fi-FI" sz="1600" dirty="0">
              <a:latin typeface="Courier New"/>
              <a:cs typeface="Courier New"/>
            </a:endParaRPr>
          </a:p>
          <a:p>
            <a:endParaRPr lang="fi-FI" sz="1600" dirty="0" smtClean="0">
              <a:latin typeface="Courier New"/>
              <a:cs typeface="Courier New"/>
            </a:endParaRPr>
          </a:p>
          <a:p>
            <a:r>
              <a:rPr lang="fi-FI" sz="1600" dirty="0">
                <a:latin typeface="Courier New"/>
                <a:cs typeface="Courier New"/>
              </a:rPr>
              <a:t>// </a:t>
            </a:r>
            <a:r>
              <a:rPr lang="fi-FI" sz="1600" dirty="0" err="1">
                <a:latin typeface="Courier New"/>
                <a:cs typeface="Courier New"/>
              </a:rPr>
              <a:t>interpolate</a:t>
            </a:r>
            <a:r>
              <a:rPr lang="fi-FI" sz="1600" dirty="0">
                <a:latin typeface="Courier New"/>
                <a:cs typeface="Courier New"/>
              </a:rPr>
              <a:t> with </a:t>
            </a:r>
            <a:r>
              <a:rPr lang="fi-FI" sz="1600" dirty="0" err="1" smtClean="0">
                <a:latin typeface="Courier New"/>
                <a:cs typeface="Courier New"/>
              </a:rPr>
              <a:t>format</a:t>
            </a:r>
            <a:endParaRPr lang="fi-FI" sz="1600" dirty="0">
              <a:latin typeface="Courier New"/>
              <a:cs typeface="Courier New"/>
            </a:endParaRPr>
          </a:p>
          <a:p>
            <a:r>
              <a:rPr lang="fi-FI" sz="1600" b="1" dirty="0" err="1" smtClean="0">
                <a:latin typeface="Courier New"/>
                <a:cs typeface="Courier New"/>
              </a:rPr>
              <a:t>f</a:t>
            </a:r>
            <a:r>
              <a:rPr lang="fi-FI" sz="1600" dirty="0" err="1">
                <a:latin typeface="Courier New"/>
                <a:cs typeface="Courier New"/>
              </a:rPr>
              <a:t>"Your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height</a:t>
            </a:r>
            <a:r>
              <a:rPr lang="fi-FI" sz="1600" dirty="0">
                <a:latin typeface="Courier New"/>
                <a:cs typeface="Courier New"/>
              </a:rPr>
              <a:t> is $height%2.2f </a:t>
            </a:r>
            <a:r>
              <a:rPr lang="fi-FI" sz="1600" dirty="0" err="1">
                <a:latin typeface="Courier New"/>
                <a:cs typeface="Courier New"/>
              </a:rPr>
              <a:t>feet</a:t>
            </a:r>
            <a:r>
              <a:rPr lang="fi-FI" sz="1600" dirty="0" smtClean="0">
                <a:latin typeface="Courier New"/>
                <a:cs typeface="Courier New"/>
              </a:rPr>
              <a:t>"</a:t>
            </a:r>
          </a:p>
          <a:p>
            <a:endParaRPr lang="fi-FI" sz="1600" dirty="0" smtClean="0">
              <a:latin typeface="Courier New"/>
              <a:cs typeface="Courier New"/>
            </a:endParaRPr>
          </a:p>
          <a:p>
            <a:r>
              <a:rPr lang="fi-FI" sz="1600" dirty="0">
                <a:latin typeface="Courier New"/>
                <a:cs typeface="Courier New"/>
              </a:rPr>
              <a:t>// </a:t>
            </a:r>
            <a:r>
              <a:rPr lang="fi-FI" sz="1600" dirty="0" err="1">
                <a:latin typeface="Courier New"/>
                <a:cs typeface="Courier New"/>
              </a:rPr>
              <a:t>raw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string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doesn't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process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escapes</a:t>
            </a:r>
            <a:endParaRPr lang="fi-FI" sz="1600" dirty="0">
              <a:latin typeface="Courier New"/>
              <a:cs typeface="Courier New"/>
            </a:endParaRPr>
          </a:p>
          <a:p>
            <a:r>
              <a:rPr lang="fi-FI" sz="1600" b="1" dirty="0" smtClean="0">
                <a:latin typeface="Courier New"/>
                <a:cs typeface="Courier New"/>
              </a:rPr>
              <a:t>raw</a:t>
            </a:r>
            <a:r>
              <a:rPr lang="fi-FI" sz="1600" dirty="0" smtClean="0">
                <a:latin typeface="Courier New"/>
                <a:cs typeface="Courier New"/>
              </a:rPr>
              <a:t>"</a:t>
            </a:r>
            <a:r>
              <a:rPr lang="fi-FI" sz="1600" dirty="0">
                <a:latin typeface="Courier New"/>
                <a:cs typeface="Courier New"/>
              </a:rPr>
              <a:t>a\nb</a:t>
            </a:r>
            <a:r>
              <a:rPr lang="fi-FI" sz="1600" dirty="0" smtClean="0">
                <a:latin typeface="Courier New"/>
                <a:cs typeface="Courier New"/>
              </a:rPr>
              <a:t>"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5948543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Interpolation is very useful with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4065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I/O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1577975"/>
            <a:ext cx="82441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print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println</a:t>
            </a:r>
            <a:r>
              <a:rPr lang="en-US" sz="2400" dirty="0"/>
              <a:t>, like Java</a:t>
            </a:r>
          </a:p>
          <a:p>
            <a:endParaRPr lang="en-US" sz="2400" dirty="0"/>
          </a:p>
          <a:p>
            <a:r>
              <a:rPr lang="en-US" sz="2400" i="1" dirty="0" err="1"/>
              <a:t>readLine</a:t>
            </a:r>
            <a:r>
              <a:rPr lang="en-US" sz="2400" dirty="0"/>
              <a:t> gives you a string, and lets you specify a </a:t>
            </a:r>
            <a:r>
              <a:rPr lang="en-US" sz="2400" dirty="0" smtClean="0"/>
              <a:t>prompt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034702"/>
            <a:ext cx="450475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err="1">
                <a:latin typeface="Courier New"/>
                <a:cs typeface="Courier New"/>
              </a:rPr>
              <a:t>val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name</a:t>
            </a:r>
            <a:r>
              <a:rPr lang="fi-FI" sz="1600" dirty="0">
                <a:latin typeface="Courier New"/>
                <a:cs typeface="Courier New"/>
              </a:rPr>
              <a:t> = </a:t>
            </a:r>
            <a:r>
              <a:rPr lang="fi-FI" sz="1600" b="1" dirty="0" err="1">
                <a:latin typeface="Courier New"/>
                <a:cs typeface="Courier New"/>
              </a:rPr>
              <a:t>readLine</a:t>
            </a:r>
            <a:r>
              <a:rPr lang="fi-FI" sz="1600" dirty="0" err="1">
                <a:latin typeface="Courier New"/>
                <a:cs typeface="Courier New"/>
              </a:rPr>
              <a:t>("Enter</a:t>
            </a:r>
            <a:r>
              <a:rPr lang="fi-FI" sz="1600" dirty="0">
                <a:latin typeface="Courier New"/>
                <a:cs typeface="Courier New"/>
              </a:rPr>
              <a:t> </a:t>
            </a:r>
            <a:r>
              <a:rPr lang="fi-FI" sz="1600" dirty="0" err="1">
                <a:latin typeface="Courier New"/>
                <a:cs typeface="Courier New"/>
              </a:rPr>
              <a:t>name</a:t>
            </a:r>
            <a:r>
              <a:rPr lang="fi-FI" sz="1600" dirty="0">
                <a:latin typeface="Courier New"/>
                <a:cs typeface="Courier New"/>
              </a:rPr>
              <a:t>: ")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010967"/>
            <a:ext cx="82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also </a:t>
            </a:r>
            <a:r>
              <a:rPr lang="en-US" sz="2400" i="1" dirty="0" err="1"/>
              <a:t>readInt</a:t>
            </a:r>
            <a:r>
              <a:rPr lang="en-US" sz="2400" dirty="0"/>
              <a:t>, </a:t>
            </a:r>
            <a:r>
              <a:rPr lang="en-US" sz="2400" i="1" dirty="0" err="1"/>
              <a:t>readBoolean</a:t>
            </a:r>
            <a:r>
              <a:rPr lang="en-US" sz="2400" dirty="0"/>
              <a:t> and so on, but they don't take a prompt</a:t>
            </a:r>
          </a:p>
          <a:p>
            <a:endParaRPr lang="en-US" sz="2400" dirty="0"/>
          </a:p>
          <a:p>
            <a:r>
              <a:rPr lang="en-US" sz="2400" dirty="0"/>
              <a:t>And we have a C-like </a:t>
            </a:r>
            <a:r>
              <a:rPr lang="en-US" sz="2400" i="1" dirty="0" err="1"/>
              <a:t>printf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7307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5" y="1599214"/>
            <a:ext cx="361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compiler can infer type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8969" y="3668043"/>
            <a:ext cx="82301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GB" sz="2400" dirty="0" smtClean="0"/>
              <a:t> are immutable</a:t>
            </a:r>
          </a:p>
          <a:p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GB" sz="2400" dirty="0" smtClean="0"/>
              <a:t> can be changed</a:t>
            </a:r>
          </a:p>
          <a:p>
            <a:endParaRPr lang="en-GB" sz="2400" dirty="0"/>
          </a:p>
          <a:p>
            <a:r>
              <a:rPr lang="en-GB" sz="2400" dirty="0" smtClean="0"/>
              <a:t>Use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sz="2400" dirty="0" smtClean="0"/>
              <a:t> wherever possible</a:t>
            </a:r>
          </a:p>
          <a:p>
            <a:r>
              <a:rPr lang="en-GB" sz="2400" dirty="0" smtClean="0"/>
              <a:t>Immutable data is a cornerstone of functional programming</a:t>
            </a:r>
          </a:p>
          <a:p>
            <a:endParaRPr lang="en-GB" sz="2400" dirty="0"/>
          </a:p>
          <a:p>
            <a:r>
              <a:rPr lang="en-GB" sz="2400" dirty="0" smtClean="0"/>
              <a:t>You can usually omit semicolons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3495" y="2355885"/>
            <a:ext cx="864622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n = 5    // type is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dirty="0" smtClean="0">
                <a:latin typeface="Courier New"/>
                <a:cs typeface="Courier New"/>
              </a:rPr>
              <a:t> f = 3.0  // type is Double</a:t>
            </a:r>
            <a:endParaRPr lang="en-GB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87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Inference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5" y="1599214"/>
            <a:ext cx="6447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compiler will infer the type wherever possible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54" y="2355885"/>
            <a:ext cx="725759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scala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n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smtClean="0">
                <a:latin typeface="Courier New"/>
                <a:cs typeface="Courier New"/>
              </a:rPr>
              <a:t>5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n: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 5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b = "hello"</a:t>
            </a:r>
          </a:p>
          <a:p>
            <a:r>
              <a:rPr lang="en-US" sz="1600" dirty="0">
                <a:latin typeface="Courier New"/>
                <a:cs typeface="Courier New"/>
              </a:rPr>
              <a:t>b: String = hello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969" y="4088514"/>
            <a:ext cx="374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If you need to tell it the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5" y="4803357"/>
            <a:ext cx="725759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b="1" dirty="0" err="1"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d: Double </a:t>
            </a:r>
            <a:r>
              <a:rPr lang="en-US" sz="1600" dirty="0">
                <a:latin typeface="Courier New"/>
                <a:cs typeface="Courier New"/>
              </a:rPr>
              <a:t>= 10</a:t>
            </a:r>
          </a:p>
          <a:p>
            <a:r>
              <a:rPr lang="en-US" sz="1600" dirty="0">
                <a:latin typeface="Courier New"/>
                <a:cs typeface="Courier New"/>
              </a:rPr>
              <a:t>d: Double = 10</a:t>
            </a:r>
          </a:p>
        </p:txBody>
      </p:sp>
    </p:spTree>
    <p:extLst>
      <p:ext uri="{BB962C8B-B14F-4D97-AF65-F5344CB8AC3E}">
        <p14:creationId xmlns:p14="http://schemas.microsoft.com/office/powerpoint/2010/main" val="122415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5" y="1599214"/>
            <a:ext cx="7114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All the usual ones from Java</a:t>
            </a:r>
          </a:p>
          <a:p>
            <a:endParaRPr lang="en-GB" sz="2400" dirty="0"/>
          </a:p>
          <a:p>
            <a:r>
              <a:rPr lang="en-GB" sz="2400" dirty="0"/>
              <a:t>No ++ and --,  so use += and -=</a:t>
            </a:r>
          </a:p>
          <a:p>
            <a:endParaRPr lang="en-GB" sz="2400" dirty="0"/>
          </a:p>
          <a:p>
            <a:r>
              <a:rPr lang="en-GB" sz="2400" dirty="0"/>
              <a:t>Assignment doesn't return a value, so can't chain it</a:t>
            </a:r>
          </a:p>
          <a:p>
            <a:endParaRPr lang="en-GB" sz="2400" dirty="0"/>
          </a:p>
          <a:p>
            <a:r>
              <a:rPr lang="en-GB" sz="2400" dirty="0"/>
              <a:t>There are </a:t>
            </a:r>
            <a:r>
              <a:rPr lang="en-GB" sz="2400" b="1" dirty="0" smtClean="0"/>
              <a:t>lots</a:t>
            </a:r>
            <a:r>
              <a:rPr lang="en-GB" sz="2400" dirty="0" smtClean="0"/>
              <a:t> </a:t>
            </a:r>
            <a:r>
              <a:rPr lang="en-GB" sz="2400" dirty="0"/>
              <a:t>of others, some of which we'll </a:t>
            </a:r>
            <a:r>
              <a:rPr lang="en-GB" sz="2400" dirty="0" smtClean="0"/>
              <a:t>meet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12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Operators are always function calls</a:t>
            </a:r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Any </a:t>
            </a:r>
            <a:r>
              <a:rPr lang="en-GB" sz="2400" dirty="0"/>
              <a:t>method with a single parameter can be used in an infix style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Function </a:t>
            </a:r>
            <a:r>
              <a:rPr lang="en-GB" sz="2400" dirty="0"/>
              <a:t>names don't have to be alphanumeric, </a:t>
            </a:r>
            <a:r>
              <a:rPr lang="en-GB" sz="2400" dirty="0" smtClean="0"/>
              <a:t>so it is </a:t>
            </a:r>
            <a:r>
              <a:rPr lang="en-GB" sz="2400" dirty="0"/>
              <a:t>common to create new 'operators' like </a:t>
            </a:r>
            <a:r>
              <a:rPr lang="en-GB" sz="2400" dirty="0" smtClean="0"/>
              <a:t>this</a:t>
            </a:r>
          </a:p>
          <a:p>
            <a:endParaRPr lang="en-GB" sz="2400" dirty="0"/>
          </a:p>
          <a:p>
            <a:r>
              <a:rPr lang="en-GB" sz="2400" dirty="0"/>
              <a:t>And since you can overload functions, you can overload operators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080" y="2047905"/>
            <a:ext cx="488156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		is the same as</a:t>
            </a:r>
          </a:p>
          <a:p>
            <a:pPr eaLnBrk="0" hangingPunct="0"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a.+(b)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3080" y="3667125"/>
            <a:ext cx="488156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a.foo(b)  can be written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b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4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Association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Operator names ending with ":" are right-associative</a:t>
            </a:r>
          </a:p>
          <a:p>
            <a:r>
              <a:rPr lang="en-GB" sz="2400" dirty="0" err="1"/>
              <a:t>eg</a:t>
            </a:r>
            <a:r>
              <a:rPr lang="en-GB" sz="2400" dirty="0"/>
              <a:t>. "::" for list concatenation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This is equivalent to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Starts </a:t>
            </a:r>
            <a:r>
              <a:rPr lang="en-GB" sz="2400" dirty="0"/>
              <a:t>with Nil, adds B and then 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106" y="2590800"/>
            <a:ext cx="178927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:: B :: Nil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0106" y="3990975"/>
            <a:ext cx="228299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(A :: (B :: Nil))</a:t>
            </a:r>
          </a:p>
        </p:txBody>
      </p:sp>
    </p:spTree>
    <p:extLst>
      <p:ext uri="{BB962C8B-B14F-4D97-AF65-F5344CB8AC3E}">
        <p14:creationId xmlns:p14="http://schemas.microsoft.com/office/powerpoint/2010/main" val="285025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 and Blocks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don't need semicolons at the end of statements</a:t>
            </a:r>
          </a:p>
          <a:p>
            <a:endParaRPr lang="en-GB" sz="2400" dirty="0"/>
          </a:p>
          <a:p>
            <a:r>
              <a:rPr lang="en-GB" sz="2400" dirty="0"/>
              <a:t>To avoid parsing confusion, split long lines at an operator, or use </a:t>
            </a:r>
            <a:r>
              <a:rPr lang="en-GB" sz="2400" dirty="0" smtClean="0"/>
              <a:t>parentheses</a:t>
            </a:r>
          </a:p>
          <a:p>
            <a:endParaRPr lang="en-GB" sz="2400" dirty="0"/>
          </a:p>
          <a:p>
            <a:r>
              <a:rPr lang="en-GB" sz="2400" dirty="0" smtClean="0"/>
              <a:t>Both </a:t>
            </a:r>
            <a:r>
              <a:rPr lang="en-GB" sz="2400" dirty="0"/>
              <a:t>these tell the parser it hasn't finished at the end of the line</a:t>
            </a:r>
          </a:p>
          <a:p>
            <a:endParaRPr lang="en-GB" sz="2400" dirty="0"/>
          </a:p>
          <a:p>
            <a:r>
              <a:rPr lang="en-GB" sz="2400" dirty="0"/>
              <a:t>Blocks have a result - the value of the last </a:t>
            </a:r>
            <a:r>
              <a:rPr lang="en-GB" sz="2400" dirty="0" smtClean="0"/>
              <a:t>expression</a:t>
            </a:r>
          </a:p>
          <a:p>
            <a:r>
              <a:rPr lang="en-GB" sz="2400" dirty="0" smtClean="0"/>
              <a:t>So you do</a:t>
            </a:r>
            <a:r>
              <a:rPr lang="fr-FR" sz="2400" dirty="0" smtClean="0"/>
              <a:t>n'</a:t>
            </a:r>
            <a:r>
              <a:rPr lang="fr-FR" sz="2400" dirty="0" err="1" smtClean="0"/>
              <a:t>t</a:t>
            </a:r>
            <a:r>
              <a:rPr lang="fr-FR" sz="2400" dirty="0" smtClean="0"/>
              <a:t> need return </a:t>
            </a:r>
            <a:r>
              <a:rPr lang="fr-FR" sz="2400" dirty="0" err="1" smtClean="0"/>
              <a:t>statements</a:t>
            </a:r>
            <a:r>
              <a:rPr lang="fr-FR" sz="2400" dirty="0" smtClean="0"/>
              <a:t> in </a:t>
            </a:r>
            <a:r>
              <a:rPr lang="fr-FR" sz="2400" dirty="0" err="1" smtClean="0"/>
              <a:t>functions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57781" y="5449688"/>
            <a:ext cx="524534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b="1" dirty="0" err="1"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x = { 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a=20; 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b=4; a/b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x: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 5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77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Parentheses and Curly Braces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956" y="1599214"/>
            <a:ext cx="8244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Parentheses are used for function arguments. Curly braces represent a block.</a:t>
            </a:r>
          </a:p>
          <a:p>
            <a:endParaRPr lang="en-GB" sz="2400" dirty="0"/>
          </a:p>
          <a:p>
            <a:r>
              <a:rPr lang="en-GB" sz="2400" dirty="0"/>
              <a:t>The compiler can often infer where curly braces ought to go, so we could write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56" y="3744259"/>
            <a:ext cx="252986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1600" b="1" dirty="0" err="1">
                <a:latin typeface="Courier New"/>
                <a:cs typeface="Courier New"/>
              </a:rPr>
              <a:t>foo</a:t>
            </a:r>
            <a:r>
              <a:rPr lang="nl-NL" sz="1600" b="1" dirty="0">
                <a:latin typeface="Courier New"/>
                <a:cs typeface="Courier New"/>
              </a:rPr>
              <a:t>( { x =&gt; x*x } 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4255329"/>
            <a:ext cx="824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where '{ x =&gt; x*x }' is the anonymous function. But the compiler knows it wants a function, so it will accept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6" y="5178149"/>
            <a:ext cx="203613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600" b="1" dirty="0" err="1">
                <a:latin typeface="Courier New"/>
                <a:cs typeface="Courier New"/>
              </a:rPr>
              <a:t>foo</a:t>
            </a:r>
            <a:r>
              <a:rPr lang="nl-NL" sz="1600" b="1" dirty="0">
                <a:latin typeface="Courier New"/>
                <a:cs typeface="Courier New"/>
              </a:rPr>
              <a:t>( </a:t>
            </a:r>
            <a:r>
              <a:rPr lang="nl-NL" sz="1600" b="1" dirty="0" smtClean="0">
                <a:latin typeface="Courier New"/>
                <a:cs typeface="Courier New"/>
              </a:rPr>
              <a:t>x </a:t>
            </a:r>
            <a:r>
              <a:rPr lang="nl-NL" sz="1600" b="1" dirty="0">
                <a:latin typeface="Courier New"/>
                <a:cs typeface="Courier New"/>
              </a:rPr>
              <a:t>=&gt; x*x </a:t>
            </a:r>
            <a:r>
              <a:rPr lang="nl-NL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5786586"/>
            <a:ext cx="82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Beware, though, because the rules are not simple!</a:t>
            </a:r>
          </a:p>
        </p:txBody>
      </p:sp>
    </p:spTree>
    <p:extLst>
      <p:ext uri="{BB962C8B-B14F-4D97-AF65-F5344CB8AC3E}">
        <p14:creationId xmlns:p14="http://schemas.microsoft.com/office/powerpoint/2010/main" val="8857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EFD6C009-6426-4587-8DAB-41F2366D5ADA" xsi:nil="true"/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EFD6C009-6426-4587-8DAB-41F2366D5ADA">4</SequenceNumber>
  </documentManagement>
</p:properties>
</file>

<file path=customXml/itemProps1.xml><?xml version="1.0" encoding="utf-8"?>
<ds:datastoreItem xmlns:ds="http://schemas.openxmlformats.org/officeDocument/2006/customXml" ds:itemID="{7767A8C5-5456-4355-9496-C82C1E1DEACC}"/>
</file>

<file path=customXml/itemProps2.xml><?xml version="1.0" encoding="utf-8"?>
<ds:datastoreItem xmlns:ds="http://schemas.openxmlformats.org/officeDocument/2006/customXml" ds:itemID="{64A54BA5-D28A-487A-A0D0-DD346312D4E7}"/>
</file>

<file path=customXml/itemProps3.xml><?xml version="1.0" encoding="utf-8"?>
<ds:datastoreItem xmlns:ds="http://schemas.openxmlformats.org/officeDocument/2006/customXml" ds:itemID="{2CC1054B-E824-4498-A271-6820F4C315D2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131</TotalTime>
  <Words>1636</Words>
  <Application>Microsoft Macintosh PowerPoint</Application>
  <PresentationFormat>On-screen Show (4:3)</PresentationFormat>
  <Paragraphs>225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QA PowerPoint Template_DRAFTMay2012</vt:lpstr>
      <vt:lpstr>Programming in Scala</vt:lpstr>
      <vt:lpstr>Data Types</vt:lpstr>
      <vt:lpstr>Variables</vt:lpstr>
      <vt:lpstr>Type Inference</vt:lpstr>
      <vt:lpstr>Operators</vt:lpstr>
      <vt:lpstr>Operators</vt:lpstr>
      <vt:lpstr>Operator Association</vt:lpstr>
      <vt:lpstr>Statements and Blocks</vt:lpstr>
      <vt:lpstr>Parentheses and Curly Braces</vt:lpstr>
      <vt:lpstr>Conditionals</vt:lpstr>
      <vt:lpstr>Loops</vt:lpstr>
      <vt:lpstr>Counted Loops</vt:lpstr>
      <vt:lpstr>Guards</vt:lpstr>
      <vt:lpstr>for Comprehensions</vt:lpstr>
      <vt:lpstr>Local Variables</vt:lpstr>
      <vt:lpstr>Functions</vt:lpstr>
      <vt:lpstr>Functions</vt:lpstr>
      <vt:lpstr>Arguments</vt:lpstr>
      <vt:lpstr>Arguments</vt:lpstr>
      <vt:lpstr>Return Types</vt:lpstr>
      <vt:lpstr>Lambdas</vt:lpstr>
      <vt:lpstr>Type Aliases</vt:lpstr>
      <vt:lpstr>Strings</vt:lpstr>
      <vt:lpstr>Simple I/O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14</cp:revision>
  <dcterms:created xsi:type="dcterms:W3CDTF">2012-05-29T10:22:07Z</dcterms:created>
  <dcterms:modified xsi:type="dcterms:W3CDTF">2015-08-04T09:18:26Z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