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9" strictFirstAndLastChars="0" saveSubsetFonts="1">
  <p:sldMasterIdLst>
    <p:sldMasterId id="214748369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2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-1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704" y="-12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2.xml"/><Relationship Id="rId24" Type="http://schemas.openxmlformats.org/officeDocument/2006/relationships/presProps" Target="pres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printerSettings" Target="printerSettings/printerSettings1.bin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87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n-GB" sz="1200" baseline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GB" sz="1200" baseline="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Scala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177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95DCEB-9CFE-436F-A78E-39E3387DCECB}" type="datetimeFigureOut">
              <a:rPr lang="en-GB" smtClean="0"/>
              <a:pPr/>
              <a:t>04/08/15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0884E6-40FF-4944-8EE9-CC0E69316D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ZACCSCALA </a:t>
            </a:r>
            <a:r>
              <a:rPr lang="en-GB" sz="10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v1.1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in </a:t>
            </a:r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PT Sans Narrow"/>
                <a:cs typeface="PT Sans Narrow"/>
              </a:rPr>
              <a:t>OO Programming</a:t>
            </a:r>
            <a:endParaRPr lang="en-GB" dirty="0">
              <a:solidFill>
                <a:schemeClr val="tx1"/>
              </a:solidFill>
              <a:latin typeface="PT Sans Narrow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3996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Operators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1955" y="2973722"/>
            <a:ext cx="6356227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// assume 'v' is a field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**</a:t>
            </a:r>
            <a:r>
              <a:rPr lang="en-US" sz="1600" dirty="0" smtClean="0">
                <a:latin typeface="Courier New"/>
                <a:cs typeface="Courier New"/>
              </a:rPr>
              <a:t>(n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err="1" smtClean="0">
                <a:latin typeface="Courier New"/>
                <a:cs typeface="Courier New"/>
              </a:rPr>
              <a:t>java.lang.Math.pow</a:t>
            </a:r>
            <a:r>
              <a:rPr lang="en-US" sz="1600" dirty="0">
                <a:latin typeface="Courier New"/>
                <a:cs typeface="Courier New"/>
              </a:rPr>
              <a:t>(v, n).</a:t>
            </a:r>
            <a:r>
              <a:rPr lang="en-US" sz="1600" dirty="0" err="1">
                <a:latin typeface="Courier New"/>
                <a:cs typeface="Courier New"/>
              </a:rPr>
              <a:t>intValue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$</a:t>
            </a:r>
            <a:r>
              <a:rPr lang="en-US" sz="1600" b="1" dirty="0" err="1">
                <a:latin typeface="Courier New"/>
                <a:cs typeface="Courier New"/>
              </a:rPr>
              <a:t>times$times</a:t>
            </a:r>
            <a:r>
              <a:rPr lang="en-US" sz="1600" dirty="0">
                <a:latin typeface="Courier New"/>
                <a:cs typeface="Courier New"/>
              </a:rPr>
              <a:t>: (v: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n: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Since method names don't have to be alphanumeric *and* you can use infix notation, you can easily add 'new' operators to classes</a:t>
            </a:r>
            <a:endParaRPr lang="en-GB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955" y="4138074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then use this as an infix operator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1955" y="5677424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Remember that ending the name with a colon affects the associativity</a:t>
            </a:r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1955" y="4772237"/>
            <a:ext cx="215956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obj</a:t>
            </a:r>
            <a:r>
              <a:rPr lang="en-US" sz="1600" dirty="0" smtClean="0">
                <a:latin typeface="Courier New"/>
                <a:cs typeface="Courier New"/>
              </a:rPr>
              <a:t> = ...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x = </a:t>
            </a:r>
            <a:r>
              <a:rPr lang="en-US" sz="1600" dirty="0" err="1" smtClean="0">
                <a:latin typeface="Courier New"/>
                <a:cs typeface="Courier New"/>
              </a:rPr>
              <a:t>obj</a:t>
            </a:r>
            <a:r>
              <a:rPr lang="en-US" sz="1600" dirty="0" smtClean="0">
                <a:latin typeface="Courier New"/>
                <a:cs typeface="Courier New"/>
              </a:rPr>
              <a:t> ** 2</a:t>
            </a:r>
          </a:p>
        </p:txBody>
      </p:sp>
    </p:spTree>
    <p:extLst>
      <p:ext uri="{BB962C8B-B14F-4D97-AF65-F5344CB8AC3E}">
        <p14:creationId xmlns:p14="http://schemas.microsoft.com/office/powerpoint/2010/main" val="61790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Companion Objects and Singletons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Since a class can't have static members, if you need them, you create an </a:t>
            </a:r>
            <a:r>
              <a:rPr lang="en-GB" sz="2400" b="1" dirty="0" smtClean="0">
                <a:solidFill>
                  <a:schemeClr val="accent4"/>
                </a:solidFill>
              </a:rPr>
              <a:t>object</a:t>
            </a:r>
            <a:r>
              <a:rPr lang="en-GB" sz="2400" dirty="0" smtClean="0"/>
              <a:t> </a:t>
            </a:r>
            <a:r>
              <a:rPr lang="en-GB" sz="2400" dirty="0"/>
              <a:t>with the same name.</a:t>
            </a:r>
          </a:p>
          <a:p>
            <a:endParaRPr lang="en-GB" sz="2400" dirty="0"/>
          </a:p>
          <a:p>
            <a:r>
              <a:rPr lang="en-GB" sz="2400" dirty="0"/>
              <a:t>For example, "class Account" and "object Account". This is called a "companion object".</a:t>
            </a:r>
          </a:p>
          <a:p>
            <a:endParaRPr lang="en-GB" sz="2400" dirty="0"/>
          </a:p>
          <a:p>
            <a:r>
              <a:rPr lang="en-GB" sz="2400" dirty="0"/>
              <a:t>Objects are singletons, and members of objects are implicitly static</a:t>
            </a:r>
          </a:p>
          <a:p>
            <a:endParaRPr lang="en-GB" sz="2400" dirty="0"/>
          </a:p>
          <a:p>
            <a:r>
              <a:rPr lang="en-GB" sz="2400" dirty="0"/>
              <a:t>A class and its companion object can access each other's private </a:t>
            </a:r>
            <a:r>
              <a:rPr lang="en-GB" sz="2400" dirty="0" smtClean="0"/>
              <a:t>members, and </a:t>
            </a:r>
            <a:r>
              <a:rPr lang="en-GB" sz="2400" dirty="0"/>
              <a:t>they must be in the same source file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3659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Companion Objects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them with </a:t>
            </a:r>
            <a:r>
              <a:rPr lang="en-GB" sz="2400" i="1" dirty="0" err="1">
                <a:solidFill>
                  <a:schemeClr val="accent4"/>
                </a:solidFill>
              </a:rPr>
              <a:t>class.member</a:t>
            </a:r>
            <a:r>
              <a:rPr lang="en-GB" sz="2400" dirty="0"/>
              <a:t> syntax</a:t>
            </a:r>
          </a:p>
          <a:p>
            <a:endParaRPr lang="en-GB" sz="2400" dirty="0"/>
          </a:p>
          <a:p>
            <a:r>
              <a:rPr lang="en-GB" sz="2400" dirty="0" smtClean="0"/>
              <a:t>The constructor is </a:t>
            </a:r>
            <a:r>
              <a:rPr lang="en-GB" sz="2400" dirty="0"/>
              <a:t>called when </a:t>
            </a:r>
            <a:r>
              <a:rPr lang="en-GB" sz="2400" dirty="0" smtClean="0"/>
              <a:t>they are first </a:t>
            </a:r>
            <a:r>
              <a:rPr lang="en-GB" sz="2400" dirty="0"/>
              <a:t>used</a:t>
            </a:r>
          </a:p>
          <a:p>
            <a:endParaRPr lang="en-GB" sz="2400" dirty="0"/>
          </a:p>
          <a:p>
            <a:r>
              <a:rPr lang="en-GB" sz="2400" dirty="0"/>
              <a:t>Objects are values, and evaluate to themselves</a:t>
            </a:r>
          </a:p>
          <a:p>
            <a:endParaRPr lang="en-GB" sz="2400" dirty="0"/>
          </a:p>
          <a:p>
            <a:r>
              <a:rPr lang="en-GB" sz="2400" dirty="0"/>
              <a:t>Use them when you </a:t>
            </a:r>
            <a:r>
              <a:rPr lang="en-GB" sz="2400" dirty="0" smtClean="0"/>
              <a:t>need a </a:t>
            </a:r>
            <a:r>
              <a:rPr lang="en-GB" sz="2400" dirty="0"/>
              <a:t>singleton, </a:t>
            </a:r>
            <a:r>
              <a:rPr lang="en-GB" sz="2400" dirty="0" err="1" smtClean="0"/>
              <a:t>e,g</a:t>
            </a:r>
            <a:r>
              <a:rPr lang="en-GB" sz="2400" dirty="0"/>
              <a:t>. there is only one "empty list" </a:t>
            </a:r>
            <a:r>
              <a:rPr lang="en-GB" sz="2400" dirty="0" smtClean="0"/>
              <a:t>object, called Nil</a:t>
            </a:r>
          </a:p>
        </p:txBody>
      </p:sp>
    </p:spTree>
    <p:extLst>
      <p:ext uri="{BB962C8B-B14F-4D97-AF65-F5344CB8AC3E}">
        <p14:creationId xmlns:p14="http://schemas.microsoft.com/office/powerpoint/2010/main" val="369216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Singletons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use an object as a singleton, if you're sure you really only need 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955" y="2973722"/>
            <a:ext cx="3887603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// We can have lots of planets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class Planet { ... 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// But only one Earth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object Earth { ... }</a:t>
            </a:r>
          </a:p>
        </p:txBody>
      </p:sp>
    </p:spTree>
    <p:extLst>
      <p:ext uri="{BB962C8B-B14F-4D97-AF65-F5344CB8AC3E}">
        <p14:creationId xmlns:p14="http://schemas.microsoft.com/office/powerpoint/2010/main" val="172598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Companion Objects as Factories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most common use of companions is to provide a factory, via the </a:t>
            </a:r>
            <a:r>
              <a:rPr lang="en-GB" sz="2400" dirty="0" smtClean="0">
                <a:solidFill>
                  <a:schemeClr val="accent4"/>
                </a:solidFill>
              </a:rPr>
              <a:t>apply() </a:t>
            </a:r>
            <a:r>
              <a:rPr lang="en-GB" sz="2400" dirty="0" smtClean="0"/>
              <a:t>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275" y="2619936"/>
            <a:ext cx="6479659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Car(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make: String) {</a:t>
            </a:r>
          </a:p>
          <a:p>
            <a:r>
              <a:rPr lang="en-US" sz="1600" dirty="0">
                <a:latin typeface="Courier New"/>
                <a:cs typeface="Courier New"/>
              </a:rPr>
              <a:t>  private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speed = 0</a:t>
            </a:r>
          </a:p>
          <a:p>
            <a:r>
              <a:rPr lang="en-US" sz="1600" dirty="0">
                <a:latin typeface="Courier New"/>
                <a:cs typeface="Courier New"/>
              </a:rPr>
              <a:t>  private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isSportsCar</a:t>
            </a:r>
            <a:r>
              <a:rPr lang="en-US" sz="1600" dirty="0">
                <a:latin typeface="Courier New"/>
                <a:cs typeface="Courier New"/>
              </a:rPr>
              <a:t> = false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object Car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apply</a:t>
            </a:r>
            <a:r>
              <a:rPr lang="en-US" sz="1600" dirty="0">
                <a:latin typeface="Courier New"/>
                <a:cs typeface="Courier New"/>
              </a:rPr>
              <a:t>(name: String, </a:t>
            </a:r>
            <a:r>
              <a:rPr lang="en-US" sz="1600" dirty="0" err="1">
                <a:latin typeface="Courier New"/>
                <a:cs typeface="Courier New"/>
              </a:rPr>
              <a:t>isSportsCar</a:t>
            </a:r>
            <a:r>
              <a:rPr lang="en-US" sz="1600" dirty="0">
                <a:latin typeface="Courier New"/>
                <a:cs typeface="Courier New"/>
              </a:rPr>
              <a:t>: Boolean) =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c = new Car(name)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c.isSportsCar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isSportsCar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c</a:t>
            </a:r>
          </a:p>
          <a:p>
            <a:r>
              <a:rPr lang="en-US" sz="1600" dirty="0">
                <a:latin typeface="Courier New"/>
                <a:cs typeface="Courier New"/>
              </a:rPr>
              <a:t>  }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def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apply</a:t>
            </a:r>
            <a:r>
              <a:rPr lang="en-US" sz="1600" dirty="0">
                <a:latin typeface="Courier New"/>
                <a:cs typeface="Courier New"/>
              </a:rPr>
              <a:t>(name: String) = new Car(name)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11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Factories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77975"/>
            <a:ext cx="4134465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// Uses the first factory method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car1 = </a:t>
            </a:r>
            <a:r>
              <a:rPr lang="en-US" sz="1600" b="1" dirty="0">
                <a:latin typeface="Courier New"/>
                <a:cs typeface="Courier New"/>
              </a:rPr>
              <a:t>Car</a:t>
            </a:r>
            <a:r>
              <a:rPr lang="en-US" sz="1600" dirty="0">
                <a:latin typeface="Courier New"/>
                <a:cs typeface="Courier New"/>
              </a:rPr>
              <a:t>("Ford", </a:t>
            </a:r>
            <a:r>
              <a:rPr lang="en-US" sz="1600" dirty="0" smtClean="0">
                <a:latin typeface="Courier New"/>
                <a:cs typeface="Courier New"/>
              </a:rPr>
              <a:t>false)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// Uses the second one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car2 = </a:t>
            </a:r>
            <a:r>
              <a:rPr lang="en-US" sz="1600" b="1" dirty="0" smtClean="0">
                <a:latin typeface="Courier New"/>
                <a:cs typeface="Courier New"/>
              </a:rPr>
              <a:t>Car</a:t>
            </a:r>
            <a:r>
              <a:rPr lang="en-US" sz="1600" dirty="0" smtClean="0">
                <a:latin typeface="Courier New"/>
                <a:cs typeface="Courier New"/>
              </a:rPr>
              <a:t>("Renault")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55" y="3404124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Factories are very commonly used with containers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955" y="4215947"/>
            <a:ext cx="4011034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lst</a:t>
            </a:r>
            <a:r>
              <a:rPr lang="en-US" sz="1600" dirty="0" smtClean="0">
                <a:latin typeface="Courier New"/>
                <a:cs typeface="Courier New"/>
              </a:rPr>
              <a:t> = List(1, 2, 3)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m = Map('a' -&gt; 1, 'b' -&gt; 2)</a:t>
            </a:r>
          </a:p>
        </p:txBody>
      </p:sp>
    </p:spTree>
    <p:extLst>
      <p:ext uri="{BB962C8B-B14F-4D97-AF65-F5344CB8AC3E}">
        <p14:creationId xmlns:p14="http://schemas.microsoft.com/office/powerpoint/2010/main" val="69825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Accessing</a:t>
            </a:r>
            <a:r>
              <a:rPr lang="en-GB" baseline="0" dirty="0" smtClean="0"/>
              <a:t> Members in </a:t>
            </a:r>
            <a:r>
              <a:rPr lang="en-GB" dirty="0" smtClean="0"/>
              <a:t>Companion Objects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need to qualify the name if you use it in the class (even though it is visible to the class)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275" y="3098951"/>
            <a:ext cx="5121915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Car(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make: String)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howManyWheels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b="1" dirty="0" err="1" smtClean="0">
                <a:latin typeface="Courier New"/>
                <a:cs typeface="Courier New"/>
              </a:rPr>
              <a:t>Car.numberOfWheels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object Car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private </a:t>
            </a:r>
            <a:r>
              <a:rPr lang="en-US" sz="1600" b="1" dirty="0" err="1" smtClean="0"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numberOfWheels</a:t>
            </a:r>
            <a:r>
              <a:rPr lang="en-US" sz="1600" b="1" dirty="0" smtClean="0">
                <a:latin typeface="Courier New"/>
                <a:cs typeface="Courier New"/>
              </a:rPr>
              <a:t> = 4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417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val</a:t>
            </a:r>
            <a:r>
              <a:rPr lang="en-GB" dirty="0" smtClean="0"/>
              <a:t> and </a:t>
            </a:r>
            <a:r>
              <a:rPr lang="en-GB" dirty="0" err="1" smtClean="0"/>
              <a:t>def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1955" y="1577975"/>
            <a:ext cx="813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When you use '</a:t>
            </a:r>
            <a:r>
              <a:rPr lang="en-GB" sz="2400" dirty="0" err="1"/>
              <a:t>def</a:t>
            </a:r>
            <a:r>
              <a:rPr lang="en-GB" sz="2400" dirty="0"/>
              <a:t>' the RHS is not evaluated. This is obvious for function definitions, but you can use it for variables too</a:t>
            </a:r>
          </a:p>
          <a:p>
            <a:endParaRPr lang="en-GB" sz="2400" dirty="0"/>
          </a:p>
          <a:p>
            <a:r>
              <a:rPr lang="en-GB" sz="2400" dirty="0"/>
              <a:t>When you use '</a:t>
            </a:r>
            <a:r>
              <a:rPr lang="en-GB" sz="2400" dirty="0" err="1"/>
              <a:t>val</a:t>
            </a:r>
            <a:r>
              <a:rPr lang="en-GB" sz="2400" dirty="0"/>
              <a:t>' the RHS is evaluated</a:t>
            </a:r>
            <a:endParaRPr lang="en-GB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9275" y="3585936"/>
            <a:ext cx="6479659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b="1" dirty="0" err="1">
                <a:latin typeface="Courier New"/>
                <a:cs typeface="Courier New"/>
              </a:rPr>
              <a:t>val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dt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new </a:t>
            </a:r>
            <a:r>
              <a:rPr lang="en-US" sz="1600" dirty="0" err="1">
                <a:latin typeface="Courier New"/>
                <a:cs typeface="Courier New"/>
              </a:rPr>
              <a:t>java.util.Date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dt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java.util.Date</a:t>
            </a:r>
            <a:r>
              <a:rPr lang="en-US" sz="1600" dirty="0">
                <a:latin typeface="Courier New"/>
                <a:cs typeface="Courier New"/>
              </a:rPr>
              <a:t> = Fri Feb 28 09:10:41 GMT 2014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b="1" dirty="0" err="1">
                <a:latin typeface="Courier New"/>
                <a:cs typeface="Courier New"/>
              </a:rPr>
              <a:t>def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dt1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new </a:t>
            </a:r>
            <a:r>
              <a:rPr lang="en-US" sz="1600" dirty="0" err="1">
                <a:latin typeface="Courier New"/>
                <a:cs typeface="Courier New"/>
              </a:rPr>
              <a:t>java.util.Date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dt1: </a:t>
            </a:r>
            <a:r>
              <a:rPr lang="en-US" sz="1600" dirty="0" err="1">
                <a:latin typeface="Courier New"/>
                <a:cs typeface="Courier New"/>
              </a:rPr>
              <a:t>java.util.Date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scala</a:t>
            </a:r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smtClean="0">
                <a:latin typeface="Courier New"/>
                <a:cs typeface="Courier New"/>
              </a:rPr>
              <a:t>dt1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res8: </a:t>
            </a:r>
            <a:r>
              <a:rPr lang="en-US" sz="1600" dirty="0" err="1">
                <a:latin typeface="Courier New"/>
                <a:cs typeface="Courier New"/>
              </a:rPr>
              <a:t>java.util.Date</a:t>
            </a:r>
            <a:r>
              <a:rPr lang="en-US" sz="1600" dirty="0">
                <a:latin typeface="Courier New"/>
                <a:cs typeface="Courier New"/>
              </a:rPr>
              <a:t> = Fri Feb 28 09:10:59 GMT 2014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0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1955" y="1577975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Similar syntax to 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275" y="2411879"/>
            <a:ext cx="5368777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throw new </a:t>
            </a:r>
            <a:r>
              <a:rPr lang="en-US" sz="1600" dirty="0" err="1">
                <a:latin typeface="Courier New"/>
                <a:cs typeface="Courier New"/>
              </a:rPr>
              <a:t>IllegalArgumentException</a:t>
            </a:r>
            <a:r>
              <a:rPr lang="en-US" sz="1600" dirty="0">
                <a:latin typeface="Courier New"/>
                <a:cs typeface="Courier New"/>
              </a:rPr>
              <a:t>("foo!")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3154589"/>
            <a:ext cx="8137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There are no checked exceptions</a:t>
            </a:r>
          </a:p>
          <a:p>
            <a:endParaRPr lang="en-GB" sz="2400" dirty="0"/>
          </a:p>
          <a:p>
            <a:r>
              <a:rPr lang="en-GB" sz="2400" dirty="0"/>
              <a:t>A throw expression has the special type </a:t>
            </a:r>
            <a:r>
              <a:rPr lang="en-GB" sz="2400" dirty="0" smtClean="0"/>
              <a:t>Nothing </a:t>
            </a:r>
          </a:p>
          <a:p>
            <a:endParaRPr lang="en-GB" sz="2400" dirty="0"/>
          </a:p>
          <a:p>
            <a:r>
              <a:rPr lang="en-GB" sz="2400" dirty="0" smtClean="0"/>
              <a:t>If </a:t>
            </a:r>
            <a:r>
              <a:rPr lang="en-GB" sz="2400" dirty="0"/>
              <a:t>one of the branches of an if/else has type Nothing, it's overall type is that of the other branch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7893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 Handling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1955" y="1577975"/>
            <a:ext cx="81375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We have the usual try</a:t>
            </a:r>
            <a:r>
              <a:rPr lang="en-GB" sz="2400" dirty="0"/>
              <a:t>/catch/finally</a:t>
            </a:r>
          </a:p>
          <a:p>
            <a:endParaRPr lang="en-GB" sz="2400" dirty="0"/>
          </a:p>
          <a:p>
            <a:r>
              <a:rPr lang="en-GB" sz="2400" dirty="0"/>
              <a:t>Catch uses pattern matching... covered </a:t>
            </a:r>
            <a:r>
              <a:rPr lang="en-GB" sz="2400" dirty="0" smtClean="0"/>
              <a:t>in detail later</a:t>
            </a:r>
            <a:r>
              <a:rPr lang="en-GB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955" y="3065021"/>
            <a:ext cx="5245347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try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f = new </a:t>
            </a:r>
            <a:r>
              <a:rPr lang="en-US" sz="1600" dirty="0" err="1">
                <a:latin typeface="Courier New"/>
                <a:cs typeface="Courier New"/>
              </a:rPr>
              <a:t>FileReader</a:t>
            </a:r>
            <a:r>
              <a:rPr lang="en-US" sz="1600" dirty="0">
                <a:latin typeface="Courier New"/>
                <a:cs typeface="Courier New"/>
              </a:rPr>
              <a:t>("</a:t>
            </a:r>
            <a:r>
              <a:rPr lang="en-US" sz="1600" dirty="0" err="1">
                <a:latin typeface="Courier New"/>
                <a:cs typeface="Courier New"/>
              </a:rPr>
              <a:t>input.txt</a:t>
            </a:r>
            <a:r>
              <a:rPr lang="en-US" sz="1600" dirty="0">
                <a:latin typeface="Courier New"/>
                <a:cs typeface="Courier New"/>
              </a:rPr>
              <a:t>")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 catch {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ex: </a:t>
            </a:r>
            <a:r>
              <a:rPr lang="en-US" sz="1600" dirty="0" err="1">
                <a:latin typeface="Courier New"/>
                <a:cs typeface="Courier New"/>
              </a:rPr>
              <a:t>FileNotFoundException</a:t>
            </a:r>
            <a:r>
              <a:rPr lang="en-US" sz="1600" dirty="0">
                <a:latin typeface="Courier New"/>
                <a:cs typeface="Courier New"/>
              </a:rPr>
              <a:t> =&gt;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("Missing file exception")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case </a:t>
            </a:r>
            <a:r>
              <a:rPr lang="en-US" sz="1600" dirty="0">
                <a:latin typeface="Courier New"/>
                <a:cs typeface="Courier New"/>
              </a:rPr>
              <a:t>ex: </a:t>
            </a:r>
            <a:r>
              <a:rPr lang="en-US" sz="1600" dirty="0" err="1">
                <a:latin typeface="Courier New"/>
                <a:cs typeface="Courier New"/>
              </a:rPr>
              <a:t>IOException</a:t>
            </a:r>
            <a:r>
              <a:rPr lang="en-US" sz="1600" dirty="0">
                <a:latin typeface="Courier New"/>
                <a:cs typeface="Courier New"/>
              </a:rPr>
              <a:t> =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("IO Exception")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44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Styles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49275" y="1587046"/>
            <a:ext cx="8137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Scala</a:t>
            </a:r>
            <a:r>
              <a:rPr lang="en-GB" sz="2400" dirty="0" smtClean="0"/>
              <a:t> supports both OO and functional programming</a:t>
            </a:r>
          </a:p>
          <a:p>
            <a:endParaRPr lang="en-GB" sz="2400" dirty="0"/>
          </a:p>
          <a:p>
            <a:r>
              <a:rPr lang="en-GB" sz="2400" dirty="0" smtClean="0"/>
              <a:t>You can choose which style to use, and mix them</a:t>
            </a:r>
          </a:p>
          <a:p>
            <a:endParaRPr lang="en-GB" sz="2400" dirty="0"/>
          </a:p>
          <a:p>
            <a:r>
              <a:rPr lang="en-GB" sz="2400" dirty="0" err="1" smtClean="0"/>
              <a:t>Scala's</a:t>
            </a:r>
            <a:r>
              <a:rPr lang="en-GB" sz="2400" dirty="0" smtClean="0"/>
              <a:t> OO support builds on Java's, but with differences:</a:t>
            </a:r>
          </a:p>
          <a:p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No public classes, so </a:t>
            </a:r>
            <a:r>
              <a:rPr lang="en-GB" sz="2400" dirty="0" smtClean="0"/>
              <a:t>you can </a:t>
            </a:r>
            <a:r>
              <a:rPr lang="en-GB" sz="2400" dirty="0"/>
              <a:t>have more than one in a </a:t>
            </a:r>
            <a:r>
              <a:rPr lang="en-GB" sz="2400" dirty="0" smtClean="0"/>
              <a:t>file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No file naming convention</a:t>
            </a: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No static </a:t>
            </a:r>
            <a:r>
              <a:rPr lang="en-GB" sz="2400" dirty="0" smtClean="0"/>
              <a:t>members (but a different way to provide static functionality)</a:t>
            </a: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A different </a:t>
            </a:r>
            <a:r>
              <a:rPr lang="en-GB" sz="2400" dirty="0"/>
              <a:t>way to declare </a:t>
            </a:r>
            <a:r>
              <a:rPr lang="en-GB" sz="2400" dirty="0" smtClean="0"/>
              <a:t>constructors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A different approach to interfaces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24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Class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1955" y="1875100"/>
            <a:ext cx="4134465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class Counter 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private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count = 0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increment() { </a:t>
            </a:r>
            <a:r>
              <a:rPr lang="en-US" sz="1600" dirty="0" smtClean="0">
                <a:latin typeface="Courier New"/>
                <a:cs typeface="Courier New"/>
              </a:rPr>
              <a:t>count +</a:t>
            </a:r>
            <a:r>
              <a:rPr lang="en-US" sz="1600" dirty="0">
                <a:latin typeface="Courier New"/>
                <a:cs typeface="Courier New"/>
              </a:rPr>
              <a:t>= 1 }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value(</a:t>
            </a:r>
            <a:r>
              <a:rPr lang="en-US" sz="1600" dirty="0">
                <a:latin typeface="Courier New"/>
                <a:cs typeface="Courier New"/>
              </a:rPr>
              <a:t>) = </a:t>
            </a:r>
            <a:r>
              <a:rPr lang="en-US" sz="1600" dirty="0" smtClean="0">
                <a:latin typeface="Courier New"/>
                <a:cs typeface="Courier New"/>
              </a:rPr>
              <a:t>count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75" y="3672042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must initialize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955" y="4449571"/>
            <a:ext cx="252986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c = new Counter</a:t>
            </a: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err="1" smtClean="0">
                <a:latin typeface="Courier New"/>
                <a:cs typeface="Courier New"/>
              </a:rPr>
              <a:t>c.value</a:t>
            </a:r>
            <a:r>
              <a:rPr lang="en-GB" sz="1600" dirty="0" smtClean="0">
                <a:latin typeface="Courier New"/>
                <a:cs typeface="Courier New"/>
              </a:rPr>
              <a:t>    // 0</a:t>
            </a:r>
          </a:p>
          <a:p>
            <a:r>
              <a:rPr lang="en-GB" sz="1600" dirty="0" err="1" smtClean="0">
                <a:latin typeface="Courier New"/>
                <a:cs typeface="Courier New"/>
              </a:rPr>
              <a:t>c.increment</a:t>
            </a:r>
            <a:endParaRPr lang="en-GB" sz="1600" dirty="0">
              <a:latin typeface="Courier New"/>
              <a:cs typeface="Courier New"/>
            </a:endParaRPr>
          </a:p>
          <a:p>
            <a:r>
              <a:rPr lang="en-GB" sz="1600" dirty="0" err="1" smtClean="0">
                <a:latin typeface="Courier New"/>
                <a:cs typeface="Courier New"/>
              </a:rPr>
              <a:t>c.value</a:t>
            </a:r>
            <a:r>
              <a:rPr lang="en-GB" sz="1600" dirty="0" smtClean="0">
                <a:latin typeface="Courier New"/>
                <a:cs typeface="Courier New"/>
              </a:rPr>
              <a:t>    // 1</a:t>
            </a:r>
            <a:endParaRPr lang="en-GB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12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1955" y="2374029"/>
            <a:ext cx="7096815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Person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age = 0   // getter and setter generated for 'age'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p = new Person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p.age</a:t>
            </a:r>
            <a:r>
              <a:rPr lang="en-US" sz="1600" dirty="0" smtClean="0">
                <a:latin typeface="Courier New"/>
                <a:cs typeface="Courier New"/>
              </a:rPr>
              <a:t> = 21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// This is a call to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// </a:t>
            </a:r>
            <a:r>
              <a:rPr lang="en-US" sz="1600" dirty="0" err="1" smtClean="0">
                <a:latin typeface="Courier New"/>
                <a:cs typeface="Courier New"/>
              </a:rPr>
              <a:t>p.age</a:t>
            </a:r>
            <a:r>
              <a:rPr lang="en-US" sz="1600" dirty="0" smtClean="0">
                <a:latin typeface="Courier New"/>
                <a:cs typeface="Courier New"/>
              </a:rPr>
              <a:t>_=(21)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compiler generates getters and setters for public fields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275" y="5443381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fields are public by default (because they would normally be </a:t>
            </a:r>
            <a:r>
              <a:rPr lang="en-GB" sz="2400" dirty="0" err="1" smtClean="0"/>
              <a:t>vals</a:t>
            </a:r>
            <a:r>
              <a:rPr lang="en-GB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152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Overriding Getters and Setters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2854814"/>
            <a:ext cx="6479659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Person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latin typeface="Courier New"/>
                <a:cs typeface="Courier New"/>
              </a:rPr>
              <a:t>private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privateAge</a:t>
            </a:r>
            <a:r>
              <a:rPr lang="en-US" sz="1600" dirty="0">
                <a:latin typeface="Courier New"/>
                <a:cs typeface="Courier New"/>
              </a:rPr>
              <a:t> = 0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/</a:t>
            </a:r>
            <a:r>
              <a:rPr lang="en-US" sz="1600" dirty="0">
                <a:latin typeface="Courier New"/>
                <a:cs typeface="Courier New"/>
              </a:rPr>
              <a:t>/ redefine getter in terms of </a:t>
            </a:r>
            <a:r>
              <a:rPr lang="en-US" sz="1600" dirty="0" err="1">
                <a:latin typeface="Courier New"/>
                <a:cs typeface="Courier New"/>
              </a:rPr>
              <a:t>privateAge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age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privateAge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/ define setter - can't get younger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age_=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newAge</a:t>
            </a:r>
            <a:r>
              <a:rPr lang="en-US" sz="1600" dirty="0">
                <a:latin typeface="Courier New"/>
                <a:cs typeface="Courier New"/>
              </a:rPr>
              <a:t> 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if 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newAge</a:t>
            </a:r>
            <a:r>
              <a:rPr lang="en-US" sz="1600" dirty="0">
                <a:latin typeface="Courier New"/>
                <a:cs typeface="Courier New"/>
              </a:rPr>
              <a:t> &gt; </a:t>
            </a:r>
            <a:r>
              <a:rPr lang="en-US" sz="1600" dirty="0" err="1">
                <a:latin typeface="Courier New"/>
                <a:cs typeface="Courier New"/>
              </a:rPr>
              <a:t>privateAge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dirty="0" err="1">
                <a:latin typeface="Courier New"/>
                <a:cs typeface="Courier New"/>
              </a:rPr>
              <a:t>privateAge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err="1">
                <a:latin typeface="Courier New"/>
                <a:cs typeface="Courier New"/>
              </a:rPr>
              <a:t>newAge</a:t>
            </a:r>
            <a:r>
              <a:rPr lang="en-US" sz="1600" dirty="0">
                <a:latin typeface="Courier New"/>
                <a:cs typeface="Courier New"/>
              </a:rPr>
              <a:t>;  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provide your own implementation of the getter or setter, by providing functions with the right </a:t>
            </a:r>
            <a:r>
              <a:rPr lang="en-GB" sz="2400" dirty="0" smtClean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287338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2664314"/>
            <a:ext cx="3887603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Person(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name: </a:t>
            </a:r>
            <a:r>
              <a:rPr lang="en-US" sz="1600" dirty="0" smtClean="0">
                <a:latin typeface="Courier New"/>
                <a:cs typeface="Courier New"/>
              </a:rPr>
              <a:t>String)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p = new Person("</a:t>
            </a:r>
            <a:r>
              <a:rPr lang="en-US" sz="1600" dirty="0" err="1" smtClean="0">
                <a:latin typeface="Courier New"/>
                <a:cs typeface="Courier New"/>
              </a:rPr>
              <a:t>fred</a:t>
            </a:r>
            <a:r>
              <a:rPr lang="en-US" sz="1600" dirty="0" smtClean="0">
                <a:latin typeface="Courier New"/>
                <a:cs typeface="Courier New"/>
              </a:rPr>
              <a:t>")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p.name</a:t>
            </a:r>
            <a:r>
              <a:rPr lang="en-US" sz="1600" dirty="0" smtClean="0">
                <a:latin typeface="Courier New"/>
                <a:cs typeface="Courier New"/>
              </a:rPr>
              <a:t>  // </a:t>
            </a:r>
            <a:r>
              <a:rPr lang="en-US" sz="1600" dirty="0" err="1" smtClean="0">
                <a:latin typeface="Courier New"/>
                <a:cs typeface="Courier New"/>
              </a:rPr>
              <a:t>fred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'primary constructor' puts the arguments to the constructor in the class definition</a:t>
            </a:r>
            <a:endParaRPr lang="en-GB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955" y="4436453"/>
            <a:ext cx="813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Scala</a:t>
            </a:r>
            <a:r>
              <a:rPr lang="en-GB" sz="2400" dirty="0"/>
              <a:t> will create a field and provide a getter. The field is public and </a:t>
            </a:r>
            <a:r>
              <a:rPr lang="en-GB" sz="2400" dirty="0" smtClean="0"/>
              <a:t>immutable</a:t>
            </a:r>
          </a:p>
          <a:p>
            <a:endParaRPr lang="en-GB" sz="2400" dirty="0"/>
          </a:p>
          <a:p>
            <a:r>
              <a:rPr lang="en-GB" sz="2400" dirty="0" smtClean="0"/>
              <a:t>Note </a:t>
            </a:r>
            <a:r>
              <a:rPr lang="en-GB" sz="2400" dirty="0"/>
              <a:t>that if you don't use *</a:t>
            </a:r>
            <a:r>
              <a:rPr lang="en-GB" sz="2400" dirty="0" err="1"/>
              <a:t>val</a:t>
            </a:r>
            <a:r>
              <a:rPr lang="en-GB" sz="2400" dirty="0"/>
              <a:t>*, the field is private and so can only be used inside the class body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7433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2664314"/>
            <a:ext cx="4751622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Person(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name: </a:t>
            </a:r>
            <a:r>
              <a:rPr lang="en-US" sz="1600" dirty="0" smtClean="0">
                <a:latin typeface="Courier New"/>
                <a:cs typeface="Courier New"/>
              </a:rPr>
              <a:t>String)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println</a:t>
            </a:r>
            <a:r>
              <a:rPr lang="en-US" sz="1600" dirty="0" smtClean="0">
                <a:latin typeface="Courier New"/>
                <a:cs typeface="Courier New"/>
              </a:rPr>
              <a:t>("Creating a person")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sayHi</a:t>
            </a:r>
            <a:r>
              <a:rPr lang="en-US" sz="1600" dirty="0" smtClean="0">
                <a:latin typeface="Courier New"/>
                <a:cs typeface="Courier New"/>
              </a:rPr>
              <a:t>()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println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s"hi</a:t>
            </a:r>
            <a:r>
              <a:rPr lang="en-US" sz="1600" dirty="0">
                <a:latin typeface="Courier New"/>
                <a:cs typeface="Courier New"/>
              </a:rPr>
              <a:t>, $name")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p = new Person("</a:t>
            </a:r>
            <a:r>
              <a:rPr lang="en-US" sz="1600" dirty="0" err="1" smtClean="0">
                <a:latin typeface="Courier New"/>
                <a:cs typeface="Courier New"/>
              </a:rPr>
              <a:t>dave</a:t>
            </a:r>
            <a:r>
              <a:rPr lang="en-US" sz="1600" dirty="0" smtClean="0">
                <a:latin typeface="Courier New"/>
                <a:cs typeface="Courier New"/>
              </a:rPr>
              <a:t>")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 smtClean="0">
                <a:latin typeface="Courier New"/>
                <a:cs typeface="Courier New"/>
              </a:rPr>
              <a:t>p.sayHi</a:t>
            </a:r>
            <a:r>
              <a:rPr lang="en-US" sz="1600" dirty="0" smtClean="0">
                <a:latin typeface="Courier New"/>
                <a:cs typeface="Courier New"/>
              </a:rPr>
              <a:t>  // prints "hi, </a:t>
            </a:r>
            <a:r>
              <a:rPr lang="en-US" sz="1600" dirty="0" err="1" smtClean="0">
                <a:latin typeface="Courier New"/>
                <a:cs typeface="Courier New"/>
              </a:rPr>
              <a:t>dave</a:t>
            </a:r>
            <a:r>
              <a:rPr lang="en-US" sz="1600" dirty="0" smtClean="0">
                <a:latin typeface="Courier New"/>
                <a:cs typeface="Courier New"/>
              </a:rPr>
              <a:t>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class body is the </a:t>
            </a:r>
            <a:r>
              <a:rPr lang="en-GB" sz="2400" dirty="0" smtClean="0"/>
              <a:t>body for the primary constructor, </a:t>
            </a:r>
            <a:r>
              <a:rPr lang="en-GB" sz="2400" dirty="0"/>
              <a:t>so you can put code </a:t>
            </a:r>
            <a:r>
              <a:rPr lang="en-GB" sz="2400" dirty="0" smtClean="0"/>
              <a:t>there</a:t>
            </a:r>
          </a:p>
        </p:txBody>
      </p:sp>
    </p:spTree>
    <p:extLst>
      <p:ext uri="{BB962C8B-B14F-4D97-AF65-F5344CB8AC3E}">
        <p14:creationId xmlns:p14="http://schemas.microsoft.com/office/powerpoint/2010/main" val="402785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Constructors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49275" y="4088529"/>
            <a:ext cx="7467109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Person(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firstName</a:t>
            </a:r>
            <a:r>
              <a:rPr lang="en-US" sz="1600" dirty="0">
                <a:latin typeface="Courier New"/>
                <a:cs typeface="Courier New"/>
              </a:rPr>
              <a:t>: String, 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lastName</a:t>
            </a:r>
            <a:r>
              <a:rPr lang="en-US" sz="1600" dirty="0">
                <a:latin typeface="Courier New"/>
                <a:cs typeface="Courier New"/>
              </a:rPr>
              <a:t>: String) {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this(</a:t>
            </a:r>
            <a:r>
              <a:rPr lang="en-US" sz="1600" dirty="0" err="1">
                <a:latin typeface="Courier New"/>
                <a:cs typeface="Courier New"/>
              </a:rPr>
              <a:t>firstName</a:t>
            </a:r>
            <a:r>
              <a:rPr lang="en-US" sz="1600" dirty="0">
                <a:latin typeface="Courier New"/>
                <a:cs typeface="Courier New"/>
              </a:rPr>
              <a:t>: String) = this(</a:t>
            </a:r>
            <a:r>
              <a:rPr lang="en-US" sz="1600" dirty="0" err="1">
                <a:latin typeface="Courier New"/>
                <a:cs typeface="Courier New"/>
              </a:rPr>
              <a:t>firstName</a:t>
            </a:r>
            <a:r>
              <a:rPr lang="en-US" sz="1600" dirty="0">
                <a:latin typeface="Courier New"/>
                <a:cs typeface="Courier New"/>
              </a:rPr>
              <a:t>, "")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Person </a:t>
            </a:r>
            <a:r>
              <a:rPr lang="en-US" sz="1600" dirty="0">
                <a:latin typeface="Courier New"/>
                <a:cs typeface="Courier New"/>
              </a:rPr>
              <a:t>p1 = new Person("</a:t>
            </a:r>
            <a:r>
              <a:rPr lang="en-US" sz="1600" dirty="0" err="1">
                <a:latin typeface="Courier New"/>
                <a:cs typeface="Courier New"/>
              </a:rPr>
              <a:t>fred</a:t>
            </a:r>
            <a:r>
              <a:rPr lang="en-US" sz="1600" dirty="0">
                <a:latin typeface="Courier New"/>
                <a:cs typeface="Courier New"/>
              </a:rPr>
              <a:t>", "smith")  // calls primary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Person </a:t>
            </a:r>
            <a:r>
              <a:rPr lang="en-US" sz="1600" dirty="0">
                <a:latin typeface="Courier New"/>
                <a:cs typeface="Courier New"/>
              </a:rPr>
              <a:t>p2 = new Person("Bill")           // calls secondary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class can define other constructors, by adding methods called 'this'</a:t>
            </a:r>
          </a:p>
          <a:p>
            <a:endParaRPr lang="en-GB" sz="2400" dirty="0"/>
          </a:p>
          <a:p>
            <a:r>
              <a:rPr lang="en-GB" sz="2400" dirty="0"/>
              <a:t>They can only be subsets of the main constructor, and must call it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0530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Overloading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1955" y="2374029"/>
            <a:ext cx="6726521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class </a:t>
            </a:r>
            <a:r>
              <a:rPr lang="en-US" sz="1600" dirty="0" err="1">
                <a:latin typeface="Courier New"/>
                <a:cs typeface="Courier New"/>
              </a:rPr>
              <a:t>IntVal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v: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/</a:t>
            </a:r>
            <a:r>
              <a:rPr lang="en-US" sz="1600" dirty="0">
                <a:latin typeface="Courier New"/>
                <a:cs typeface="Courier New"/>
              </a:rPr>
              <a:t>/ overloaded add methods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add(n: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new </a:t>
            </a:r>
            <a:r>
              <a:rPr lang="en-US" sz="1600" dirty="0" err="1">
                <a:latin typeface="Courier New"/>
                <a:cs typeface="Courier New"/>
              </a:rPr>
              <a:t>IntVal</a:t>
            </a:r>
            <a:r>
              <a:rPr lang="en-US" sz="1600" dirty="0">
                <a:latin typeface="Courier New"/>
                <a:cs typeface="Courier New"/>
              </a:rPr>
              <a:t>(v + n)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def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add(n1: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n2: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) = new </a:t>
            </a:r>
            <a:r>
              <a:rPr lang="en-US" sz="1600" dirty="0" err="1">
                <a:latin typeface="Courier New"/>
                <a:cs typeface="Courier New"/>
              </a:rPr>
              <a:t>IntVal</a:t>
            </a:r>
            <a:r>
              <a:rPr lang="en-US" sz="1600" dirty="0">
                <a:latin typeface="Courier New"/>
                <a:cs typeface="Courier New"/>
              </a:rPr>
              <a:t>(v + n1 + n2)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955" y="1644267"/>
            <a:ext cx="813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can overload methods in the usual 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275" y="4155238"/>
            <a:ext cx="813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Since operators are just functions, you can overload them like </a:t>
            </a:r>
            <a:r>
              <a:rPr lang="en-GB" sz="2400" dirty="0" smtClean="0"/>
              <a:t>you can in </a:t>
            </a:r>
            <a:r>
              <a:rPr lang="en-GB" sz="2400" dirty="0"/>
              <a:t>C++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22865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D844D992EE492C42B480EEA5AA9F4CC3" ma:contentTypeVersion="0" ma:contentTypeDescription="Base content type which represents courseware documents" ma:contentTypeScope="" ma:versionID="0f17acc07d4019a98738e2d24d092d56">
  <xsd:schema xmlns:xsd="http://www.w3.org/2001/XMLSchema" xmlns:xs="http://www.w3.org/2001/XMLSchema" xmlns:p="http://schemas.microsoft.com/office/2006/metadata/properties" xmlns:ns2="EFD6C009-6426-4587-8DAB-41F2366D5ADA" targetNamespace="http://schemas.microsoft.com/office/2006/metadata/properties" ma:root="true" ma:fieldsID="3f5a75589bb825646f3fbc2d6b192b5f" ns2:_="">
    <xsd:import namespace="EFD6C009-6426-4587-8DAB-41F2366D5AD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6C009-6426-4587-8DAB-41F2366D5AD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EFD6C009-6426-4587-8DAB-41F2366D5ADA" xsi:nil="true"/>
    <BookTypeField0 xmlns="EFD6C009-6426-4587-8DAB-41F2366D5A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EFD6C009-6426-4587-8DAB-41F2366D5ADA">5</SequenceNumber>
  </documentManagement>
</p:properties>
</file>

<file path=customXml/itemProps1.xml><?xml version="1.0" encoding="utf-8"?>
<ds:datastoreItem xmlns:ds="http://schemas.openxmlformats.org/officeDocument/2006/customXml" ds:itemID="{44D600BA-20C9-4DE8-B0EE-45253706D45E}"/>
</file>

<file path=customXml/itemProps2.xml><?xml version="1.0" encoding="utf-8"?>
<ds:datastoreItem xmlns:ds="http://schemas.openxmlformats.org/officeDocument/2006/customXml" ds:itemID="{5C55D144-D17C-4408-9901-15CCF87B2ABC}"/>
</file>

<file path=customXml/itemProps3.xml><?xml version="1.0" encoding="utf-8"?>
<ds:datastoreItem xmlns:ds="http://schemas.openxmlformats.org/officeDocument/2006/customXml" ds:itemID="{D70AAC40-059A-42B4-9C2D-D1952D6794FA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175</TotalTime>
  <Words>1306</Words>
  <Application>Microsoft Macintosh PowerPoint</Application>
  <PresentationFormat>On-screen Show (4:3)</PresentationFormat>
  <Paragraphs>190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QA PowerPoint Template_DRAFTMay2012</vt:lpstr>
      <vt:lpstr>Programming in Scala</vt:lpstr>
      <vt:lpstr>Programming Styles</vt:lpstr>
      <vt:lpstr>A Simple Class</vt:lpstr>
      <vt:lpstr>Fields</vt:lpstr>
      <vt:lpstr>Overriding Getters and Setters</vt:lpstr>
      <vt:lpstr>Construction</vt:lpstr>
      <vt:lpstr>Construction</vt:lpstr>
      <vt:lpstr>Secondary Constructors</vt:lpstr>
      <vt:lpstr>Method Overloading</vt:lpstr>
      <vt:lpstr>Creating New Operators</vt:lpstr>
      <vt:lpstr>Companion Objects and Singletons</vt:lpstr>
      <vt:lpstr>Companion Objects</vt:lpstr>
      <vt:lpstr>Singletons</vt:lpstr>
      <vt:lpstr>Companion Objects as Factories</vt:lpstr>
      <vt:lpstr>Using Factories</vt:lpstr>
      <vt:lpstr>Accessing Members in Companion Objects</vt:lpstr>
      <vt:lpstr>val and def</vt:lpstr>
      <vt:lpstr>Exception Handling</vt:lpstr>
      <vt:lpstr>Exception Handling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Kat McIvor</cp:lastModifiedBy>
  <cp:revision>22</cp:revision>
  <dcterms:created xsi:type="dcterms:W3CDTF">2012-05-29T10:22:07Z</dcterms:created>
  <dcterms:modified xsi:type="dcterms:W3CDTF">2015-08-04T09:18:34Z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0x010100F0967B7CEE8D417F966757887D9466FB00D844D992EE492C42B480EEA5AA9F4CC3</vt:lpwstr>
  </property>
  <property fmtid="{D5CDD505-2E9C-101B-9397-08002B2CF9AE}" pid="4" name="BookType">
    <vt:lpwstr>3</vt:lpwstr>
  </property>
</Properties>
</file>