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8" strictFirstAndLastChars="0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89195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2.xml"/><Relationship Id="rId3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8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516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Co-</a:t>
            </a:r>
            <a:r>
              <a:rPr lang="en-GB" dirty="0" err="1" smtClean="0"/>
              <a:t>varient</a:t>
            </a:r>
            <a:r>
              <a:rPr lang="en-GB" dirty="0" smtClean="0"/>
              <a:t> preserves</a:t>
            </a:r>
            <a:r>
              <a:rPr lang="en-GB" baseline="0" dirty="0" smtClean="0"/>
              <a:t> the return type</a:t>
            </a:r>
          </a:p>
          <a:p>
            <a:r>
              <a:rPr lang="en-GB" baseline="0" dirty="0" smtClean="0"/>
              <a:t>Contra – overrides it and returns something new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r>
              <a:rPr lang="en-GB" baseline="0" dirty="0" smtClean="0"/>
              <a:t> could also use String in the concrete class instead of T because it is an alias, but that makes it less generic.</a:t>
            </a:r>
          </a:p>
          <a:p>
            <a:r>
              <a:rPr lang="en-GB" baseline="0" dirty="0" smtClean="0"/>
              <a:t>Think of these as like generics, but which don't need the use to specify the type at instantiation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20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Super works in two </a:t>
            </a:r>
            <a:r>
              <a:rPr lang="en-GB" baseline="0" dirty="0" smtClean="0"/>
              <a:t>directions: it checks the superclass for membership (so </a:t>
            </a:r>
            <a:r>
              <a:rPr lang="en-GB" baseline="0" dirty="0" err="1" smtClean="0"/>
              <a:t>doSomething</a:t>
            </a:r>
            <a:r>
              <a:rPr lang="en-GB" baseline="0" dirty="0" smtClean="0"/>
              <a:t> must be defined in a superclass) but it looks along the chain for the implementation. So it works both vertically (for type) and horizontally (</a:t>
            </a:r>
            <a:r>
              <a:rPr lang="en-GB" baseline="0" smtClean="0"/>
              <a:t>for 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2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don't need the curly brackets</a:t>
            </a:r>
            <a:r>
              <a:rPr lang="en-GB" baseline="0" dirty="0" smtClean="0"/>
              <a:t> if you only have one package, so it behaves like Java. I think it infers in that case that they need to go round the whole file.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2A69C7-9C37-4311-987A-F78A58911D93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69FE4B-F783-49EC-8F74-DE1C9DCA67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Inheritance and Traits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1412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Nothing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solidFill>
                  <a:schemeClr val="accent4"/>
                </a:solidFill>
              </a:rPr>
              <a:t>scala.Nothing</a:t>
            </a:r>
            <a:r>
              <a:rPr lang="en-GB" sz="2400" dirty="0" smtClean="0"/>
              <a:t> </a:t>
            </a:r>
            <a:r>
              <a:rPr lang="en-GB" sz="2400" dirty="0"/>
              <a:t>is a subtype of every other type, and there are no instances of </a:t>
            </a:r>
            <a:r>
              <a:rPr lang="en-GB" sz="2400" dirty="0" smtClean="0"/>
              <a:t>Nothing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It isn't often used by developers, but here are two examples of when it is used</a:t>
            </a:r>
            <a:r>
              <a:rPr lang="en-GB" sz="2400" dirty="0" smtClean="0"/>
              <a:t>: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value </a:t>
            </a:r>
            <a:r>
              <a:rPr lang="en-GB" sz="2400" i="1" dirty="0">
                <a:solidFill>
                  <a:schemeClr val="accent4"/>
                </a:solidFill>
              </a:rPr>
              <a:t>Nil</a:t>
            </a:r>
            <a:r>
              <a:rPr lang="en-GB" sz="2400" dirty="0"/>
              <a:t> is an empty list of type </a:t>
            </a:r>
            <a:r>
              <a:rPr lang="en-GB" sz="2400" i="1" dirty="0">
                <a:solidFill>
                  <a:schemeClr val="accent4"/>
                </a:solidFill>
              </a:rPr>
              <a:t>List[Nothing</a:t>
            </a:r>
            <a:r>
              <a:rPr lang="en-GB" sz="2400" i="1" dirty="0" smtClean="0">
                <a:solidFill>
                  <a:schemeClr val="accent4"/>
                </a:solidFill>
              </a:rPr>
              <a:t>]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can be used as the return type for a method that will never return, </a:t>
            </a:r>
            <a:r>
              <a:rPr lang="en-GB" sz="2400" dirty="0" smtClean="0"/>
              <a:t>e.g</a:t>
            </a:r>
            <a:r>
              <a:rPr lang="en-GB" sz="2400" dirty="0"/>
              <a:t>. one that will always throw an exception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9132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(What type is 'null' in Java?)</a:t>
            </a:r>
          </a:p>
          <a:p>
            <a:endParaRPr lang="en-GB" sz="2400" dirty="0" smtClean="0"/>
          </a:p>
          <a:p>
            <a:r>
              <a:rPr lang="en-GB" sz="2400" i="1" dirty="0" err="1" smtClean="0">
                <a:solidFill>
                  <a:schemeClr val="accent4"/>
                </a:solidFill>
              </a:rPr>
              <a:t>scala.Null</a:t>
            </a:r>
            <a:r>
              <a:rPr lang="en-GB" sz="2400" dirty="0" smtClean="0"/>
              <a:t> </a:t>
            </a:r>
            <a:r>
              <a:rPr lang="en-GB" sz="2400" dirty="0"/>
              <a:t>is a subtype of all reference </a:t>
            </a:r>
            <a:r>
              <a:rPr lang="en-GB" sz="2400" dirty="0" smtClean="0"/>
              <a:t>types</a:t>
            </a:r>
          </a:p>
          <a:p>
            <a:r>
              <a:rPr lang="en-GB" sz="2400" dirty="0" smtClean="0"/>
              <a:t>Its </a:t>
            </a:r>
            <a:r>
              <a:rPr lang="en-GB" sz="2400" dirty="0"/>
              <a:t>only instance is the null </a:t>
            </a:r>
            <a:r>
              <a:rPr lang="en-GB" sz="2400" dirty="0" smtClean="0"/>
              <a:t>reference</a:t>
            </a:r>
          </a:p>
          <a:p>
            <a:endParaRPr lang="en-GB" sz="2400" dirty="0"/>
          </a:p>
          <a:p>
            <a:r>
              <a:rPr lang="en-GB" sz="2400" dirty="0" smtClean="0"/>
              <a:t>Since </a:t>
            </a:r>
            <a:r>
              <a:rPr lang="en-GB" sz="2400" dirty="0"/>
              <a:t>it is not a subtype of value types, you cannot assign null to a value instance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01198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 and Methods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Abstract classes are very similar to Java, but can also include values that must be defined by subclasses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2572763"/>
            <a:ext cx="561564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abstract class Abs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foo: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 // not defined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(v: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  // abstract method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Concrete extends Abs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foo = 1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(v: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v + v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5531303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will see abstract classes again when we look at 'case classes'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93759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Members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parameterize abstract classes and traits using type members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2790467"/>
            <a:ext cx="4011034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abstract class Abs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type </a:t>
            </a:r>
            <a:r>
              <a:rPr lang="en-US" sz="1600" b="1" dirty="0">
                <a:latin typeface="Courier New"/>
                <a:cs typeface="Courier New"/>
              </a:rPr>
              <a:t>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arg</a:t>
            </a:r>
            <a:r>
              <a:rPr lang="en-US" sz="1600" dirty="0">
                <a:latin typeface="Courier New"/>
                <a:cs typeface="Courier New"/>
              </a:rPr>
              <a:t>: T): 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v: 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Concrete extends Abs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type </a:t>
            </a:r>
            <a:r>
              <a:rPr lang="en-US" sz="1600" b="1" dirty="0">
                <a:latin typeface="Courier New"/>
                <a:cs typeface="Courier New"/>
              </a:rPr>
              <a:t>T = String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arg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 smtClean="0">
                <a:latin typeface="Courier New"/>
                <a:cs typeface="Courier New"/>
              </a:rPr>
              <a:t>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b="1" dirty="0" smtClean="0">
                <a:latin typeface="Courier New"/>
                <a:cs typeface="Courier New"/>
              </a:rPr>
              <a:t>T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>
                <a:latin typeface="Courier New"/>
                <a:cs typeface="Courier New"/>
              </a:rPr>
              <a:t>v + </a:t>
            </a:r>
            <a:r>
              <a:rPr lang="en-US" sz="1600" dirty="0" err="1">
                <a:latin typeface="Courier New"/>
                <a:cs typeface="Courier New"/>
              </a:rPr>
              <a:t>arg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v: </a:t>
            </a:r>
            <a:r>
              <a:rPr lang="en-US" sz="1600" b="1" dirty="0">
                <a:latin typeface="Courier New"/>
                <a:cs typeface="Courier New"/>
              </a:rPr>
              <a:t>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"hello, 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9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does not have </a:t>
            </a:r>
            <a:r>
              <a:rPr lang="en-GB" sz="2400" dirty="0" smtClean="0"/>
              <a:t>interfaces. Traits </a:t>
            </a:r>
            <a:r>
              <a:rPr lang="en-GB" sz="2400" dirty="0"/>
              <a:t>can be used as interfaces, but have several extra features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can provide default implementations of methods. These are included in the class that uses the trait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can be added to objects at object creation time (creates a singleton with the trait added)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can extend other classes or traits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can't have constructor parameters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Traits </a:t>
            </a:r>
            <a:r>
              <a:rPr lang="en-GB" sz="2400" dirty="0"/>
              <a:t>can require that their user classes have particular characteristics (</a:t>
            </a:r>
            <a:r>
              <a:rPr lang="en-GB" sz="2400" dirty="0" err="1"/>
              <a:t>ie</a:t>
            </a:r>
            <a:r>
              <a:rPr lang="en-GB" sz="2400" dirty="0"/>
              <a:t>. implement particular methods)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When </a:t>
            </a:r>
            <a:r>
              <a:rPr lang="en-GB" sz="2400" dirty="0"/>
              <a:t>a class has multiple traits, the methods of the one at the end of the list executes first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79439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and Using 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define traits like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282478"/>
            <a:ext cx="2900153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trait Logger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log(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: String)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4448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'extends' rather than 'implements'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403378"/>
            <a:ext cx="462819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 err="1" smtClean="0">
                <a:latin typeface="Courier New"/>
                <a:cs typeface="Courier New"/>
              </a:rPr>
              <a:t>ConsoleLogger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extends</a:t>
            </a:r>
            <a:r>
              <a:rPr lang="en-US" sz="1600" dirty="0" smtClean="0">
                <a:latin typeface="Courier New"/>
                <a:cs typeface="Courier New"/>
              </a:rPr>
              <a:t> Logger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override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log(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541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Multiple 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'extends' for the first one, and 'with' for subsequent 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416701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use Java interfaces as traits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2379089"/>
            <a:ext cx="462819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</a:t>
            </a:r>
            <a:r>
              <a:rPr lang="en-US" sz="1600" dirty="0" err="1" smtClean="0">
                <a:latin typeface="Courier New"/>
                <a:cs typeface="Courier New"/>
              </a:rPr>
              <a:t>ConsoleLogger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extends</a:t>
            </a:r>
            <a:r>
              <a:rPr lang="en-US" sz="1600" dirty="0" smtClean="0">
                <a:latin typeface="Courier New"/>
                <a:cs typeface="Courier New"/>
              </a:rPr>
              <a:t> Logger 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MyTrait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MyOtherTrait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log(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809777"/>
            <a:ext cx="37641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Employee extends Person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Serializable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// ...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405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 with Implementation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Traits can include implementation, which makes them like abstract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2707021"/>
            <a:ext cx="314701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trait </a:t>
            </a:r>
            <a:r>
              <a:rPr lang="en-US" sz="1600" dirty="0" err="1" smtClean="0">
                <a:latin typeface="Courier New"/>
                <a:cs typeface="Courier New"/>
              </a:rPr>
              <a:t>ConsoleLogger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log(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msg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4546706"/>
            <a:ext cx="37641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Employee extends Person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with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ConsoleLogger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// ...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097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 and Inheritance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Traits can extend other traits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2217162"/>
            <a:ext cx="4998484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The default doesn't do anything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trait </a:t>
            </a:r>
            <a:r>
              <a:rPr lang="en-US" sz="1600" dirty="0" err="1" smtClean="0">
                <a:latin typeface="Courier New"/>
                <a:cs typeface="Courier New"/>
              </a:rPr>
              <a:t>BaseTrait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doSomething</a:t>
            </a:r>
            <a:r>
              <a:rPr lang="en-US" sz="1600" dirty="0" smtClean="0">
                <a:latin typeface="Courier New"/>
                <a:cs typeface="Courier New"/>
              </a:rPr>
              <a:t>(s: String) {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The concrete version does something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trait </a:t>
            </a:r>
            <a:r>
              <a:rPr lang="en-US" sz="1600" dirty="0" err="1" smtClean="0">
                <a:latin typeface="Courier New"/>
                <a:cs typeface="Courier New"/>
              </a:rPr>
              <a:t>ConcreteTrait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extends </a:t>
            </a:r>
            <a:r>
              <a:rPr lang="en-US" sz="1600" b="1" dirty="0" err="1" smtClean="0">
                <a:latin typeface="Courier New"/>
                <a:cs typeface="Courier New"/>
              </a:rPr>
              <a:t>BaseTrait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override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doSomething</a:t>
            </a:r>
            <a:r>
              <a:rPr lang="en-US" sz="1600" dirty="0" smtClean="0">
                <a:latin typeface="Courier New"/>
                <a:cs typeface="Courier New"/>
              </a:rPr>
              <a:t>(s: </a:t>
            </a:r>
            <a:r>
              <a:rPr lang="en-US" sz="1600" dirty="0">
                <a:latin typeface="Courier New"/>
                <a:cs typeface="Courier New"/>
              </a:rPr>
              <a:t>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(s)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114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 and Objects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'plug in' another implementation of a trait when creating an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2770519"/>
            <a:ext cx="536877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The default doesn't do anything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class Foo extends </a:t>
            </a:r>
            <a:r>
              <a:rPr lang="en-US" sz="1600" dirty="0" err="1" smtClean="0">
                <a:latin typeface="Courier New"/>
                <a:cs typeface="Courier New"/>
              </a:rPr>
              <a:t>BaseTrait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func</a:t>
            </a:r>
            <a:r>
              <a:rPr lang="en-US" sz="1600" dirty="0" smtClean="0">
                <a:latin typeface="Courier New"/>
                <a:cs typeface="Courier New"/>
              </a:rPr>
              <a:t>() =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doSomething</a:t>
            </a:r>
            <a:r>
              <a:rPr lang="en-US" sz="1600" dirty="0" smtClean="0">
                <a:latin typeface="Courier New"/>
                <a:cs typeface="Courier New"/>
              </a:rPr>
              <a:t>("bar")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Override the trait for this object only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v = new Foo </a:t>
            </a:r>
            <a:r>
              <a:rPr lang="en-US" sz="1600" b="1" dirty="0" smtClean="0">
                <a:latin typeface="Courier New"/>
                <a:cs typeface="Courier New"/>
              </a:rPr>
              <a:t>with </a:t>
            </a:r>
            <a:r>
              <a:rPr lang="en-US" sz="1600" b="1" dirty="0" err="1" smtClean="0">
                <a:latin typeface="Courier New"/>
                <a:cs typeface="Courier New"/>
              </a:rPr>
              <a:t>ConcreteTrait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66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Inheritance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inheritance is based on the Java model, and </a:t>
            </a:r>
            <a:r>
              <a:rPr lang="en-GB" sz="2400" dirty="0" err="1"/>
              <a:t>Scala</a:t>
            </a:r>
            <a:r>
              <a:rPr lang="en-GB" sz="2400" dirty="0"/>
              <a:t> classes can inherit from Java classes</a:t>
            </a:r>
          </a:p>
          <a:p>
            <a:endParaRPr lang="en-GB" sz="2400" dirty="0"/>
          </a:p>
          <a:p>
            <a:r>
              <a:rPr lang="en-GB" sz="2400" dirty="0"/>
              <a:t>Objects can inherit from classes</a:t>
            </a:r>
          </a:p>
          <a:p>
            <a:endParaRPr lang="en-GB" sz="2400" dirty="0"/>
          </a:p>
          <a:p>
            <a:r>
              <a:rPr lang="en-GB" sz="2400" dirty="0"/>
              <a:t>Traits extend the idea of interfaces to provide a better model for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69490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Traits can invoke each other when they are chained together</a:t>
            </a:r>
          </a:p>
          <a:p>
            <a:endParaRPr lang="en-GB" sz="2400" dirty="0"/>
          </a:p>
          <a:p>
            <a:r>
              <a:rPr lang="en-GB" sz="2400" dirty="0" smtClean="0"/>
              <a:t>It starts from the end of the chain (e.g. One -&gt; Two -&gt; Three)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4075" y="3663567"/>
            <a:ext cx="549220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class Foo extends Three with Two with One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...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458689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is really useful for overriding behaviour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075" y="5137157"/>
            <a:ext cx="32704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f = new Foo </a:t>
            </a:r>
            <a:r>
              <a:rPr lang="en-US" sz="1600" b="1" dirty="0" smtClean="0">
                <a:latin typeface="Courier New"/>
                <a:cs typeface="Courier New"/>
              </a:rPr>
              <a:t>with Zero</a:t>
            </a:r>
          </a:p>
        </p:txBody>
      </p:sp>
    </p:spTree>
    <p:extLst>
      <p:ext uri="{BB962C8B-B14F-4D97-AF65-F5344CB8AC3E}">
        <p14:creationId xmlns:p14="http://schemas.microsoft.com/office/powerpoint/2010/main" val="239571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Traits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2298698"/>
            <a:ext cx="5121915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trait </a:t>
            </a:r>
            <a:r>
              <a:rPr lang="en-US" sz="1600" dirty="0" err="1">
                <a:latin typeface="Courier New"/>
                <a:cs typeface="Courier New"/>
              </a:rPr>
              <a:t>BaseTrait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doSomething</a:t>
            </a:r>
            <a:r>
              <a:rPr lang="en-US" sz="1600" dirty="0">
                <a:latin typeface="Courier New"/>
                <a:cs typeface="Courier New"/>
              </a:rPr>
              <a:t>(s: String) {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trait One extends </a:t>
            </a:r>
            <a:r>
              <a:rPr lang="en-US" sz="1600" dirty="0" err="1">
                <a:latin typeface="Courier New"/>
                <a:cs typeface="Courier New"/>
              </a:rPr>
              <a:t>BaseTrait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override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doSomething</a:t>
            </a:r>
            <a:r>
              <a:rPr lang="en-US" sz="1600" dirty="0">
                <a:latin typeface="Courier New"/>
                <a:cs typeface="Courier New"/>
              </a:rPr>
              <a:t>(s: String) {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("oh, " + s)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trait Two extends </a:t>
            </a:r>
            <a:r>
              <a:rPr lang="en-US" sz="1600" dirty="0" err="1">
                <a:latin typeface="Courier New"/>
                <a:cs typeface="Courier New"/>
              </a:rPr>
              <a:t>BaseTrait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override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doSomething</a:t>
            </a:r>
            <a:r>
              <a:rPr lang="en-US" sz="1600" dirty="0">
                <a:latin typeface="Courier New"/>
                <a:cs typeface="Courier New"/>
              </a:rPr>
              <a:t>(s: String)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super.doSomething</a:t>
            </a:r>
            <a:r>
              <a:rPr lang="en-US" sz="1600" dirty="0">
                <a:latin typeface="Courier New"/>
                <a:cs typeface="Courier New"/>
              </a:rPr>
              <a:t>("say, " + s)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157975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'super' does not have its normal meaning</a:t>
            </a:r>
          </a:p>
        </p:txBody>
      </p:sp>
    </p:spTree>
    <p:extLst>
      <p:ext uri="{BB962C8B-B14F-4D97-AF65-F5344CB8AC3E}">
        <p14:creationId xmlns:p14="http://schemas.microsoft.com/office/powerpoint/2010/main" val="395628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App Trait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App trait turns objects into executable programs, and turns the class body into a main </a:t>
            </a:r>
            <a:r>
              <a:rPr lang="en-GB" sz="2400" dirty="0" smtClean="0"/>
              <a:t>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908406"/>
            <a:ext cx="3887603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object </a:t>
            </a:r>
            <a:r>
              <a:rPr lang="en-US" sz="1600" dirty="0" err="1">
                <a:latin typeface="Courier New"/>
                <a:cs typeface="Courier New"/>
              </a:rPr>
              <a:t>MyProgram</a:t>
            </a:r>
            <a:r>
              <a:rPr lang="en-US" sz="1600" dirty="0">
                <a:latin typeface="Courier New"/>
                <a:cs typeface="Courier New"/>
              </a:rPr>
              <a:t> extends App {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("Hello world")</a:t>
            </a:r>
          </a:p>
          <a:p>
            <a:r>
              <a:rPr lang="en-US" sz="1600" dirty="0">
                <a:latin typeface="Courier New"/>
                <a:cs typeface="Courier New"/>
              </a:rPr>
              <a:t>    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95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Importing works as for Java, but uses underscore as a wildcard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75" y="2388480"/>
            <a:ext cx="24064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java.util</a:t>
            </a:r>
            <a:r>
              <a:rPr lang="en-US" sz="1600" dirty="0" smtClean="0">
                <a:latin typeface="Courier New"/>
                <a:cs typeface="Courier New"/>
              </a:rPr>
              <a:t>._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287298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import multiple items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479774"/>
            <a:ext cx="351731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mypackage</a:t>
            </a:r>
            <a:r>
              <a:rPr lang="en-US" sz="1600" dirty="0" smtClean="0">
                <a:latin typeface="Courier New"/>
                <a:cs typeface="Courier New"/>
              </a:rPr>
              <a:t>.{Foo, Bar}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413300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provide aliases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4739794"/>
            <a:ext cx="425789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java.sql</a:t>
            </a:r>
            <a:r>
              <a:rPr lang="en-US" sz="1600" dirty="0" smtClean="0">
                <a:latin typeface="Courier New"/>
                <a:cs typeface="Courier New"/>
              </a:rPr>
              <a:t>.{Date =&gt; </a:t>
            </a:r>
            <a:r>
              <a:rPr lang="en-US" sz="1600" dirty="0" err="1" smtClean="0">
                <a:latin typeface="Courier New"/>
                <a:cs typeface="Courier New"/>
              </a:rPr>
              <a:t>SqlDate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s: </a:t>
            </a:r>
            <a:r>
              <a:rPr lang="en-US" sz="1600" dirty="0" err="1" smtClean="0">
                <a:latin typeface="Courier New"/>
                <a:cs typeface="Courier New"/>
              </a:rPr>
              <a:t>SqlDate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836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define and use packages just like in Java, but </a:t>
            </a:r>
            <a:r>
              <a:rPr lang="en-GB" sz="2400" dirty="0" err="1"/>
              <a:t>Scala</a:t>
            </a:r>
            <a:r>
              <a:rPr lang="en-GB" sz="2400" dirty="0"/>
              <a:t> has additional syntax</a:t>
            </a:r>
          </a:p>
          <a:p>
            <a:endParaRPr lang="en-GB" sz="2400" dirty="0"/>
          </a:p>
          <a:p>
            <a:r>
              <a:rPr lang="en-GB" sz="2400" dirty="0"/>
              <a:t>Define packages using package statements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3262191"/>
            <a:ext cx="2776722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urier New"/>
                <a:cs typeface="Courier New"/>
              </a:rPr>
              <a:t>package</a:t>
            </a:r>
            <a:r>
              <a:rPr lang="pt-BR" sz="1600" dirty="0">
                <a:latin typeface="Courier New"/>
                <a:cs typeface="Courier New"/>
              </a:rPr>
              <a:t> com {</a:t>
            </a:r>
          </a:p>
          <a:p>
            <a:r>
              <a:rPr lang="pt-BR" sz="1600" dirty="0" smtClean="0">
                <a:latin typeface="Courier New"/>
                <a:cs typeface="Courier New"/>
              </a:rPr>
              <a:t>  </a:t>
            </a:r>
            <a:r>
              <a:rPr lang="pt-BR" sz="1600" dirty="0" err="1" smtClean="0">
                <a:latin typeface="Courier New"/>
                <a:cs typeface="Courier New"/>
              </a:rPr>
              <a:t>package</a:t>
            </a:r>
            <a:r>
              <a:rPr lang="pt-BR" sz="1600" dirty="0" smtClean="0">
                <a:latin typeface="Courier New"/>
                <a:cs typeface="Courier New"/>
              </a:rPr>
              <a:t> </a:t>
            </a:r>
            <a:r>
              <a:rPr lang="pt-BR" sz="1600" dirty="0" err="1">
                <a:latin typeface="Courier New"/>
                <a:cs typeface="Courier New"/>
              </a:rPr>
              <a:t>foo</a:t>
            </a:r>
            <a:r>
              <a:rPr lang="pt-BR" sz="1600" dirty="0">
                <a:latin typeface="Courier New"/>
                <a:cs typeface="Courier New"/>
              </a:rPr>
              <a:t> {</a:t>
            </a:r>
          </a:p>
          <a:p>
            <a:r>
              <a:rPr lang="pt-BR" sz="1600" dirty="0" smtClean="0">
                <a:latin typeface="Courier New"/>
                <a:cs typeface="Courier New"/>
              </a:rPr>
              <a:t>    </a:t>
            </a:r>
            <a:r>
              <a:rPr lang="pt-BR" sz="1600" dirty="0" err="1" smtClean="0">
                <a:latin typeface="Courier New"/>
                <a:cs typeface="Courier New"/>
              </a:rPr>
              <a:t>class</a:t>
            </a:r>
            <a:r>
              <a:rPr lang="pt-BR" sz="1600" dirty="0" smtClean="0">
                <a:latin typeface="Courier New"/>
                <a:cs typeface="Courier New"/>
              </a:rPr>
              <a:t> </a:t>
            </a:r>
            <a:r>
              <a:rPr lang="pt-BR" sz="1600" dirty="0">
                <a:latin typeface="Courier New"/>
                <a:cs typeface="Courier New"/>
              </a:rPr>
              <a:t>Bar { ... }</a:t>
            </a:r>
          </a:p>
          <a:p>
            <a:r>
              <a:rPr lang="pt-BR" sz="1600" dirty="0">
                <a:latin typeface="Courier New"/>
                <a:cs typeface="Courier New"/>
              </a:rPr>
              <a:t>  </a:t>
            </a:r>
            <a:r>
              <a:rPr lang="pt-BR" sz="1600" dirty="0" smtClean="0">
                <a:latin typeface="Courier New"/>
                <a:cs typeface="Courier New"/>
              </a:rPr>
              <a:t>}</a:t>
            </a:r>
            <a:endParaRPr lang="pt-BR" sz="1600" dirty="0">
              <a:latin typeface="Courier New"/>
              <a:cs typeface="Courier New"/>
            </a:endParaRPr>
          </a:p>
          <a:p>
            <a:r>
              <a:rPr lang="pt-BR" sz="1600" dirty="0" smtClean="0">
                <a:latin typeface="Courier New"/>
                <a:cs typeface="Courier New"/>
              </a:rPr>
              <a:t>}</a:t>
            </a:r>
            <a:endParaRPr lang="pt-BR" sz="1600" dirty="0">
              <a:latin typeface="Courier New"/>
              <a:cs typeface="Courier New"/>
            </a:endParaRPr>
          </a:p>
          <a:p>
            <a:r>
              <a:rPr lang="pt-BR" sz="1600" dirty="0">
                <a:latin typeface="Courier New"/>
                <a:cs typeface="Courier New"/>
              </a:rPr>
              <a:t>    </a:t>
            </a:r>
          </a:p>
          <a:p>
            <a:r>
              <a:rPr lang="pt-BR" sz="1600" dirty="0" err="1" smtClean="0">
                <a:latin typeface="Courier New"/>
                <a:cs typeface="Courier New"/>
              </a:rPr>
              <a:t>com.foo.Bar</a:t>
            </a:r>
            <a:r>
              <a:rPr lang="pt-BR" sz="1600" dirty="0" smtClean="0">
                <a:latin typeface="Courier New"/>
                <a:cs typeface="Courier New"/>
              </a:rPr>
              <a:t> </a:t>
            </a:r>
            <a:r>
              <a:rPr lang="pt-BR" sz="1600" dirty="0">
                <a:latin typeface="Courier New"/>
                <a:cs typeface="Courier New"/>
              </a:rPr>
              <a:t>bar = ...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55403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</a:t>
            </a:r>
            <a:r>
              <a:rPr lang="en-GB" sz="2400" dirty="0" smtClean="0"/>
              <a:t>have more than one package in a file</a:t>
            </a:r>
          </a:p>
        </p:txBody>
      </p:sp>
    </p:spTree>
    <p:extLst>
      <p:ext uri="{BB962C8B-B14F-4D97-AF65-F5344CB8AC3E}">
        <p14:creationId xmlns:p14="http://schemas.microsoft.com/office/powerpoint/2010/main" val="316923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Nesting and Naming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Package </a:t>
            </a:r>
            <a:r>
              <a:rPr lang="en-GB" sz="2400" dirty="0"/>
              <a:t>scope rules are more consistent than in Java</a:t>
            </a:r>
          </a:p>
          <a:p>
            <a:r>
              <a:rPr lang="en-GB" sz="2400" dirty="0"/>
              <a:t>You can use relative names to access other packages in scope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2754191"/>
            <a:ext cx="4751622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package outer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package </a:t>
            </a:r>
            <a:r>
              <a:rPr lang="en-US" sz="1600" dirty="0">
                <a:latin typeface="Courier New"/>
                <a:cs typeface="Courier New"/>
              </a:rPr>
              <a:t>one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class </a:t>
            </a:r>
            <a:r>
              <a:rPr lang="en-US" sz="1600" dirty="0">
                <a:latin typeface="Courier New"/>
                <a:cs typeface="Courier New"/>
              </a:rPr>
              <a:t>Foo { ... }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package </a:t>
            </a:r>
            <a:r>
              <a:rPr lang="en-US" sz="1600" dirty="0">
                <a:latin typeface="Courier New"/>
                <a:cs typeface="Courier New"/>
              </a:rPr>
              <a:t>two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...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// package 'one' is in scope here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one.Foo</a:t>
            </a:r>
            <a:r>
              <a:rPr lang="en-US" sz="1600" dirty="0">
                <a:latin typeface="Courier New"/>
                <a:cs typeface="Courier New"/>
              </a:rPr>
              <a:t> f = new </a:t>
            </a:r>
            <a:r>
              <a:rPr lang="en-US" sz="1600" dirty="0" err="1">
                <a:latin typeface="Courier New"/>
                <a:cs typeface="Courier New"/>
              </a:rPr>
              <a:t>one.Foo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7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Objects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Package objects add functionality to packages, in that they can contain type aliases, fields and methods as well. This makes for a richer package structure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9275" y="3153334"/>
            <a:ext cx="6973384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package </a:t>
            </a:r>
            <a:r>
              <a:rPr lang="en-US" sz="1600" dirty="0" err="1">
                <a:latin typeface="Courier New"/>
                <a:cs typeface="Courier New"/>
              </a:rPr>
              <a:t>myapp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package </a:t>
            </a:r>
            <a:r>
              <a:rPr lang="en-US" sz="1600" b="1" dirty="0">
                <a:latin typeface="Courier New"/>
                <a:cs typeface="Courier New"/>
              </a:rPr>
              <a:t>object </a:t>
            </a:r>
            <a:r>
              <a:rPr lang="en-US" sz="1600" dirty="0">
                <a:latin typeface="Courier New"/>
                <a:cs typeface="Courier New"/>
              </a:rPr>
              <a:t>net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// Type aliases make code easier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type </a:t>
            </a:r>
            <a:r>
              <a:rPr lang="en-US" sz="1600" dirty="0" err="1">
                <a:latin typeface="Courier New"/>
                <a:cs typeface="Courier New"/>
              </a:rPr>
              <a:t>ModelAndView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org.springframework.web</a:t>
            </a:r>
            <a:r>
              <a:rPr lang="en-US" sz="1600" dirty="0">
                <a:latin typeface="Courier New"/>
                <a:cs typeface="Courier New"/>
              </a:rPr>
              <a:t>....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// Utility method for other code in package to use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notFound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msg</a:t>
            </a:r>
            <a:r>
              <a:rPr lang="en-US" sz="1600" dirty="0">
                <a:latin typeface="Courier New"/>
                <a:cs typeface="Courier New"/>
              </a:rPr>
              <a:t>: String = "resource not found") =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throw new </a:t>
            </a:r>
            <a:r>
              <a:rPr lang="en-US" sz="1600" dirty="0" err="1">
                <a:latin typeface="Courier New"/>
                <a:cs typeface="Courier New"/>
              </a:rPr>
              <a:t>NotFoundException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msg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5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'extends' in the normal way</a:t>
            </a:r>
          </a:p>
          <a:p>
            <a:endParaRPr lang="en-GB" sz="2400" dirty="0"/>
          </a:p>
          <a:p>
            <a:r>
              <a:rPr lang="en-GB" sz="2400" dirty="0" smtClean="0"/>
              <a:t>Let's start with a simple Point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955" y="3370071"/>
            <a:ext cx="4751622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Point(xc: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yc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xc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y: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yc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move(dx: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dy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Point =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new </a:t>
            </a:r>
            <a:r>
              <a:rPr lang="en-US" sz="1600" dirty="0">
                <a:latin typeface="Courier New"/>
                <a:cs typeface="Courier New"/>
              </a:rPr>
              <a:t>Point(x + dx, y + </a:t>
            </a:r>
            <a:r>
              <a:rPr lang="en-US" sz="1600" dirty="0" err="1">
                <a:latin typeface="Courier New"/>
                <a:cs typeface="Courier New"/>
              </a:rPr>
              <a:t>dy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271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4508749"/>
            <a:ext cx="81375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the way constructor parameters are passed to the superclass, and how </a:t>
            </a:r>
            <a:r>
              <a:rPr lang="en-GB" sz="2400" dirty="0" smtClean="0"/>
              <a:t>'</a:t>
            </a:r>
            <a:r>
              <a:rPr lang="en-GB" sz="2400" dirty="0"/>
              <a:t>override' </a:t>
            </a:r>
            <a:r>
              <a:rPr lang="en-GB" sz="2400" dirty="0" smtClean="0"/>
              <a:t>is used</a:t>
            </a:r>
            <a:endParaRPr lang="en-GB" sz="2400" dirty="0"/>
          </a:p>
          <a:p>
            <a:endParaRPr lang="en-GB" dirty="0"/>
          </a:p>
          <a:p>
            <a:r>
              <a:rPr lang="en-GB" sz="2400" dirty="0" err="1"/>
              <a:t>Scala</a:t>
            </a:r>
            <a:r>
              <a:rPr lang="en-GB" sz="2400" dirty="0"/>
              <a:t> allows covariant/</a:t>
            </a:r>
            <a:r>
              <a:rPr lang="en-GB" sz="2400" dirty="0" err="1"/>
              <a:t>contravariant</a:t>
            </a:r>
            <a:r>
              <a:rPr lang="en-GB" sz="2400" dirty="0"/>
              <a:t> return types, so the override returns a </a:t>
            </a:r>
            <a:r>
              <a:rPr lang="en-GB" sz="2400" dirty="0" err="1"/>
              <a:t>WeightedPoint</a:t>
            </a:r>
            <a:r>
              <a:rPr lang="en-GB" sz="2400" dirty="0"/>
              <a:t> where the original method returns a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6973384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WeightedPoint</a:t>
            </a:r>
            <a:r>
              <a:rPr lang="en-US" sz="1600" dirty="0">
                <a:latin typeface="Courier New"/>
                <a:cs typeface="Courier New"/>
              </a:rPr>
              <a:t>(xc: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yc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wt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                    </a:t>
            </a:r>
            <a:r>
              <a:rPr lang="en-US" sz="1600" b="1" dirty="0" smtClean="0">
                <a:latin typeface="Courier New"/>
                <a:cs typeface="Courier New"/>
              </a:rPr>
              <a:t>extends </a:t>
            </a:r>
            <a:r>
              <a:rPr lang="en-US" sz="1600" b="1" dirty="0">
                <a:latin typeface="Courier New"/>
                <a:cs typeface="Courier New"/>
              </a:rPr>
              <a:t>Point(xc, </a:t>
            </a:r>
            <a:r>
              <a:rPr lang="en-US" sz="1600" b="1" dirty="0" err="1">
                <a:latin typeface="Courier New"/>
                <a:cs typeface="Courier New"/>
              </a:rPr>
              <a:t>yc</a:t>
            </a:r>
            <a:r>
              <a:rPr lang="en-US" sz="1600" b="1" dirty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weight = </a:t>
            </a:r>
            <a:r>
              <a:rPr lang="en-US" sz="1600" dirty="0" err="1">
                <a:latin typeface="Courier New"/>
                <a:cs typeface="Courier New"/>
              </a:rPr>
              <a:t>wt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compareWith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pt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WeightedPoint</a:t>
            </a:r>
            <a:r>
              <a:rPr lang="en-US" sz="1600" dirty="0">
                <a:latin typeface="Courier New"/>
                <a:cs typeface="Courier New"/>
              </a:rPr>
              <a:t>): Boolean =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pt.x</a:t>
            </a:r>
            <a:r>
              <a:rPr lang="en-US" sz="1600" dirty="0">
                <a:latin typeface="Courier New"/>
                <a:cs typeface="Courier New"/>
              </a:rPr>
              <a:t> == x) &amp;&amp; (</a:t>
            </a:r>
            <a:r>
              <a:rPr lang="en-US" sz="1600" dirty="0" err="1">
                <a:latin typeface="Courier New"/>
                <a:cs typeface="Courier New"/>
              </a:rPr>
              <a:t>pt.y</a:t>
            </a:r>
            <a:r>
              <a:rPr lang="en-US" sz="1600" dirty="0">
                <a:latin typeface="Courier New"/>
                <a:cs typeface="Courier New"/>
              </a:rPr>
              <a:t> == y) &amp;&amp; (</a:t>
            </a:r>
            <a:r>
              <a:rPr lang="en-US" sz="1600" dirty="0" err="1">
                <a:latin typeface="Courier New"/>
                <a:cs typeface="Courier New"/>
              </a:rPr>
              <a:t>pt.weight</a:t>
            </a:r>
            <a:r>
              <a:rPr lang="en-US" sz="1600" dirty="0">
                <a:latin typeface="Courier New"/>
                <a:cs typeface="Courier New"/>
              </a:rPr>
              <a:t> == weight)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override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move(dx: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dy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WeightedPoint</a:t>
            </a:r>
            <a:r>
              <a:rPr lang="en-US" sz="1600" dirty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new </a:t>
            </a:r>
            <a:r>
              <a:rPr lang="en-US" sz="1600" dirty="0" err="1">
                <a:latin typeface="Courier New"/>
                <a:cs typeface="Courier New"/>
              </a:rPr>
              <a:t>WeightedPoint</a:t>
            </a:r>
            <a:r>
              <a:rPr lang="en-US" sz="1600" dirty="0">
                <a:latin typeface="Courier New"/>
                <a:cs typeface="Courier New"/>
              </a:rPr>
              <a:t>(x + </a:t>
            </a:r>
            <a:r>
              <a:rPr lang="en-US" sz="1600" dirty="0" err="1">
                <a:latin typeface="Courier New"/>
                <a:cs typeface="Courier New"/>
              </a:rPr>
              <a:t>dy</a:t>
            </a:r>
            <a:r>
              <a:rPr lang="en-US" sz="1600" dirty="0">
                <a:latin typeface="Courier New"/>
                <a:cs typeface="Courier New"/>
              </a:rPr>
              <a:t>, y + </a:t>
            </a:r>
            <a:r>
              <a:rPr lang="en-US" sz="1600" dirty="0" err="1">
                <a:latin typeface="Courier New"/>
                <a:cs typeface="Courier New"/>
              </a:rPr>
              <a:t>dy</a:t>
            </a:r>
            <a:r>
              <a:rPr lang="en-US" sz="1600" dirty="0">
                <a:latin typeface="Courier New"/>
                <a:cs typeface="Courier New"/>
              </a:rPr>
              <a:t>, weight)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981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747956" y="43667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Class Hierarchy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53939" y="1663226"/>
            <a:ext cx="1326154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395" y="3321521"/>
            <a:ext cx="1571399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scala.AnyVal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9467" y="3321521"/>
            <a:ext cx="1638657" cy="5555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scala.AnyRef</a:t>
            </a:r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</a:rPr>
              <a:t>java.lang.Object</a:t>
            </a:r>
            <a:r>
              <a:rPr lang="en-GB" sz="1400" dirty="0" smtClean="0">
                <a:solidFill>
                  <a:schemeClr val="bg1"/>
                </a:solidFill>
              </a:rPr>
              <a:t>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4828" y="3374558"/>
            <a:ext cx="2123680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scala.ScalaObject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  <a:endCxn id="3" idx="1"/>
          </p:cNvCxnSpPr>
          <p:nvPr/>
        </p:nvCxnSpPr>
        <p:spPr>
          <a:xfrm flipV="1">
            <a:off x="1927095" y="1887987"/>
            <a:ext cx="1926844" cy="143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3" idx="3"/>
          </p:cNvCxnSpPr>
          <p:nvPr/>
        </p:nvCxnSpPr>
        <p:spPr>
          <a:xfrm flipH="1" flipV="1">
            <a:off x="5180093" y="1887987"/>
            <a:ext cx="1858703" cy="143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8" idx="1"/>
          </p:cNvCxnSpPr>
          <p:nvPr/>
        </p:nvCxnSpPr>
        <p:spPr>
          <a:xfrm>
            <a:off x="5568508" y="3599319"/>
            <a:ext cx="6509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67630" y="5440574"/>
            <a:ext cx="1623295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scala.Nothing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8507" y="5437016"/>
            <a:ext cx="1623294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scala.Null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 flipV="1">
            <a:off x="3590925" y="5661777"/>
            <a:ext cx="1977582" cy="3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24" idx="0"/>
          </p:cNvCxnSpPr>
          <p:nvPr/>
        </p:nvCxnSpPr>
        <p:spPr>
          <a:xfrm flipH="1">
            <a:off x="6380154" y="3877117"/>
            <a:ext cx="658642" cy="15598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8816" y="44341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types</a:t>
            </a:r>
            <a:endParaRPr lang="en-GB" dirty="0"/>
          </a:p>
        </p:txBody>
      </p: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1927095" y="3771042"/>
            <a:ext cx="852183" cy="16695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Class Hierarchy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31135" y="1451353"/>
            <a:ext cx="1326154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3939" y="2435366"/>
            <a:ext cx="1501052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scala.AnyVal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  <a:endCxn id="3" idx="1"/>
          </p:cNvCxnSpPr>
          <p:nvPr/>
        </p:nvCxnSpPr>
        <p:spPr>
          <a:xfrm flipV="1">
            <a:off x="4604465" y="1676114"/>
            <a:ext cx="726670" cy="759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4400" y="1900874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scala.Double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2525162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scala.Float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3149450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scala.Long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3773738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4398026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scala.Short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5022315"/>
            <a:ext cx="161338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scala.Byte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7795" y="3773738"/>
            <a:ext cx="147719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scala.Char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8691" y="4334557"/>
            <a:ext cx="1634634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scala.Boolean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1313" y="2451613"/>
            <a:ext cx="147719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scala.Unit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7" idx="2"/>
          </p:cNvCxnSpPr>
          <p:nvPr/>
        </p:nvCxnSpPr>
        <p:spPr>
          <a:xfrm flipH="1" flipV="1">
            <a:off x="4604465" y="2884887"/>
            <a:ext cx="11928" cy="888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</p:cNvCxnSpPr>
          <p:nvPr/>
        </p:nvCxnSpPr>
        <p:spPr>
          <a:xfrm flipH="1" flipV="1">
            <a:off x="5070378" y="2867421"/>
            <a:ext cx="1665630" cy="1467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  <a:endCxn id="7" idx="3"/>
          </p:cNvCxnSpPr>
          <p:nvPr/>
        </p:nvCxnSpPr>
        <p:spPr>
          <a:xfrm flipH="1" flipV="1">
            <a:off x="5354991" y="2660127"/>
            <a:ext cx="1106322" cy="1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</p:cNvCxnSpPr>
          <p:nvPr/>
        </p:nvCxnSpPr>
        <p:spPr>
          <a:xfrm>
            <a:off x="2527786" y="2125635"/>
            <a:ext cx="1326153" cy="32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</p:cNvCxnSpPr>
          <p:nvPr/>
        </p:nvCxnSpPr>
        <p:spPr>
          <a:xfrm flipV="1">
            <a:off x="2527786" y="2558985"/>
            <a:ext cx="1326153" cy="190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</p:cNvCxnSpPr>
          <p:nvPr/>
        </p:nvCxnSpPr>
        <p:spPr>
          <a:xfrm flipV="1">
            <a:off x="2527786" y="2710089"/>
            <a:ext cx="1316292" cy="664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</p:cNvCxnSpPr>
          <p:nvPr/>
        </p:nvCxnSpPr>
        <p:spPr>
          <a:xfrm flipV="1">
            <a:off x="2527786" y="2862489"/>
            <a:ext cx="1311346" cy="113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527786" y="2874265"/>
            <a:ext cx="1441268" cy="1731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3"/>
          </p:cNvCxnSpPr>
          <p:nvPr/>
        </p:nvCxnSpPr>
        <p:spPr>
          <a:xfrm flipV="1">
            <a:off x="2527786" y="2903048"/>
            <a:ext cx="1593668" cy="2344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Class Hierarchy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989243" y="1438466"/>
            <a:ext cx="1326154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9507" y="2546098"/>
            <a:ext cx="1613218" cy="5555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scala.AnyRef</a:t>
            </a:r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</a:rPr>
              <a:t>java.lang.Object</a:t>
            </a:r>
            <a:r>
              <a:rPr lang="en-GB" sz="1400" dirty="0" smtClean="0">
                <a:solidFill>
                  <a:schemeClr val="bg1"/>
                </a:solidFill>
              </a:rPr>
              <a:t>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6943" y="2599135"/>
            <a:ext cx="2125466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scala.ScalaObject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8" idx="0"/>
            <a:endCxn id="3" idx="3"/>
          </p:cNvCxnSpPr>
          <p:nvPr/>
        </p:nvCxnSpPr>
        <p:spPr>
          <a:xfrm flipH="1" flipV="1">
            <a:off x="3315397" y="1663227"/>
            <a:ext cx="2440719" cy="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8" idx="1"/>
          </p:cNvCxnSpPr>
          <p:nvPr/>
        </p:nvCxnSpPr>
        <p:spPr>
          <a:xfrm>
            <a:off x="3912409" y="2823896"/>
            <a:ext cx="1037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26703" y="3621390"/>
            <a:ext cx="1793372" cy="4256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java.lang.String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562725" y="3101696"/>
            <a:ext cx="760664" cy="519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88105" y="4526493"/>
            <a:ext cx="118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Other Java</a:t>
            </a:r>
          </a:p>
          <a:p>
            <a:pPr algn="ctr"/>
            <a:r>
              <a:rPr lang="en-GB" dirty="0" smtClean="0"/>
              <a:t>classes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6128052" y="3075269"/>
            <a:ext cx="151358" cy="1451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6154" y="5600411"/>
            <a:ext cx="1261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Other </a:t>
            </a:r>
            <a:r>
              <a:rPr lang="en-GB" dirty="0" err="1" smtClean="0"/>
              <a:t>Scala</a:t>
            </a:r>
            <a:endParaRPr lang="en-GB" dirty="0" smtClean="0"/>
          </a:p>
          <a:p>
            <a:pPr algn="ctr"/>
            <a:r>
              <a:rPr lang="en-GB" dirty="0" smtClean="0"/>
              <a:t>classes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5286852" y="3101694"/>
            <a:ext cx="630697" cy="2498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2975" y="3597539"/>
            <a:ext cx="1544801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scala.Iterable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3583" y="4526493"/>
            <a:ext cx="1424133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scala.Seq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99275" y="5549472"/>
            <a:ext cx="1424133" cy="4495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scala.List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2809641" y="4976014"/>
            <a:ext cx="501701" cy="573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786942" y="4047061"/>
            <a:ext cx="498532" cy="47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</p:cNvCxnSpPr>
          <p:nvPr/>
        </p:nvCxnSpPr>
        <p:spPr>
          <a:xfrm flipV="1">
            <a:off x="1715376" y="3086507"/>
            <a:ext cx="548346" cy="511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2487776" y="3086508"/>
            <a:ext cx="2461731" cy="735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315398" y="3101694"/>
            <a:ext cx="1741969" cy="2498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5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Object Hierarchy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base type is </a:t>
            </a:r>
            <a:r>
              <a:rPr lang="en-GB" sz="2400" dirty="0" err="1">
                <a:solidFill>
                  <a:schemeClr val="accent4"/>
                </a:solidFill>
              </a:rPr>
              <a:t>scala.Any</a:t>
            </a:r>
            <a:endParaRPr lang="en-GB" sz="2400" dirty="0">
              <a:solidFill>
                <a:schemeClr val="accent4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It implements some universal methods: ==, !=, equals, </a:t>
            </a:r>
            <a:r>
              <a:rPr lang="en-GB" sz="2400" dirty="0" err="1"/>
              <a:t>hashCode</a:t>
            </a:r>
            <a:r>
              <a:rPr lang="en-GB" sz="2400" dirty="0"/>
              <a:t>, </a:t>
            </a:r>
            <a:r>
              <a:rPr lang="en-GB" sz="2400" dirty="0" err="1"/>
              <a:t>toString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These forward to Object if not overridden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484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AnyVal</a:t>
            </a:r>
            <a:r>
              <a:rPr lang="en-GB" dirty="0" smtClean="0"/>
              <a:t> and </a:t>
            </a:r>
            <a:r>
              <a:rPr lang="en-GB" dirty="0" err="1" smtClean="0"/>
              <a:t>AnyRef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solidFill>
                  <a:schemeClr val="accent4"/>
                </a:solidFill>
              </a:rPr>
              <a:t>AnyVal</a:t>
            </a:r>
            <a:r>
              <a:rPr lang="en-GB" sz="2400" dirty="0" smtClean="0"/>
              <a:t> is the </a:t>
            </a:r>
            <a:r>
              <a:rPr lang="en-GB" sz="2400" dirty="0"/>
              <a:t>base for value types, which are basically all the primitives.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There isn't the </a:t>
            </a:r>
            <a:r>
              <a:rPr lang="en-GB" sz="2400" dirty="0"/>
              <a:t>division between primitives and reference types that </a:t>
            </a:r>
            <a:r>
              <a:rPr lang="en-GB" sz="2400" dirty="0" smtClean="0"/>
              <a:t>there is in Java</a:t>
            </a:r>
            <a:endParaRPr lang="en-GB" sz="2400" dirty="0"/>
          </a:p>
          <a:p>
            <a:endParaRPr lang="en-GB" sz="2400" dirty="0"/>
          </a:p>
          <a:p>
            <a:r>
              <a:rPr lang="en-GB" sz="2400" i="1" dirty="0" err="1" smtClean="0">
                <a:solidFill>
                  <a:schemeClr val="accent4"/>
                </a:solidFill>
              </a:rPr>
              <a:t>AnyRef</a:t>
            </a:r>
            <a:r>
              <a:rPr lang="en-GB" sz="2400" dirty="0" smtClean="0"/>
              <a:t> is the </a:t>
            </a:r>
            <a:r>
              <a:rPr lang="en-GB" sz="2400" dirty="0"/>
              <a:t>base for all reference </a:t>
            </a:r>
            <a:r>
              <a:rPr lang="en-GB" sz="2400" dirty="0" smtClean="0"/>
              <a:t>types</a:t>
            </a:r>
          </a:p>
          <a:p>
            <a:endParaRPr lang="en-GB" sz="2400" dirty="0"/>
          </a:p>
          <a:p>
            <a:r>
              <a:rPr lang="en-GB" sz="2400" dirty="0" smtClean="0"/>
              <a:t>It is basically </a:t>
            </a:r>
            <a:r>
              <a:rPr lang="en-GB" sz="2400" dirty="0"/>
              <a:t>an alias for </a:t>
            </a:r>
            <a:r>
              <a:rPr lang="en-GB" sz="2400" dirty="0" err="1"/>
              <a:t>java.lang.Object</a:t>
            </a:r>
            <a:r>
              <a:rPr lang="en-GB" sz="2400" dirty="0"/>
              <a:t>, </a:t>
            </a:r>
            <a:r>
              <a:rPr lang="en-GB" sz="2400" dirty="0" smtClean="0"/>
              <a:t>supporting </a:t>
            </a:r>
            <a:r>
              <a:rPr lang="en-GB" sz="2400" dirty="0"/>
              <a:t>the methods of Object as well as some other convenience methods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7360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6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43B54C1D-215E-4944-A2B9-15773FBEB912}"/>
</file>

<file path=customXml/itemProps2.xml><?xml version="1.0" encoding="utf-8"?>
<ds:datastoreItem xmlns:ds="http://schemas.openxmlformats.org/officeDocument/2006/customXml" ds:itemID="{7DD1131B-58FE-4308-8114-D7238FD11A6E}"/>
</file>

<file path=customXml/itemProps3.xml><?xml version="1.0" encoding="utf-8"?>
<ds:datastoreItem xmlns:ds="http://schemas.openxmlformats.org/officeDocument/2006/customXml" ds:itemID="{B65A3668-9B04-4BDC-82A9-1483E5003D3E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243</TotalTime>
  <Words>1656</Words>
  <Application>Microsoft Macintosh PowerPoint</Application>
  <PresentationFormat>On-screen Show (4:3)</PresentationFormat>
  <Paragraphs>277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QA PowerPoint Template_DRAFTMay2012</vt:lpstr>
      <vt:lpstr>Programming in Scala</vt:lpstr>
      <vt:lpstr>Scala Inheritance</vt:lpstr>
      <vt:lpstr>Inheritance</vt:lpstr>
      <vt:lpstr>Inheritance</vt:lpstr>
      <vt:lpstr>Scala Class Hierarchy</vt:lpstr>
      <vt:lpstr>Scala Class Hierarchy</vt:lpstr>
      <vt:lpstr>Scala Class Hierarchy</vt:lpstr>
      <vt:lpstr>The Object Hierarchy</vt:lpstr>
      <vt:lpstr>AnyVal and AnyRef</vt:lpstr>
      <vt:lpstr>Nothing</vt:lpstr>
      <vt:lpstr>Null</vt:lpstr>
      <vt:lpstr>Abstract Classes and Methods</vt:lpstr>
      <vt:lpstr>Type Members</vt:lpstr>
      <vt:lpstr>Traits</vt:lpstr>
      <vt:lpstr>Defining and Using Traits</vt:lpstr>
      <vt:lpstr>Using Multiple Traits</vt:lpstr>
      <vt:lpstr>Traits with Implementation</vt:lpstr>
      <vt:lpstr>Traits and Inheritance</vt:lpstr>
      <vt:lpstr>Traits and Objects</vt:lpstr>
      <vt:lpstr>Layering Traits</vt:lpstr>
      <vt:lpstr>Layering Traits</vt:lpstr>
      <vt:lpstr>The App Trait</vt:lpstr>
      <vt:lpstr>Importing</vt:lpstr>
      <vt:lpstr>Packages</vt:lpstr>
      <vt:lpstr>Package Nesting and Naming</vt:lpstr>
      <vt:lpstr>Package Objects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25</cp:revision>
  <dcterms:created xsi:type="dcterms:W3CDTF">2012-05-29T10:22:07Z</dcterms:created>
  <dcterms:modified xsi:type="dcterms:W3CDTF">2015-08-04T09:18:44Z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