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4" strictFirstAndLastChars="0" saveSubsetFonts="1">
  <p:sldMasterIdLst>
    <p:sldMasterId id="214748369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22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-1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1704" y="-12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20.xml"/><Relationship Id="rId3" Type="http://schemas.openxmlformats.org/officeDocument/2006/relationships/slide" Target="slides/slide2.xml"/><Relationship Id="rId34" Type="http://schemas.openxmlformats.org/officeDocument/2006/relationships/customXml" Target="../customXml/item3.xml"/><Relationship Id="rId2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33" Type="http://schemas.openxmlformats.org/officeDocument/2006/relationships/customXml" Target="../customXml/item2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4" Type="http://schemas.openxmlformats.org/officeDocument/2006/relationships/slide" Target="slides/slide23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customXml" Target="../customXml/item1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slide" Target="slides/slide21.xml"/><Relationship Id="rId27" Type="http://schemas.openxmlformats.org/officeDocument/2006/relationships/printerSettings" Target="printerSettings/printerSettings1.bin"/><Relationship Id="rId30" Type="http://schemas.openxmlformats.org/officeDocument/2006/relationships/theme" Target="theme/theme1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48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n-GB" sz="1200" baseline="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GB" sz="1200" baseline="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Scala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070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893FB8-84EB-496A-8EE3-21ACAE7DB0B8}" type="datetimeFigureOut">
              <a:rPr lang="en-GB" smtClean="0"/>
              <a:pPr/>
              <a:t>04/08/15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116A3B-9161-44CA-AFD9-3E7617585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ZACCSCALA 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v1.1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in </a:t>
            </a:r>
            <a:r>
              <a:rPr lang="en-GB" dirty="0" err="1"/>
              <a:t>Scala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PT Sans Narrow"/>
                <a:cs typeface="PT Sans Narrow"/>
              </a:rPr>
              <a:t>Testing and TDD</a:t>
            </a:r>
            <a:endParaRPr lang="en-GB" dirty="0">
              <a:solidFill>
                <a:schemeClr val="tx1"/>
              </a:solidFill>
              <a:latin typeface="PT Sans Narrow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425104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Styles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ScalaTest</a:t>
            </a:r>
            <a:r>
              <a:rPr lang="en-GB" sz="2400" dirty="0"/>
              <a:t> supports 8 testing styles out of the box, and you can create your own.</a:t>
            </a:r>
          </a:p>
          <a:p>
            <a:endParaRPr lang="en-GB" sz="2400" dirty="0"/>
          </a:p>
          <a:p>
            <a:r>
              <a:rPr lang="en-GB" sz="2400" dirty="0" smtClean="0"/>
              <a:t>Two are commonly used:</a:t>
            </a:r>
          </a:p>
          <a:p>
            <a:endParaRPr lang="en-GB" sz="2400" dirty="0" smtClean="0"/>
          </a:p>
          <a:p>
            <a:r>
              <a:rPr lang="en-GB" sz="2400" i="1" dirty="0" err="1" smtClean="0"/>
              <a:t>FlatSpec</a:t>
            </a:r>
            <a:r>
              <a:rPr lang="en-GB" sz="2400" dirty="0"/>
              <a:t>, which is used for developer unit and integration </a:t>
            </a:r>
            <a:r>
              <a:rPr lang="en-GB" sz="2400" dirty="0" smtClean="0"/>
              <a:t>testing</a:t>
            </a:r>
          </a:p>
          <a:p>
            <a:endParaRPr lang="en-GB" sz="2400" dirty="0" smtClean="0"/>
          </a:p>
          <a:p>
            <a:r>
              <a:rPr lang="en-GB" sz="2400" i="1" dirty="0" err="1" smtClean="0"/>
              <a:t>FeatureSpec</a:t>
            </a:r>
            <a:r>
              <a:rPr lang="en-GB" sz="2400" dirty="0"/>
              <a:t>, which </a:t>
            </a:r>
            <a:r>
              <a:rPr lang="en-GB" sz="2400" dirty="0" smtClean="0"/>
              <a:t>is </a:t>
            </a:r>
            <a:r>
              <a:rPr lang="en-GB" sz="2400" dirty="0"/>
              <a:t>used for </a:t>
            </a:r>
            <a:r>
              <a:rPr lang="en-GB" sz="2400" dirty="0" smtClean="0"/>
              <a:t>UAT, and is useful for working with non-technical clients</a:t>
            </a:r>
          </a:p>
        </p:txBody>
      </p:sp>
    </p:spTree>
    <p:extLst>
      <p:ext uri="{BB962C8B-B14F-4D97-AF65-F5344CB8AC3E}">
        <p14:creationId xmlns:p14="http://schemas.microsoft.com/office/powerpoint/2010/main" val="243575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Styles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err="1" smtClean="0"/>
              <a:t>FunSuite</a:t>
            </a:r>
            <a:r>
              <a:rPr lang="en-GB" sz="2400" dirty="0" smtClean="0"/>
              <a:t> </a:t>
            </a:r>
            <a:r>
              <a:rPr lang="en-GB" sz="2400" dirty="0"/>
              <a:t>- lets you write </a:t>
            </a:r>
            <a:r>
              <a:rPr lang="en-GB" sz="2400" dirty="0" err="1"/>
              <a:t>xUnit</a:t>
            </a:r>
            <a:r>
              <a:rPr lang="en-GB" sz="2400" dirty="0"/>
              <a:t>-like </a:t>
            </a:r>
            <a:r>
              <a:rPr lang="en-GB" sz="2400" dirty="0" smtClean="0"/>
              <a:t>tests</a:t>
            </a:r>
          </a:p>
          <a:p>
            <a:endParaRPr lang="en-GB" sz="1200" dirty="0"/>
          </a:p>
          <a:p>
            <a:pPr marL="342900" indent="-342900">
              <a:buFont typeface="Arial"/>
              <a:buChar char="•"/>
            </a:pPr>
            <a:r>
              <a:rPr lang="en-GB" sz="2400" dirty="0" err="1" smtClean="0"/>
              <a:t>FlatSpec</a:t>
            </a:r>
            <a:r>
              <a:rPr lang="en-GB" sz="2400" dirty="0" smtClean="0"/>
              <a:t> </a:t>
            </a:r>
            <a:r>
              <a:rPr lang="en-GB" sz="2400" dirty="0"/>
              <a:t>- produces a flat (non-nested) suite with a structure similar to </a:t>
            </a:r>
            <a:r>
              <a:rPr lang="en-GB" sz="2400" dirty="0" err="1"/>
              <a:t>xUnit</a:t>
            </a:r>
            <a:r>
              <a:rPr lang="en-GB" sz="2400" dirty="0"/>
              <a:t>, but with some BDD </a:t>
            </a:r>
            <a:r>
              <a:rPr lang="en-GB" sz="2400" dirty="0" smtClean="0"/>
              <a:t>features</a:t>
            </a:r>
          </a:p>
          <a:p>
            <a:endParaRPr lang="en-GB" sz="1200" dirty="0"/>
          </a:p>
          <a:p>
            <a:pPr marL="342900" indent="-342900">
              <a:buFont typeface="Arial"/>
              <a:buChar char="•"/>
            </a:pPr>
            <a:r>
              <a:rPr lang="en-GB" sz="2400" dirty="0" err="1" smtClean="0"/>
              <a:t>FunSpec</a:t>
            </a:r>
            <a:r>
              <a:rPr lang="en-GB" sz="2400" dirty="0" smtClean="0"/>
              <a:t> </a:t>
            </a:r>
            <a:r>
              <a:rPr lang="en-GB" sz="2400" dirty="0"/>
              <a:t>- a basic BDD model, similar to Ruby's </a:t>
            </a:r>
            <a:r>
              <a:rPr lang="en-GB" sz="2400" dirty="0" err="1"/>
              <a:t>RSpec</a:t>
            </a:r>
            <a:r>
              <a:rPr lang="en-GB" sz="2400" dirty="0"/>
              <a:t>, using 'describe' and 'it</a:t>
            </a:r>
            <a:r>
              <a:rPr lang="en-GB" sz="2400" dirty="0" smtClean="0"/>
              <a:t>'</a:t>
            </a:r>
          </a:p>
          <a:p>
            <a:endParaRPr lang="en-GB" sz="1200" dirty="0"/>
          </a:p>
          <a:p>
            <a:pPr marL="342900" indent="-342900">
              <a:buFont typeface="Arial"/>
              <a:buChar char="•"/>
            </a:pPr>
            <a:r>
              <a:rPr lang="en-GB" sz="2400" dirty="0" err="1" smtClean="0"/>
              <a:t>WordSpec</a:t>
            </a:r>
            <a:r>
              <a:rPr lang="en-GB" sz="2400" dirty="0" smtClean="0"/>
              <a:t> </a:t>
            </a:r>
            <a:r>
              <a:rPr lang="en-GB" sz="2400" dirty="0"/>
              <a:t>- a highly structured text format, similar to specs or </a:t>
            </a:r>
            <a:r>
              <a:rPr lang="en-GB" sz="2400" dirty="0" smtClean="0"/>
              <a:t>specs2</a:t>
            </a:r>
          </a:p>
          <a:p>
            <a:endParaRPr lang="en-GB" sz="1200" dirty="0"/>
          </a:p>
          <a:p>
            <a:pPr marL="342900" indent="-342900">
              <a:buFont typeface="Arial"/>
              <a:buChar char="•"/>
            </a:pPr>
            <a:r>
              <a:rPr lang="en-GB" sz="2400" dirty="0" err="1" smtClean="0"/>
              <a:t>PropSpec</a:t>
            </a:r>
            <a:r>
              <a:rPr lang="en-GB" sz="2400" dirty="0" smtClean="0"/>
              <a:t> </a:t>
            </a:r>
            <a:r>
              <a:rPr lang="en-GB" sz="2400" dirty="0"/>
              <a:t>- writes tests purely in terms of property </a:t>
            </a:r>
            <a:r>
              <a:rPr lang="en-GB" sz="2400" dirty="0" smtClean="0"/>
              <a:t>checks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258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Styles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378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err="1" smtClean="0"/>
              <a:t>FeatureSpec</a:t>
            </a:r>
            <a:r>
              <a:rPr lang="en-GB" sz="2400" dirty="0" smtClean="0"/>
              <a:t> </a:t>
            </a:r>
            <a:r>
              <a:rPr lang="en-GB" sz="2400" dirty="0"/>
              <a:t>- writes tests in terms of features, intended for acceptance testing. A good choice for working with non-</a:t>
            </a:r>
            <a:r>
              <a:rPr lang="en-GB" sz="2400" dirty="0" smtClean="0"/>
              <a:t>programmers</a:t>
            </a:r>
          </a:p>
          <a:p>
            <a:endParaRPr lang="en-GB" sz="1200" dirty="0"/>
          </a:p>
          <a:p>
            <a:pPr marL="342900" indent="-342900">
              <a:buFont typeface="Arial"/>
              <a:buChar char="•"/>
            </a:pPr>
            <a:r>
              <a:rPr lang="en-GB" sz="2400" dirty="0" err="1" smtClean="0"/>
              <a:t>FreeSpec</a:t>
            </a:r>
            <a:r>
              <a:rPr lang="en-GB" sz="2400" dirty="0" smtClean="0"/>
              <a:t> </a:t>
            </a:r>
            <a:r>
              <a:rPr lang="en-GB" sz="2400" dirty="0"/>
              <a:t>- has no requirements on how text should be structured. Suitable for experienced teams who want to define their own </a:t>
            </a:r>
            <a:r>
              <a:rPr lang="en-GB" sz="2400" dirty="0" smtClean="0"/>
              <a:t>format</a:t>
            </a:r>
          </a:p>
          <a:p>
            <a:endParaRPr lang="en-GB" sz="1200" dirty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Spec </a:t>
            </a:r>
            <a:r>
              <a:rPr lang="en-GB" sz="2400" dirty="0"/>
              <a:t>- defines tests as methods, as opposed to functions. This can result in smaller, faster code, and may be suited to large projects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70503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FlatSpec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style has a simple structure that is similar to </a:t>
            </a:r>
            <a:r>
              <a:rPr lang="en-GB" sz="2400" dirty="0" err="1"/>
              <a:t>JUnit</a:t>
            </a:r>
            <a:r>
              <a:rPr lang="en-GB" sz="2400" dirty="0"/>
              <a:t> tests, but using the 'should' syntax.</a:t>
            </a:r>
          </a:p>
          <a:p>
            <a:endParaRPr lang="en-GB" sz="2400" dirty="0"/>
          </a:p>
          <a:p>
            <a:r>
              <a:rPr lang="en-GB" sz="2400" dirty="0"/>
              <a:t>A test comprises a sentence that specifies required </a:t>
            </a:r>
            <a:r>
              <a:rPr lang="en-GB" sz="2400" dirty="0" err="1"/>
              <a:t>behavior</a:t>
            </a:r>
            <a:r>
              <a:rPr lang="en-GB" sz="2400" dirty="0"/>
              <a:t>, and a block of code that tests it.</a:t>
            </a:r>
            <a:endParaRPr lang="en-GB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9275" y="4138551"/>
            <a:ext cx="6109365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"</a:t>
            </a:r>
            <a:r>
              <a:rPr lang="en-US" sz="1600" dirty="0">
                <a:latin typeface="Courier New"/>
                <a:cs typeface="Courier New"/>
              </a:rPr>
              <a:t>A Stack" should "pop values in </a:t>
            </a:r>
            <a:r>
              <a:rPr lang="en-US" sz="1600" dirty="0" smtClean="0">
                <a:latin typeface="Courier New"/>
                <a:cs typeface="Courier New"/>
              </a:rPr>
              <a:t>LIFO order</a:t>
            </a:r>
            <a:r>
              <a:rPr lang="en-US" sz="1600" dirty="0">
                <a:latin typeface="Courier New"/>
                <a:cs typeface="Courier New"/>
              </a:rPr>
              <a:t>" in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stack = new Stack[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]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stack.push</a:t>
            </a:r>
            <a:r>
              <a:rPr lang="en-US" sz="1600" dirty="0">
                <a:latin typeface="Courier New"/>
                <a:cs typeface="Courier New"/>
              </a:rPr>
              <a:t>(1)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stack.push</a:t>
            </a:r>
            <a:r>
              <a:rPr lang="en-US" sz="1600" dirty="0">
                <a:latin typeface="Courier New"/>
                <a:cs typeface="Courier New"/>
              </a:rPr>
              <a:t>(2)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assert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stack.pop</a:t>
            </a:r>
            <a:r>
              <a:rPr lang="en-US" sz="1600" dirty="0">
                <a:latin typeface="Courier New"/>
                <a:cs typeface="Courier New"/>
              </a:rPr>
              <a:t>() == 2)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assert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stack.pop</a:t>
            </a:r>
            <a:r>
              <a:rPr lang="en-US" sz="1600" dirty="0">
                <a:latin typeface="Courier New"/>
                <a:cs typeface="Courier New"/>
              </a:rPr>
              <a:t>() == 1)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728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FlatSpec</a:t>
            </a:r>
            <a:r>
              <a:rPr lang="en-GB" dirty="0" smtClean="0"/>
              <a:t> Sentences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sentence has a subject, a verb (such as 'should' or 'can') and the rest of the sentence</a:t>
            </a:r>
            <a:endParaRPr lang="en-GB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9275" y="2587336"/>
            <a:ext cx="5492209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"</a:t>
            </a:r>
            <a:r>
              <a:rPr lang="en-US" sz="1600" dirty="0">
                <a:latin typeface="Courier New"/>
                <a:cs typeface="Courier New"/>
              </a:rPr>
              <a:t>A Stack" should "pop values in </a:t>
            </a:r>
            <a:r>
              <a:rPr lang="en-US" sz="1600" dirty="0" smtClean="0">
                <a:latin typeface="Courier New"/>
                <a:cs typeface="Courier New"/>
              </a:rPr>
              <a:t>LIFO order"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3236232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you have multiple tests with the same subject, use 'it'</a:t>
            </a:r>
            <a:endParaRPr lang="en-GB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9275" y="4073236"/>
            <a:ext cx="5121915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it should "throw </a:t>
            </a:r>
            <a:r>
              <a:rPr lang="en-US" sz="1600" dirty="0" err="1">
                <a:latin typeface="Courier New"/>
                <a:cs typeface="Courier New"/>
              </a:rPr>
              <a:t>NoSuchElementException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if </a:t>
            </a:r>
            <a:r>
              <a:rPr lang="en-US" sz="1600" dirty="0">
                <a:latin typeface="Courier New"/>
                <a:cs typeface="Courier New"/>
              </a:rPr>
              <a:t>an empty stack is popped"</a:t>
            </a:r>
          </a:p>
        </p:txBody>
      </p:sp>
    </p:spTree>
    <p:extLst>
      <p:ext uri="{BB962C8B-B14F-4D97-AF65-F5344CB8AC3E}">
        <p14:creationId xmlns:p14="http://schemas.microsoft.com/office/powerpoint/2010/main" val="32153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FlatSpec</a:t>
            </a:r>
            <a:r>
              <a:rPr lang="en-GB" dirty="0" smtClean="0"/>
              <a:t> Tests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Follow the sentence with the word 'in' followed by a code block</a:t>
            </a:r>
            <a:endParaRPr lang="en-GB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9275" y="2396837"/>
            <a:ext cx="6109365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"</a:t>
            </a:r>
            <a:r>
              <a:rPr lang="en-US" sz="1600" dirty="0">
                <a:latin typeface="Courier New"/>
                <a:cs typeface="Courier New"/>
              </a:rPr>
              <a:t>A Stack" should "pop values in </a:t>
            </a:r>
            <a:r>
              <a:rPr lang="en-US" sz="1600" dirty="0" smtClean="0">
                <a:latin typeface="Courier New"/>
                <a:cs typeface="Courier New"/>
              </a:rPr>
              <a:t>LIFO order</a:t>
            </a:r>
            <a:r>
              <a:rPr lang="en-US" sz="1600" dirty="0">
                <a:latin typeface="Courier New"/>
                <a:cs typeface="Courier New"/>
              </a:rPr>
              <a:t>" in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stack = new Stack[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]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stack.push</a:t>
            </a:r>
            <a:r>
              <a:rPr lang="en-US" sz="1600" dirty="0">
                <a:latin typeface="Courier New"/>
                <a:cs typeface="Courier New"/>
              </a:rPr>
              <a:t>(1)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stack.push</a:t>
            </a:r>
            <a:r>
              <a:rPr lang="en-US" sz="1600" dirty="0">
                <a:latin typeface="Courier New"/>
                <a:cs typeface="Courier New"/>
              </a:rPr>
              <a:t>(2)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assert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stack.pop</a:t>
            </a:r>
            <a:r>
              <a:rPr lang="en-US" sz="1600" dirty="0">
                <a:latin typeface="Courier New"/>
                <a:cs typeface="Courier New"/>
              </a:rPr>
              <a:t>() == 2)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assert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stack.pop</a:t>
            </a:r>
            <a:r>
              <a:rPr lang="en-US" sz="1600" dirty="0">
                <a:latin typeface="Courier New"/>
                <a:cs typeface="Courier New"/>
              </a:rPr>
              <a:t>() == 1)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715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FeatureSpec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style follows the 'given - when - then' style often used for specifying acceptance tests in XP</a:t>
            </a:r>
          </a:p>
          <a:p>
            <a:endParaRPr lang="en-GB" sz="2400" dirty="0"/>
          </a:p>
          <a:p>
            <a:r>
              <a:rPr lang="en-GB" sz="2400" dirty="0"/>
              <a:t>A </a:t>
            </a:r>
            <a:r>
              <a:rPr lang="en-GB" sz="2400" dirty="0" err="1"/>
              <a:t>FeatureSpec</a:t>
            </a:r>
            <a:r>
              <a:rPr lang="en-GB" sz="2400" dirty="0"/>
              <a:t> consists of </a:t>
            </a:r>
            <a:r>
              <a:rPr lang="en-GB" sz="2400" i="1" dirty="0"/>
              <a:t>features</a:t>
            </a:r>
            <a:r>
              <a:rPr lang="en-GB" sz="2400" dirty="0"/>
              <a:t> and </a:t>
            </a:r>
            <a:r>
              <a:rPr lang="en-GB" sz="2400" i="1" dirty="0" smtClean="0"/>
              <a:t>scenarios</a:t>
            </a:r>
          </a:p>
          <a:p>
            <a:endParaRPr lang="en-GB" sz="2400" dirty="0"/>
          </a:p>
          <a:p>
            <a:r>
              <a:rPr lang="en-GB" sz="2400" dirty="0" smtClean="0"/>
              <a:t>A </a:t>
            </a:r>
            <a:r>
              <a:rPr lang="en-GB" sz="2400" dirty="0"/>
              <a:t>feature describes the feature that you are testing (</a:t>
            </a:r>
            <a:r>
              <a:rPr lang="en-GB" sz="2400" dirty="0" err="1"/>
              <a:t>eg</a:t>
            </a:r>
            <a:r>
              <a:rPr lang="en-GB" sz="2400" dirty="0"/>
              <a:t>. "TV power switch") and a scenario describes a test (</a:t>
            </a:r>
            <a:r>
              <a:rPr lang="en-GB" sz="2400" dirty="0" err="1"/>
              <a:t>eg</a:t>
            </a:r>
            <a:r>
              <a:rPr lang="en-GB" sz="2400" dirty="0"/>
              <a:t>. "User presses power button when TV is switched off")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79110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FeatureSpec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scenario is implemented using Given, When and Then clauses, for example</a:t>
            </a:r>
            <a:endParaRPr lang="en-GB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9275" y="2396837"/>
            <a:ext cx="7096815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feature</a:t>
            </a:r>
            <a:r>
              <a:rPr lang="en-US" sz="1600" dirty="0">
                <a:latin typeface="Courier New"/>
                <a:cs typeface="Courier New"/>
              </a:rPr>
              <a:t>("TV power button")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scenario</a:t>
            </a:r>
            <a:r>
              <a:rPr lang="en-US" sz="1600" dirty="0">
                <a:latin typeface="Courier New"/>
                <a:cs typeface="Courier New"/>
              </a:rPr>
              <a:t>("User presses power button when TV is off") {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Given</a:t>
            </a:r>
            <a:r>
              <a:rPr lang="en-US" sz="1600" dirty="0">
                <a:latin typeface="Courier New"/>
                <a:cs typeface="Courier New"/>
              </a:rPr>
              <a:t>("a TV set that is switched off")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tv</a:t>
            </a:r>
            <a:r>
              <a:rPr lang="en-US" sz="1600" dirty="0">
                <a:latin typeface="Courier New"/>
                <a:cs typeface="Courier New"/>
              </a:rPr>
              <a:t> = new </a:t>
            </a:r>
            <a:r>
              <a:rPr lang="en-US" sz="1600" dirty="0" err="1">
                <a:latin typeface="Courier New"/>
                <a:cs typeface="Courier New"/>
              </a:rPr>
              <a:t>TVSet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assert</a:t>
            </a:r>
            <a:r>
              <a:rPr lang="en-US" sz="1600" dirty="0">
                <a:latin typeface="Courier New"/>
                <a:cs typeface="Courier New"/>
              </a:rPr>
              <a:t>(!</a:t>
            </a:r>
            <a:r>
              <a:rPr lang="en-US" sz="1600" dirty="0" err="1">
                <a:latin typeface="Courier New"/>
                <a:cs typeface="Courier New"/>
              </a:rPr>
              <a:t>tv.isOn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When</a:t>
            </a:r>
            <a:r>
              <a:rPr lang="en-US" sz="1600" dirty="0">
                <a:latin typeface="Courier New"/>
                <a:cs typeface="Courier New"/>
              </a:rPr>
              <a:t>("the power button is pressed")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tv.pressPowerButton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Then</a:t>
            </a:r>
            <a:r>
              <a:rPr lang="en-US" sz="1600" dirty="0">
                <a:latin typeface="Courier New"/>
                <a:cs typeface="Courier New"/>
              </a:rPr>
              <a:t>("the TV should switch on")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assert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tv.isOn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838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Matchers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DSL for expressing assertions using natural language, </a:t>
            </a:r>
            <a:r>
              <a:rPr lang="en-GB" sz="2400" dirty="0" err="1"/>
              <a:t>eg</a:t>
            </a:r>
            <a:r>
              <a:rPr lang="en-GB" sz="2400" dirty="0"/>
              <a:t>.</a:t>
            </a:r>
            <a:endParaRPr lang="en-GB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9275" y="2457450"/>
            <a:ext cx="3270447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// Using assert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assert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stack.pop</a:t>
            </a:r>
            <a:r>
              <a:rPr lang="en-US" sz="1600" dirty="0">
                <a:latin typeface="Courier New"/>
                <a:cs typeface="Courier New"/>
              </a:rPr>
              <a:t>() == 2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// Using matchers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stack.pop</a:t>
            </a:r>
            <a:r>
              <a:rPr lang="en-US" sz="1600" dirty="0">
                <a:latin typeface="Courier New"/>
                <a:cs typeface="Courier New"/>
              </a:rPr>
              <a:t>() should be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275" y="4088946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can mix them in or use them directly in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4907810"/>
            <a:ext cx="6356227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class </a:t>
            </a:r>
            <a:r>
              <a:rPr lang="en-US" sz="1600" dirty="0" err="1">
                <a:latin typeface="Courier New"/>
                <a:cs typeface="Courier New"/>
              </a:rPr>
              <a:t>ExampleSpec</a:t>
            </a:r>
            <a:r>
              <a:rPr lang="en-US" sz="1600" dirty="0">
                <a:latin typeface="Courier New"/>
                <a:cs typeface="Courier New"/>
              </a:rPr>
              <a:t> extends </a:t>
            </a:r>
            <a:r>
              <a:rPr lang="en-US" sz="1600" dirty="0" err="1">
                <a:latin typeface="Courier New"/>
                <a:cs typeface="Courier New"/>
              </a:rPr>
              <a:t>FlatSpec</a:t>
            </a:r>
            <a:r>
              <a:rPr lang="en-US" sz="1600" dirty="0">
                <a:latin typeface="Courier New"/>
                <a:cs typeface="Courier New"/>
              </a:rPr>
              <a:t> with Matchers 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import Matchers._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class </a:t>
            </a:r>
            <a:r>
              <a:rPr lang="en-US" sz="1600" dirty="0" err="1">
                <a:latin typeface="Courier New"/>
                <a:cs typeface="Courier New"/>
              </a:rPr>
              <a:t>ExampleSpec</a:t>
            </a:r>
            <a:r>
              <a:rPr lang="en-US" sz="1600" dirty="0">
                <a:latin typeface="Courier New"/>
                <a:cs typeface="Courier New"/>
              </a:rPr>
              <a:t> extends </a:t>
            </a:r>
            <a:r>
              <a:rPr lang="en-US" sz="1600" dirty="0" err="1">
                <a:latin typeface="Courier New"/>
                <a:cs typeface="Courier New"/>
              </a:rPr>
              <a:t>FlatSpec</a:t>
            </a:r>
            <a:r>
              <a:rPr lang="en-US" sz="1600" dirty="0">
                <a:latin typeface="Courier New"/>
                <a:cs typeface="Courier New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166597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Matchers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There are a lot... see the documentation for details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275" y="2333338"/>
            <a:ext cx="6356227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result should be (2)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result </a:t>
            </a:r>
            <a:r>
              <a:rPr lang="en-US" sz="1600" dirty="0">
                <a:latin typeface="Courier New"/>
                <a:cs typeface="Courier New"/>
              </a:rPr>
              <a:t>should be &lt; 7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result </a:t>
            </a:r>
            <a:r>
              <a:rPr lang="en-US" sz="1600" dirty="0">
                <a:latin typeface="Courier New"/>
                <a:cs typeface="Courier New"/>
              </a:rPr>
              <a:t>should equal (6.9 +- 0.2)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str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should have length 10   // for strings, arrays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str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should </a:t>
            </a:r>
            <a:r>
              <a:rPr lang="en-US" sz="1600" dirty="0" err="1">
                <a:latin typeface="Courier New"/>
                <a:cs typeface="Courier New"/>
              </a:rPr>
              <a:t>startWith</a:t>
            </a:r>
            <a:r>
              <a:rPr lang="en-US" sz="1600" dirty="0">
                <a:latin typeface="Courier New"/>
                <a:cs typeface="Courier New"/>
              </a:rPr>
              <a:t> ("hello")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str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should </a:t>
            </a:r>
            <a:r>
              <a:rPr lang="en-US" sz="1600" dirty="0" err="1">
                <a:latin typeface="Courier New"/>
                <a:cs typeface="Courier New"/>
              </a:rPr>
              <a:t>startWith</a:t>
            </a:r>
            <a:r>
              <a:rPr lang="en-US" sz="1600" dirty="0">
                <a:latin typeface="Courier New"/>
                <a:cs typeface="Courier New"/>
              </a:rPr>
              <a:t> regex "</a:t>
            </a:r>
            <a:r>
              <a:rPr lang="en-US" sz="1600" dirty="0" err="1">
                <a:latin typeface="Courier New"/>
                <a:cs typeface="Courier New"/>
              </a:rPr>
              <a:t>hel+o</a:t>
            </a:r>
            <a:r>
              <a:rPr lang="en-US" sz="1600" dirty="0" smtClean="0">
                <a:latin typeface="Courier New"/>
                <a:cs typeface="Courier New"/>
              </a:rPr>
              <a:t>"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myObject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shouldBe</a:t>
            </a:r>
            <a:r>
              <a:rPr lang="en-US" sz="1600" dirty="0">
                <a:latin typeface="Courier New"/>
                <a:cs typeface="Courier New"/>
              </a:rPr>
              <a:t> a [Thing]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result </a:t>
            </a:r>
            <a:r>
              <a:rPr lang="en-US" sz="1600" dirty="0" err="1">
                <a:latin typeface="Courier New"/>
                <a:cs typeface="Courier New"/>
              </a:rPr>
              <a:t>shouldBe</a:t>
            </a:r>
            <a:r>
              <a:rPr lang="en-US" sz="1600" dirty="0">
                <a:latin typeface="Courier New"/>
                <a:cs typeface="Courier New"/>
              </a:rPr>
              <a:t> empty  // for things that can be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             // empty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eg</a:t>
            </a:r>
            <a:r>
              <a:rPr lang="en-US" sz="1600" dirty="0">
                <a:latin typeface="Courier New"/>
                <a:cs typeface="Courier New"/>
              </a:rPr>
              <a:t>. </a:t>
            </a:r>
            <a:r>
              <a:rPr lang="en-US" sz="1600" dirty="0" smtClean="0">
                <a:latin typeface="Courier New"/>
                <a:cs typeface="Courier New"/>
              </a:rPr>
              <a:t>lists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48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TDD?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587046"/>
            <a:ext cx="81375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Test-Driven Development is a way of developing that lets tests guide design and development</a:t>
            </a:r>
          </a:p>
          <a:p>
            <a:endParaRPr lang="en-GB" sz="2400" dirty="0"/>
          </a:p>
          <a:p>
            <a:r>
              <a:rPr lang="en-GB" sz="2400" dirty="0" smtClean="0"/>
              <a:t>Invented by Kent Beck (XP)</a:t>
            </a:r>
          </a:p>
          <a:p>
            <a:endParaRPr lang="en-GB" sz="2400" dirty="0"/>
          </a:p>
          <a:p>
            <a:r>
              <a:rPr lang="en-GB" sz="2400" dirty="0" smtClean="0"/>
              <a:t>Tests are written before code</a:t>
            </a:r>
          </a:p>
          <a:p>
            <a:r>
              <a:rPr lang="en-GB" sz="2400" dirty="0" smtClean="0"/>
              <a:t>Unit tests explore the shape of what you are trying to write</a:t>
            </a:r>
          </a:p>
          <a:p>
            <a:endParaRPr lang="en-GB" sz="2400" dirty="0" smtClean="0"/>
          </a:p>
          <a:p>
            <a:r>
              <a:rPr lang="en-GB" sz="2400" dirty="0" smtClean="0"/>
              <a:t>Think about "how should it perform, and how will I know if it is doing it correctly?" before "how does it work?"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5166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577975"/>
            <a:ext cx="6356227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Set(1, 2, 3) should contain (2)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"</a:t>
            </a:r>
            <a:r>
              <a:rPr lang="en-US" sz="1600" dirty="0">
                <a:latin typeface="Courier New"/>
                <a:cs typeface="Courier New"/>
              </a:rPr>
              <a:t>123" should contain ('1')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List</a:t>
            </a:r>
            <a:r>
              <a:rPr lang="en-US" sz="1600" dirty="0">
                <a:latin typeface="Courier New"/>
                <a:cs typeface="Courier New"/>
              </a:rPr>
              <a:t>(1, 2, 3, 4, 5) should contain </a:t>
            </a:r>
            <a:r>
              <a:rPr lang="en-US" sz="1600" dirty="0" err="1">
                <a:latin typeface="Courier New"/>
                <a:cs typeface="Courier New"/>
              </a:rPr>
              <a:t>oneOf</a:t>
            </a:r>
            <a:r>
              <a:rPr lang="en-US" sz="1600" dirty="0">
                <a:latin typeface="Courier New"/>
                <a:cs typeface="Courier New"/>
              </a:rPr>
              <a:t> (5, 7, 9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List</a:t>
            </a:r>
            <a:r>
              <a:rPr lang="en-US" sz="1600" dirty="0">
                <a:latin typeface="Courier New"/>
                <a:cs typeface="Courier New"/>
              </a:rPr>
              <a:t>(1, 2, 3, 4, 5) should contain </a:t>
            </a:r>
            <a:r>
              <a:rPr lang="en-US" sz="1600" dirty="0" err="1">
                <a:latin typeface="Courier New"/>
                <a:cs typeface="Courier New"/>
              </a:rPr>
              <a:t>allOf</a:t>
            </a:r>
            <a:r>
              <a:rPr lang="en-US" sz="1600" dirty="0">
                <a:latin typeface="Courier New"/>
                <a:cs typeface="Courier New"/>
              </a:rPr>
              <a:t> (2, 4)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275" y="3700690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There are lots of others </a:t>
            </a:r>
            <a:r>
              <a:rPr lang="en-GB" sz="2400" dirty="0" smtClean="0"/>
              <a:t>to operate on collections, </a:t>
            </a:r>
            <a:r>
              <a:rPr lang="en-GB" sz="2400" dirty="0"/>
              <a:t>such as </a:t>
            </a:r>
            <a:r>
              <a:rPr lang="en-GB" sz="2400" dirty="0" err="1"/>
              <a:t>atLeastOneOf</a:t>
            </a:r>
            <a:r>
              <a:rPr lang="en-GB" sz="2400" dirty="0"/>
              <a:t>, </a:t>
            </a:r>
            <a:r>
              <a:rPr lang="en-GB" sz="2400" dirty="0" err="1"/>
              <a:t>atMostOneOf</a:t>
            </a:r>
            <a:r>
              <a:rPr lang="en-GB" sz="2400" dirty="0"/>
              <a:t>, only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33987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Complex Matching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2337904"/>
            <a:ext cx="7343677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map should (contain key ("two") and not contain value (7))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string </a:t>
            </a:r>
            <a:r>
              <a:rPr lang="en-US" sz="1600" dirty="0">
                <a:latin typeface="Courier New"/>
                <a:cs typeface="Courier New"/>
              </a:rPr>
              <a:t>should (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equal </a:t>
            </a:r>
            <a:r>
              <a:rPr lang="en-US" sz="1600" dirty="0">
                <a:latin typeface="Courier New"/>
                <a:cs typeface="Courier New"/>
              </a:rPr>
              <a:t>("fee") or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equal </a:t>
            </a:r>
            <a:r>
              <a:rPr lang="en-US" sz="1600" dirty="0">
                <a:latin typeface="Courier New"/>
                <a:cs typeface="Courier New"/>
              </a:rPr>
              <a:t>("fie") or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equal </a:t>
            </a:r>
            <a:r>
              <a:rPr lang="en-US" sz="1600" dirty="0">
                <a:latin typeface="Courier New"/>
                <a:cs typeface="Courier New"/>
              </a:rPr>
              <a:t>("</a:t>
            </a:r>
            <a:r>
              <a:rPr lang="en-US" sz="1600" dirty="0" err="1">
                <a:latin typeface="Courier New"/>
                <a:cs typeface="Courier New"/>
              </a:rPr>
              <a:t>fo</a:t>
            </a:r>
            <a:r>
              <a:rPr lang="en-US" sz="1600" dirty="0">
                <a:latin typeface="Courier New"/>
                <a:cs typeface="Courier New"/>
              </a:rPr>
              <a:t>") or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equal </a:t>
            </a:r>
            <a:r>
              <a:rPr lang="en-US" sz="1600" dirty="0">
                <a:latin typeface="Courier New"/>
                <a:cs typeface="Courier New"/>
              </a:rPr>
              <a:t>("</a:t>
            </a:r>
            <a:r>
              <a:rPr lang="en-US" sz="1600" dirty="0" err="1">
                <a:latin typeface="Courier New"/>
                <a:cs typeface="Courier New"/>
              </a:rPr>
              <a:t>fum</a:t>
            </a:r>
            <a:r>
              <a:rPr lang="en-US" sz="1600" dirty="0">
                <a:latin typeface="Courier New"/>
                <a:cs typeface="Courier New"/>
              </a:rPr>
              <a:t>")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create logical expressions. Note the parentheses: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91222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Matchers and Exceptions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Matchers have a more conversational syntax for checking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275" y="2627061"/>
            <a:ext cx="4257897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an 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IndexOutOfBoundsException</a:t>
            </a:r>
            <a:r>
              <a:rPr lang="en-US" sz="1600" dirty="0">
                <a:latin typeface="Courier New"/>
                <a:cs typeface="Courier New"/>
              </a:rPr>
              <a:t>]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should </a:t>
            </a:r>
            <a:r>
              <a:rPr lang="en-US" sz="1600" dirty="0">
                <a:latin typeface="Courier New"/>
                <a:cs typeface="Courier New"/>
              </a:rPr>
              <a:t>be </a:t>
            </a:r>
            <a:r>
              <a:rPr lang="en-US" sz="1600" b="1" dirty="0" err="1">
                <a:latin typeface="Courier New"/>
                <a:cs typeface="Courier New"/>
              </a:rPr>
              <a:t>thrownBy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s.charAt</a:t>
            </a:r>
            <a:r>
              <a:rPr lang="en-US" sz="1600" dirty="0">
                <a:latin typeface="Courier New"/>
                <a:cs typeface="Courier New"/>
              </a:rPr>
              <a:t>(-1)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275" y="3520041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capture the exception, and inspect 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4328081"/>
            <a:ext cx="6973384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thrown =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the 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IndexOutOfBoundsException</a:t>
            </a:r>
            <a:r>
              <a:rPr lang="en-US" sz="1600" dirty="0">
                <a:latin typeface="Courier New"/>
                <a:cs typeface="Courier New"/>
              </a:rPr>
              <a:t>] </a:t>
            </a:r>
            <a:r>
              <a:rPr lang="en-US" sz="1600" dirty="0" err="1">
                <a:latin typeface="Courier New"/>
                <a:cs typeface="Courier New"/>
              </a:rPr>
              <a:t>thrownBy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s.charAt</a:t>
            </a:r>
            <a:r>
              <a:rPr lang="en-US" sz="1600" dirty="0">
                <a:latin typeface="Courier New"/>
                <a:cs typeface="Courier New"/>
              </a:rPr>
              <a:t>(-1)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thrown.getMessage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should equal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(</a:t>
            </a:r>
            <a:r>
              <a:rPr lang="en-US" sz="1600" dirty="0">
                <a:latin typeface="Courier New"/>
                <a:cs typeface="Courier New"/>
              </a:rPr>
              <a:t>"String index out of range: -1")</a:t>
            </a:r>
          </a:p>
        </p:txBody>
      </p:sp>
    </p:spTree>
    <p:extLst>
      <p:ext uri="{BB962C8B-B14F-4D97-AF65-F5344CB8AC3E}">
        <p14:creationId xmlns:p14="http://schemas.microsoft.com/office/powerpoint/2010/main" val="31999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Stack Test Using Matchers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577975"/>
            <a:ext cx="6849952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class </a:t>
            </a:r>
            <a:r>
              <a:rPr lang="en-US" sz="1600" dirty="0" err="1">
                <a:latin typeface="Courier New"/>
                <a:cs typeface="Courier New"/>
              </a:rPr>
              <a:t>ExampleSpec</a:t>
            </a:r>
            <a:r>
              <a:rPr lang="en-US" sz="1600" dirty="0">
                <a:latin typeface="Courier New"/>
                <a:cs typeface="Courier New"/>
              </a:rPr>
              <a:t> extends </a:t>
            </a:r>
            <a:r>
              <a:rPr lang="en-US" sz="1600" dirty="0" err="1">
                <a:latin typeface="Courier New"/>
                <a:cs typeface="Courier New"/>
              </a:rPr>
              <a:t>FlatSpec</a:t>
            </a:r>
            <a:r>
              <a:rPr lang="en-US" sz="1600" dirty="0">
                <a:latin typeface="Courier New"/>
                <a:cs typeface="Courier New"/>
              </a:rPr>
              <a:t> with Matchers {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"</a:t>
            </a:r>
            <a:r>
              <a:rPr lang="en-US" sz="1600" dirty="0">
                <a:latin typeface="Courier New"/>
                <a:cs typeface="Courier New"/>
              </a:rPr>
              <a:t>A Stack" should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"</a:t>
            </a:r>
            <a:r>
              <a:rPr lang="en-US" sz="1600" dirty="0">
                <a:latin typeface="Courier New"/>
                <a:cs typeface="Courier New"/>
              </a:rPr>
              <a:t>pop values in last-in-first-out order" in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stack = new Stack[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]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stack.push</a:t>
            </a:r>
            <a:r>
              <a:rPr lang="en-US" sz="1600" dirty="0">
                <a:latin typeface="Courier New"/>
                <a:cs typeface="Courier New"/>
              </a:rPr>
              <a:t>(1)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stack.push</a:t>
            </a:r>
            <a:r>
              <a:rPr lang="en-US" sz="1600" dirty="0">
                <a:latin typeface="Courier New"/>
                <a:cs typeface="Courier New"/>
              </a:rPr>
              <a:t>(2)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stack.pop</a:t>
            </a:r>
            <a:r>
              <a:rPr lang="en-US" sz="1600" dirty="0">
                <a:latin typeface="Courier New"/>
                <a:cs typeface="Courier New"/>
              </a:rPr>
              <a:t>() should be (2)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stack.pop</a:t>
            </a:r>
            <a:r>
              <a:rPr lang="en-US" sz="1600" dirty="0">
                <a:latin typeface="Courier New"/>
                <a:cs typeface="Courier New"/>
              </a:rPr>
              <a:t>() should be (1)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it </a:t>
            </a:r>
            <a:r>
              <a:rPr lang="en-US" sz="1600" dirty="0">
                <a:latin typeface="Courier New"/>
                <a:cs typeface="Courier New"/>
              </a:rPr>
              <a:t>should "throw </a:t>
            </a:r>
            <a:r>
              <a:rPr lang="en-US" sz="1600" dirty="0" smtClean="0">
                <a:latin typeface="Courier New"/>
                <a:cs typeface="Courier New"/>
              </a:rPr>
              <a:t>if </a:t>
            </a:r>
            <a:r>
              <a:rPr lang="en-US" sz="1600" dirty="0">
                <a:latin typeface="Courier New"/>
                <a:cs typeface="Courier New"/>
              </a:rPr>
              <a:t>an empty stack is popped" in {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emptyStack</a:t>
            </a:r>
            <a:r>
              <a:rPr lang="en-US" sz="1600" dirty="0">
                <a:latin typeface="Courier New"/>
                <a:cs typeface="Courier New"/>
              </a:rPr>
              <a:t> = new Stack[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]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smtClean="0">
                <a:latin typeface="Courier New"/>
                <a:cs typeface="Courier New"/>
              </a:rPr>
              <a:t>   a 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NoSuchElementException</a:t>
            </a:r>
            <a:r>
              <a:rPr lang="en-US" sz="1600" dirty="0">
                <a:latin typeface="Courier New"/>
                <a:cs typeface="Courier New"/>
              </a:rPr>
              <a:t>] should be </a:t>
            </a:r>
            <a:r>
              <a:rPr lang="en-US" sz="1600" dirty="0" err="1">
                <a:latin typeface="Courier New"/>
                <a:cs typeface="Courier New"/>
              </a:rPr>
              <a:t>thrownBy</a:t>
            </a:r>
            <a:r>
              <a:rPr lang="en-US" sz="1600" dirty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</a:t>
            </a:r>
            <a:r>
              <a:rPr lang="en-US" sz="1600" dirty="0" err="1">
                <a:latin typeface="Courier New"/>
                <a:cs typeface="Courier New"/>
              </a:rPr>
              <a:t>emptyStack.pop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} 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7560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TDD?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587046"/>
            <a:ext cx="81375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Think of a feature</a:t>
            </a:r>
          </a:p>
          <a:p>
            <a:r>
              <a:rPr lang="en-GB" sz="2400" dirty="0" smtClean="0"/>
              <a:t>How would you test it?</a:t>
            </a:r>
          </a:p>
          <a:p>
            <a:endParaRPr lang="en-GB" sz="2400" dirty="0"/>
          </a:p>
          <a:p>
            <a:r>
              <a:rPr lang="en-GB" sz="2400" dirty="0" smtClean="0"/>
              <a:t>Write a test</a:t>
            </a:r>
          </a:p>
          <a:p>
            <a:r>
              <a:rPr lang="en-GB" sz="2400" dirty="0" smtClean="0"/>
              <a:t>Build and check only the new test fails</a:t>
            </a:r>
          </a:p>
          <a:p>
            <a:r>
              <a:rPr lang="en-GB" sz="2400" dirty="0" smtClean="0"/>
              <a:t>Write the simplest code to make the test pass</a:t>
            </a:r>
          </a:p>
          <a:p>
            <a:r>
              <a:rPr lang="en-GB" sz="2400" dirty="0" smtClean="0"/>
              <a:t>Check everything else still passes</a:t>
            </a:r>
          </a:p>
          <a:p>
            <a:r>
              <a:rPr lang="en-GB" sz="2400" dirty="0" smtClean="0"/>
              <a:t>Can you refactor?</a:t>
            </a:r>
          </a:p>
          <a:p>
            <a:endParaRPr lang="en-GB" sz="2400" dirty="0"/>
          </a:p>
          <a:p>
            <a:r>
              <a:rPr lang="en-GB" sz="2400" dirty="0" smtClean="0"/>
              <a:t>Move on to the next feature...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5013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 and Con...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9275" y="1587046"/>
            <a:ext cx="813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Pro...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You end up with tested and testable code</a:t>
            </a:r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You have regression tests, which speeds development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You have a guide for developers and testers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3599089"/>
            <a:ext cx="813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Con...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/>
              <a:t>It doesn't fit every </a:t>
            </a:r>
            <a:r>
              <a:rPr lang="en-GB" sz="2400" dirty="0" smtClean="0"/>
              <a:t>problem</a:t>
            </a:r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/>
              <a:t>Tests are part of the </a:t>
            </a:r>
            <a:r>
              <a:rPr lang="en-GB" sz="2400" dirty="0" smtClean="0"/>
              <a:t>codebase</a:t>
            </a:r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It requires a disciplined approach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9627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ScalaTest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587046"/>
            <a:ext cx="8137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ScalaTest</a:t>
            </a:r>
            <a:r>
              <a:rPr lang="en-GB" sz="2400" dirty="0"/>
              <a:t> is a library for writing unit tests in </a:t>
            </a:r>
            <a:r>
              <a:rPr lang="en-GB" sz="2400" dirty="0" err="1"/>
              <a:t>Scala</a:t>
            </a:r>
            <a:r>
              <a:rPr lang="en-GB" sz="2400" dirty="0"/>
              <a:t>. You can use it to write tests in traditional </a:t>
            </a:r>
            <a:r>
              <a:rPr lang="en-GB" sz="2400" dirty="0" err="1"/>
              <a:t>JUnit</a:t>
            </a:r>
            <a:r>
              <a:rPr lang="en-GB" sz="2400" dirty="0"/>
              <a:t> style, as well as use it for TDD and BDD.</a:t>
            </a:r>
          </a:p>
          <a:p>
            <a:endParaRPr lang="en-GB" sz="2400" dirty="0"/>
          </a:p>
          <a:p>
            <a:r>
              <a:rPr lang="en-GB" sz="2400" dirty="0"/>
              <a:t>It is a toolkit of traits that can be mixed to solve the problem at hand</a:t>
            </a:r>
          </a:p>
        </p:txBody>
      </p:sp>
    </p:spTree>
    <p:extLst>
      <p:ext uri="{BB962C8B-B14F-4D97-AF65-F5344CB8AC3E}">
        <p14:creationId xmlns:p14="http://schemas.microsoft.com/office/powerpoint/2010/main" val="373010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Installing </a:t>
            </a:r>
            <a:r>
              <a:rPr lang="en-GB" dirty="0" err="1" smtClean="0"/>
              <a:t>ScalaTest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587046"/>
            <a:ext cx="8137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Download from http://</a:t>
            </a:r>
            <a:r>
              <a:rPr lang="en-GB" sz="2400" dirty="0" err="1" smtClean="0"/>
              <a:t>www.scalatest.org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There </a:t>
            </a:r>
            <a:r>
              <a:rPr lang="en-GB" sz="2400" dirty="0"/>
              <a:t>are JAR files for binaries and documentation. </a:t>
            </a:r>
            <a:r>
              <a:rPr lang="en-GB" sz="2400" dirty="0" smtClean="0"/>
              <a:t>Add the JARs </a:t>
            </a:r>
            <a:r>
              <a:rPr lang="en-GB" sz="2400" dirty="0"/>
              <a:t>to </a:t>
            </a:r>
            <a:r>
              <a:rPr lang="en-GB" sz="2400" dirty="0" smtClean="0"/>
              <a:t>your project</a:t>
            </a:r>
            <a:r>
              <a:rPr lang="en-GB" sz="2400" dirty="0"/>
              <a:t>, or </a:t>
            </a:r>
            <a:r>
              <a:rPr lang="en-GB" sz="2400" dirty="0" smtClean="0"/>
              <a:t>get </a:t>
            </a:r>
            <a:r>
              <a:rPr lang="en-GB" sz="2400" dirty="0"/>
              <a:t>them using </a:t>
            </a:r>
            <a:r>
              <a:rPr lang="en-GB" sz="2400" dirty="0" smtClean="0"/>
              <a:t>Maven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If using </a:t>
            </a:r>
            <a:r>
              <a:rPr lang="en-GB" sz="2400" dirty="0" err="1"/>
              <a:t>ScalaIDE</a:t>
            </a:r>
            <a:r>
              <a:rPr lang="en-GB" sz="2400" dirty="0"/>
              <a:t>, you can install the plugin from the </a:t>
            </a:r>
            <a:r>
              <a:rPr lang="en-GB" sz="2400" dirty="0" err="1"/>
              <a:t>ScalaIDE</a:t>
            </a:r>
            <a:r>
              <a:rPr lang="en-GB" sz="2400" dirty="0"/>
              <a:t> update site. Note that you will also need to download the JAR </a:t>
            </a:r>
            <a:r>
              <a:rPr lang="en-GB" sz="2400" dirty="0" smtClean="0"/>
              <a:t>files</a:t>
            </a:r>
          </a:p>
          <a:p>
            <a:endParaRPr lang="en-GB" sz="2400" dirty="0"/>
          </a:p>
          <a:p>
            <a:r>
              <a:rPr lang="en-GB" sz="2400" dirty="0"/>
              <a:t>For Eclipse, add the </a:t>
            </a:r>
            <a:r>
              <a:rPr lang="en-GB" sz="2400" dirty="0" err="1"/>
              <a:t>ScalaTest</a:t>
            </a:r>
            <a:r>
              <a:rPr lang="en-GB" sz="2400" dirty="0"/>
              <a:t> JAR file to your project. When you create a test suite class, the plugin will let you execute tests from the "Run As" menu item</a:t>
            </a:r>
          </a:p>
        </p:txBody>
      </p:sp>
    </p:spTree>
    <p:extLst>
      <p:ext uri="{BB962C8B-B14F-4D97-AF65-F5344CB8AC3E}">
        <p14:creationId xmlns:p14="http://schemas.microsoft.com/office/powerpoint/2010/main" val="318124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 Simple Test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Make sure that the </a:t>
            </a:r>
            <a:r>
              <a:rPr lang="en-GB" sz="2400" dirty="0" err="1"/>
              <a:t>ScalaTest</a:t>
            </a:r>
            <a:r>
              <a:rPr lang="en-GB" sz="2400" dirty="0"/>
              <a:t> JAR is on the build </a:t>
            </a:r>
            <a:r>
              <a:rPr lang="en-GB" sz="2400" dirty="0" smtClean="0"/>
              <a:t>path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224480"/>
            <a:ext cx="6356227" cy="32932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import </a:t>
            </a:r>
            <a:r>
              <a:rPr lang="en-US" sz="1600" dirty="0" err="1" smtClean="0">
                <a:latin typeface="Courier New"/>
                <a:cs typeface="Courier New"/>
              </a:rPr>
              <a:t>scala.collection.mutable.Stack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import </a:t>
            </a:r>
            <a:r>
              <a:rPr lang="en-US" sz="1600" dirty="0" err="1">
                <a:latin typeface="Courier New"/>
                <a:cs typeface="Courier New"/>
              </a:rPr>
              <a:t>org.scalatest</a:t>
            </a:r>
            <a:r>
              <a:rPr lang="en-US" sz="1600" dirty="0">
                <a:latin typeface="Courier New"/>
                <a:cs typeface="Courier New"/>
              </a:rPr>
              <a:t>._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class </a:t>
            </a:r>
            <a:r>
              <a:rPr lang="en-US" sz="1600" dirty="0" err="1">
                <a:latin typeface="Courier New"/>
                <a:cs typeface="Courier New"/>
              </a:rPr>
              <a:t>ExampleSpec</a:t>
            </a:r>
            <a:r>
              <a:rPr lang="en-US" sz="1600" dirty="0">
                <a:latin typeface="Courier New"/>
                <a:cs typeface="Courier New"/>
              </a:rPr>
              <a:t> extends </a:t>
            </a:r>
            <a:r>
              <a:rPr lang="en-US" sz="1600" dirty="0" err="1">
                <a:latin typeface="Courier New"/>
                <a:cs typeface="Courier New"/>
              </a:rPr>
              <a:t>FlatSpec</a:t>
            </a:r>
            <a:r>
              <a:rPr lang="en-US" sz="1600" dirty="0">
                <a:latin typeface="Courier New"/>
                <a:cs typeface="Courier New"/>
              </a:rPr>
              <a:t> {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"</a:t>
            </a:r>
            <a:r>
              <a:rPr lang="en-US" sz="1600" dirty="0">
                <a:latin typeface="Courier New"/>
                <a:cs typeface="Courier New"/>
              </a:rPr>
              <a:t>A Stack" should "pop values in </a:t>
            </a:r>
            <a:r>
              <a:rPr lang="en-US" sz="1600" dirty="0" smtClean="0">
                <a:latin typeface="Courier New"/>
                <a:cs typeface="Courier New"/>
              </a:rPr>
              <a:t>LIFO order</a:t>
            </a:r>
            <a:r>
              <a:rPr lang="en-US" sz="1600" dirty="0">
                <a:latin typeface="Courier New"/>
                <a:cs typeface="Courier New"/>
              </a:rPr>
              <a:t>" in {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stack = new Stack[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]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stack.push</a:t>
            </a:r>
            <a:r>
              <a:rPr lang="en-US" sz="1600" dirty="0">
                <a:latin typeface="Courier New"/>
                <a:cs typeface="Courier New"/>
              </a:rPr>
              <a:t>(1)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stack.push</a:t>
            </a:r>
            <a:r>
              <a:rPr lang="en-US" sz="1600" dirty="0">
                <a:latin typeface="Courier New"/>
                <a:cs typeface="Courier New"/>
              </a:rPr>
              <a:t>(2)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assert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stack.pop</a:t>
            </a:r>
            <a:r>
              <a:rPr lang="en-US" sz="1600" dirty="0">
                <a:latin typeface="Courier New"/>
                <a:cs typeface="Courier New"/>
              </a:rPr>
              <a:t>() == 2)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assert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stack.pop</a:t>
            </a:r>
            <a:r>
              <a:rPr lang="en-US" sz="1600" dirty="0">
                <a:latin typeface="Courier New"/>
                <a:cs typeface="Courier New"/>
              </a:rPr>
              <a:t>() == 1)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6078333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Run as a </a:t>
            </a:r>
            <a:r>
              <a:rPr lang="en-GB" sz="2400" dirty="0" err="1" smtClean="0"/>
              <a:t>ScalaTest</a:t>
            </a:r>
            <a:r>
              <a:rPr lang="en-GB" sz="2400" dirty="0" smtClean="0"/>
              <a:t> suite</a:t>
            </a:r>
          </a:p>
        </p:txBody>
      </p:sp>
    </p:spTree>
    <p:extLst>
      <p:ext uri="{BB962C8B-B14F-4D97-AF65-F5344CB8AC3E}">
        <p14:creationId xmlns:p14="http://schemas.microsoft.com/office/powerpoint/2010/main" val="312189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Assertions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Scala</a:t>
            </a:r>
            <a:r>
              <a:rPr lang="en-GB" sz="2400" dirty="0"/>
              <a:t> provides assertions in the default </a:t>
            </a:r>
            <a:r>
              <a:rPr lang="en-GB" sz="2400" dirty="0" err="1"/>
              <a:t>Predef</a:t>
            </a:r>
            <a:r>
              <a:rPr lang="en-GB" sz="2400" dirty="0"/>
              <a:t> </a:t>
            </a:r>
            <a:r>
              <a:rPr lang="en-GB" sz="2400" dirty="0" smtClean="0"/>
              <a:t>object</a:t>
            </a:r>
          </a:p>
          <a:p>
            <a:endParaRPr lang="en-GB" sz="2400" dirty="0"/>
          </a:p>
          <a:p>
            <a:r>
              <a:rPr lang="en-GB" sz="2400" dirty="0" err="1" smtClean="0"/>
              <a:t>ScalaTest</a:t>
            </a:r>
            <a:r>
              <a:rPr lang="en-GB" sz="2400" dirty="0" smtClean="0"/>
              <a:t> </a:t>
            </a:r>
            <a:r>
              <a:rPr lang="en-GB" sz="2400" dirty="0"/>
              <a:t>overrides these with its own assert method, which doesn't terminate the app with an Error</a:t>
            </a:r>
            <a:endParaRPr lang="en-GB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9275" y="3670710"/>
            <a:ext cx="4257897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import </a:t>
            </a:r>
            <a:r>
              <a:rPr lang="en-US" sz="1600" dirty="0" err="1">
                <a:latin typeface="Courier New"/>
                <a:cs typeface="Courier New"/>
              </a:rPr>
              <a:t>org.scalatest.Assertions</a:t>
            </a:r>
            <a:r>
              <a:rPr lang="en-US" sz="1600" dirty="0">
                <a:latin typeface="Courier New"/>
                <a:cs typeface="Courier New"/>
              </a:rPr>
              <a:t>._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left = 2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right = 1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assert</a:t>
            </a:r>
            <a:r>
              <a:rPr lang="en-US" sz="1600" dirty="0">
                <a:latin typeface="Courier New"/>
                <a:cs typeface="Courier New"/>
              </a:rPr>
              <a:t>(left == right)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927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GB" dirty="0" smtClean="0"/>
              <a:t>andling Exceptions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'intercept' rather than try/catch</a:t>
            </a:r>
            <a:endParaRPr lang="en-GB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9275" y="2400624"/>
            <a:ext cx="4875053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s = "hi"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intercept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IndexOutOfBoundsException</a:t>
            </a:r>
            <a:r>
              <a:rPr lang="en-US" sz="1600" dirty="0">
                <a:latin typeface="Courier New"/>
                <a:cs typeface="Courier New"/>
              </a:rPr>
              <a:t>] {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s.charAt</a:t>
            </a:r>
            <a:r>
              <a:rPr lang="en-US" sz="1600" dirty="0">
                <a:latin typeface="Courier New"/>
                <a:cs typeface="Courier New"/>
              </a:rPr>
              <a:t>(-1)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488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D844D992EE492C42B480EEA5AA9F4CC3" ma:contentTypeVersion="0" ma:contentTypeDescription="Base content type which represents courseware documents" ma:contentTypeScope="" ma:versionID="0f17acc07d4019a98738e2d24d092d56">
  <xsd:schema xmlns:xsd="http://www.w3.org/2001/XMLSchema" xmlns:xs="http://www.w3.org/2001/XMLSchema" xmlns:p="http://schemas.microsoft.com/office/2006/metadata/properties" xmlns:ns2="EFD6C009-6426-4587-8DAB-41F2366D5ADA" targetNamespace="http://schemas.microsoft.com/office/2006/metadata/properties" ma:root="true" ma:fieldsID="3f5a75589bb825646f3fbc2d6b192b5f" ns2:_="">
    <xsd:import namespace="EFD6C009-6426-4587-8DAB-41F2366D5ADA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6C009-6426-4587-8DAB-41F2366D5ADA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EFD6C009-6426-4587-8DAB-41F2366D5ADA">7</SequenceNumber>
    <IsBuildFile xmlns="EFD6C009-6426-4587-8DAB-41F2366D5ADA">false</IsBuildFile>
    <BookTypeField0 xmlns="EFD6C009-6426-4587-8DAB-41F2366D5ADA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</documentManagement>
</p:properties>
</file>

<file path=customXml/itemProps1.xml><?xml version="1.0" encoding="utf-8"?>
<ds:datastoreItem xmlns:ds="http://schemas.openxmlformats.org/officeDocument/2006/customXml" ds:itemID="{7071E890-257A-4CEC-A60B-7E28E867CD66}"/>
</file>

<file path=customXml/itemProps2.xml><?xml version="1.0" encoding="utf-8"?>
<ds:datastoreItem xmlns:ds="http://schemas.openxmlformats.org/officeDocument/2006/customXml" ds:itemID="{E31E65A6-7A18-45B9-A538-B50D52EEDDAA}"/>
</file>

<file path=customXml/itemProps3.xml><?xml version="1.0" encoding="utf-8"?>
<ds:datastoreItem xmlns:ds="http://schemas.openxmlformats.org/officeDocument/2006/customXml" ds:itemID="{E5C4DC73-4364-4877-948D-E0C39115B6B1}"/>
</file>

<file path=docProps/app.xml><?xml version="1.0" encoding="utf-8"?>
<Properties xmlns="http://schemas.openxmlformats.org/officeDocument/2006/extended-properties" xmlns:vt="http://schemas.openxmlformats.org/officeDocument/2006/docPropsVTypes">
  <Template>QA PowerPoint Template_DRAFTMay2012</Template>
  <TotalTime>123</TotalTime>
  <Words>1570</Words>
  <Application>Microsoft Macintosh PowerPoint</Application>
  <PresentationFormat>On-screen Show (4:3)</PresentationFormat>
  <Paragraphs>218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QA PowerPoint Template_DRAFTMay2012</vt:lpstr>
      <vt:lpstr>Programming in Scala</vt:lpstr>
      <vt:lpstr>What is TDD?</vt:lpstr>
      <vt:lpstr>What is TDD?</vt:lpstr>
      <vt:lpstr>Pro and Con...</vt:lpstr>
      <vt:lpstr>ScalaTest</vt:lpstr>
      <vt:lpstr>Installing ScalaTest</vt:lpstr>
      <vt:lpstr>Running a Simple Test</vt:lpstr>
      <vt:lpstr>Assertions</vt:lpstr>
      <vt:lpstr>Handling Exceptions</vt:lpstr>
      <vt:lpstr>Testing Styles</vt:lpstr>
      <vt:lpstr>Testing Styles</vt:lpstr>
      <vt:lpstr>Testing Styles</vt:lpstr>
      <vt:lpstr>FlatSpec</vt:lpstr>
      <vt:lpstr>FlatSpec Sentences</vt:lpstr>
      <vt:lpstr>FlatSpec Tests</vt:lpstr>
      <vt:lpstr>FeatureSpec</vt:lpstr>
      <vt:lpstr>FeatureSpec</vt:lpstr>
      <vt:lpstr>Matchers</vt:lpstr>
      <vt:lpstr>Matchers</vt:lpstr>
      <vt:lpstr>Matchers</vt:lpstr>
      <vt:lpstr>More Complex Matching</vt:lpstr>
      <vt:lpstr>Matchers and Exceptions</vt:lpstr>
      <vt:lpstr>The Stack Test Using Matchers</vt:lpstr>
    </vt:vector>
  </TitlesOfParts>
  <Company>QA Ltd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wpriestley</dc:creator>
  <cp:lastModifiedBy>Kat McIvor</cp:lastModifiedBy>
  <cp:revision>19</cp:revision>
  <dcterms:created xsi:type="dcterms:W3CDTF">2012-05-29T10:22:07Z</dcterms:created>
  <dcterms:modified xsi:type="dcterms:W3CDTF">2015-08-04T09:19:21Z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0x010100F0967B7CEE8D417F966757887D9466FB00D844D992EE492C42B480EEA5AA9F4CC3</vt:lpwstr>
  </property>
  <property fmtid="{D5CDD505-2E9C-101B-9397-08002B2CF9AE}" pid="4" name="BookType">
    <vt:lpwstr>3</vt:lpwstr>
  </property>
</Properties>
</file>