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7" strictFirstAndLastChars="0" saveSubsetFonts="1">
  <p:sldMasterIdLst>
    <p:sldMasterId id="214748369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22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704" y="-12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34" Type="http://schemas.openxmlformats.org/officeDocument/2006/relationships/customXml" Target="../customXml/item1.xml"/><Relationship Id="rId25" Type="http://schemas.openxmlformats.org/officeDocument/2006/relationships/slide" Target="slides/slide24.xml"/><Relationship Id="rId7" Type="http://schemas.openxmlformats.org/officeDocument/2006/relationships/slide" Target="slides/slide6.xml"/><Relationship Id="rId33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0" Type="http://schemas.openxmlformats.org/officeDocument/2006/relationships/slide" Target="slides/slide19.xml"/><Relationship Id="rId2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theme" Target="theme/theme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ustomXml" Target="../customXml/item3.xml"/><Relationship Id="rId3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0" Type="http://schemas.openxmlformats.org/officeDocument/2006/relationships/presProps" Target="presProps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2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Introdcution</a:t>
            </a: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GB" sz="12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Scala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289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use for</a:t>
            </a:r>
            <a:r>
              <a:rPr lang="en-US" baseline="0" dirty="0" smtClean="0"/>
              <a:t> lazy values is to resolve </a:t>
            </a:r>
            <a:r>
              <a:rPr lang="en-US" baseline="0" smtClean="0"/>
              <a:t>circular dependencies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48645" y="9424059"/>
            <a:ext cx="2944283" cy="496094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pPr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EA919E-B7B6-4079-B18B-FD854F91D139}" type="datetimeFigureOut">
              <a:rPr lang="en-GB" smtClean="0"/>
              <a:pPr/>
              <a:t>04/08/15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99D98E-F440-42D2-9F37-78264182BF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ZACCSCALA 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v1.1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in </a:t>
            </a:r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PT Sans Narrow"/>
                <a:cs typeface="PT Sans Narrow"/>
              </a:rPr>
              <a:t>Functional Programming</a:t>
            </a:r>
            <a:endParaRPr lang="en-GB" dirty="0">
              <a:solidFill>
                <a:schemeClr val="tx1"/>
              </a:solid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5356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Definitions and Objects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Remember the difference between '</a:t>
            </a:r>
            <a:r>
              <a:rPr lang="en-GB" sz="2400" dirty="0" err="1"/>
              <a:t>val</a:t>
            </a:r>
            <a:r>
              <a:rPr lang="en-GB" sz="2400" dirty="0"/>
              <a:t>' and '</a:t>
            </a:r>
            <a:r>
              <a:rPr lang="en-GB" sz="2400" dirty="0" err="1"/>
              <a:t>def</a:t>
            </a:r>
            <a:r>
              <a:rPr lang="en-GB" sz="2400" dirty="0" smtClean="0"/>
              <a:t>'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You can only return objects from functions, so you need to use '</a:t>
            </a:r>
            <a:r>
              <a:rPr lang="en-GB" sz="2400" dirty="0" err="1"/>
              <a:t>val</a:t>
            </a:r>
            <a:r>
              <a:rPr lang="en-GB" sz="2400" dirty="0"/>
              <a:t>' to declare a function object, rather than using '</a:t>
            </a:r>
            <a:r>
              <a:rPr lang="en-GB" sz="2400" dirty="0" err="1"/>
              <a:t>def</a:t>
            </a:r>
            <a:r>
              <a:rPr lang="en-GB" sz="2400" dirty="0"/>
              <a:t>' to create a </a:t>
            </a:r>
            <a:r>
              <a:rPr lang="en-GB" sz="2400" dirty="0" smtClean="0"/>
              <a:t>definition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275" y="3773868"/>
            <a:ext cx="364074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timesTwo</a:t>
            </a:r>
            <a:r>
              <a:rPr lang="en-US" sz="1600" dirty="0">
                <a:latin typeface="Courier New"/>
                <a:cs typeface="Courier New"/>
              </a:rPr>
              <a:t>() =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tt</a:t>
            </a:r>
            <a:r>
              <a:rPr lang="en-US" sz="1600" dirty="0">
                <a:latin typeface="Courier New"/>
                <a:cs typeface="Courier New"/>
              </a:rPr>
              <a:t> = (n: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=&gt; n * 2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275" y="5181388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type of </a:t>
            </a:r>
            <a:r>
              <a:rPr lang="en-GB" sz="2400" dirty="0" err="1" smtClean="0"/>
              <a:t>timesTwo</a:t>
            </a:r>
            <a:r>
              <a:rPr lang="en-GB" sz="2400" dirty="0" smtClean="0"/>
              <a:t> is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9275" y="5826911"/>
            <a:ext cx="1665841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()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=&gt;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3363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Defining Higher-Order Functions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don't need to use a </a:t>
            </a:r>
            <a:r>
              <a:rPr lang="en-GB" sz="2400" dirty="0" err="1" smtClean="0"/>
              <a:t>val</a:t>
            </a:r>
            <a:r>
              <a:rPr lang="en-GB" sz="2400" dirty="0" smtClean="0"/>
              <a:t> explicitly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275" y="2322440"/>
            <a:ext cx="56156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600" dirty="0">
                <a:latin typeface="Courier New"/>
                <a:cs typeface="Courier New"/>
              </a:rPr>
              <a:t>val </a:t>
            </a:r>
            <a:r>
              <a:rPr lang="es-ES_tradnl" sz="1600" dirty="0" err="1">
                <a:latin typeface="Courier New"/>
                <a:cs typeface="Courier New"/>
              </a:rPr>
              <a:t>flip</a:t>
            </a:r>
            <a:r>
              <a:rPr lang="es-ES_tradnl" sz="1600" dirty="0">
                <a:latin typeface="Courier New"/>
                <a:cs typeface="Courier New"/>
              </a:rPr>
              <a:t> = (f: ((</a:t>
            </a:r>
            <a:r>
              <a:rPr lang="es-ES_tradnl" sz="1600" dirty="0" err="1">
                <a:latin typeface="Courier New"/>
                <a:cs typeface="Courier New"/>
              </a:rPr>
              <a:t>Char</a:t>
            </a:r>
            <a:r>
              <a:rPr lang="es-ES_tradnl" sz="1600" dirty="0">
                <a:latin typeface="Courier New"/>
                <a:cs typeface="Courier New"/>
              </a:rPr>
              <a:t>, </a:t>
            </a:r>
            <a:r>
              <a:rPr lang="es-ES_tradnl" sz="1600" dirty="0" err="1">
                <a:latin typeface="Courier New"/>
                <a:cs typeface="Courier New"/>
              </a:rPr>
              <a:t>Char</a:t>
            </a:r>
            <a:r>
              <a:rPr lang="es-ES_tradnl" sz="1600" dirty="0">
                <a:latin typeface="Courier New"/>
                <a:cs typeface="Courier New"/>
              </a:rPr>
              <a:t>) =&gt; </a:t>
            </a:r>
            <a:r>
              <a:rPr lang="es-ES_tradnl" sz="1600" dirty="0" err="1">
                <a:latin typeface="Courier New"/>
                <a:cs typeface="Courier New"/>
              </a:rPr>
              <a:t>String</a:t>
            </a:r>
            <a:r>
              <a:rPr lang="es-ES_tradnl" sz="1600" dirty="0">
                <a:latin typeface="Courier New"/>
                <a:cs typeface="Courier New"/>
              </a:rPr>
              <a:t>)) =&gt; </a:t>
            </a:r>
          </a:p>
          <a:p>
            <a:r>
              <a:rPr lang="es-ES_tradnl" sz="1600" dirty="0">
                <a:latin typeface="Courier New"/>
                <a:cs typeface="Courier New"/>
              </a:rPr>
              <a:t>      (x: </a:t>
            </a:r>
            <a:r>
              <a:rPr lang="es-ES_tradnl" sz="1600" dirty="0" err="1">
                <a:latin typeface="Courier New"/>
                <a:cs typeface="Courier New"/>
              </a:rPr>
              <a:t>Char</a:t>
            </a:r>
            <a:r>
              <a:rPr lang="es-ES_tradnl" sz="1600" dirty="0">
                <a:latin typeface="Courier New"/>
                <a:cs typeface="Courier New"/>
              </a:rPr>
              <a:t>, y: </a:t>
            </a:r>
            <a:r>
              <a:rPr lang="es-ES_tradnl" sz="1600" dirty="0" err="1">
                <a:latin typeface="Courier New"/>
                <a:cs typeface="Courier New"/>
              </a:rPr>
              <a:t>Char</a:t>
            </a:r>
            <a:r>
              <a:rPr lang="es-ES_tradnl" sz="1600" dirty="0">
                <a:latin typeface="Courier New"/>
                <a:cs typeface="Courier New"/>
              </a:rPr>
              <a:t>) =&gt; f(</a:t>
            </a:r>
            <a:r>
              <a:rPr lang="es-ES_tradnl" sz="1600" dirty="0" err="1">
                <a:latin typeface="Courier New"/>
                <a:cs typeface="Courier New"/>
              </a:rPr>
              <a:t>y,x</a:t>
            </a:r>
            <a:r>
              <a:rPr lang="es-ES_tradnl" sz="1600" dirty="0">
                <a:latin typeface="Courier New"/>
                <a:cs typeface="Courier New"/>
              </a:rPr>
              <a:t>)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275" y="3330816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it like this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9275" y="4039840"/>
            <a:ext cx="6849952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1600" dirty="0" err="1">
                <a:latin typeface="Courier New"/>
                <a:cs typeface="Courier New"/>
              </a:rPr>
              <a:t>val</a:t>
            </a:r>
            <a:r>
              <a:rPr lang="tr-TR" sz="1600" dirty="0">
                <a:latin typeface="Courier New"/>
                <a:cs typeface="Courier New"/>
              </a:rPr>
              <a:t> </a:t>
            </a:r>
            <a:r>
              <a:rPr lang="tr-TR" sz="1600" dirty="0" err="1">
                <a:latin typeface="Courier New"/>
                <a:cs typeface="Courier New"/>
              </a:rPr>
              <a:t>cat</a:t>
            </a:r>
            <a:r>
              <a:rPr lang="tr-TR" sz="1600" dirty="0">
                <a:latin typeface="Courier New"/>
                <a:cs typeface="Courier New"/>
              </a:rPr>
              <a:t> = (a: </a:t>
            </a:r>
            <a:r>
              <a:rPr lang="tr-TR" sz="1600" dirty="0" err="1">
                <a:latin typeface="Courier New"/>
                <a:cs typeface="Courier New"/>
              </a:rPr>
              <a:t>Char</a:t>
            </a:r>
            <a:r>
              <a:rPr lang="tr-TR" sz="1600" dirty="0">
                <a:latin typeface="Courier New"/>
                <a:cs typeface="Courier New"/>
              </a:rPr>
              <a:t>, b: </a:t>
            </a:r>
            <a:r>
              <a:rPr lang="tr-TR" sz="1600" dirty="0" err="1">
                <a:latin typeface="Courier New"/>
                <a:cs typeface="Courier New"/>
              </a:rPr>
              <a:t>Char</a:t>
            </a:r>
            <a:r>
              <a:rPr lang="tr-TR" sz="1600" dirty="0">
                <a:latin typeface="Courier New"/>
                <a:cs typeface="Courier New"/>
              </a:rPr>
              <a:t>) =&gt; "" + a + b</a:t>
            </a:r>
          </a:p>
          <a:p>
            <a:r>
              <a:rPr lang="tr-TR" sz="1600" dirty="0" err="1" smtClean="0">
                <a:latin typeface="Courier New"/>
                <a:cs typeface="Courier New"/>
              </a:rPr>
              <a:t>cat</a:t>
            </a:r>
            <a:r>
              <a:rPr lang="tr-TR" sz="1600" dirty="0">
                <a:latin typeface="Courier New"/>
                <a:cs typeface="Courier New"/>
              </a:rPr>
              <a:t>('a', 'b')                // "ab"</a:t>
            </a:r>
          </a:p>
          <a:p>
            <a:r>
              <a:rPr lang="tr-TR" sz="1600" dirty="0">
                <a:latin typeface="Courier New"/>
                <a:cs typeface="Courier New"/>
              </a:rPr>
              <a:t>    </a:t>
            </a:r>
          </a:p>
          <a:p>
            <a:r>
              <a:rPr lang="tr-TR" sz="1600" dirty="0" err="1" smtClean="0">
                <a:latin typeface="Courier New"/>
                <a:cs typeface="Courier New"/>
              </a:rPr>
              <a:t>val</a:t>
            </a:r>
            <a:r>
              <a:rPr lang="tr-TR" sz="1600" dirty="0" smtClean="0">
                <a:latin typeface="Courier New"/>
                <a:cs typeface="Courier New"/>
              </a:rPr>
              <a:t> </a:t>
            </a:r>
            <a:r>
              <a:rPr lang="tr-TR" sz="1600" dirty="0" err="1">
                <a:latin typeface="Courier New"/>
                <a:cs typeface="Courier New"/>
              </a:rPr>
              <a:t>flipcat</a:t>
            </a:r>
            <a:r>
              <a:rPr lang="tr-TR" sz="1600" dirty="0">
                <a:latin typeface="Courier New"/>
                <a:cs typeface="Courier New"/>
              </a:rPr>
              <a:t> = </a:t>
            </a:r>
            <a:r>
              <a:rPr lang="tr-TR" sz="1600" dirty="0" err="1">
                <a:latin typeface="Courier New"/>
                <a:cs typeface="Courier New"/>
              </a:rPr>
              <a:t>flip</a:t>
            </a:r>
            <a:r>
              <a:rPr lang="tr-TR" sz="1600" dirty="0">
                <a:latin typeface="Courier New"/>
                <a:cs typeface="Courier New"/>
              </a:rPr>
              <a:t>(</a:t>
            </a:r>
            <a:r>
              <a:rPr lang="tr-TR" sz="1600" dirty="0" err="1">
                <a:latin typeface="Courier New"/>
                <a:cs typeface="Courier New"/>
              </a:rPr>
              <a:t>cat</a:t>
            </a:r>
            <a:r>
              <a:rPr lang="tr-TR" sz="1600" dirty="0">
                <a:latin typeface="Courier New"/>
                <a:cs typeface="Courier New"/>
              </a:rPr>
              <a:t>)      // (</a:t>
            </a:r>
            <a:r>
              <a:rPr lang="tr-TR" sz="1600" dirty="0" err="1">
                <a:latin typeface="Courier New"/>
                <a:cs typeface="Courier New"/>
              </a:rPr>
              <a:t>Char</a:t>
            </a:r>
            <a:r>
              <a:rPr lang="tr-TR" sz="1600" dirty="0">
                <a:latin typeface="Courier New"/>
                <a:cs typeface="Courier New"/>
              </a:rPr>
              <a:t>, </a:t>
            </a:r>
            <a:r>
              <a:rPr lang="tr-TR" sz="1600" dirty="0" err="1">
                <a:latin typeface="Courier New"/>
                <a:cs typeface="Courier New"/>
              </a:rPr>
              <a:t>Char</a:t>
            </a:r>
            <a:r>
              <a:rPr lang="tr-TR" sz="1600" dirty="0">
                <a:latin typeface="Courier New"/>
                <a:cs typeface="Courier New"/>
              </a:rPr>
              <a:t>) =&gt; </a:t>
            </a:r>
            <a:r>
              <a:rPr lang="tr-TR" sz="1600" dirty="0" err="1">
                <a:latin typeface="Courier New"/>
                <a:cs typeface="Courier New"/>
              </a:rPr>
              <a:t>String</a:t>
            </a:r>
            <a:endParaRPr lang="tr-TR" sz="1600" dirty="0">
              <a:latin typeface="Courier New"/>
              <a:cs typeface="Courier New"/>
            </a:endParaRPr>
          </a:p>
          <a:p>
            <a:r>
              <a:rPr lang="tr-TR" sz="1600" dirty="0" err="1" smtClean="0">
                <a:latin typeface="Courier New"/>
                <a:cs typeface="Courier New"/>
              </a:rPr>
              <a:t>flipcat</a:t>
            </a:r>
            <a:r>
              <a:rPr lang="tr-TR" sz="1600" dirty="0">
                <a:latin typeface="Courier New"/>
                <a:cs typeface="Courier New"/>
              </a:rPr>
              <a:t>('a', 'b')            // "</a:t>
            </a:r>
            <a:r>
              <a:rPr lang="tr-TR" sz="1600" dirty="0" err="1">
                <a:latin typeface="Courier New"/>
                <a:cs typeface="Courier New"/>
              </a:rPr>
              <a:t>ba</a:t>
            </a:r>
            <a:r>
              <a:rPr lang="tr-TR" sz="1600" dirty="0">
                <a:latin typeface="Courier New"/>
                <a:cs typeface="Courier New"/>
              </a:rPr>
              <a:t>"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645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Closures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closure is a function whose </a:t>
            </a:r>
            <a:r>
              <a:rPr lang="en-GB" sz="2400" dirty="0" smtClean="0"/>
              <a:t>behaviour </a:t>
            </a:r>
            <a:r>
              <a:rPr lang="en-GB" sz="2400" dirty="0"/>
              <a:t>depends on variables declared outside the scope in which it is then used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275" y="2891185"/>
            <a:ext cx="3093628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n = 10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f(x: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 x + n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f</a:t>
            </a:r>
            <a:r>
              <a:rPr lang="en-US" sz="1600" dirty="0">
                <a:latin typeface="Courier New"/>
                <a:cs typeface="Courier New"/>
              </a:rPr>
              <a:t>(3)    // 13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275" y="4261416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is often used when returning functions: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275" y="4970440"/>
            <a:ext cx="4134465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Courier New"/>
                <a:cs typeface="Courier New"/>
              </a:rPr>
              <a:t>def</a:t>
            </a:r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err="1">
                <a:latin typeface="Courier New"/>
                <a:cs typeface="Courier New"/>
              </a:rPr>
              <a:t>func</a:t>
            </a:r>
            <a:r>
              <a:rPr lang="fr-FR" sz="1600" dirty="0">
                <a:latin typeface="Courier New"/>
                <a:cs typeface="Courier New"/>
              </a:rPr>
              <a:t>(x: Int): Int =&gt; Int = {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val </a:t>
            </a:r>
            <a:r>
              <a:rPr lang="fr-FR" sz="1600" dirty="0">
                <a:latin typeface="Courier New"/>
                <a:cs typeface="Courier New"/>
              </a:rPr>
              <a:t>z = 4</a:t>
            </a:r>
          </a:p>
          <a:p>
            <a:r>
              <a:rPr lang="fr-FR" sz="1600" dirty="0">
                <a:latin typeface="Courier New"/>
                <a:cs typeface="Courier New"/>
              </a:rPr>
              <a:t>  </a:t>
            </a:r>
            <a:r>
              <a:rPr lang="fr-FR" sz="1600" dirty="0" smtClean="0">
                <a:latin typeface="Courier New"/>
                <a:cs typeface="Courier New"/>
              </a:rPr>
              <a:t>(</a:t>
            </a:r>
            <a:r>
              <a:rPr lang="fr-FR" sz="1600" dirty="0">
                <a:latin typeface="Courier New"/>
                <a:cs typeface="Courier New"/>
              </a:rPr>
              <a:t>y: Int) =&gt; x + y + z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32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Another Example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</a:t>
            </a:r>
            <a:r>
              <a:rPr lang="en-GB" sz="2400" i="1" dirty="0" smtClean="0"/>
              <a:t>fib</a:t>
            </a:r>
            <a:r>
              <a:rPr lang="en-GB" sz="2400" dirty="0" smtClean="0"/>
              <a:t> </a:t>
            </a:r>
            <a:r>
              <a:rPr lang="en-GB" sz="2400" dirty="0"/>
              <a:t>returns a function that calculates Fibonacci numbers, and which returns the next one each time it is called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275" y="2757869"/>
            <a:ext cx="351731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s-IS" sz="1600" dirty="0" smtClean="0">
                <a:latin typeface="Courier New"/>
                <a:cs typeface="Courier New"/>
              </a:rPr>
              <a:t>def </a:t>
            </a:r>
            <a:r>
              <a:rPr lang="is-IS" sz="1600" dirty="0">
                <a:latin typeface="Courier New"/>
                <a:cs typeface="Courier New"/>
              </a:rPr>
              <a:t>fib() = {</a:t>
            </a:r>
          </a:p>
          <a:p>
            <a:r>
              <a:rPr lang="is-IS" sz="1600" dirty="0" smtClean="0">
                <a:latin typeface="Courier New"/>
                <a:cs typeface="Courier New"/>
              </a:rPr>
              <a:t>  var </a:t>
            </a:r>
            <a:r>
              <a:rPr lang="is-IS" sz="1600" dirty="0">
                <a:latin typeface="Courier New"/>
                <a:cs typeface="Courier New"/>
              </a:rPr>
              <a:t>t = (1,-1)</a:t>
            </a:r>
          </a:p>
          <a:p>
            <a:r>
              <a:rPr lang="is-IS" sz="1600" dirty="0">
                <a:latin typeface="Courier New"/>
                <a:cs typeface="Courier New"/>
              </a:rPr>
              <a:t>  </a:t>
            </a:r>
            <a:r>
              <a:rPr lang="is-IS" sz="1600" dirty="0" smtClean="0">
                <a:latin typeface="Courier New"/>
                <a:cs typeface="Courier New"/>
              </a:rPr>
              <a:t>(</a:t>
            </a:r>
            <a:r>
              <a:rPr lang="is-IS" sz="1600" dirty="0">
                <a:latin typeface="Courier New"/>
                <a:cs typeface="Courier New"/>
              </a:rPr>
              <a:t>) =&gt; { </a:t>
            </a:r>
          </a:p>
          <a:p>
            <a:r>
              <a:rPr lang="is-IS" sz="1600" dirty="0">
                <a:latin typeface="Courier New"/>
                <a:cs typeface="Courier New"/>
              </a:rPr>
              <a:t>  </a:t>
            </a:r>
            <a:r>
              <a:rPr lang="is-IS" sz="1600" dirty="0" smtClean="0">
                <a:latin typeface="Courier New"/>
                <a:cs typeface="Courier New"/>
              </a:rPr>
              <a:t>  t </a:t>
            </a:r>
            <a:r>
              <a:rPr lang="is-IS" sz="1600" dirty="0">
                <a:latin typeface="Courier New"/>
                <a:cs typeface="Courier New"/>
              </a:rPr>
              <a:t>= (t._1 + t._2, t._1)</a:t>
            </a:r>
          </a:p>
          <a:p>
            <a:r>
              <a:rPr lang="is-IS" sz="1600" dirty="0">
                <a:latin typeface="Courier New"/>
                <a:cs typeface="Courier New"/>
              </a:rPr>
              <a:t>    </a:t>
            </a:r>
            <a:r>
              <a:rPr lang="is-IS" sz="1600" dirty="0" smtClean="0">
                <a:latin typeface="Courier New"/>
                <a:cs typeface="Courier New"/>
              </a:rPr>
              <a:t>t</a:t>
            </a:r>
            <a:r>
              <a:rPr lang="is-IS" sz="1600" dirty="0">
                <a:latin typeface="Courier New"/>
                <a:cs typeface="Courier New"/>
              </a:rPr>
              <a:t>._1</a:t>
            </a:r>
          </a:p>
          <a:p>
            <a:r>
              <a:rPr lang="is-IS" sz="1600" dirty="0">
                <a:latin typeface="Courier New"/>
                <a:cs typeface="Courier New"/>
              </a:rPr>
              <a:t>  </a:t>
            </a:r>
            <a:r>
              <a:rPr lang="is-IS" sz="1600" dirty="0" smtClean="0">
                <a:latin typeface="Courier New"/>
                <a:cs typeface="Courier New"/>
              </a:rPr>
              <a:t>}</a:t>
            </a:r>
            <a:endParaRPr lang="is-IS" sz="1600" dirty="0">
              <a:latin typeface="Courier New"/>
              <a:cs typeface="Courier New"/>
            </a:endParaRPr>
          </a:p>
          <a:p>
            <a:r>
              <a:rPr lang="is-IS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5086804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(Note: t is a pair, and you access its </a:t>
            </a:r>
            <a:r>
              <a:rPr lang="en-GB" sz="2400" smtClean="0"/>
              <a:t>members using _1 and _2)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26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Currying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Currying (named after Haskell Curry) is the act of replacing a function with &gt;1 </a:t>
            </a:r>
            <a:r>
              <a:rPr lang="en-GB" sz="2400" dirty="0" smtClean="0"/>
              <a:t>argument </a:t>
            </a:r>
            <a:r>
              <a:rPr lang="en-GB" sz="2400" dirty="0"/>
              <a:t>with a chain of single argument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275" y="2884863"/>
            <a:ext cx="549220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s-IS" sz="1600" dirty="0" smtClean="0">
                <a:latin typeface="Courier New"/>
                <a:cs typeface="Courier New"/>
              </a:rPr>
              <a:t>val </a:t>
            </a:r>
            <a:r>
              <a:rPr lang="is-IS" sz="1600" dirty="0">
                <a:latin typeface="Courier New"/>
                <a:cs typeface="Courier New"/>
              </a:rPr>
              <a:t>sum = (x: Int, y: Int, z: Int) =&gt; x+y+z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3499304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signature of this 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4225620"/>
            <a:ext cx="290015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s-IS" sz="1600" dirty="0" smtClean="0">
                <a:latin typeface="Courier New"/>
                <a:cs typeface="Courier New"/>
              </a:rPr>
              <a:t>(Int</a:t>
            </a:r>
            <a:r>
              <a:rPr lang="is-IS" sz="1600" dirty="0">
                <a:latin typeface="Courier New"/>
                <a:cs typeface="Courier New"/>
              </a:rPr>
              <a:t>, </a:t>
            </a:r>
            <a:r>
              <a:rPr lang="is-IS" sz="1600" dirty="0" smtClean="0">
                <a:latin typeface="Courier New"/>
                <a:cs typeface="Courier New"/>
              </a:rPr>
              <a:t>Int, </a:t>
            </a:r>
            <a:r>
              <a:rPr lang="is-IS" sz="1600" dirty="0">
                <a:latin typeface="Courier New"/>
                <a:cs typeface="Courier New"/>
              </a:rPr>
              <a:t>Int) =&gt; </a:t>
            </a:r>
            <a:r>
              <a:rPr lang="is-IS" sz="1600" dirty="0" smtClean="0">
                <a:latin typeface="Courier New"/>
                <a:cs typeface="Courier New"/>
              </a:rPr>
              <a:t>Int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4830990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Currying changes it to a chain of single argument functions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5502877"/>
            <a:ext cx="401103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/>
                <a:cs typeface="Courier New"/>
              </a:rPr>
              <a:t>val a = </a:t>
            </a:r>
            <a:r>
              <a:rPr lang="fr-FR" sz="1600" dirty="0" err="1">
                <a:latin typeface="Courier New"/>
                <a:cs typeface="Courier New"/>
              </a:rPr>
              <a:t>sum.curried</a:t>
            </a:r>
            <a:endParaRPr lang="fr-FR" sz="1600" dirty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a</a:t>
            </a:r>
            <a:r>
              <a:rPr lang="fr-FR" sz="1600" dirty="0">
                <a:latin typeface="Courier New"/>
                <a:cs typeface="Courier New"/>
              </a:rPr>
              <a:t>: Int =&gt; (Int =&gt; (Int =&gt; Int))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091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Currying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Here's how you could use it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275" y="2322434"/>
            <a:ext cx="6726521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/>
                <a:cs typeface="Courier New"/>
              </a:rPr>
              <a:t>val b = a(3)                // b: Int =&gt; (Int =&gt; Int)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val </a:t>
            </a:r>
            <a:r>
              <a:rPr lang="fr-FR" sz="1600" dirty="0">
                <a:latin typeface="Courier New"/>
                <a:cs typeface="Courier New"/>
              </a:rPr>
              <a:t>c = b(2)                // c: Int =&gt; Int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val </a:t>
            </a:r>
            <a:r>
              <a:rPr lang="fr-FR" sz="1600" dirty="0">
                <a:latin typeface="Courier New"/>
                <a:cs typeface="Courier New"/>
              </a:rPr>
              <a:t>d = c(4)                // d: Int = 9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3707946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a() returns a function that has one fewer arguments, and so on until you call the last one which returns the value</a:t>
            </a:r>
          </a:p>
        </p:txBody>
      </p:sp>
    </p:spTree>
    <p:extLst>
      <p:ext uri="{BB962C8B-B14F-4D97-AF65-F5344CB8AC3E}">
        <p14:creationId xmlns:p14="http://schemas.microsoft.com/office/powerpoint/2010/main" val="33457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Currying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often use this to fix the value of one or more </a:t>
            </a:r>
            <a:r>
              <a:rPr lang="en-GB" sz="2400" dirty="0" smtClean="0"/>
              <a:t>arguments</a:t>
            </a:r>
          </a:p>
          <a:p>
            <a:r>
              <a:rPr lang="en-GB" sz="2400" dirty="0" smtClean="0"/>
              <a:t>Note the two sets of parentheses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275" y="2797386"/>
            <a:ext cx="43813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err="1">
                <a:latin typeface="Courier New"/>
                <a:cs typeface="Courier New"/>
              </a:rPr>
              <a:t>def</a:t>
            </a:r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err="1">
                <a:latin typeface="Courier New"/>
                <a:cs typeface="Courier New"/>
              </a:rPr>
              <a:t>adder</a:t>
            </a:r>
            <a:r>
              <a:rPr lang="fr-FR" sz="1600" dirty="0">
                <a:latin typeface="Courier New"/>
                <a:cs typeface="Courier New"/>
              </a:rPr>
              <a:t>(x: Int)(y: Int) = x + 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318180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could use it like this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3844625"/>
            <a:ext cx="475162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v = adder(2)(3)   // gives 5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adder</a:t>
            </a:r>
            <a:r>
              <a:rPr lang="en-US" sz="1600" dirty="0">
                <a:latin typeface="Courier New"/>
                <a:cs typeface="Courier New"/>
              </a:rPr>
              <a:t>(2,3) </a:t>
            </a:r>
            <a:r>
              <a:rPr lang="en-US" sz="1600" dirty="0" smtClean="0">
                <a:latin typeface="Courier New"/>
                <a:cs typeface="Courier New"/>
              </a:rPr>
              <a:t>           // syntax error</a:t>
            </a:r>
            <a:endParaRPr lang="fr-FR" sz="16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4740277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fix the value of an argument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5421239"/>
            <a:ext cx="6109365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addTwo</a:t>
            </a:r>
            <a:r>
              <a:rPr lang="en-US" sz="1600" dirty="0">
                <a:latin typeface="Courier New"/>
                <a:cs typeface="Courier New"/>
              </a:rPr>
              <a:t> = adder(2) </a:t>
            </a:r>
            <a:r>
              <a:rPr lang="en-US" sz="1600" dirty="0" smtClean="0">
                <a:latin typeface="Courier New"/>
                <a:cs typeface="Courier New"/>
              </a:rPr>
              <a:t>_   // note the underscore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v1 = </a:t>
            </a:r>
            <a:r>
              <a:rPr lang="en-US" sz="1600" dirty="0" err="1">
                <a:latin typeface="Courier New"/>
                <a:cs typeface="Courier New"/>
              </a:rPr>
              <a:t>addTwo</a:t>
            </a:r>
            <a:r>
              <a:rPr lang="en-US" sz="1600" dirty="0">
                <a:latin typeface="Courier New"/>
                <a:cs typeface="Courier New"/>
              </a:rPr>
              <a:t>(3)    </a:t>
            </a:r>
            <a:r>
              <a:rPr lang="en-US" sz="1600" dirty="0" smtClean="0">
                <a:latin typeface="Courier New"/>
                <a:cs typeface="Courier New"/>
              </a:rPr>
              <a:t>    /</a:t>
            </a:r>
            <a:r>
              <a:rPr lang="en-US" sz="1600" dirty="0">
                <a:latin typeface="Courier New"/>
                <a:cs typeface="Courier New"/>
              </a:rPr>
              <a:t>/ also gives 5</a:t>
            </a:r>
            <a:endParaRPr lang="fr-FR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686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compose and </a:t>
            </a:r>
            <a:r>
              <a:rPr lang="en-GB" dirty="0" err="1" smtClean="0"/>
              <a:t>andThen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compose</a:t>
            </a:r>
            <a:r>
              <a:rPr lang="en-GB" sz="2400" dirty="0" smtClean="0"/>
              <a:t> </a:t>
            </a:r>
            <a:r>
              <a:rPr lang="en-GB" sz="2400" dirty="0"/>
              <a:t>takes two functions and returns a single function that combines them: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275" y="2612720"/>
            <a:ext cx="4381328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ourier New"/>
                <a:cs typeface="Courier New"/>
              </a:rPr>
              <a:t>val f = (n: Int) =&gt; n + 2</a:t>
            </a:r>
          </a:p>
          <a:p>
            <a:r>
              <a:rPr lang="fr-FR" sz="1600" dirty="0">
                <a:latin typeface="Courier New"/>
                <a:cs typeface="Courier New"/>
              </a:rPr>
              <a:t>val </a:t>
            </a:r>
            <a:r>
              <a:rPr lang="fr-FR" sz="1600" dirty="0" smtClean="0">
                <a:latin typeface="Courier New"/>
                <a:cs typeface="Courier New"/>
              </a:rPr>
              <a:t>g </a:t>
            </a:r>
            <a:r>
              <a:rPr lang="fr-FR" sz="1600" dirty="0">
                <a:latin typeface="Courier New"/>
                <a:cs typeface="Courier New"/>
              </a:rPr>
              <a:t>= (n: Int) =&gt; n * 2</a:t>
            </a:r>
          </a:p>
          <a:p>
            <a:endParaRPr lang="fr-FR" sz="1600" dirty="0" smtClean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val </a:t>
            </a:r>
            <a:r>
              <a:rPr lang="fr-FR" sz="1600" dirty="0" err="1">
                <a:latin typeface="Courier New"/>
                <a:cs typeface="Courier New"/>
              </a:rPr>
              <a:t>both</a:t>
            </a:r>
            <a:r>
              <a:rPr lang="fr-FR" sz="1600" dirty="0">
                <a:latin typeface="Courier New"/>
                <a:cs typeface="Courier New"/>
              </a:rPr>
              <a:t> = f </a:t>
            </a:r>
            <a:r>
              <a:rPr lang="fr-FR" sz="1600" b="1" dirty="0">
                <a:latin typeface="Courier New"/>
                <a:cs typeface="Courier New"/>
              </a:rPr>
              <a:t>compose</a:t>
            </a:r>
            <a:r>
              <a:rPr lang="fr-FR" sz="1600" dirty="0">
                <a:latin typeface="Courier New"/>
                <a:cs typeface="Courier New"/>
              </a:rPr>
              <a:t> g  // f(g(x)</a:t>
            </a:r>
            <a:r>
              <a:rPr lang="fr-FR" sz="1600" dirty="0" smtClean="0">
                <a:latin typeface="Courier New"/>
                <a:cs typeface="Courier New"/>
              </a:rPr>
              <a:t>)</a:t>
            </a:r>
          </a:p>
          <a:p>
            <a:endParaRPr lang="fr-FR" sz="1600" dirty="0">
              <a:latin typeface="Courier New"/>
              <a:cs typeface="Courier New"/>
            </a:endParaRPr>
          </a:p>
          <a:p>
            <a:r>
              <a:rPr lang="fr-FR" sz="1600" dirty="0" err="1" smtClean="0">
                <a:latin typeface="Courier New"/>
                <a:cs typeface="Courier New"/>
              </a:rPr>
              <a:t>both</a:t>
            </a:r>
            <a:r>
              <a:rPr lang="fr-FR" sz="1600" dirty="0" smtClean="0">
                <a:latin typeface="Courier New"/>
                <a:cs typeface="Courier New"/>
              </a:rPr>
              <a:t>(2)</a:t>
            </a:r>
            <a:endParaRPr lang="fr-FR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275" y="4587876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applies g() first, and then f(</a:t>
            </a:r>
            <a:r>
              <a:rPr lang="en-GB" sz="2400" dirty="0" smtClean="0"/>
              <a:t>)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If </a:t>
            </a:r>
            <a:r>
              <a:rPr lang="en-GB" sz="2400" dirty="0"/>
              <a:t>you don't like that ordering, use </a:t>
            </a:r>
            <a:r>
              <a:rPr lang="en-GB" sz="2400" i="1" dirty="0" err="1" smtClean="0"/>
              <a:t>andThen</a:t>
            </a:r>
            <a:endParaRPr lang="en-GB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6000217"/>
            <a:ext cx="43813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both = g </a:t>
            </a:r>
            <a:r>
              <a:rPr lang="en-US" sz="1600" b="1" dirty="0" err="1">
                <a:latin typeface="Courier New"/>
                <a:cs typeface="Courier New"/>
              </a:rPr>
              <a:t>andThen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f  // f(g(x))</a:t>
            </a:r>
            <a:endParaRPr lang="fr-FR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85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Definitions and Values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Definitions and values are different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275" y="2177292"/>
            <a:ext cx="7343677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urier New"/>
                <a:cs typeface="Courier New"/>
              </a:rPr>
              <a:t>def</a:t>
            </a:r>
            <a:r>
              <a:rPr lang="fr-FR" sz="1600" dirty="0" smtClean="0">
                <a:latin typeface="Courier New"/>
                <a:cs typeface="Courier New"/>
              </a:rPr>
              <a:t> a(n: Int) = n + 2       // a:(n: Int)Int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val b = (</a:t>
            </a:r>
            <a:r>
              <a:rPr lang="fr-FR" sz="1600" dirty="0">
                <a:latin typeface="Courier New"/>
                <a:cs typeface="Courier New"/>
              </a:rPr>
              <a:t>n: Int) </a:t>
            </a:r>
            <a:r>
              <a:rPr lang="fr-FR" sz="1600" dirty="0" smtClean="0">
                <a:latin typeface="Courier New"/>
                <a:cs typeface="Courier New"/>
              </a:rPr>
              <a:t>=&gt; </a:t>
            </a:r>
            <a:r>
              <a:rPr lang="fr-FR" sz="1600" dirty="0">
                <a:latin typeface="Courier New"/>
                <a:cs typeface="Courier New"/>
              </a:rPr>
              <a:t>n + 2   // </a:t>
            </a:r>
            <a:r>
              <a:rPr lang="fr-FR" sz="1600" dirty="0" smtClean="0">
                <a:latin typeface="Courier New"/>
                <a:cs typeface="Courier New"/>
              </a:rPr>
              <a:t>b: Int =&gt; Int = &lt;Function1&gt;</a:t>
            </a:r>
            <a:endParaRPr lang="fr-FR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275" y="3163662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compose a definition, you need to convert it to a value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3877502"/>
            <a:ext cx="746710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c = a compose b  // error: missing arguments for method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c = </a:t>
            </a:r>
            <a:r>
              <a:rPr lang="en-US" sz="1600" b="1" dirty="0" smtClean="0">
                <a:latin typeface="Courier New"/>
                <a:cs typeface="Courier New"/>
              </a:rPr>
              <a:t>a _</a:t>
            </a:r>
            <a:r>
              <a:rPr lang="en-US" sz="1600" dirty="0" smtClean="0">
                <a:latin typeface="Courier New"/>
                <a:cs typeface="Courier New"/>
              </a:rPr>
              <a:t> compose b</a:t>
            </a:r>
            <a:endParaRPr lang="fr-FR" sz="16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5021491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underscore turns </a:t>
            </a:r>
            <a:r>
              <a:rPr lang="en-GB" sz="2400" i="1" dirty="0" smtClean="0"/>
              <a:t>a</a:t>
            </a:r>
            <a:r>
              <a:rPr lang="en-GB" sz="2400" dirty="0" smtClean="0"/>
              <a:t> into a partial function, which can then be composed with </a:t>
            </a:r>
            <a:r>
              <a:rPr lang="en-GB" sz="2400" i="1" dirty="0" smtClean="0"/>
              <a:t>b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46543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Recursion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Recursion is commonly used instead of </a:t>
            </a:r>
            <a:r>
              <a:rPr lang="en-GB" sz="2400" dirty="0" smtClean="0"/>
              <a:t>looping</a:t>
            </a:r>
          </a:p>
          <a:p>
            <a:r>
              <a:rPr lang="en-GB" sz="2400" dirty="0" smtClean="0"/>
              <a:t>It </a:t>
            </a:r>
            <a:r>
              <a:rPr lang="en-GB" sz="2400" dirty="0"/>
              <a:t>avoids the mutable state associated with loop counters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275" y="2694363"/>
            <a:ext cx="684995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fact</a:t>
            </a:r>
            <a:r>
              <a:rPr lang="en-US" sz="1600" dirty="0">
                <a:latin typeface="Courier New"/>
                <a:cs typeface="Courier New"/>
              </a:rPr>
              <a:t>(n: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= if (n==0) 1 else n * </a:t>
            </a:r>
            <a:r>
              <a:rPr lang="en-US" sz="1600" b="1" dirty="0">
                <a:latin typeface="Courier New"/>
                <a:cs typeface="Courier New"/>
              </a:rPr>
              <a:t>fact</a:t>
            </a:r>
            <a:r>
              <a:rPr lang="en-US" sz="1600" dirty="0">
                <a:latin typeface="Courier New"/>
                <a:cs typeface="Courier New"/>
              </a:rPr>
              <a:t>(n-1)</a:t>
            </a:r>
            <a:endParaRPr lang="fr-FR" sz="16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3408587"/>
            <a:ext cx="8137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the return type has to be provided for recursive </a:t>
            </a:r>
            <a:r>
              <a:rPr lang="en-GB" sz="2400" dirty="0" smtClean="0"/>
              <a:t>functions</a:t>
            </a:r>
          </a:p>
          <a:p>
            <a:endParaRPr lang="en-GB" sz="2400" dirty="0"/>
          </a:p>
          <a:p>
            <a:r>
              <a:rPr lang="en-GB" sz="2400" dirty="0" smtClean="0"/>
              <a:t>This </a:t>
            </a:r>
            <a:r>
              <a:rPr lang="en-GB" sz="2400" dirty="0"/>
              <a:t>is because in OO languages it is not generally possible to deduce the type, because of </a:t>
            </a:r>
            <a:r>
              <a:rPr lang="en-GB" sz="2400" dirty="0" err="1"/>
              <a:t>subclassing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7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style of programming characterised by</a:t>
            </a:r>
          </a:p>
          <a:p>
            <a:endParaRPr lang="en-GB" sz="2000" dirty="0"/>
          </a:p>
          <a:p>
            <a:pPr marL="342900" indent="-342900">
              <a:buFont typeface="Arial"/>
              <a:buChar char="•"/>
            </a:pPr>
            <a:r>
              <a:rPr lang="en-GB" sz="2000" dirty="0" smtClean="0"/>
              <a:t>treating </a:t>
            </a:r>
            <a:r>
              <a:rPr lang="en-GB" sz="2000" dirty="0"/>
              <a:t>computation as the evaluation of functions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/>
              <a:t>use </a:t>
            </a:r>
            <a:r>
              <a:rPr lang="en-GB" sz="2000" dirty="0"/>
              <a:t>of higher-order functions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/>
              <a:t>avoidance </a:t>
            </a:r>
            <a:r>
              <a:rPr lang="en-GB" sz="2000" dirty="0"/>
              <a:t>of mutable state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/>
              <a:t>recursion</a:t>
            </a:r>
            <a:endParaRPr lang="en-GB" sz="2000" dirty="0"/>
          </a:p>
          <a:p>
            <a:pPr marL="342900" indent="-342900">
              <a:buFont typeface="Arial"/>
              <a:buChar char="•"/>
            </a:pPr>
            <a:r>
              <a:rPr lang="en-GB" sz="2000" dirty="0" smtClean="0"/>
              <a:t>lazy evaluation</a:t>
            </a:r>
          </a:p>
          <a:p>
            <a:pPr marL="342900" indent="-342900">
              <a:buFont typeface="Arial"/>
              <a:buChar char="•"/>
            </a:pPr>
            <a:endParaRPr lang="en-GB" sz="2000" dirty="0"/>
          </a:p>
          <a:p>
            <a:r>
              <a:rPr lang="en-GB" sz="2000" dirty="0"/>
              <a:t>FP is based on Lambda Calculus, a theoretical framework for describing functions and their evaluation (Alonzo Church, 1932)</a:t>
            </a:r>
          </a:p>
          <a:p>
            <a:endParaRPr lang="en-GB" sz="2000" dirty="0"/>
          </a:p>
          <a:p>
            <a:r>
              <a:rPr lang="en-GB" sz="2000" dirty="0"/>
              <a:t>Lisp has supported FP since the 1950s, but it has </a:t>
            </a:r>
            <a:r>
              <a:rPr lang="en-GB" sz="2000" dirty="0" smtClean="0"/>
              <a:t>come </a:t>
            </a:r>
            <a:r>
              <a:rPr lang="en-GB" sz="2000" dirty="0"/>
              <a:t>into greater prominence with languages such as </a:t>
            </a:r>
            <a:r>
              <a:rPr lang="en-GB" sz="2000" dirty="0" err="1" smtClean="0"/>
              <a:t>Scala</a:t>
            </a:r>
            <a:r>
              <a:rPr lang="en-GB" sz="2000" dirty="0" smtClean="0"/>
              <a:t> and </a:t>
            </a:r>
            <a:r>
              <a:rPr lang="en-GB" sz="2000" dirty="0"/>
              <a:t>Haskell</a:t>
            </a:r>
          </a:p>
        </p:txBody>
      </p:sp>
    </p:spTree>
    <p:extLst>
      <p:ext uri="{BB962C8B-B14F-4D97-AF65-F5344CB8AC3E}">
        <p14:creationId xmlns:p14="http://schemas.microsoft.com/office/powerpoint/2010/main" val="112589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Tail Recursion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Recursion involves building a call stack, which can be expensive. If the recursive call is the last operation, it can be turned into a loop. This is cheaper and doesn't risk blowing the stack.</a:t>
            </a:r>
          </a:p>
          <a:p>
            <a:endParaRPr lang="en-GB" sz="2400" dirty="0"/>
          </a:p>
          <a:p>
            <a:r>
              <a:rPr lang="en-GB" sz="2400" dirty="0"/>
              <a:t>This is not tail-</a:t>
            </a:r>
            <a:r>
              <a:rPr lang="en-GB" sz="2400" dirty="0" smtClean="0"/>
              <a:t>recursive, </a:t>
            </a:r>
            <a:r>
              <a:rPr lang="en-GB" sz="2400" dirty="0"/>
              <a:t>because the </a:t>
            </a:r>
            <a:r>
              <a:rPr lang="en-GB" sz="2400" dirty="0" smtClean="0"/>
              <a:t>multiplication </a:t>
            </a:r>
            <a:r>
              <a:rPr lang="en-GB" sz="2400" dirty="0"/>
              <a:t>is the final operation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275" y="4330457"/>
            <a:ext cx="684995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fact</a:t>
            </a:r>
            <a:r>
              <a:rPr lang="en-US" sz="1600" dirty="0">
                <a:latin typeface="Courier New"/>
                <a:cs typeface="Courier New"/>
              </a:rPr>
              <a:t>(n: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= if (n==0) 1 else n * </a:t>
            </a:r>
            <a:r>
              <a:rPr lang="en-US" sz="1600" b="1" dirty="0">
                <a:latin typeface="Courier New"/>
                <a:cs typeface="Courier New"/>
              </a:rPr>
              <a:t>fact</a:t>
            </a:r>
            <a:r>
              <a:rPr lang="en-US" sz="1600" dirty="0">
                <a:latin typeface="Courier New"/>
                <a:cs typeface="Courier New"/>
              </a:rPr>
              <a:t>(n-1)</a:t>
            </a:r>
            <a:endParaRPr lang="fr-FR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491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Tail Recursion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version is tail recursive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275" y="2150080"/>
            <a:ext cx="4504759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factorial(x: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) =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fact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n:Int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acc</a:t>
            </a:r>
            <a:r>
              <a:rPr lang="en-US" sz="1600" dirty="0" smtClean="0">
                <a:latin typeface="Courier New"/>
                <a:cs typeface="Courier New"/>
              </a:rPr>
              <a:t>: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):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if (n == 0) </a:t>
            </a:r>
            <a:r>
              <a:rPr lang="en-US" sz="1600" dirty="0" err="1" smtClean="0">
                <a:latin typeface="Courier New"/>
                <a:cs typeface="Courier New"/>
              </a:rPr>
              <a:t>acc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	else </a:t>
            </a:r>
            <a:r>
              <a:rPr lang="en-US" sz="1600" b="1" dirty="0" smtClean="0">
                <a:latin typeface="Courier New"/>
                <a:cs typeface="Courier New"/>
              </a:rPr>
              <a:t>fact(n-1, n*</a:t>
            </a:r>
            <a:r>
              <a:rPr lang="en-US" sz="1600" b="1" dirty="0" err="1" smtClean="0">
                <a:latin typeface="Courier New"/>
                <a:cs typeface="Courier New"/>
              </a:rPr>
              <a:t>acc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	   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fact</a:t>
            </a:r>
            <a:r>
              <a:rPr lang="en-US" sz="1600" dirty="0">
                <a:latin typeface="Courier New"/>
                <a:cs typeface="Courier New"/>
              </a:rPr>
              <a:t>(x, 1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fr-FR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4379233"/>
            <a:ext cx="81375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 smtClean="0"/>
              <a:t>nested </a:t>
            </a:r>
            <a:r>
              <a:rPr lang="en-GB" sz="2400" i="1" dirty="0" smtClean="0"/>
              <a:t>fact</a:t>
            </a:r>
            <a:r>
              <a:rPr lang="en-GB" sz="2400" dirty="0" smtClean="0"/>
              <a:t> </a:t>
            </a:r>
            <a:r>
              <a:rPr lang="en-GB" sz="2400" dirty="0"/>
              <a:t>method passes the accumulated sum as a parameter, thus ensuring that the recursive call is in the tail </a:t>
            </a:r>
            <a:r>
              <a:rPr lang="en-GB" sz="2400" dirty="0" smtClean="0"/>
              <a:t>position</a:t>
            </a:r>
          </a:p>
          <a:p>
            <a:endParaRPr lang="en-GB" sz="1600" dirty="0"/>
          </a:p>
          <a:p>
            <a:r>
              <a:rPr lang="en-GB" sz="2400" dirty="0" smtClean="0"/>
              <a:t>As </a:t>
            </a:r>
            <a:r>
              <a:rPr lang="en-GB" sz="2400" dirty="0"/>
              <a:t>a convenience, this is wrapped in a </a:t>
            </a:r>
            <a:r>
              <a:rPr lang="en-GB" sz="2400" i="1" dirty="0" smtClean="0"/>
              <a:t>factorial</a:t>
            </a:r>
            <a:r>
              <a:rPr lang="en-GB" sz="2400" dirty="0" smtClean="0"/>
              <a:t> </a:t>
            </a:r>
            <a:r>
              <a:rPr lang="en-GB" sz="2400" dirty="0"/>
              <a:t>method which initializes the accumulator</a:t>
            </a:r>
          </a:p>
        </p:txBody>
      </p:sp>
    </p:spTree>
    <p:extLst>
      <p:ext uri="{BB962C8B-B14F-4D97-AF65-F5344CB8AC3E}">
        <p14:creationId xmlns:p14="http://schemas.microsoft.com/office/powerpoint/2010/main" val="153867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@</a:t>
            </a:r>
            <a:r>
              <a:rPr lang="en-GB" dirty="0" err="1" smtClean="0"/>
              <a:t>tailrec</a:t>
            </a:r>
            <a:r>
              <a:rPr lang="en-GB" dirty="0" smtClean="0"/>
              <a:t> Annotation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 err="1"/>
              <a:t>Scala</a:t>
            </a:r>
            <a:r>
              <a:rPr lang="en-GB" sz="2400" dirty="0"/>
              <a:t> compiler will automatically optimise tail-recursive calls, but the @</a:t>
            </a:r>
            <a:r>
              <a:rPr lang="en-GB" sz="2400" i="1" dirty="0" err="1"/>
              <a:t>tailrec</a:t>
            </a:r>
            <a:r>
              <a:rPr lang="en-GB" sz="2400" dirty="0"/>
              <a:t> </a:t>
            </a:r>
            <a:r>
              <a:rPr lang="en-GB" sz="2400" dirty="0" smtClean="0"/>
              <a:t>annotation </a:t>
            </a:r>
            <a:r>
              <a:rPr lang="en-GB" sz="2400" dirty="0"/>
              <a:t>will cause compilation to fail if the annotated method is not tail recursive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275" y="3328842"/>
            <a:ext cx="561564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import </a:t>
            </a:r>
            <a:r>
              <a:rPr lang="en-US" sz="1600" dirty="0" err="1" smtClean="0">
                <a:latin typeface="Courier New"/>
                <a:cs typeface="Courier New"/>
              </a:rPr>
              <a:t>scala.annotation</a:t>
            </a:r>
            <a:r>
              <a:rPr lang="en-US" sz="1600" dirty="0" smtClean="0">
                <a:latin typeface="Courier New"/>
                <a:cs typeface="Courier New"/>
              </a:rPr>
              <a:t>._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factorial(x: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@</a:t>
            </a:r>
            <a:r>
              <a:rPr lang="en-US" sz="1600" b="1" dirty="0" err="1">
                <a:latin typeface="Courier New"/>
                <a:cs typeface="Courier New"/>
              </a:rPr>
              <a:t>tailrec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fact(</a:t>
            </a:r>
            <a:r>
              <a:rPr lang="en-US" sz="1600" dirty="0" err="1">
                <a:latin typeface="Courier New"/>
                <a:cs typeface="Courier New"/>
              </a:rPr>
              <a:t>n:Int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acc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=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if </a:t>
            </a:r>
            <a:r>
              <a:rPr lang="en-US" sz="1600" dirty="0">
                <a:latin typeface="Courier New"/>
                <a:cs typeface="Courier New"/>
              </a:rPr>
              <a:t>(n == 0) </a:t>
            </a:r>
            <a:r>
              <a:rPr lang="en-US" sz="1600" dirty="0" err="1">
                <a:latin typeface="Courier New"/>
                <a:cs typeface="Courier New"/>
              </a:rPr>
              <a:t>acc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else </a:t>
            </a:r>
            <a:r>
              <a:rPr lang="en-US" sz="1600" dirty="0">
                <a:latin typeface="Courier New"/>
                <a:cs typeface="Courier New"/>
              </a:rPr>
              <a:t>fact(n-1, n*</a:t>
            </a:r>
            <a:r>
              <a:rPr lang="en-US" sz="1600" dirty="0" err="1">
                <a:latin typeface="Courier New"/>
                <a:cs typeface="Courier New"/>
              </a:rPr>
              <a:t>acc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fact(x, 1)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fr-FR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248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Lazy Evaluation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Many FP languages support </a:t>
            </a:r>
            <a:r>
              <a:rPr lang="en-GB" sz="2400" i="1" dirty="0" smtClean="0"/>
              <a:t>lazy evaluation</a:t>
            </a:r>
            <a:r>
              <a:rPr lang="en-GB" sz="2400" dirty="0" smtClean="0"/>
              <a:t>, </a:t>
            </a:r>
            <a:r>
              <a:rPr lang="en-GB" sz="2400" dirty="0"/>
              <a:t>which means values are not computed until needed. Contrast with </a:t>
            </a:r>
            <a:r>
              <a:rPr lang="en-GB" sz="2400" i="1" dirty="0" smtClean="0"/>
              <a:t>strict evaluation</a:t>
            </a:r>
            <a:r>
              <a:rPr lang="en-GB" sz="2400" dirty="0" smtClean="0"/>
              <a:t>, </a:t>
            </a:r>
            <a:r>
              <a:rPr lang="en-GB" sz="2400" dirty="0"/>
              <a:t>where values are computed up front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275" y="3201842"/>
            <a:ext cx="6479659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// x is initialized on object creation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class X {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x = { </a:t>
            </a:r>
            <a:r>
              <a:rPr lang="en-US" sz="1600" dirty="0" err="1" smtClean="0">
                <a:latin typeface="Courier New"/>
                <a:cs typeface="Courier New"/>
              </a:rPr>
              <a:t>Thread.sleep</a:t>
            </a:r>
            <a:r>
              <a:rPr lang="en-US" sz="1600" dirty="0" smtClean="0">
                <a:latin typeface="Courier New"/>
                <a:cs typeface="Courier New"/>
              </a:rPr>
              <a:t>(2000); 15 } 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// y is not initialized till use</a:t>
            </a:r>
          </a:p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smtClean="0">
                <a:latin typeface="Courier New"/>
                <a:cs typeface="Courier New"/>
              </a:rPr>
              <a:t>Y </a:t>
            </a:r>
            <a:r>
              <a:rPr lang="en-US" sz="1600" dirty="0">
                <a:latin typeface="Courier New"/>
                <a:cs typeface="Courier New"/>
              </a:rPr>
              <a:t>{ </a:t>
            </a:r>
            <a:r>
              <a:rPr lang="en-US" sz="1600" b="1" dirty="0" smtClean="0">
                <a:latin typeface="Courier New"/>
                <a:cs typeface="Courier New"/>
              </a:rPr>
              <a:t>lazy </a:t>
            </a:r>
            <a:r>
              <a:rPr lang="en-US" sz="1600" b="1" dirty="0" err="1" smtClean="0"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y </a:t>
            </a:r>
            <a:r>
              <a:rPr lang="en-US" sz="1600" dirty="0">
                <a:latin typeface="Courier New"/>
                <a:cs typeface="Courier New"/>
              </a:rPr>
              <a:t>= { </a:t>
            </a:r>
            <a:r>
              <a:rPr lang="en-US" sz="1600" dirty="0" err="1">
                <a:latin typeface="Courier New"/>
                <a:cs typeface="Courier New"/>
              </a:rPr>
              <a:t>Thread.sleep</a:t>
            </a:r>
            <a:r>
              <a:rPr lang="en-US" sz="1600" dirty="0" smtClean="0">
                <a:latin typeface="Courier New"/>
                <a:cs typeface="Courier New"/>
              </a:rPr>
              <a:t>(2000</a:t>
            </a:r>
            <a:r>
              <a:rPr lang="en-US" sz="1600" dirty="0">
                <a:latin typeface="Courier New"/>
                <a:cs typeface="Courier New"/>
              </a:rPr>
              <a:t>); 15 } }</a:t>
            </a:r>
          </a:p>
          <a:p>
            <a:endParaRPr lang="fr-FR" sz="1600" dirty="0" smtClean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val xx = new X  // </a:t>
            </a:r>
            <a:r>
              <a:rPr lang="fr-FR" sz="1600" dirty="0" err="1" smtClean="0">
                <a:latin typeface="Courier New"/>
                <a:cs typeface="Courier New"/>
              </a:rPr>
              <a:t>wait</a:t>
            </a:r>
            <a:r>
              <a:rPr lang="fr-FR" sz="1600" dirty="0" smtClean="0">
                <a:latin typeface="Courier New"/>
                <a:cs typeface="Courier New"/>
              </a:rPr>
              <a:t> for 2 seconds…</a:t>
            </a:r>
          </a:p>
          <a:p>
            <a:endParaRPr lang="fr-FR" sz="1600" dirty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val </a:t>
            </a:r>
            <a:r>
              <a:rPr lang="fr-FR" sz="1600" dirty="0" err="1" smtClean="0">
                <a:latin typeface="Courier New"/>
                <a:cs typeface="Courier New"/>
              </a:rPr>
              <a:t>yy</a:t>
            </a:r>
            <a:r>
              <a:rPr lang="fr-FR" sz="1600" dirty="0" smtClean="0">
                <a:latin typeface="Courier New"/>
                <a:cs typeface="Courier New"/>
              </a:rPr>
              <a:t> = new Y  // no </a:t>
            </a:r>
            <a:r>
              <a:rPr lang="fr-FR" sz="1600" dirty="0" err="1" smtClean="0">
                <a:latin typeface="Courier New"/>
                <a:cs typeface="Courier New"/>
              </a:rPr>
              <a:t>wait</a:t>
            </a:r>
            <a:endParaRPr lang="fr-FR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909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Lazy Evaluation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As well as being efficient, lazy evaluation means you can do things like write a function to compute an infinite series</a:t>
            </a:r>
          </a:p>
          <a:p>
            <a:endParaRPr lang="en-GB" sz="2400" dirty="0"/>
          </a:p>
          <a:p>
            <a:r>
              <a:rPr lang="en-GB" sz="2400" dirty="0"/>
              <a:t>This would return a </a:t>
            </a:r>
            <a:r>
              <a:rPr lang="en-GB" sz="2400" i="1" dirty="0" smtClean="0"/>
              <a:t>lazy sequence</a:t>
            </a:r>
            <a:r>
              <a:rPr lang="en-GB" sz="2400" dirty="0" smtClean="0"/>
              <a:t>, </a:t>
            </a:r>
            <a:r>
              <a:rPr lang="en-GB" sz="2400" dirty="0"/>
              <a:t>which in </a:t>
            </a:r>
            <a:r>
              <a:rPr lang="en-GB" sz="2400" dirty="0" err="1"/>
              <a:t>Scala</a:t>
            </a:r>
            <a:r>
              <a:rPr lang="en-GB" sz="2400" dirty="0"/>
              <a:t> is represented by a </a:t>
            </a:r>
            <a:r>
              <a:rPr lang="en-GB" sz="2400" i="1" dirty="0" smtClean="0"/>
              <a:t>Stream</a:t>
            </a:r>
            <a:r>
              <a:rPr lang="en-GB" sz="2400" dirty="0" smtClean="0"/>
              <a:t>, a kind of list that is lazily evaluated</a:t>
            </a:r>
          </a:p>
          <a:p>
            <a:endParaRPr lang="en-GB" sz="2400" dirty="0"/>
          </a:p>
          <a:p>
            <a:r>
              <a:rPr lang="en-GB" sz="2400" dirty="0"/>
              <a:t>A Stream is a collection of </a:t>
            </a:r>
            <a:r>
              <a:rPr lang="en-GB" sz="2400" i="1" dirty="0" smtClean="0"/>
              <a:t>cons cells</a:t>
            </a:r>
            <a:r>
              <a:rPr lang="en-GB" sz="2400" dirty="0" smtClean="0"/>
              <a:t>, </a:t>
            </a:r>
            <a:r>
              <a:rPr lang="en-GB" sz="2400" dirty="0"/>
              <a:t>which either contain a value, or a computation that allows the next value to be calculated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275" y="5381625"/>
            <a:ext cx="722024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import </a:t>
            </a:r>
            <a:r>
              <a:rPr lang="en-US" sz="1600" dirty="0" err="1" smtClean="0">
                <a:latin typeface="Courier New"/>
                <a:cs typeface="Courier New"/>
              </a:rPr>
              <a:t>Stream.cons</a:t>
            </a:r>
            <a:endParaRPr lang="en-US" sz="1600" dirty="0" smtClean="0">
              <a:latin typeface="Courier New"/>
              <a:cs typeface="Courier New"/>
            </a:endParaRP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succ</a:t>
            </a:r>
            <a:r>
              <a:rPr lang="en-US" sz="1600" dirty="0">
                <a:latin typeface="Courier New"/>
                <a:cs typeface="Courier New"/>
              </a:rPr>
              <a:t>(n: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): Stream[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] = </a:t>
            </a:r>
            <a:r>
              <a:rPr lang="en-US" sz="1600" dirty="0" err="1">
                <a:latin typeface="Courier New"/>
                <a:cs typeface="Courier New"/>
              </a:rPr>
              <a:t>Stream.cons</a:t>
            </a:r>
            <a:r>
              <a:rPr lang="en-US" sz="1600" dirty="0">
                <a:latin typeface="Courier New"/>
                <a:cs typeface="Courier New"/>
              </a:rPr>
              <a:t>(n, </a:t>
            </a:r>
            <a:r>
              <a:rPr lang="en-US" sz="1600" dirty="0" err="1">
                <a:latin typeface="Courier New"/>
                <a:cs typeface="Courier New"/>
              </a:rPr>
              <a:t>succ</a:t>
            </a:r>
            <a:r>
              <a:rPr lang="en-US" sz="1600" dirty="0">
                <a:latin typeface="Courier New"/>
                <a:cs typeface="Courier New"/>
              </a:rPr>
              <a:t>(n+1))</a:t>
            </a:r>
            <a:endParaRPr lang="fr-FR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43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Lazy Evaluation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9275" y="2563155"/>
            <a:ext cx="586250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positiveIntegers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succ</a:t>
            </a:r>
            <a:r>
              <a:rPr lang="en-US" sz="1600" dirty="0">
                <a:latin typeface="Courier New"/>
                <a:cs typeface="Courier New"/>
              </a:rPr>
              <a:t>(0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i="1" dirty="0" err="1">
                <a:latin typeface="Courier New"/>
                <a:cs typeface="Courier New"/>
              </a:rPr>
              <a:t>positiveIntegers</a:t>
            </a:r>
            <a:r>
              <a:rPr lang="en-US" sz="1600" i="1" dirty="0">
                <a:latin typeface="Courier New"/>
                <a:cs typeface="Courier New"/>
              </a:rPr>
              <a:t>  : Stream[</a:t>
            </a:r>
            <a:r>
              <a:rPr lang="en-US" sz="1600" i="1" dirty="0" err="1">
                <a:latin typeface="Courier New"/>
                <a:cs typeface="Courier New"/>
              </a:rPr>
              <a:t>Int</a:t>
            </a:r>
            <a:r>
              <a:rPr lang="en-US" sz="1600" i="1" dirty="0">
                <a:latin typeface="Courier New"/>
                <a:cs typeface="Courier New"/>
              </a:rPr>
              <a:t>] = Stream(0, ?)</a:t>
            </a:r>
            <a:endParaRPr lang="en-US" sz="1600" i="1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3973884"/>
            <a:ext cx="5121915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positiveIntegers.take</a:t>
            </a:r>
            <a:r>
              <a:rPr lang="en-US" sz="1600" dirty="0" smtClean="0">
                <a:latin typeface="Courier New"/>
                <a:cs typeface="Courier New"/>
              </a:rPr>
              <a:t>(5) </a:t>
            </a:r>
            <a:r>
              <a:rPr lang="en-US" sz="1600" dirty="0" err="1" smtClean="0">
                <a:latin typeface="Courier New"/>
                <a:cs typeface="Courier New"/>
              </a:rPr>
              <a:t>foreach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1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2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3</a:t>
            </a:r>
          </a:p>
          <a:p>
            <a:r>
              <a:rPr lang="en-US" sz="1600" dirty="0">
                <a:latin typeface="Courier New"/>
                <a:cs typeface="Courier New"/>
              </a:rPr>
              <a:t>4</a:t>
            </a:r>
            <a:endParaRPr lang="fr-FR" sz="16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Creating </a:t>
            </a:r>
            <a:r>
              <a:rPr lang="en-GB" sz="2400" dirty="0" err="1" smtClean="0"/>
              <a:t>succ</a:t>
            </a:r>
            <a:r>
              <a:rPr lang="en-GB" sz="2400" dirty="0" smtClean="0"/>
              <a:t>(0) computes the value for 0 and stores the computation for </a:t>
            </a:r>
            <a:r>
              <a:rPr lang="en-GB" sz="2400" dirty="0" err="1" smtClean="0"/>
              <a:t>succ</a:t>
            </a:r>
            <a:r>
              <a:rPr lang="en-GB" sz="2400" dirty="0" smtClean="0"/>
              <a:t>(1)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9275" y="3326946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Using take will get 5 values from the stream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405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Avoiding mutable state makes code behaviour easier to reason about, and even predictable. This has great advantages for concurrency and modularity</a:t>
            </a:r>
          </a:p>
          <a:p>
            <a:endParaRPr lang="en-GB" sz="2400" dirty="0"/>
          </a:p>
          <a:p>
            <a:r>
              <a:rPr lang="en-GB" sz="2400" dirty="0"/>
              <a:t>Concentrate on what you want rather than how to do it (simple example: using for-each rather than a counted loop</a:t>
            </a:r>
            <a:r>
              <a:rPr lang="en-GB" sz="2400" dirty="0" smtClean="0"/>
              <a:t>)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When </a:t>
            </a:r>
            <a:r>
              <a:rPr lang="en-GB" sz="2400" dirty="0"/>
              <a:t>using higher-order functions, code tends to be much less verbose</a:t>
            </a:r>
          </a:p>
          <a:p>
            <a:endParaRPr lang="en-GB" sz="2400" dirty="0"/>
          </a:p>
          <a:p>
            <a:r>
              <a:rPr lang="en-GB" sz="2400" dirty="0"/>
              <a:t>Lazy evaluation can have efficiency benefits</a:t>
            </a:r>
          </a:p>
        </p:txBody>
      </p:sp>
    </p:spTree>
    <p:extLst>
      <p:ext uri="{BB962C8B-B14F-4D97-AF65-F5344CB8AC3E}">
        <p14:creationId xmlns:p14="http://schemas.microsoft.com/office/powerpoint/2010/main" val="288845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Steep learning curve</a:t>
            </a:r>
          </a:p>
          <a:p>
            <a:endParaRPr lang="en-GB" sz="2400" dirty="0"/>
          </a:p>
          <a:p>
            <a:r>
              <a:rPr lang="en-GB" sz="2400" dirty="0" smtClean="0"/>
              <a:t>Not suitable for every problem</a:t>
            </a:r>
          </a:p>
          <a:p>
            <a:endParaRPr lang="en-GB" sz="2400" dirty="0" smtClean="0"/>
          </a:p>
          <a:p>
            <a:r>
              <a:rPr lang="en-GB" sz="2400" dirty="0" smtClean="0"/>
              <a:t>Languages and syntaxes can be complex</a:t>
            </a:r>
          </a:p>
          <a:p>
            <a:endParaRPr lang="en-GB" sz="2400" dirty="0" smtClean="0"/>
          </a:p>
          <a:p>
            <a:r>
              <a:rPr lang="en-GB" sz="2400" dirty="0" smtClean="0"/>
              <a:t>Conciseness can lead to code being hard to understand</a:t>
            </a:r>
          </a:p>
          <a:p>
            <a:endParaRPr lang="en-GB" sz="2400" dirty="0"/>
          </a:p>
          <a:p>
            <a:r>
              <a:rPr lang="en-GB" sz="2400" dirty="0" smtClean="0"/>
              <a:t>Tooling not as advanced as OO languages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470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Evaluation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 depend only on their inputs, and not on other program state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668972"/>
            <a:ext cx="401103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urier New"/>
                <a:cs typeface="Courier New"/>
              </a:rPr>
              <a:t>def</a:t>
            </a:r>
            <a:r>
              <a:rPr lang="en-GB" sz="1600" dirty="0">
                <a:latin typeface="Courier New"/>
                <a:cs typeface="Courier New"/>
              </a:rPr>
              <a:t> square(x: </a:t>
            </a:r>
            <a:r>
              <a:rPr lang="en-GB" sz="1600" dirty="0" err="1">
                <a:latin typeface="Courier New"/>
                <a:cs typeface="Courier New"/>
              </a:rPr>
              <a:t>Int</a:t>
            </a:r>
            <a:r>
              <a:rPr lang="en-GB" sz="1600" dirty="0">
                <a:latin typeface="Courier New"/>
                <a:cs typeface="Courier New"/>
              </a:rPr>
              <a:t>): </a:t>
            </a:r>
            <a:r>
              <a:rPr lang="en-GB" sz="1600" dirty="0" err="1">
                <a:latin typeface="Courier New"/>
                <a:cs typeface="Courier New"/>
              </a:rPr>
              <a:t>Int</a:t>
            </a:r>
            <a:r>
              <a:rPr lang="en-GB" sz="1600" dirty="0">
                <a:latin typeface="Courier New"/>
                <a:cs typeface="Courier New"/>
              </a:rPr>
              <a:t> = x *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3320610"/>
            <a:ext cx="8137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</a:t>
            </a:r>
            <a:r>
              <a:rPr lang="en-GB" sz="2400" dirty="0" smtClean="0"/>
              <a:t>function always </a:t>
            </a:r>
            <a:r>
              <a:rPr lang="en-GB" sz="2400" dirty="0"/>
              <a:t>gives the same answer for the same input, so has predictable </a:t>
            </a:r>
            <a:r>
              <a:rPr lang="en-GB" sz="2400" dirty="0" smtClean="0"/>
              <a:t>behaviour - you can reason about its operation</a:t>
            </a:r>
          </a:p>
          <a:p>
            <a:endParaRPr lang="en-GB" sz="2400" dirty="0"/>
          </a:p>
          <a:p>
            <a:r>
              <a:rPr lang="en-GB" sz="2400" dirty="0" smtClean="0"/>
              <a:t>It has </a:t>
            </a:r>
            <a:r>
              <a:rPr lang="en-GB" sz="2400" dirty="0"/>
              <a:t>no local state, side-effects or change other program state, so can be safely executed by multiple threads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22074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i="1" dirty="0" smtClean="0"/>
              <a:t>pure function</a:t>
            </a:r>
            <a:r>
              <a:rPr lang="en-GB" sz="2400" dirty="0" smtClean="0"/>
              <a:t> </a:t>
            </a:r>
            <a:r>
              <a:rPr lang="en-GB" sz="2400" dirty="0"/>
              <a:t>is one that has no side effects. This has several useful </a:t>
            </a:r>
            <a:r>
              <a:rPr lang="en-GB" sz="2400" dirty="0" smtClean="0"/>
              <a:t>consequences:</a:t>
            </a: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if </a:t>
            </a:r>
            <a:r>
              <a:rPr lang="en-GB" sz="2400" dirty="0"/>
              <a:t>the result of a pure expression is not used, it can be removed without affecting anything else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if </a:t>
            </a:r>
            <a:r>
              <a:rPr lang="en-GB" sz="2400" dirty="0"/>
              <a:t>a pure function is called with the same arguments, you will get the same result (referential transparency). This means that evaluations can be cached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if </a:t>
            </a:r>
            <a:r>
              <a:rPr lang="en-GB" sz="2400" dirty="0"/>
              <a:t>there is no data dependency between two pure functions, they can be evaluated in any order, or performed in parallel</a:t>
            </a:r>
          </a:p>
          <a:p>
            <a:endParaRPr lang="en-GB" sz="2400" dirty="0"/>
          </a:p>
          <a:p>
            <a:r>
              <a:rPr lang="en-GB" sz="2400" dirty="0"/>
              <a:t>Any function that does I/O cannot be pure, because I/O has side effects and changes state (</a:t>
            </a:r>
            <a:r>
              <a:rPr lang="en-GB" sz="2400" dirty="0" err="1"/>
              <a:t>eg</a:t>
            </a:r>
            <a:r>
              <a:rPr lang="en-GB" sz="2400" dirty="0"/>
              <a:t>. disk full errors)</a:t>
            </a:r>
          </a:p>
        </p:txBody>
      </p:sp>
    </p:spTree>
    <p:extLst>
      <p:ext uri="{BB962C8B-B14F-4D97-AF65-F5344CB8AC3E}">
        <p14:creationId xmlns:p14="http://schemas.microsoft.com/office/powerpoint/2010/main" val="308510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Higher-order functions can use other functions as arguments and return types</a:t>
            </a:r>
          </a:p>
          <a:p>
            <a:endParaRPr lang="en-GB" sz="2400" dirty="0"/>
          </a:p>
          <a:p>
            <a:r>
              <a:rPr lang="en-GB" sz="2400" dirty="0"/>
              <a:t>We can use </a:t>
            </a:r>
            <a:r>
              <a:rPr lang="en-GB" sz="2400" dirty="0" smtClean="0"/>
              <a:t>it to </a:t>
            </a:r>
            <a:r>
              <a:rPr lang="en-GB" sz="2400" dirty="0"/>
              <a:t>do things like this: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3358397"/>
            <a:ext cx="6726521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/>
                <a:cs typeface="Courier New"/>
              </a:rPr>
              <a:t>// '</a:t>
            </a:r>
            <a:r>
              <a:rPr lang="en-GB" sz="1600" dirty="0">
                <a:latin typeface="Courier New"/>
                <a:cs typeface="Courier New"/>
              </a:rPr>
              <a:t>negate' inverts the value returned by a predicate</a:t>
            </a:r>
          </a:p>
          <a:p>
            <a:r>
              <a:rPr lang="en-GB" sz="1600" dirty="0">
                <a:latin typeface="Courier New"/>
                <a:cs typeface="Courier New"/>
              </a:rPr>
              <a:t>f(x) -&gt; -f(x)</a:t>
            </a:r>
          </a:p>
          <a:p>
            <a:endParaRPr lang="en-GB" sz="1600" dirty="0">
              <a:latin typeface="Courier New"/>
              <a:cs typeface="Courier New"/>
            </a:endParaRPr>
          </a:p>
          <a:p>
            <a:r>
              <a:rPr lang="en-GB" sz="1600" dirty="0" smtClean="0">
                <a:latin typeface="Courier New"/>
                <a:cs typeface="Courier New"/>
              </a:rPr>
              <a:t>// '</a:t>
            </a:r>
            <a:r>
              <a:rPr lang="en-GB" sz="1600" dirty="0">
                <a:latin typeface="Courier New"/>
                <a:cs typeface="Courier New"/>
              </a:rPr>
              <a:t>flip' swaps the arguments for a function</a:t>
            </a:r>
          </a:p>
          <a:p>
            <a:r>
              <a:rPr lang="en-GB" sz="1600" dirty="0">
                <a:latin typeface="Courier New"/>
                <a:cs typeface="Courier New"/>
              </a:rPr>
              <a:t>f(</a:t>
            </a:r>
            <a:r>
              <a:rPr lang="en-GB" sz="1600" dirty="0" err="1">
                <a:latin typeface="Courier New"/>
                <a:cs typeface="Courier New"/>
              </a:rPr>
              <a:t>x,y</a:t>
            </a:r>
            <a:r>
              <a:rPr lang="en-GB" sz="1600" dirty="0">
                <a:latin typeface="Courier New"/>
                <a:cs typeface="Courier New"/>
              </a:rPr>
              <a:t>) -&gt; f(</a:t>
            </a:r>
            <a:r>
              <a:rPr lang="en-GB" sz="1600" dirty="0" err="1">
                <a:latin typeface="Courier New"/>
                <a:cs typeface="Courier New"/>
              </a:rPr>
              <a:t>y,x</a:t>
            </a:r>
            <a:r>
              <a:rPr lang="en-GB" sz="16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275" y="5068657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of these operations take a function, and return one that does something different. Doing this in </a:t>
            </a:r>
            <a:r>
              <a:rPr lang="en-GB" sz="2400" dirty="0" err="1"/>
              <a:t>Scala</a:t>
            </a:r>
            <a:r>
              <a:rPr lang="en-GB" sz="2400" dirty="0"/>
              <a:t> uses anonymous functions</a:t>
            </a:r>
          </a:p>
        </p:txBody>
      </p:sp>
    </p:spTree>
    <p:extLst>
      <p:ext uri="{BB962C8B-B14F-4D97-AF65-F5344CB8AC3E}">
        <p14:creationId xmlns:p14="http://schemas.microsoft.com/office/powerpoint/2010/main" val="138332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Functions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provides a lightweight syntax for defining anonymous functions: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505683"/>
            <a:ext cx="228299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ourier New"/>
                <a:cs typeface="Courier New"/>
              </a:rPr>
              <a:t>(</a:t>
            </a:r>
            <a:r>
              <a:rPr lang="fr-FR" sz="1600" dirty="0">
                <a:latin typeface="Courier New"/>
                <a:cs typeface="Courier New"/>
              </a:rPr>
              <a:t>x: Int) =&gt; x * x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3163657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are not limited to one parameter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3928083"/>
            <a:ext cx="3270447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(x: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y: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=&gt; x * y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) =&gt;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("Hello")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5193843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Note: What we are declaring here is a </a:t>
            </a:r>
            <a:r>
              <a:rPr lang="en-GB" sz="2400" i="1" dirty="0"/>
              <a:t>function literal</a:t>
            </a:r>
            <a:r>
              <a:rPr lang="en-GB" sz="2400" dirty="0"/>
              <a:t>, which is compiled into a class. At runtime, instances are created - these are </a:t>
            </a:r>
            <a:r>
              <a:rPr lang="en-GB" sz="2400" i="1" dirty="0"/>
              <a:t>function values</a:t>
            </a:r>
          </a:p>
        </p:txBody>
      </p:sp>
    </p:spTree>
    <p:extLst>
      <p:ext uri="{BB962C8B-B14F-4D97-AF65-F5344CB8AC3E}">
        <p14:creationId xmlns:p14="http://schemas.microsoft.com/office/powerpoint/2010/main" val="409389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as Values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 are first class constructs, and can be used as values: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462900"/>
            <a:ext cx="3887603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/>
                <a:cs typeface="Courier New"/>
              </a:rPr>
              <a:t>val square = (x: Int) =&gt; x * x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square</a:t>
            </a:r>
            <a:r>
              <a:rPr lang="fr-FR" sz="1600" dirty="0">
                <a:latin typeface="Courier New"/>
                <a:cs typeface="Courier New"/>
              </a:rPr>
              <a:t>(4)    // 16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3109231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means you can pass them to (and return them from)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4018793"/>
            <a:ext cx="487505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func</a:t>
            </a:r>
            <a:r>
              <a:rPr lang="en-US" sz="1600" dirty="0">
                <a:latin typeface="Courier New"/>
                <a:cs typeface="Courier New"/>
              </a:rPr>
              <a:t>(x: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f: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=&gt;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 f(x)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469491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the function signature. Use parentheses if you have more than one parameter: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5731479"/>
            <a:ext cx="228299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=&gt;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735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D844D992EE492C42B480EEA5AA9F4CC3" ma:contentTypeVersion="0" ma:contentTypeDescription="Base content type which represents courseware documents" ma:contentTypeScope="" ma:versionID="0f17acc07d4019a98738e2d24d092d56">
  <xsd:schema xmlns:xsd="http://www.w3.org/2001/XMLSchema" xmlns:xs="http://www.w3.org/2001/XMLSchema" xmlns:p="http://schemas.microsoft.com/office/2006/metadata/properties" xmlns:ns2="EFD6C009-6426-4587-8DAB-41F2366D5ADA" targetNamespace="http://schemas.microsoft.com/office/2006/metadata/properties" ma:root="true" ma:fieldsID="3f5a75589bb825646f3fbc2d6b192b5f" ns2:_="">
    <xsd:import namespace="EFD6C009-6426-4587-8DAB-41F2366D5AD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6C009-6426-4587-8DAB-41F2366D5AD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FD6C009-6426-4587-8DAB-41F2366D5ADA">8</SequenceNumber>
    <IsBuildFile xmlns="EFD6C009-6426-4587-8DAB-41F2366D5ADA">false</IsBuildFile>
    <BookTypeField0 xmlns="EFD6C009-6426-4587-8DAB-41F2366D5A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9235CCD0-CCE2-4A59-A6AF-5A5523B20FA0}"/>
</file>

<file path=customXml/itemProps2.xml><?xml version="1.0" encoding="utf-8"?>
<ds:datastoreItem xmlns:ds="http://schemas.openxmlformats.org/officeDocument/2006/customXml" ds:itemID="{2D75F9D5-E280-4C12-BF97-CE20E4C2103A}"/>
</file>

<file path=customXml/itemProps3.xml><?xml version="1.0" encoding="utf-8"?>
<ds:datastoreItem xmlns:ds="http://schemas.openxmlformats.org/officeDocument/2006/customXml" ds:itemID="{09DA19D9-0847-421E-BA48-9A866F516D3B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163</TotalTime>
  <Words>2083</Words>
  <Application>Microsoft Macintosh PowerPoint</Application>
  <PresentationFormat>On-screen Show (4:3)</PresentationFormat>
  <Paragraphs>227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QA PowerPoint Template_DRAFTMay2012</vt:lpstr>
      <vt:lpstr>Programming in Scala</vt:lpstr>
      <vt:lpstr>Functional Programming</vt:lpstr>
      <vt:lpstr>Advantages...</vt:lpstr>
      <vt:lpstr>Disadvantages...</vt:lpstr>
      <vt:lpstr>Function Evaluation</vt:lpstr>
      <vt:lpstr>Pure Functions</vt:lpstr>
      <vt:lpstr>Higher-Order Functions</vt:lpstr>
      <vt:lpstr>Anonymous Functions</vt:lpstr>
      <vt:lpstr>Functions as Values</vt:lpstr>
      <vt:lpstr>Function Definitions and Objects</vt:lpstr>
      <vt:lpstr>Defining Higher-Order Functions</vt:lpstr>
      <vt:lpstr>Closures</vt:lpstr>
      <vt:lpstr>Another Example</vt:lpstr>
      <vt:lpstr>Currying</vt:lpstr>
      <vt:lpstr>Currying</vt:lpstr>
      <vt:lpstr>Currying</vt:lpstr>
      <vt:lpstr>compose and andThen</vt:lpstr>
      <vt:lpstr>Definitions and Values</vt:lpstr>
      <vt:lpstr>Recursion</vt:lpstr>
      <vt:lpstr>Tail Recursion</vt:lpstr>
      <vt:lpstr>Tail Recursion</vt:lpstr>
      <vt:lpstr>The @tailrec Annotation</vt:lpstr>
      <vt:lpstr>Lazy Evaluation</vt:lpstr>
      <vt:lpstr>Lazy Evaluation</vt:lpstr>
      <vt:lpstr>Lazy Evaluation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Kat McIvor</cp:lastModifiedBy>
  <cp:revision>19</cp:revision>
  <dcterms:created xsi:type="dcterms:W3CDTF">2012-05-29T10:22:07Z</dcterms:created>
  <dcterms:modified xsi:type="dcterms:W3CDTF">2015-08-04T09:19:27Z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0x010100F0967B7CEE8D417F966757887D9466FB00D844D992EE492C42B480EEA5AA9F4CC3</vt:lpwstr>
  </property>
  <property fmtid="{D5CDD505-2E9C-101B-9397-08002B2CF9AE}" pid="4" name="BookType">
    <vt:lpwstr>3</vt:lpwstr>
  </property>
</Properties>
</file>