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2" strictFirstAndLastChars="0" saveSubsetFonts="1">
  <p:sldMasterIdLst>
    <p:sldMasterId id="214748369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0460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customXml" Target="../customXml/item1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printerSettings" Target="printerSettings/printerSettings1.bin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67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087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isDefined</a:t>
            </a:r>
            <a:r>
              <a:rPr lang="en-US" baseline="0" dirty="0" smtClean="0"/>
              <a:t> is not best practice, and it is better </a:t>
            </a:r>
            <a:r>
              <a:rPr lang="en-US" baseline="0" smtClean="0"/>
              <a:t>to use</a:t>
            </a:r>
            <a:r>
              <a:rPr lang="en-US" smtClean="0"/>
              <a:t> pattern matching.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10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that mutable collections generally</a:t>
            </a:r>
            <a:r>
              <a:rPr lang="en-GB" baseline="0" dirty="0" smtClean="0"/>
              <a:t> won't use +A, because their integrity cannot be guaranteed.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4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Bag[+A]</a:t>
            </a:r>
            <a:r>
              <a:rPr lang="en-GB" baseline="0" dirty="0" smtClean="0"/>
              <a:t> means that we are happy to have a Bag[Apple] thought of as a Bag[Fruit]</a:t>
            </a:r>
          </a:p>
          <a:p>
            <a:r>
              <a:rPr lang="en-GB" baseline="0" dirty="0" smtClean="0"/>
              <a:t>The key here is that the constructor only takes A, so it will only be constructed with Apples, and since it is immutable, it will only ever contain them.</a:t>
            </a:r>
          </a:p>
          <a:p>
            <a:r>
              <a:rPr lang="en-GB" baseline="0" dirty="0" smtClean="0"/>
              <a:t>Note how, since this is immutable, adding a new item results in a new collection, but the fact that we put [+A] means that the type we're adding may not be an 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52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[+A] annotation means that we can get a Bag[Fruit] reference to the collection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34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happens when we try to add a Banana to the collection through the Bag[Fruit] reference? Since a</a:t>
            </a:r>
            <a:r>
              <a:rPr lang="en-GB" baseline="0" dirty="0" smtClean="0"/>
              <a:t> Banana is a type of Fruit, this ought to be OK, but what is the type of the collection to be returned? The signature of put() needs to detail this, and the [B :&gt; A] means that the type B must be a </a:t>
            </a:r>
            <a:r>
              <a:rPr lang="en-GB" baseline="0" dirty="0" err="1" smtClean="0"/>
              <a:t>supertype</a:t>
            </a:r>
            <a:r>
              <a:rPr lang="en-GB" baseline="0" dirty="0" smtClean="0"/>
              <a:t> of A. This means that B will end up as a </a:t>
            </a:r>
            <a:r>
              <a:rPr lang="en-GB" baseline="0" dirty="0" err="1" smtClean="0"/>
              <a:t>supertype</a:t>
            </a:r>
            <a:r>
              <a:rPr lang="en-GB" baseline="0" dirty="0" smtClean="0"/>
              <a:t> of both A, and whatever is passed in, which in this case means Fruit. So what is returned is a new Bag[Fruit], which contains both Apples and Bananas. Note that the original collection is not changed!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inability to deduce the argument</a:t>
            </a:r>
            <a:r>
              <a:rPr lang="en-US" baseline="0" dirty="0" smtClean="0"/>
              <a:t> type is a shortcoming of 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compiler. Type information flows between bracket groups, but not always </a:t>
            </a:r>
            <a:r>
              <a:rPr lang="en-US" baseline="0" smtClean="0"/>
              <a:t>within them.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4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 have to keep state, whereas </a:t>
            </a:r>
            <a:r>
              <a:rPr lang="en-GB" dirty="0" err="1" smtClean="0"/>
              <a:t>Traversables</a:t>
            </a:r>
            <a:r>
              <a:rPr lang="en-GB" dirty="0" smtClean="0"/>
              <a:t> don't.</a:t>
            </a:r>
          </a:p>
          <a:p>
            <a:r>
              <a:rPr lang="en-GB" dirty="0" smtClean="0"/>
              <a:t>Traversable has one method,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foreach</a:t>
            </a:r>
            <a:r>
              <a:rPr lang="en-GB" baseline="0" dirty="0" smtClean="0"/>
              <a:t>, whereas you use 'next' with </a:t>
            </a:r>
            <a:r>
              <a:rPr lang="en-GB" baseline="0" dirty="0" err="1" smtClean="0"/>
              <a:t>Iterables</a:t>
            </a:r>
            <a:r>
              <a:rPr lang="en-GB" baseline="0" dirty="0" smtClean="0"/>
              <a:t>, which means they must keep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7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466D7C-7114-40F5-BB3A-E841BBC15351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E83DAA-4694-46E0-890C-5EBE3477BF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Collections and Generics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6693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Collections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use a 'for' with a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378853"/>
            <a:ext cx="36407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&lt;- 0 until </a:t>
            </a:r>
            <a:r>
              <a:rPr lang="en-US" sz="1600" dirty="0" err="1">
                <a:latin typeface="Courier New"/>
                <a:cs typeface="Courier New"/>
              </a:rPr>
              <a:t>arr.length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arr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50432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But if you don't need the index, use a for comprehension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308444"/>
            <a:ext cx="228299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600" dirty="0">
                <a:latin typeface="Courier New"/>
                <a:cs typeface="Courier New"/>
              </a:rPr>
              <a:t>for (</a:t>
            </a:r>
            <a:r>
              <a:rPr lang="da-DK" sz="1600" dirty="0" err="1">
                <a:latin typeface="Courier New"/>
                <a:cs typeface="Courier New"/>
              </a:rPr>
              <a:t>elem</a:t>
            </a:r>
            <a:r>
              <a:rPr lang="da-DK" sz="1600" dirty="0">
                <a:latin typeface="Courier New"/>
                <a:cs typeface="Courier New"/>
              </a:rPr>
              <a:t> &lt;- </a:t>
            </a:r>
            <a:r>
              <a:rPr lang="da-DK" sz="1600" dirty="0" err="1" smtClean="0">
                <a:latin typeface="Courier New"/>
                <a:cs typeface="Courier New"/>
              </a:rPr>
              <a:t>arr</a:t>
            </a:r>
            <a:r>
              <a:rPr lang="da-DK" sz="1600" dirty="0" smtClean="0">
                <a:latin typeface="Courier New"/>
                <a:cs typeface="Courier New"/>
              </a:rPr>
              <a:t>)</a:t>
            </a:r>
            <a:endParaRPr lang="da-DK" sz="1600" dirty="0">
              <a:latin typeface="Courier New"/>
              <a:cs typeface="Courier New"/>
            </a:endParaRPr>
          </a:p>
          <a:p>
            <a:r>
              <a:rPr lang="da-DK" sz="1600" dirty="0" smtClean="0">
                <a:latin typeface="Courier New"/>
                <a:cs typeface="Courier New"/>
              </a:rPr>
              <a:t>  </a:t>
            </a:r>
            <a:r>
              <a:rPr lang="da-DK" sz="1600" dirty="0" err="1" smtClean="0">
                <a:latin typeface="Courier New"/>
                <a:cs typeface="Courier New"/>
              </a:rPr>
              <a:t>println</a:t>
            </a:r>
            <a:r>
              <a:rPr lang="da-DK" sz="1600" dirty="0" smtClean="0">
                <a:latin typeface="Courier New"/>
                <a:cs typeface="Courier New"/>
              </a:rPr>
              <a:t>(</a:t>
            </a:r>
            <a:r>
              <a:rPr lang="da-DK" sz="1600" dirty="0" err="1" smtClean="0">
                <a:latin typeface="Courier New"/>
                <a:cs typeface="Courier New"/>
              </a:rPr>
              <a:t>elem</a:t>
            </a:r>
            <a:r>
              <a:rPr lang="da-DK" sz="1600" dirty="0" smtClean="0">
                <a:latin typeface="Courier New"/>
                <a:cs typeface="Courier New"/>
              </a:rPr>
              <a:t>)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188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Transforming Collections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 </a:t>
            </a:r>
            <a:r>
              <a:rPr lang="en-GB" sz="2400" i="1" dirty="0" err="1" smtClean="0"/>
              <a:t>for</a:t>
            </a:r>
            <a:r>
              <a:rPr lang="en-GB" sz="2400" i="1" dirty="0" err="1"/>
              <a:t>..yield</a:t>
            </a:r>
            <a:r>
              <a:rPr lang="en-GB" sz="2400" dirty="0"/>
              <a:t> loop lets you create a new </a:t>
            </a:r>
            <a:r>
              <a:rPr lang="en-GB" sz="2400" dirty="0" smtClean="0"/>
              <a:t>collection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2378853"/>
            <a:ext cx="36407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1600" dirty="0" err="1">
                <a:latin typeface="Courier New"/>
                <a:cs typeface="Courier New"/>
              </a:rPr>
              <a:t>val</a:t>
            </a:r>
            <a:r>
              <a:rPr lang="tr-TR" sz="1600" dirty="0">
                <a:latin typeface="Courier New"/>
                <a:cs typeface="Courier New"/>
              </a:rPr>
              <a:t> a = </a:t>
            </a:r>
            <a:r>
              <a:rPr lang="tr-TR" sz="1600" dirty="0" err="1">
                <a:latin typeface="Courier New"/>
                <a:cs typeface="Courier New"/>
              </a:rPr>
              <a:t>Array</a:t>
            </a:r>
            <a:r>
              <a:rPr lang="tr-TR" sz="1600" dirty="0">
                <a:latin typeface="Courier New"/>
                <a:cs typeface="Courier New"/>
              </a:rPr>
              <a:t>(1, 2, 3, 4, 5)</a:t>
            </a:r>
          </a:p>
          <a:p>
            <a:endParaRPr lang="tr-TR" sz="1600" dirty="0">
              <a:latin typeface="Courier New"/>
              <a:cs typeface="Courier New"/>
            </a:endParaRPr>
          </a:p>
          <a:p>
            <a:r>
              <a:rPr lang="tr-TR" sz="1600" dirty="0" err="1" smtClean="0">
                <a:latin typeface="Courier New"/>
                <a:cs typeface="Courier New"/>
              </a:rPr>
              <a:t>for</a:t>
            </a:r>
            <a:r>
              <a:rPr lang="tr-TR" sz="1600" dirty="0" smtClean="0">
                <a:latin typeface="Courier New"/>
                <a:cs typeface="Courier New"/>
              </a:rPr>
              <a:t> </a:t>
            </a:r>
            <a:r>
              <a:rPr lang="tr-TR" sz="1600" dirty="0">
                <a:latin typeface="Courier New"/>
                <a:cs typeface="Courier New"/>
              </a:rPr>
              <a:t>(elem &lt;- a)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  </a:t>
            </a:r>
            <a:r>
              <a:rPr lang="tr-TR" sz="1600" dirty="0" err="1" smtClean="0">
                <a:latin typeface="Courier New"/>
                <a:cs typeface="Courier New"/>
              </a:rPr>
              <a:t>yield</a:t>
            </a:r>
            <a:r>
              <a:rPr lang="tr-TR" sz="1600" dirty="0" smtClean="0">
                <a:latin typeface="Courier New"/>
                <a:cs typeface="Courier New"/>
              </a:rPr>
              <a:t> elem*</a:t>
            </a:r>
            <a:r>
              <a:rPr lang="tr-TR" sz="1600" dirty="0">
                <a:latin typeface="Courier New"/>
                <a:cs typeface="Courier New"/>
              </a:rPr>
              <a:t>2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794" y="382182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returns Array(2, 4, 6, 8, 10)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66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Lists are immutable once created</a:t>
            </a:r>
          </a:p>
          <a:p>
            <a:endParaRPr lang="en-GB" sz="2400" dirty="0"/>
          </a:p>
          <a:p>
            <a:r>
              <a:rPr lang="en-GB" sz="2400" dirty="0"/>
              <a:t>Nil is the empty </a:t>
            </a:r>
            <a:r>
              <a:rPr lang="en-GB" sz="2400" dirty="0" smtClean="0"/>
              <a:t>list</a:t>
            </a:r>
          </a:p>
          <a:p>
            <a:r>
              <a:rPr lang="en-GB" sz="2400" dirty="0" smtClean="0"/>
              <a:t>It </a:t>
            </a:r>
            <a:r>
              <a:rPr lang="en-GB" sz="2400" dirty="0"/>
              <a:t>is also the terminating node of a list</a:t>
            </a:r>
          </a:p>
          <a:p>
            <a:endParaRPr lang="en-GB" sz="2400" dirty="0"/>
          </a:p>
          <a:p>
            <a:r>
              <a:rPr lang="en-GB" sz="2400" dirty="0" smtClean="0"/>
              <a:t>There are lots of overloaded constructors </a:t>
            </a:r>
            <a:r>
              <a:rPr lang="en-GB" sz="2400" dirty="0"/>
              <a:t>using the List companion 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4624537"/>
            <a:ext cx="351731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val l1 = List(1,2,3)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val </a:t>
            </a:r>
            <a:r>
              <a:rPr lang="nl-NL" sz="1600" dirty="0">
                <a:latin typeface="Courier New"/>
                <a:cs typeface="Courier New"/>
              </a:rPr>
              <a:t>l2 = List("</a:t>
            </a:r>
            <a:r>
              <a:rPr lang="nl-NL" sz="1600" dirty="0" err="1">
                <a:latin typeface="Courier New"/>
                <a:cs typeface="Courier New"/>
              </a:rPr>
              <a:t>foo</a:t>
            </a:r>
            <a:r>
              <a:rPr lang="nl-NL" sz="1600" dirty="0">
                <a:latin typeface="Courier New"/>
                <a:cs typeface="Courier New"/>
              </a:rPr>
              <a:t>", "bar")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07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cons Operator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cons </a:t>
            </a:r>
            <a:r>
              <a:rPr lang="en-GB" sz="2400" dirty="0" smtClean="0"/>
              <a:t>operator </a:t>
            </a:r>
            <a:r>
              <a:rPr lang="en-GB" sz="2400" dirty="0" smtClean="0">
                <a:solidFill>
                  <a:schemeClr val="accent4"/>
                </a:solidFill>
              </a:rPr>
              <a:t>::</a:t>
            </a:r>
            <a:r>
              <a:rPr lang="en-GB" sz="2400" dirty="0" smtClean="0"/>
              <a:t> </a:t>
            </a:r>
            <a:r>
              <a:rPr lang="en-GB" sz="2400" dirty="0"/>
              <a:t>adds a tail onto a head cell, </a:t>
            </a:r>
            <a:r>
              <a:rPr lang="en-GB" sz="2400" dirty="0" err="1"/>
              <a:t>eg</a:t>
            </a:r>
            <a:r>
              <a:rPr lang="en-GB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318503"/>
            <a:ext cx="290015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x </a:t>
            </a:r>
            <a:r>
              <a:rPr lang="fr-FR" sz="1600" dirty="0">
                <a:latin typeface="Courier New"/>
                <a:cs typeface="Courier New"/>
              </a:rPr>
              <a:t>:: (y :: (z :: Nil))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2891518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Remember that </a:t>
            </a:r>
            <a:r>
              <a:rPr lang="en-GB" sz="2400" dirty="0"/>
              <a:t>operators whose name ends in a colon associate to the right, so </a:t>
            </a:r>
            <a:r>
              <a:rPr lang="en-GB" sz="2400" dirty="0" smtClean="0"/>
              <a:t>you don't need the parentheses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9275" y="3958617"/>
            <a:ext cx="290015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x </a:t>
            </a:r>
            <a:r>
              <a:rPr lang="fr-FR" sz="1600" dirty="0">
                <a:latin typeface="Courier New"/>
                <a:cs typeface="Courier New"/>
              </a:rPr>
              <a:t>:: (y :: (z :: Nil)</a:t>
            </a:r>
            <a:r>
              <a:rPr lang="fr-FR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x :: y :: z :: Nil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4876346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Like strings in Java, adding a new element results in a new list. But this is done efficiently, so that the new list shares the content of the old list, and doesn't duplicate it</a:t>
            </a:r>
          </a:p>
        </p:txBody>
      </p:sp>
    </p:spTree>
    <p:extLst>
      <p:ext uri="{BB962C8B-B14F-4D97-AF65-F5344CB8AC3E}">
        <p14:creationId xmlns:p14="http://schemas.microsoft.com/office/powerpoint/2010/main" val="21009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List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length</a:t>
            </a:r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dirty="0"/>
              <a:t> gives the number of elements</a:t>
            </a:r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head</a:t>
            </a:r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dirty="0"/>
              <a:t> returns the first element</a:t>
            </a:r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tail</a:t>
            </a:r>
            <a:r>
              <a:rPr lang="en-GB" sz="2400" dirty="0">
                <a:solidFill>
                  <a:schemeClr val="accent4"/>
                </a:solidFill>
              </a:rPr>
              <a:t>' </a:t>
            </a:r>
            <a:r>
              <a:rPr lang="en-GB" sz="2400" dirty="0"/>
              <a:t>returns all elements except the first</a:t>
            </a:r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 err="1">
                <a:solidFill>
                  <a:schemeClr val="accent4"/>
                </a:solidFill>
              </a:rPr>
              <a:t>init</a:t>
            </a:r>
            <a:r>
              <a:rPr lang="en-GB" sz="2400" dirty="0">
                <a:solidFill>
                  <a:schemeClr val="accent4"/>
                </a:solidFill>
              </a:rPr>
              <a:t>' </a:t>
            </a:r>
            <a:r>
              <a:rPr lang="en-GB" sz="2400" dirty="0"/>
              <a:t>returns all but the last element (throws if the list is empty)</a:t>
            </a:r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last</a:t>
            </a:r>
            <a:r>
              <a:rPr lang="en-GB" sz="2400" dirty="0">
                <a:solidFill>
                  <a:schemeClr val="accent4"/>
                </a:solidFill>
              </a:rPr>
              <a:t>' </a:t>
            </a:r>
            <a:r>
              <a:rPr lang="en-GB" sz="2400" dirty="0"/>
              <a:t>returns the last element (throws if the list is empty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take</a:t>
            </a:r>
            <a:r>
              <a:rPr lang="en-GB" sz="2400" dirty="0">
                <a:solidFill>
                  <a:schemeClr val="accent4"/>
                </a:solidFill>
              </a:rPr>
              <a:t>' </a:t>
            </a:r>
            <a:r>
              <a:rPr lang="en-GB" sz="2400" dirty="0"/>
              <a:t>returns a new list composed of the first n elements</a:t>
            </a:r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drop</a:t>
            </a:r>
            <a:r>
              <a:rPr lang="en-GB" sz="2400" dirty="0">
                <a:solidFill>
                  <a:schemeClr val="accent4"/>
                </a:solidFill>
              </a:rPr>
              <a:t>' </a:t>
            </a:r>
            <a:r>
              <a:rPr lang="en-GB" sz="2400" dirty="0"/>
              <a:t>returns a new list that ignores the first n elements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apply</a:t>
            </a:r>
            <a:r>
              <a:rPr lang="en-GB" sz="2400" dirty="0">
                <a:solidFill>
                  <a:schemeClr val="accent4"/>
                </a:solidFill>
              </a:rPr>
              <a:t>' </a:t>
            </a:r>
            <a:r>
              <a:rPr lang="en-GB" sz="2400" dirty="0"/>
              <a:t>or just () indexes into the list. '</a:t>
            </a:r>
            <a:r>
              <a:rPr lang="en-GB" sz="2400" dirty="0" err="1"/>
              <a:t>xs</a:t>
            </a:r>
            <a:r>
              <a:rPr lang="en-GB" sz="2400" dirty="0"/>
              <a:t>(n)' or '</a:t>
            </a:r>
            <a:r>
              <a:rPr lang="en-GB" sz="2400" dirty="0" err="1"/>
              <a:t>xs</a:t>
            </a:r>
            <a:r>
              <a:rPr lang="en-GB" sz="2400" dirty="0"/>
              <a:t> apply n' do the same</a:t>
            </a:r>
          </a:p>
        </p:txBody>
      </p:sp>
    </p:spTree>
    <p:extLst>
      <p:ext uri="{BB962C8B-B14F-4D97-AF65-F5344CB8AC3E}">
        <p14:creationId xmlns:p14="http://schemas.microsoft.com/office/powerpoint/2010/main" val="416234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List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++</a:t>
            </a:r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dirty="0"/>
              <a:t> concatenates two </a:t>
            </a:r>
            <a:r>
              <a:rPr lang="en-GB" sz="2400" dirty="0" smtClean="0"/>
              <a:t>sequences</a:t>
            </a:r>
            <a:endParaRPr lang="en-GB" sz="2400" dirty="0"/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::</a:t>
            </a:r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dirty="0"/>
              <a:t> adds to the </a:t>
            </a:r>
            <a:r>
              <a:rPr lang="en-GB" sz="2400" dirty="0" smtClean="0"/>
              <a:t>head of </a:t>
            </a:r>
            <a:r>
              <a:rPr lang="en-GB" sz="2400" dirty="0"/>
              <a:t>a list</a:t>
            </a:r>
          </a:p>
          <a:p>
            <a:r>
              <a:rPr lang="en-GB" sz="2400" dirty="0" smtClean="0">
                <a:solidFill>
                  <a:schemeClr val="accent4"/>
                </a:solidFill>
              </a:rPr>
              <a:t>'</a:t>
            </a:r>
            <a:r>
              <a:rPr lang="en-GB" sz="2400" i="1" dirty="0" smtClean="0">
                <a:solidFill>
                  <a:schemeClr val="accent4"/>
                </a:solidFill>
              </a:rPr>
              <a:t>:</a:t>
            </a:r>
            <a:r>
              <a:rPr lang="en-GB" sz="2400" i="1" dirty="0">
                <a:solidFill>
                  <a:schemeClr val="accent4"/>
                </a:solidFill>
              </a:rPr>
              <a:t>:</a:t>
            </a:r>
            <a:r>
              <a:rPr lang="en-GB" sz="2400" i="1" dirty="0" smtClean="0">
                <a:solidFill>
                  <a:schemeClr val="accent4"/>
                </a:solidFill>
              </a:rPr>
              <a:t>:</a:t>
            </a:r>
            <a:r>
              <a:rPr lang="en-GB" sz="2400" dirty="0" smtClean="0">
                <a:solidFill>
                  <a:schemeClr val="accent4"/>
                </a:solidFill>
              </a:rPr>
              <a:t>'</a:t>
            </a:r>
            <a:r>
              <a:rPr lang="en-GB" sz="2400" dirty="0" smtClean="0"/>
              <a:t> </a:t>
            </a:r>
            <a:r>
              <a:rPr lang="en-GB" sz="2400" dirty="0"/>
              <a:t>does the same as ++, but only works with lists whereas </a:t>
            </a:r>
            <a:r>
              <a:rPr lang="en-GB" sz="2400" dirty="0" smtClean="0">
                <a:solidFill>
                  <a:schemeClr val="accent4"/>
                </a:solidFill>
              </a:rPr>
              <a:t>++</a:t>
            </a:r>
            <a:r>
              <a:rPr lang="en-GB" sz="2400" dirty="0" smtClean="0"/>
              <a:t> </a:t>
            </a:r>
            <a:r>
              <a:rPr lang="en-GB" sz="2400" dirty="0"/>
              <a:t>will work with other collections (any type that is Traversable)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 err="1">
                <a:solidFill>
                  <a:schemeClr val="accent4"/>
                </a:solidFill>
              </a:rPr>
              <a:t>indexOf</a:t>
            </a:r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i="1" dirty="0">
                <a:solidFill>
                  <a:schemeClr val="accent4"/>
                </a:solidFill>
              </a:rPr>
              <a:t>contains</a:t>
            </a:r>
            <a:r>
              <a:rPr lang="en-GB" sz="2400" dirty="0">
                <a:solidFill>
                  <a:schemeClr val="accent4"/>
                </a:solidFill>
              </a:rPr>
              <a:t>'</a:t>
            </a:r>
            <a:r>
              <a:rPr lang="en-GB" sz="2400" dirty="0"/>
              <a:t> are used to find things</a:t>
            </a:r>
          </a:p>
        </p:txBody>
      </p:sp>
    </p:spTree>
    <p:extLst>
      <p:ext uri="{BB962C8B-B14F-4D97-AF65-F5344CB8AC3E}">
        <p14:creationId xmlns:p14="http://schemas.microsoft.com/office/powerpoint/2010/main" val="40061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Examples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1577975"/>
            <a:ext cx="438132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= 1 :: 2 :: 3 :: 4 :: Nil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nums.head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nums.tail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nums.init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nums.last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take </a:t>
            </a:r>
            <a:r>
              <a:rPr lang="en-US" sz="1600" dirty="0" smtClean="0">
                <a:latin typeface="Courier New"/>
                <a:cs typeface="Courier New"/>
              </a:rPr>
              <a:t>2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b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drop </a:t>
            </a:r>
            <a:r>
              <a:rPr lang="en-US" sz="1600" dirty="0" smtClean="0">
                <a:latin typeface="Courier New"/>
                <a:cs typeface="Courier New"/>
              </a:rPr>
              <a:t>2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nums2 = a ++ </a:t>
            </a:r>
            <a:r>
              <a:rPr lang="en-US" sz="1600" dirty="0" smtClean="0">
                <a:latin typeface="Courier New"/>
                <a:cs typeface="Courier New"/>
              </a:rPr>
              <a:t>b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(1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nums2 = 0 :: a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448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Examples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1577975"/>
            <a:ext cx="7343677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= 1 :: 2 :: 3 :: 4 :: Nil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nums.head</a:t>
            </a:r>
            <a:r>
              <a:rPr lang="en-US" sz="1600" dirty="0">
                <a:latin typeface="Courier New"/>
                <a:cs typeface="Courier New"/>
              </a:rPr>
              <a:t>)                     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/ 1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nums.tail</a:t>
            </a:r>
            <a:r>
              <a:rPr lang="en-US" sz="1600" dirty="0">
                <a:latin typeface="Courier New"/>
                <a:cs typeface="Courier New"/>
              </a:rPr>
              <a:t>)                   </a:t>
            </a:r>
            <a:r>
              <a:rPr lang="en-US" sz="1600" dirty="0" smtClean="0">
                <a:latin typeface="Courier New"/>
                <a:cs typeface="Courier New"/>
              </a:rPr>
              <a:t>  /</a:t>
            </a:r>
            <a:r>
              <a:rPr lang="en-US" sz="1600" dirty="0">
                <a:latin typeface="Courier New"/>
                <a:cs typeface="Courier New"/>
              </a:rPr>
              <a:t>/ List(2, 3, 4)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nums.init</a:t>
            </a:r>
            <a:r>
              <a:rPr lang="en-US" sz="1600" dirty="0">
                <a:latin typeface="Courier New"/>
                <a:cs typeface="Courier New"/>
              </a:rPr>
              <a:t>)                 </a:t>
            </a:r>
            <a:r>
              <a:rPr lang="en-US" sz="1600" dirty="0" smtClean="0">
                <a:latin typeface="Courier New"/>
                <a:cs typeface="Courier New"/>
              </a:rPr>
              <a:t>    /</a:t>
            </a:r>
            <a:r>
              <a:rPr lang="en-US" sz="1600" dirty="0">
                <a:latin typeface="Courier New"/>
                <a:cs typeface="Courier New"/>
              </a:rPr>
              <a:t>/ List(1, 2, 3)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nums.last</a:t>
            </a:r>
            <a:r>
              <a:rPr lang="en-US" sz="1600" dirty="0">
                <a:latin typeface="Courier New"/>
                <a:cs typeface="Courier New"/>
              </a:rPr>
              <a:t>)               </a:t>
            </a:r>
            <a:r>
              <a:rPr lang="en-US" sz="1600" dirty="0" smtClean="0">
                <a:latin typeface="Courier New"/>
                <a:cs typeface="Courier New"/>
              </a:rPr>
              <a:t>      /</a:t>
            </a:r>
            <a:r>
              <a:rPr lang="en-US" sz="1600" dirty="0">
                <a:latin typeface="Courier New"/>
                <a:cs typeface="Courier New"/>
              </a:rPr>
              <a:t>/ 4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take 2            </a:t>
            </a:r>
            <a:r>
              <a:rPr lang="en-US" sz="1600" dirty="0" smtClean="0">
                <a:latin typeface="Courier New"/>
                <a:cs typeface="Courier New"/>
              </a:rPr>
              <a:t>        /</a:t>
            </a:r>
            <a:r>
              <a:rPr lang="en-US" sz="1600" dirty="0">
                <a:latin typeface="Courier New"/>
                <a:cs typeface="Courier New"/>
              </a:rPr>
              <a:t>/ List(1, 2)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b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drop 2          </a:t>
            </a:r>
            <a:r>
              <a:rPr lang="en-US" sz="1600" dirty="0" smtClean="0">
                <a:latin typeface="Courier New"/>
                <a:cs typeface="Courier New"/>
              </a:rPr>
              <a:t>          /</a:t>
            </a:r>
            <a:r>
              <a:rPr lang="en-US" sz="1600" dirty="0">
                <a:latin typeface="Courier New"/>
                <a:cs typeface="Courier New"/>
              </a:rPr>
              <a:t>/ List(3, 4)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nums2 = a ++ b         </a:t>
            </a:r>
            <a:r>
              <a:rPr lang="en-US" sz="1600" dirty="0" smtClean="0"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// List(1, 2, 3, 4)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(1)          </a:t>
            </a:r>
            <a:r>
              <a:rPr lang="en-US" sz="1600" dirty="0" smtClean="0">
                <a:latin typeface="Courier New"/>
                <a:cs typeface="Courier New"/>
              </a:rPr>
              <a:t>              </a:t>
            </a:r>
            <a:r>
              <a:rPr lang="en-US" sz="1600" dirty="0">
                <a:latin typeface="Courier New"/>
                <a:cs typeface="Courier New"/>
              </a:rPr>
              <a:t>// </a:t>
            </a:r>
            <a:r>
              <a:rPr lang="en-US" sz="1600" dirty="0" smtClean="0">
                <a:latin typeface="Courier New"/>
                <a:cs typeface="Courier New"/>
              </a:rPr>
              <a:t>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nums2 = 0 :: a                     // List(0, 1, 2) 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448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ListBuffer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ListBuffer</a:t>
            </a:r>
            <a:r>
              <a:rPr lang="en-GB" sz="2400" dirty="0" smtClean="0"/>
              <a:t> can be used to build lists, like </a:t>
            </a:r>
            <a:r>
              <a:rPr lang="en-GB" sz="2400" dirty="0" err="1" smtClean="0"/>
              <a:t>StringBuffer</a:t>
            </a:r>
            <a:r>
              <a:rPr lang="en-GB" sz="2400" dirty="0" smtClean="0"/>
              <a:t> for strings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2469175"/>
            <a:ext cx="6356227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scala.collection.mutable.ListBuffer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buf</a:t>
            </a:r>
            <a:r>
              <a:rPr lang="en-US" sz="1600" dirty="0" smtClean="0">
                <a:latin typeface="Courier New"/>
                <a:cs typeface="Courier New"/>
              </a:rPr>
              <a:t> = new </a:t>
            </a:r>
            <a:r>
              <a:rPr lang="en-US" sz="1600" dirty="0" err="1" smtClean="0">
                <a:latin typeface="Courier New"/>
                <a:cs typeface="Courier New"/>
              </a:rPr>
              <a:t>ListBuffer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]()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sv-SE" sz="1600" dirty="0" err="1" smtClean="0">
                <a:latin typeface="Courier New"/>
                <a:cs typeface="Courier New"/>
              </a:rPr>
              <a:t>buf</a:t>
            </a:r>
            <a:r>
              <a:rPr lang="sv-SE" sz="1600" dirty="0" smtClean="0">
                <a:latin typeface="Courier New"/>
                <a:cs typeface="Courier New"/>
              </a:rPr>
              <a:t> += 1</a:t>
            </a:r>
          </a:p>
          <a:p>
            <a:r>
              <a:rPr lang="sv-SE" sz="1600" dirty="0" err="1" smtClean="0">
                <a:latin typeface="Courier New"/>
                <a:cs typeface="Courier New"/>
              </a:rPr>
              <a:t>buf</a:t>
            </a:r>
            <a:r>
              <a:rPr lang="sv-SE" sz="1600" dirty="0" smtClean="0">
                <a:latin typeface="Courier New"/>
                <a:cs typeface="Courier New"/>
              </a:rPr>
              <a:t> += 2</a:t>
            </a:r>
          </a:p>
          <a:p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3 +: </a:t>
            </a:r>
            <a:r>
              <a:rPr lang="sv-SE" sz="1600" dirty="0" err="1" smtClean="0">
                <a:latin typeface="Courier New"/>
                <a:cs typeface="Courier New"/>
              </a:rPr>
              <a:t>buf</a:t>
            </a:r>
            <a:endParaRPr lang="sv-SE" sz="1600" dirty="0" smtClean="0">
              <a:latin typeface="Courier New"/>
              <a:cs typeface="Courier New"/>
            </a:endParaRPr>
          </a:p>
          <a:p>
            <a:endParaRPr lang="sv-SE" sz="1600" dirty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val </a:t>
            </a:r>
            <a:r>
              <a:rPr lang="sv-SE" sz="1600" dirty="0" err="1" smtClean="0">
                <a:latin typeface="Courier New"/>
                <a:cs typeface="Courier New"/>
              </a:rPr>
              <a:t>lst</a:t>
            </a:r>
            <a:r>
              <a:rPr lang="sv-SE" sz="1600" dirty="0" smtClean="0">
                <a:latin typeface="Courier New"/>
                <a:cs typeface="Courier New"/>
              </a:rPr>
              <a:t> = </a:t>
            </a:r>
            <a:r>
              <a:rPr lang="sv-SE" sz="1600" dirty="0" err="1" smtClean="0">
                <a:latin typeface="Courier New"/>
                <a:cs typeface="Courier New"/>
              </a:rPr>
              <a:t>buf.toList</a:t>
            </a:r>
            <a:r>
              <a:rPr lang="sv-SE" sz="1600" dirty="0" smtClean="0">
                <a:latin typeface="Courier New"/>
                <a:cs typeface="Courier New"/>
              </a:rPr>
              <a:t>              // List(3, 1, 2)</a:t>
            </a:r>
          </a:p>
        </p:txBody>
      </p:sp>
    </p:spTree>
    <p:extLst>
      <p:ext uri="{BB962C8B-B14F-4D97-AF65-F5344CB8AC3E}">
        <p14:creationId xmlns:p14="http://schemas.microsoft.com/office/powerpoint/2010/main" val="89398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tuple is a collection of immutable items, not necessarily of the same type, </a:t>
            </a:r>
            <a:r>
              <a:rPr lang="en-GB" sz="2400" dirty="0" err="1"/>
              <a:t>eg</a:t>
            </a:r>
            <a:r>
              <a:rPr lang="en-GB" sz="240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554963"/>
            <a:ext cx="6232796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t = (1, "</a:t>
            </a:r>
            <a:r>
              <a:rPr lang="en-US" sz="1600" dirty="0" err="1">
                <a:latin typeface="Courier New"/>
                <a:cs typeface="Courier New"/>
              </a:rPr>
              <a:t>fred</a:t>
            </a:r>
            <a:r>
              <a:rPr lang="en-US" sz="1600" dirty="0">
                <a:latin typeface="Courier New"/>
                <a:cs typeface="Courier New"/>
              </a:rPr>
              <a:t>", 45)  // user id, name and age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20991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Especially useful for returning multiple values from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4038600"/>
            <a:ext cx="5368777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sumAndAverage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: List[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]) =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sum = </a:t>
            </a:r>
            <a:r>
              <a:rPr lang="en-US" sz="1600" dirty="0" err="1">
                <a:latin typeface="Courier New"/>
                <a:cs typeface="Courier New"/>
              </a:rPr>
              <a:t>nums.sum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average = (</a:t>
            </a:r>
            <a:r>
              <a:rPr lang="en-US" sz="1600" dirty="0" err="1">
                <a:latin typeface="Courier New"/>
                <a:cs typeface="Courier New"/>
              </a:rPr>
              <a:t>sum:Double</a:t>
            </a:r>
            <a:r>
              <a:rPr lang="en-US" sz="1600" dirty="0">
                <a:latin typeface="Courier New"/>
                <a:cs typeface="Courier New"/>
              </a:rPr>
              <a:t>) / </a:t>
            </a:r>
            <a:r>
              <a:rPr lang="en-US" sz="1600" dirty="0" err="1">
                <a:latin typeface="Courier New"/>
                <a:cs typeface="Courier New"/>
              </a:rPr>
              <a:t>nums.length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(sum, average)</a:t>
            </a:r>
            <a:r>
              <a:rPr lang="en-US" sz="1600" dirty="0" smtClean="0">
                <a:latin typeface="Courier New"/>
                <a:cs typeface="Courier New"/>
              </a:rPr>
              <a:t>  // return a tuple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017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has a rich set of collection types, in both mutable and immutable </a:t>
            </a:r>
            <a:r>
              <a:rPr lang="en-GB" sz="2400" dirty="0" smtClean="0"/>
              <a:t>varieties</a:t>
            </a:r>
          </a:p>
          <a:p>
            <a:endParaRPr lang="en-GB" sz="2400" dirty="0"/>
          </a:p>
          <a:p>
            <a:r>
              <a:rPr lang="en-GB" sz="2400" dirty="0" smtClean="0"/>
              <a:t>Best </a:t>
            </a:r>
            <a:r>
              <a:rPr lang="en-GB" sz="2400" dirty="0"/>
              <a:t>practice uses immutable collections wherever </a:t>
            </a:r>
            <a:r>
              <a:rPr lang="en-GB" sz="2400" dirty="0" smtClean="0"/>
              <a:t>possible</a:t>
            </a:r>
          </a:p>
          <a:p>
            <a:endParaRPr lang="en-GB" sz="2400" dirty="0"/>
          </a:p>
          <a:p>
            <a:r>
              <a:rPr lang="en-GB" sz="2400" dirty="0" smtClean="0"/>
              <a:t>The immutable collections are available without qualification; mutable collections need to be imported from </a:t>
            </a:r>
            <a:r>
              <a:rPr lang="en-GB" sz="2400" i="1" dirty="0" err="1" smtClean="0">
                <a:solidFill>
                  <a:schemeClr val="accent4"/>
                </a:solidFill>
              </a:rPr>
              <a:t>scala.collection.mutable</a:t>
            </a:r>
            <a:endParaRPr lang="en-GB" sz="24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members using _1, _2 and so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295384"/>
            <a:ext cx="178927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(t._1)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061581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</a:t>
            </a:r>
            <a:r>
              <a:rPr lang="en-GB" sz="2400" dirty="0"/>
              <a:t>assign from a tuple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3736405"/>
            <a:ext cx="623279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t = (1, "</a:t>
            </a:r>
            <a:r>
              <a:rPr lang="en-US" sz="1600" dirty="0" err="1">
                <a:latin typeface="Courier New"/>
                <a:cs typeface="Courier New"/>
              </a:rPr>
              <a:t>fred</a:t>
            </a:r>
            <a:r>
              <a:rPr lang="en-US" sz="1600" dirty="0">
                <a:latin typeface="Courier New"/>
                <a:cs typeface="Courier New"/>
              </a:rPr>
              <a:t>", 45)  // user id, name and </a:t>
            </a:r>
            <a:r>
              <a:rPr lang="en-US" sz="1600" dirty="0" smtClean="0">
                <a:latin typeface="Courier New"/>
                <a:cs typeface="Courier New"/>
              </a:rPr>
              <a:t>age</a:t>
            </a:r>
          </a:p>
          <a:p>
            <a:endParaRPr lang="sv-SE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(id, name, _) = t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901248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the use of underscore for members you're not interested in</a:t>
            </a:r>
          </a:p>
        </p:txBody>
      </p:sp>
    </p:spTree>
    <p:extLst>
      <p:ext uri="{BB962C8B-B14F-4D97-AF65-F5344CB8AC3E}">
        <p14:creationId xmlns:p14="http://schemas.microsoft.com/office/powerpoint/2010/main" val="399085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map is a collection of key/value </a:t>
            </a:r>
            <a:r>
              <a:rPr lang="en-GB" sz="2400" dirty="0" smtClean="0"/>
              <a:t>pairs</a:t>
            </a:r>
          </a:p>
          <a:p>
            <a:endParaRPr lang="en-GB" sz="2400" dirty="0"/>
          </a:p>
          <a:p>
            <a:r>
              <a:rPr lang="en-GB" sz="2400" dirty="0" err="1" smtClean="0"/>
              <a:t>Scala</a:t>
            </a:r>
            <a:r>
              <a:rPr lang="en-GB" sz="2400" dirty="0" smtClean="0"/>
              <a:t> </a:t>
            </a:r>
            <a:r>
              <a:rPr lang="en-GB" sz="2400" dirty="0"/>
              <a:t>provides both mutable and immutable versions, and as usual, the immutable one is the </a:t>
            </a:r>
            <a:r>
              <a:rPr lang="en-GB" sz="2400" dirty="0" smtClean="0"/>
              <a:t>default. To </a:t>
            </a:r>
            <a:r>
              <a:rPr lang="en-GB" sz="2400" dirty="0"/>
              <a:t>use a mutable map, you need to import </a:t>
            </a:r>
            <a:r>
              <a:rPr lang="en-GB" sz="2400" dirty="0" err="1" smtClean="0"/>
              <a:t>scala.collection.mutable.HashMap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/>
              <a:t>Use the Map() factory method to create an immutable </a:t>
            </a:r>
            <a:r>
              <a:rPr lang="en-GB" sz="2400" dirty="0" smtClean="0"/>
              <a:t>map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4705018"/>
            <a:ext cx="709681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ages = Map("Dave" -&gt; 45, "Paul" -&gt; 41, "Bill" -&gt; 55)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75" y="5253240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-&gt; operator defines a pair, and you could equally well say ("Dave", 45), although the arrow is more idiomatic</a:t>
            </a:r>
          </a:p>
        </p:txBody>
      </p:sp>
    </p:spTree>
    <p:extLst>
      <p:ext uri="{BB962C8B-B14F-4D97-AF65-F5344CB8AC3E}">
        <p14:creationId xmlns:p14="http://schemas.microsoft.com/office/powerpoint/2010/main" val="85932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Map Values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round brackets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2193406"/>
            <a:ext cx="265329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d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ages(</a:t>
            </a:r>
            <a:r>
              <a:rPr lang="en-US" sz="1600" dirty="0">
                <a:latin typeface="Courier New"/>
                <a:cs typeface="Courier New"/>
              </a:rPr>
              <a:t>"Dave</a:t>
            </a:r>
            <a:r>
              <a:rPr lang="en-US" sz="1600" dirty="0" smtClean="0">
                <a:latin typeface="Courier New"/>
                <a:cs typeface="Courier New"/>
              </a:rPr>
              <a:t>")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75" y="2861400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exception is thrown if no such key exists. Use contains() to check for a </a:t>
            </a:r>
            <a:r>
              <a:rPr lang="en-GB" sz="2400" dirty="0" smtClean="0"/>
              <a:t>key, or use the </a:t>
            </a:r>
            <a:r>
              <a:rPr lang="en-GB" sz="2400" dirty="0" err="1" smtClean="0"/>
              <a:t>getOrElse</a:t>
            </a:r>
            <a:r>
              <a:rPr lang="en-GB" sz="2400" dirty="0" smtClean="0"/>
              <a:t> shortcut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3847660"/>
            <a:ext cx="684995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d = if (</a:t>
            </a:r>
            <a:r>
              <a:rPr lang="en-US" sz="1600" dirty="0" err="1">
                <a:latin typeface="Courier New"/>
                <a:cs typeface="Courier New"/>
              </a:rPr>
              <a:t>ages.contains</a:t>
            </a:r>
            <a:r>
              <a:rPr lang="en-US" sz="1600" dirty="0">
                <a:latin typeface="Courier New"/>
                <a:cs typeface="Courier New"/>
              </a:rPr>
              <a:t>("Dave")) ages("Dave") else </a:t>
            </a:r>
            <a:r>
              <a:rPr lang="en-US" sz="1600" dirty="0" smtClean="0">
                <a:latin typeface="Courier New"/>
                <a:cs typeface="Courier New"/>
              </a:rPr>
              <a:t>0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d = </a:t>
            </a:r>
            <a:r>
              <a:rPr lang="en-US" sz="1600" dirty="0" err="1">
                <a:latin typeface="Courier New"/>
                <a:cs typeface="Courier New"/>
              </a:rPr>
              <a:t>ages.getOrElse</a:t>
            </a:r>
            <a:r>
              <a:rPr lang="en-US" sz="1600" dirty="0">
                <a:latin typeface="Courier New"/>
                <a:cs typeface="Courier New"/>
              </a:rPr>
              <a:t>("Dave", 0)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4719608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Get returns an </a:t>
            </a:r>
            <a:r>
              <a:rPr lang="en-GB" sz="2400" i="1" dirty="0"/>
              <a:t>Option</a:t>
            </a:r>
            <a:r>
              <a:rPr lang="en-GB" sz="2400" dirty="0"/>
              <a:t>, which will either be Some() or </a:t>
            </a:r>
            <a:r>
              <a:rPr lang="en-GB" sz="2400" dirty="0" smtClean="0"/>
              <a:t>None. We will meet Options later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209" y="5630956"/>
            <a:ext cx="327044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d = </a:t>
            </a:r>
            <a:r>
              <a:rPr lang="en-US" sz="1600" dirty="0" err="1">
                <a:latin typeface="Courier New"/>
                <a:cs typeface="Courier New"/>
              </a:rPr>
              <a:t>ages.get</a:t>
            </a:r>
            <a:r>
              <a:rPr lang="en-US" sz="1600" dirty="0">
                <a:latin typeface="Courier New"/>
                <a:cs typeface="Courier New"/>
              </a:rPr>
              <a:t>("Dave")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123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Map Values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a mutable map, use round brackets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2193406"/>
            <a:ext cx="228299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ages</a:t>
            </a:r>
            <a:r>
              <a:rPr lang="en-US" sz="1600" dirty="0">
                <a:latin typeface="Courier New"/>
                <a:cs typeface="Courier New"/>
              </a:rPr>
              <a:t>("Bill") = 56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75" y="2861400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will update the value, or add a new pair if there is no such </a:t>
            </a:r>
            <a:r>
              <a:rPr lang="en-GB" sz="2400" dirty="0" smtClean="0"/>
              <a:t>key. To </a:t>
            </a:r>
            <a:r>
              <a:rPr lang="en-GB" sz="2400" dirty="0"/>
              <a:t>add multiple values in one go, use +=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3847660"/>
            <a:ext cx="487505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ages </a:t>
            </a:r>
            <a:r>
              <a:rPr lang="en-US" sz="1600" dirty="0">
                <a:latin typeface="Courier New"/>
                <a:cs typeface="Courier New"/>
              </a:rPr>
              <a:t>+= ("Alice" -&gt; 35, "Wally" -&gt; 60)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446002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remove a key/value pair, use -=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209" y="5083984"/>
            <a:ext cx="191270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ages </a:t>
            </a:r>
            <a:r>
              <a:rPr lang="en-US" sz="1600" dirty="0">
                <a:latin typeface="Courier New"/>
                <a:cs typeface="Courier New"/>
              </a:rPr>
              <a:t>-= "Bill"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92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Map Values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Adding pairs to an immutable map creates a new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2193406"/>
            <a:ext cx="598593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cities2 = cities +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(</a:t>
            </a:r>
            <a:r>
              <a:rPr lang="en-US" sz="1600" dirty="0">
                <a:latin typeface="Courier New"/>
                <a:cs typeface="Courier New"/>
              </a:rPr>
              <a:t>"UK" -&gt; "London", "France" -&gt; "Paris")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75" y="319514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same is true for removing </a:t>
            </a:r>
            <a:r>
              <a:rPr lang="en-GB" sz="2400" dirty="0" smtClean="0"/>
              <a:t>pairs</a:t>
            </a:r>
          </a:p>
          <a:p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new object shares the structure of the old one.</a:t>
            </a:r>
          </a:p>
        </p:txBody>
      </p:sp>
    </p:spTree>
    <p:extLst>
      <p:ext uri="{BB962C8B-B14F-4D97-AF65-F5344CB8AC3E}">
        <p14:creationId xmlns:p14="http://schemas.microsoft.com/office/powerpoint/2010/main" val="14221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Maps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a for loop, with pattern matching to extract the key and value for each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2691406"/>
            <a:ext cx="475162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 ((</a:t>
            </a:r>
            <a:r>
              <a:rPr lang="en-US" sz="1600" dirty="0" err="1">
                <a:latin typeface="Courier New"/>
                <a:cs typeface="Courier New"/>
              </a:rPr>
              <a:t>k,v</a:t>
            </a:r>
            <a:r>
              <a:rPr lang="en-US" sz="1600" dirty="0">
                <a:latin typeface="Courier New"/>
                <a:cs typeface="Courier New"/>
              </a:rPr>
              <a:t>) &lt;- cities)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s"The</a:t>
            </a:r>
            <a:r>
              <a:rPr lang="en-US" sz="1600" dirty="0">
                <a:latin typeface="Courier New"/>
                <a:cs typeface="Courier New"/>
              </a:rPr>
              <a:t> capital of $k is $v")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658683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the use of interpolation to insert the key and value into the string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300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Zipping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Suppose you have an array of names and an array of matching 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2505986"/>
            <a:ext cx="5492209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names = Array("Bill", "Alice", "Wally")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ages = Array(56, 35, 60)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306392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Zipping allows you to pair these up into tuples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3919199"/>
            <a:ext cx="623279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pairs = </a:t>
            </a:r>
            <a:r>
              <a:rPr lang="en-US" sz="1600" dirty="0" err="1">
                <a:latin typeface="Courier New"/>
                <a:cs typeface="Courier New"/>
              </a:rPr>
              <a:t>names.zip</a:t>
            </a:r>
            <a:r>
              <a:rPr lang="en-US" sz="1600" dirty="0">
                <a:latin typeface="Courier New"/>
                <a:cs typeface="Courier New"/>
              </a:rPr>
              <a:t>(ages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// Array(("Bill",56), ("Alice",35), ("Wally",60))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85866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process these in a for loop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275" y="5471475"/>
            <a:ext cx="376417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smtClean="0">
                <a:latin typeface="Courier New"/>
                <a:cs typeface="Courier New"/>
              </a:rPr>
              <a:t>for</a:t>
            </a:r>
            <a:r>
              <a:rPr lang="fi-FI" sz="1600" dirty="0" err="1">
                <a:latin typeface="Courier New"/>
                <a:cs typeface="Courier New"/>
              </a:rPr>
              <a:t>((name</a:t>
            </a:r>
            <a:r>
              <a:rPr lang="fi-FI" sz="1600" dirty="0">
                <a:latin typeface="Courier New"/>
                <a:cs typeface="Courier New"/>
              </a:rPr>
              <a:t>, </a:t>
            </a:r>
            <a:r>
              <a:rPr lang="fi-FI" sz="1600" dirty="0" err="1">
                <a:latin typeface="Courier New"/>
                <a:cs typeface="Courier New"/>
              </a:rPr>
              <a:t>age</a:t>
            </a:r>
            <a:r>
              <a:rPr lang="fi-FI" sz="1600" dirty="0">
                <a:latin typeface="Courier New"/>
                <a:cs typeface="Courier New"/>
              </a:rPr>
              <a:t>) &lt;- </a:t>
            </a:r>
            <a:r>
              <a:rPr lang="fi-FI" sz="1600" dirty="0" err="1">
                <a:latin typeface="Courier New"/>
                <a:cs typeface="Courier New"/>
              </a:rPr>
              <a:t>pairs</a:t>
            </a:r>
            <a:r>
              <a:rPr lang="fi-FI" sz="1600" dirty="0">
                <a:latin typeface="Courier New"/>
                <a:cs typeface="Courier New"/>
              </a:rPr>
              <a:t>) ...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00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Option Type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4"/>
                </a:solidFill>
              </a:rPr>
              <a:t>Option[T]</a:t>
            </a:r>
            <a:r>
              <a:rPr lang="en-GB" sz="2400" dirty="0"/>
              <a:t> is a trait that lets you represent an optional value. It makes it easier (and safer) to deal </a:t>
            </a:r>
            <a:r>
              <a:rPr lang="en-GB" sz="2400" dirty="0" smtClean="0"/>
              <a:t>with </a:t>
            </a:r>
            <a:r>
              <a:rPr lang="en-GB" sz="2400" dirty="0"/>
              <a:t>optional values than checking for </a:t>
            </a:r>
            <a:r>
              <a:rPr lang="en-GB" sz="2400" dirty="0" smtClean="0"/>
              <a:t>nulls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275" y="2966167"/>
            <a:ext cx="6232796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urier New"/>
                <a:cs typeface="Courier New"/>
              </a:rPr>
              <a:t>def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foo</a:t>
            </a:r>
            <a:r>
              <a:rPr lang="fr-FR" sz="1600" dirty="0">
                <a:latin typeface="Courier New"/>
                <a:cs typeface="Courier New"/>
              </a:rPr>
              <a:t>(n: Int) = if (n%2 == 0) </a:t>
            </a:r>
            <a:r>
              <a:rPr lang="fr-FR" sz="1600" b="1" dirty="0" err="1">
                <a:latin typeface="Courier New"/>
                <a:cs typeface="Courier New"/>
              </a:rPr>
              <a:t>Some</a:t>
            </a:r>
            <a:r>
              <a:rPr lang="fr-FR" sz="1600" b="1" dirty="0">
                <a:latin typeface="Courier New"/>
                <a:cs typeface="Courier New"/>
              </a:rPr>
              <a:t>(n)</a:t>
            </a:r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else</a:t>
            </a:r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b="1" dirty="0">
                <a:latin typeface="Courier New"/>
                <a:cs typeface="Courier New"/>
              </a:rPr>
              <a:t>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3617232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two possible values for an Option[T] are </a:t>
            </a:r>
            <a:r>
              <a:rPr lang="en-GB" sz="2400" i="1" dirty="0">
                <a:solidFill>
                  <a:schemeClr val="accent4"/>
                </a:solidFill>
              </a:rPr>
              <a:t>Some[T]</a:t>
            </a:r>
            <a:r>
              <a:rPr lang="en-GB" sz="2400" dirty="0"/>
              <a:t> or </a:t>
            </a:r>
            <a:r>
              <a:rPr lang="en-GB" sz="2400" i="1" dirty="0" smtClean="0">
                <a:solidFill>
                  <a:schemeClr val="accent4"/>
                </a:solidFill>
              </a:rPr>
              <a:t>None</a:t>
            </a:r>
            <a:endParaRPr lang="en-GB" sz="2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4553521"/>
            <a:ext cx="277672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urier New"/>
                <a:cs typeface="Courier New"/>
              </a:rPr>
              <a:t>foo</a:t>
            </a:r>
            <a:r>
              <a:rPr lang="fr-FR" sz="1600" dirty="0" smtClean="0">
                <a:latin typeface="Courier New"/>
                <a:cs typeface="Courier New"/>
              </a:rPr>
              <a:t>(2)     // </a:t>
            </a:r>
            <a:r>
              <a:rPr lang="fr-FR" sz="1600" dirty="0" err="1" smtClean="0">
                <a:latin typeface="Courier New"/>
                <a:cs typeface="Courier New"/>
              </a:rPr>
              <a:t>Some</a:t>
            </a:r>
            <a:r>
              <a:rPr lang="fr-FR" sz="1600" dirty="0" smtClean="0">
                <a:latin typeface="Courier New"/>
                <a:cs typeface="Courier New"/>
              </a:rPr>
              <a:t>(2)</a:t>
            </a:r>
          </a:p>
          <a:p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err="1" smtClean="0">
                <a:latin typeface="Courier New"/>
                <a:cs typeface="Courier New"/>
              </a:rPr>
              <a:t>foo</a:t>
            </a:r>
            <a:r>
              <a:rPr lang="fr-FR" sz="1600" dirty="0" smtClean="0">
                <a:latin typeface="Courier New"/>
                <a:cs typeface="Courier New"/>
              </a:rPr>
              <a:t>(3)     // None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033" y="5534001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use </a:t>
            </a:r>
            <a:r>
              <a:rPr lang="en-GB" sz="2400" i="1" dirty="0" err="1" smtClean="0">
                <a:solidFill>
                  <a:schemeClr val="accent4"/>
                </a:solidFill>
              </a:rPr>
              <a:t>isDefined</a:t>
            </a:r>
            <a:r>
              <a:rPr lang="en-GB" sz="2400" dirty="0" smtClean="0"/>
              <a:t> to check whether an Option has a value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3409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allows you to express variance relationships at definition, rather than at the point of use as in 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551041"/>
            <a:ext cx="7220246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Courier New"/>
                <a:cs typeface="Courier New"/>
              </a:rPr>
              <a:t>// </a:t>
            </a:r>
            <a:r>
              <a:rPr lang="sv-SE" sz="1600" dirty="0">
                <a:latin typeface="Courier New"/>
                <a:cs typeface="Courier New"/>
              </a:rPr>
              <a:t>invariant, </a:t>
            </a:r>
            <a:r>
              <a:rPr lang="sv-SE" sz="1600" dirty="0" smtClean="0">
                <a:latin typeface="Courier New"/>
                <a:cs typeface="Courier New"/>
              </a:rPr>
              <a:t>parameter </a:t>
            </a:r>
            <a:r>
              <a:rPr lang="sv-SE" sz="1600" dirty="0">
                <a:latin typeface="Courier New"/>
                <a:cs typeface="Courier New"/>
              </a:rPr>
              <a:t>must be </a:t>
            </a:r>
            <a:r>
              <a:rPr lang="sv-SE" sz="1600" dirty="0" smtClean="0">
                <a:latin typeface="Courier New"/>
                <a:cs typeface="Courier New"/>
              </a:rPr>
              <a:t>T</a:t>
            </a:r>
          </a:p>
          <a:p>
            <a:r>
              <a:rPr lang="sv-SE" sz="1600" b="1" dirty="0" smtClean="0">
                <a:latin typeface="Courier New"/>
                <a:cs typeface="Courier New"/>
              </a:rPr>
              <a:t>List</a:t>
            </a:r>
            <a:r>
              <a:rPr lang="sv-SE" sz="1600" b="1" dirty="0">
                <a:latin typeface="Courier New"/>
                <a:cs typeface="Courier New"/>
              </a:rPr>
              <a:t>[T</a:t>
            </a:r>
            <a:r>
              <a:rPr lang="sv-SE" sz="1600" b="1" dirty="0" smtClean="0">
                <a:latin typeface="Courier New"/>
                <a:cs typeface="Courier New"/>
              </a:rPr>
              <a:t>]</a:t>
            </a:r>
            <a:endParaRPr lang="sv-SE" sz="1600" b="1" dirty="0">
              <a:latin typeface="Courier New"/>
              <a:cs typeface="Courier New"/>
            </a:endParaRPr>
          </a:p>
          <a:p>
            <a:endParaRPr lang="sv-SE" sz="1600" dirty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// </a:t>
            </a:r>
            <a:r>
              <a:rPr lang="sv-SE" sz="1600" dirty="0" err="1" smtClean="0">
                <a:latin typeface="Courier New"/>
                <a:cs typeface="Courier New"/>
              </a:rPr>
              <a:t>covariant</a:t>
            </a:r>
            <a:r>
              <a:rPr lang="sv-SE" sz="1600" dirty="0">
                <a:latin typeface="Courier New"/>
                <a:cs typeface="Courier New"/>
              </a:rPr>
              <a:t>, parameter must be T or a </a:t>
            </a:r>
            <a:r>
              <a:rPr lang="sv-SE" sz="1600" dirty="0" err="1">
                <a:latin typeface="Courier New"/>
                <a:cs typeface="Courier New"/>
              </a:rPr>
              <a:t>subtype</a:t>
            </a:r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err="1">
                <a:latin typeface="Courier New"/>
                <a:cs typeface="Courier New"/>
              </a:rPr>
              <a:t>of</a:t>
            </a:r>
            <a:r>
              <a:rPr lang="sv-SE" sz="1600" dirty="0">
                <a:latin typeface="Courier New"/>
                <a:cs typeface="Courier New"/>
              </a:rPr>
              <a:t> T</a:t>
            </a:r>
          </a:p>
          <a:p>
            <a:r>
              <a:rPr lang="sv-SE" sz="1600" b="1" dirty="0">
                <a:latin typeface="Courier New"/>
                <a:cs typeface="Courier New"/>
              </a:rPr>
              <a:t>List[+T</a:t>
            </a:r>
            <a:r>
              <a:rPr lang="sv-SE" sz="1600" b="1" dirty="0" smtClean="0">
                <a:latin typeface="Courier New"/>
                <a:cs typeface="Courier New"/>
              </a:rPr>
              <a:t>]</a:t>
            </a:r>
          </a:p>
          <a:p>
            <a:endParaRPr lang="sv-SE" sz="1600" dirty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// </a:t>
            </a:r>
            <a:r>
              <a:rPr lang="sv-SE" sz="1600" dirty="0" err="1" smtClean="0">
                <a:latin typeface="Courier New"/>
                <a:cs typeface="Courier New"/>
              </a:rPr>
              <a:t>contravariant</a:t>
            </a:r>
            <a:r>
              <a:rPr lang="sv-SE" sz="1600" dirty="0">
                <a:latin typeface="Courier New"/>
                <a:cs typeface="Courier New"/>
              </a:rPr>
              <a:t>, parameter must be T or a </a:t>
            </a:r>
            <a:r>
              <a:rPr lang="sv-SE" sz="1600" dirty="0" err="1">
                <a:latin typeface="Courier New"/>
                <a:cs typeface="Courier New"/>
              </a:rPr>
              <a:t>supertype</a:t>
            </a:r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err="1">
                <a:latin typeface="Courier New"/>
                <a:cs typeface="Courier New"/>
              </a:rPr>
              <a:t>of</a:t>
            </a:r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smtClean="0">
                <a:latin typeface="Courier New"/>
                <a:cs typeface="Courier New"/>
              </a:rPr>
              <a:t>T</a:t>
            </a:r>
            <a:endParaRPr lang="sv-SE" sz="1600" b="1" dirty="0" smtClean="0">
              <a:latin typeface="Courier New"/>
              <a:cs typeface="Courier New"/>
            </a:endParaRPr>
          </a:p>
          <a:p>
            <a:r>
              <a:rPr lang="sv-SE" sz="1600" b="1" dirty="0">
                <a:latin typeface="Courier New"/>
                <a:cs typeface="Courier New"/>
              </a:rPr>
              <a:t>List[-T]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5071392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 Stack can accept objects of type T or a subtype of 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275" y="5660727"/>
            <a:ext cx="314701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Courier New"/>
                <a:cs typeface="Courier New"/>
              </a:rPr>
              <a:t>abstract </a:t>
            </a:r>
            <a:r>
              <a:rPr lang="sv-SE" sz="1600" dirty="0" err="1" smtClean="0">
                <a:latin typeface="Courier New"/>
                <a:cs typeface="Courier New"/>
              </a:rPr>
              <a:t>class</a:t>
            </a:r>
            <a:r>
              <a:rPr lang="sv-SE" sz="1600" dirty="0" smtClean="0">
                <a:latin typeface="Courier New"/>
                <a:cs typeface="Courier New"/>
              </a:rPr>
              <a:t> Stack[</a:t>
            </a:r>
            <a:r>
              <a:rPr lang="sv-SE" sz="1600" b="1" dirty="0" smtClean="0">
                <a:latin typeface="Courier New"/>
                <a:cs typeface="Courier New"/>
              </a:rPr>
              <a:t>+T</a:t>
            </a:r>
            <a:r>
              <a:rPr lang="sv-SE" sz="1600" dirty="0" smtClean="0">
                <a:latin typeface="Courier New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835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Bounds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has the equivalent of Java's 'super' and 'extends'</a:t>
            </a:r>
          </a:p>
          <a:p>
            <a:endParaRPr lang="en-GB" sz="2400" dirty="0"/>
          </a:p>
          <a:p>
            <a:r>
              <a:rPr lang="en-GB" sz="2400" dirty="0"/>
              <a:t>First is the upper type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847161"/>
            <a:ext cx="536877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Foo</a:t>
            </a:r>
            <a:r>
              <a:rPr lang="sv-SE" sz="1600" dirty="0">
                <a:latin typeface="Courier New"/>
                <a:cs typeface="Courier New"/>
              </a:rPr>
              <a:t>[S &lt;: T]    // S must be a </a:t>
            </a:r>
            <a:r>
              <a:rPr lang="sv-SE" sz="1600" dirty="0" err="1">
                <a:latin typeface="Courier New"/>
                <a:cs typeface="Courier New"/>
              </a:rPr>
              <a:t>subtype</a:t>
            </a:r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err="1">
                <a:latin typeface="Courier New"/>
                <a:cs typeface="Courier New"/>
              </a:rPr>
              <a:t>of</a:t>
            </a:r>
            <a:r>
              <a:rPr lang="sv-SE" sz="1600" dirty="0">
                <a:latin typeface="Courier New"/>
                <a:cs typeface="Courier New"/>
              </a:rPr>
              <a:t> T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389130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And the lower type bound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4015561"/>
            <a:ext cx="585769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Foo</a:t>
            </a:r>
            <a:r>
              <a:rPr lang="sv-SE" sz="1600" dirty="0">
                <a:latin typeface="Courier New"/>
                <a:cs typeface="Courier New"/>
              </a:rPr>
              <a:t>[S &gt;: T]	  </a:t>
            </a:r>
            <a:r>
              <a:rPr lang="sv-SE" sz="1600" dirty="0" smtClean="0">
                <a:latin typeface="Courier New"/>
                <a:cs typeface="Courier New"/>
              </a:rPr>
              <a:t>/</a:t>
            </a:r>
            <a:r>
              <a:rPr lang="sv-SE" sz="1600" dirty="0">
                <a:latin typeface="Courier New"/>
                <a:cs typeface="Courier New"/>
              </a:rPr>
              <a:t>/ S must be a </a:t>
            </a:r>
            <a:r>
              <a:rPr lang="sv-SE" sz="1600" dirty="0" err="1">
                <a:latin typeface="Courier New"/>
                <a:cs typeface="Courier New"/>
              </a:rPr>
              <a:t>supertype</a:t>
            </a:r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err="1">
                <a:latin typeface="Courier New"/>
                <a:cs typeface="Courier New"/>
              </a:rPr>
              <a:t>of</a:t>
            </a:r>
            <a:r>
              <a:rPr lang="sv-SE" sz="1600" dirty="0">
                <a:latin typeface="Courier New"/>
                <a:cs typeface="Courier New"/>
              </a:rPr>
              <a:t> T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75" y="4566601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example...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5193032"/>
            <a:ext cx="499848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>
                <a:latin typeface="Courier New"/>
                <a:cs typeface="Courier New"/>
              </a:rPr>
              <a:t>def</a:t>
            </a:r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err="1">
                <a:latin typeface="Courier New"/>
                <a:cs typeface="Courier New"/>
              </a:rPr>
              <a:t>upperTypeBound</a:t>
            </a:r>
            <a:r>
              <a:rPr lang="sv-SE" sz="1600" dirty="0" smtClean="0">
                <a:latin typeface="Courier New"/>
                <a:cs typeface="Courier New"/>
              </a:rPr>
              <a:t>[</a:t>
            </a:r>
            <a:r>
              <a:rPr lang="sv-SE" sz="1600" b="1" dirty="0" smtClean="0">
                <a:latin typeface="Courier New"/>
                <a:cs typeface="Courier New"/>
              </a:rPr>
              <a:t>B &lt;</a:t>
            </a:r>
            <a:r>
              <a:rPr lang="sv-SE" sz="1600" b="1" dirty="0">
                <a:latin typeface="Courier New"/>
                <a:cs typeface="Courier New"/>
              </a:rPr>
              <a:t>: A</a:t>
            </a:r>
            <a:r>
              <a:rPr lang="sv-SE" sz="1600" dirty="0">
                <a:latin typeface="Courier New"/>
                <a:cs typeface="Courier New"/>
              </a:rPr>
              <a:t>](x: </a:t>
            </a:r>
            <a:r>
              <a:rPr lang="sv-SE" sz="1600" dirty="0" smtClean="0">
                <a:latin typeface="Courier New"/>
                <a:cs typeface="Courier New"/>
              </a:rPr>
              <a:t>B)</a:t>
            </a:r>
            <a:r>
              <a:rPr lang="sv-SE" sz="1600" dirty="0">
                <a:latin typeface="Courier New"/>
                <a:cs typeface="Courier New"/>
              </a:rPr>
              <a:t>: A = x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807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supports generics, although the notation is slightly </a:t>
            </a:r>
            <a:r>
              <a:rPr lang="en-GB" sz="2400" dirty="0" smtClean="0"/>
              <a:t>different, using square brackets</a:t>
            </a:r>
          </a:p>
          <a:p>
            <a:endParaRPr lang="en-GB" sz="2400" dirty="0"/>
          </a:p>
          <a:p>
            <a:r>
              <a:rPr lang="en-GB" sz="2400" dirty="0" smtClean="0"/>
              <a:t>You can create generic classes...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3340256"/>
            <a:ext cx="339387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>
                <a:latin typeface="Courier New"/>
                <a:cs typeface="Courier New"/>
              </a:rPr>
              <a:t>class</a:t>
            </a:r>
            <a:r>
              <a:rPr lang="sv-SE" sz="1600" dirty="0">
                <a:latin typeface="Courier New"/>
                <a:cs typeface="Courier New"/>
              </a:rPr>
              <a:t> Stack</a:t>
            </a:r>
            <a:r>
              <a:rPr lang="sv-SE" sz="1600" b="1" dirty="0" smtClean="0">
                <a:latin typeface="Courier New"/>
                <a:cs typeface="Courier New"/>
              </a:rPr>
              <a:t>[A]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>
                <a:latin typeface="Courier New"/>
                <a:cs typeface="Courier New"/>
              </a:rPr>
              <a:t>{</a:t>
            </a:r>
          </a:p>
          <a:p>
            <a:r>
              <a:rPr lang="sv-SE" sz="1600" dirty="0" smtClean="0">
                <a:latin typeface="Courier New"/>
                <a:cs typeface="Courier New"/>
              </a:rPr>
              <a:t>  var </a:t>
            </a:r>
            <a:r>
              <a:rPr lang="sv-SE" sz="1600" dirty="0" err="1">
                <a:latin typeface="Courier New"/>
                <a:cs typeface="Courier New"/>
              </a:rPr>
              <a:t>elems</a:t>
            </a:r>
            <a:r>
              <a:rPr lang="sv-SE" sz="1600" dirty="0">
                <a:latin typeface="Courier New"/>
                <a:cs typeface="Courier New"/>
              </a:rPr>
              <a:t>: List</a:t>
            </a:r>
            <a:r>
              <a:rPr lang="sv-SE" sz="1600" b="1" dirty="0" smtClean="0">
                <a:latin typeface="Courier New"/>
                <a:cs typeface="Courier New"/>
              </a:rPr>
              <a:t>[A]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>
                <a:latin typeface="Courier New"/>
                <a:cs typeface="Courier New"/>
              </a:rPr>
              <a:t>= </a:t>
            </a:r>
            <a:r>
              <a:rPr lang="sv-SE" sz="1600" dirty="0" err="1">
                <a:latin typeface="Courier New"/>
                <a:cs typeface="Courier New"/>
              </a:rPr>
              <a:t>Nil</a:t>
            </a:r>
            <a:endParaRPr lang="sv-SE" sz="1600" dirty="0">
              <a:latin typeface="Courier New"/>
              <a:cs typeface="Courier New"/>
            </a:endParaRPr>
          </a:p>
          <a:p>
            <a:r>
              <a:rPr lang="sv-SE" sz="1600" dirty="0">
                <a:latin typeface="Courier New"/>
                <a:cs typeface="Courier New"/>
              </a:rPr>
              <a:t>  </a:t>
            </a:r>
            <a:r>
              <a:rPr lang="sv-SE" sz="1600" dirty="0" smtClean="0">
                <a:latin typeface="Courier New"/>
                <a:cs typeface="Courier New"/>
              </a:rPr>
              <a:t>.</a:t>
            </a:r>
            <a:r>
              <a:rPr lang="sv-SE" sz="1600" dirty="0">
                <a:latin typeface="Courier New"/>
                <a:cs typeface="Courier New"/>
              </a:rPr>
              <a:t>..</a:t>
            </a:r>
          </a:p>
          <a:p>
            <a:r>
              <a:rPr lang="sv-SE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479924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you would expect, methods can also be generic</a:t>
            </a:r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1675" y="5381524"/>
            <a:ext cx="339387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def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func</a:t>
            </a:r>
            <a:r>
              <a:rPr lang="sv-SE" sz="1600" b="1" dirty="0" smtClean="0">
                <a:latin typeface="Courier New"/>
                <a:cs typeface="Courier New"/>
              </a:rPr>
              <a:t>[A]</a:t>
            </a:r>
            <a:r>
              <a:rPr lang="sv-SE" sz="1600" dirty="0" smtClean="0">
                <a:latin typeface="Courier New"/>
                <a:cs typeface="Courier New"/>
              </a:rPr>
              <a:t>(item: </a:t>
            </a:r>
            <a:r>
              <a:rPr lang="sv-SE" sz="1600" b="1" dirty="0" smtClean="0">
                <a:latin typeface="Courier New"/>
                <a:cs typeface="Courier New"/>
              </a:rPr>
              <a:t>A</a:t>
            </a:r>
            <a:r>
              <a:rPr lang="sv-SE" sz="1600" dirty="0" smtClean="0">
                <a:latin typeface="Courier New"/>
                <a:cs typeface="Courier New"/>
              </a:rPr>
              <a:t>) = ...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672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Variance and Type Bounds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9275" y="2438881"/>
            <a:ext cx="6109365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class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Fruit</a:t>
            </a:r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 err="1" smtClean="0">
                <a:latin typeface="Courier New"/>
                <a:cs typeface="Courier New"/>
              </a:rPr>
              <a:t>class</a:t>
            </a:r>
            <a:r>
              <a:rPr lang="sv-SE" sz="1600" dirty="0" smtClean="0">
                <a:latin typeface="Courier New"/>
                <a:cs typeface="Courier New"/>
              </a:rPr>
              <a:t> Apple </a:t>
            </a:r>
            <a:r>
              <a:rPr lang="sv-SE" sz="1600" dirty="0" err="1" smtClean="0">
                <a:latin typeface="Courier New"/>
                <a:cs typeface="Courier New"/>
              </a:rPr>
              <a:t>extends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Fruit</a:t>
            </a:r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 err="1" smtClean="0">
                <a:latin typeface="Courier New"/>
                <a:cs typeface="Courier New"/>
              </a:rPr>
              <a:t>class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Banana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extends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Fruit</a:t>
            </a:r>
            <a:endParaRPr lang="sv-SE" sz="1600" dirty="0" smtClean="0">
              <a:latin typeface="Courier New"/>
              <a:cs typeface="Courier New"/>
            </a:endParaRPr>
          </a:p>
          <a:p>
            <a:endParaRPr lang="sv-SE" sz="1600" dirty="0" smtClean="0">
              <a:latin typeface="Courier New"/>
              <a:cs typeface="Courier New"/>
            </a:endParaRPr>
          </a:p>
          <a:p>
            <a:endParaRPr lang="sv-SE" sz="1600" dirty="0">
              <a:latin typeface="Courier New"/>
              <a:cs typeface="Courier New"/>
            </a:endParaRPr>
          </a:p>
          <a:p>
            <a:r>
              <a:rPr lang="sv-SE" sz="1600" dirty="0" err="1" smtClean="0">
                <a:latin typeface="Courier New"/>
                <a:cs typeface="Courier New"/>
              </a:rPr>
              <a:t>class</a:t>
            </a:r>
            <a:r>
              <a:rPr lang="sv-SE" sz="1600" dirty="0" smtClean="0">
                <a:latin typeface="Courier New"/>
                <a:cs typeface="Courier New"/>
              </a:rPr>
              <a:t> Bag[</a:t>
            </a:r>
            <a:r>
              <a:rPr lang="sv-SE" sz="1600" b="1" dirty="0" smtClean="0">
                <a:latin typeface="Courier New"/>
                <a:cs typeface="Courier New"/>
              </a:rPr>
              <a:t>+A</a:t>
            </a:r>
            <a:r>
              <a:rPr lang="sv-SE" sz="1600" dirty="0" smtClean="0">
                <a:latin typeface="Courier New"/>
                <a:cs typeface="Courier New"/>
              </a:rPr>
              <a:t>](val stuff: </a:t>
            </a:r>
            <a:r>
              <a:rPr lang="sv-SE" sz="1600" dirty="0" err="1" smtClean="0">
                <a:latin typeface="Courier New"/>
                <a:cs typeface="Courier New"/>
              </a:rPr>
              <a:t>Seq</a:t>
            </a:r>
            <a:r>
              <a:rPr lang="sv-SE" sz="1600" dirty="0" smtClean="0">
                <a:latin typeface="Courier New"/>
                <a:cs typeface="Courier New"/>
              </a:rPr>
              <a:t>[A]) {</a:t>
            </a:r>
          </a:p>
          <a:p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def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get:A</a:t>
            </a:r>
            <a:r>
              <a:rPr lang="sv-SE" sz="1600" dirty="0" smtClean="0">
                <a:latin typeface="Courier New"/>
                <a:cs typeface="Courier New"/>
              </a:rPr>
              <a:t> = </a:t>
            </a:r>
            <a:r>
              <a:rPr lang="sv-SE" sz="1600" dirty="0" err="1" smtClean="0">
                <a:latin typeface="Courier New"/>
                <a:cs typeface="Courier New"/>
              </a:rPr>
              <a:t>stuff.head</a:t>
            </a:r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def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put</a:t>
            </a:r>
            <a:r>
              <a:rPr lang="sv-SE" sz="1600" dirty="0" smtClean="0">
                <a:latin typeface="Courier New"/>
                <a:cs typeface="Courier New"/>
              </a:rPr>
              <a:t>[</a:t>
            </a:r>
            <a:r>
              <a:rPr lang="sv-SE" sz="1600" b="1" dirty="0" smtClean="0">
                <a:latin typeface="Courier New"/>
                <a:cs typeface="Courier New"/>
              </a:rPr>
              <a:t>B &gt;: A</a:t>
            </a:r>
            <a:r>
              <a:rPr lang="sv-SE" sz="1600" dirty="0" smtClean="0">
                <a:latin typeface="Courier New"/>
                <a:cs typeface="Courier New"/>
              </a:rPr>
              <a:t>](b: B) = new Bag[B](stuff :+ b)</a:t>
            </a:r>
          </a:p>
          <a:p>
            <a:r>
              <a:rPr lang="sv-SE" sz="1600" dirty="0">
                <a:latin typeface="Courier New"/>
                <a:cs typeface="Courier New"/>
              </a:rPr>
              <a:t>}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Suppose we have the following definitions...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330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Variance and Type Bounds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6042805" y="2281827"/>
            <a:ext cx="2428744" cy="104715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8177" y="25603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5884" y="28241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8361" y="2281827"/>
            <a:ext cx="48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</a:t>
            </a:r>
            <a:endParaRPr lang="en-GB" sz="4000" dirty="0"/>
          </a:p>
        </p:txBody>
      </p:sp>
      <p:cxnSp>
        <p:nvCxnSpPr>
          <p:cNvPr id="8" name="Straight Arrow Connector 7"/>
          <p:cNvCxnSpPr>
            <a:stCxn id="6" idx="3"/>
            <a:endCxn id="3" idx="2"/>
          </p:cNvCxnSpPr>
          <p:nvPr/>
        </p:nvCxnSpPr>
        <p:spPr>
          <a:xfrm>
            <a:off x="5249833" y="2635770"/>
            <a:ext cx="792972" cy="16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275" y="2365673"/>
            <a:ext cx="277672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Courier New"/>
                <a:cs typeface="Courier New"/>
              </a:rPr>
              <a:t>// A bag </a:t>
            </a:r>
            <a:r>
              <a:rPr lang="sv-SE" sz="1600" dirty="0" err="1" smtClean="0">
                <a:latin typeface="Courier New"/>
                <a:cs typeface="Courier New"/>
              </a:rPr>
              <a:t>of</a:t>
            </a:r>
            <a:r>
              <a:rPr lang="sv-SE" sz="1600" dirty="0" smtClean="0">
                <a:latin typeface="Courier New"/>
                <a:cs typeface="Courier New"/>
              </a:rPr>
              <a:t> Apples</a:t>
            </a:r>
          </a:p>
          <a:p>
            <a:r>
              <a:rPr lang="sv-SE" sz="1600" dirty="0" smtClean="0">
                <a:latin typeface="Courier New"/>
                <a:cs typeface="Courier New"/>
              </a:rPr>
              <a:t>val A = Bag[Apple](…)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4135990"/>
            <a:ext cx="364074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Courier New"/>
                <a:cs typeface="Courier New"/>
              </a:rPr>
              <a:t>// The +A </a:t>
            </a:r>
            <a:r>
              <a:rPr lang="sv-SE" sz="1600" dirty="0" err="1" smtClean="0">
                <a:latin typeface="Courier New"/>
                <a:cs typeface="Courier New"/>
              </a:rPr>
              <a:t>means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that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we</a:t>
            </a:r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// </a:t>
            </a:r>
            <a:r>
              <a:rPr lang="sv-SE" sz="1600" dirty="0" err="1" smtClean="0">
                <a:latin typeface="Courier New"/>
                <a:cs typeface="Courier New"/>
              </a:rPr>
              <a:t>can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think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of</a:t>
            </a:r>
            <a:r>
              <a:rPr lang="sv-SE" sz="1600" dirty="0" smtClean="0">
                <a:latin typeface="Courier New"/>
                <a:cs typeface="Courier New"/>
              </a:rPr>
              <a:t> a Bag[Apple]</a:t>
            </a:r>
          </a:p>
          <a:p>
            <a:r>
              <a:rPr lang="sv-SE" sz="1600" dirty="0" smtClean="0">
                <a:latin typeface="Courier New"/>
                <a:cs typeface="Courier New"/>
              </a:rPr>
              <a:t>// as a Bag[</a:t>
            </a:r>
            <a:r>
              <a:rPr lang="sv-SE" sz="1600" dirty="0" err="1" smtClean="0">
                <a:latin typeface="Courier New"/>
                <a:cs typeface="Courier New"/>
              </a:rPr>
              <a:t>Fruit</a:t>
            </a:r>
            <a:r>
              <a:rPr lang="sv-SE" sz="1600" dirty="0" smtClean="0">
                <a:latin typeface="Courier New"/>
                <a:cs typeface="Courier New"/>
              </a:rPr>
              <a:t>]</a:t>
            </a:r>
          </a:p>
          <a:p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val F: Bag[</a:t>
            </a:r>
            <a:r>
              <a:rPr lang="sv-SE" sz="1600" dirty="0" err="1" smtClean="0">
                <a:latin typeface="Courier New"/>
                <a:cs typeface="Courier New"/>
              </a:rPr>
              <a:t>Fruit</a:t>
            </a:r>
            <a:r>
              <a:rPr lang="sv-SE" sz="1600" dirty="0" smtClean="0">
                <a:latin typeface="Courier New"/>
                <a:cs typeface="Courier New"/>
              </a:rPr>
              <a:t>] = A</a:t>
            </a:r>
          </a:p>
        </p:txBody>
      </p:sp>
      <p:sp>
        <p:nvSpPr>
          <p:cNvPr id="11" name="Oval 10"/>
          <p:cNvSpPr/>
          <p:nvPr/>
        </p:nvSpPr>
        <p:spPr>
          <a:xfrm>
            <a:off x="6050372" y="4135990"/>
            <a:ext cx="2428744" cy="104715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5744" y="44144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3451" y="467828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5928" y="4135990"/>
            <a:ext cx="48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</a:t>
            </a:r>
            <a:endParaRPr lang="en-GB" sz="4000" dirty="0"/>
          </a:p>
        </p:txBody>
      </p:sp>
      <p:cxnSp>
        <p:nvCxnSpPr>
          <p:cNvPr id="15" name="Straight Arrow Connector 14"/>
          <p:cNvCxnSpPr>
            <a:stCxn id="14" idx="3"/>
            <a:endCxn id="11" idx="2"/>
          </p:cNvCxnSpPr>
          <p:nvPr/>
        </p:nvCxnSpPr>
        <p:spPr>
          <a:xfrm>
            <a:off x="5257400" y="4489933"/>
            <a:ext cx="792972" cy="16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8328" y="5047619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</a:t>
            </a:r>
            <a:endParaRPr lang="en-GB" sz="40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5348685" y="5047619"/>
            <a:ext cx="934856" cy="353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568184" y="2116580"/>
            <a:ext cx="3386873" cy="2127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Variance and Type Bounds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6042805" y="2281827"/>
            <a:ext cx="2428744" cy="104715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388177" y="25603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5884" y="28241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8361" y="2281827"/>
            <a:ext cx="48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</a:t>
            </a:r>
            <a:endParaRPr lang="en-GB" sz="4000" dirty="0"/>
          </a:p>
        </p:txBody>
      </p:sp>
      <p:cxnSp>
        <p:nvCxnSpPr>
          <p:cNvPr id="8" name="Straight Arrow Connector 7"/>
          <p:cNvCxnSpPr>
            <a:stCxn id="6" idx="3"/>
            <a:endCxn id="3" idx="2"/>
          </p:cNvCxnSpPr>
          <p:nvPr/>
        </p:nvCxnSpPr>
        <p:spPr>
          <a:xfrm>
            <a:off x="5249833" y="2635770"/>
            <a:ext cx="792972" cy="16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275" y="2365673"/>
            <a:ext cx="339387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Courier New"/>
                <a:cs typeface="Courier New"/>
              </a:rPr>
              <a:t>// </a:t>
            </a:r>
            <a:r>
              <a:rPr lang="sv-SE" sz="1600" dirty="0" err="1" smtClean="0">
                <a:latin typeface="Courier New"/>
                <a:cs typeface="Courier New"/>
              </a:rPr>
              <a:t>Add</a:t>
            </a:r>
            <a:r>
              <a:rPr lang="sv-SE" sz="1600" dirty="0" smtClean="0">
                <a:latin typeface="Courier New"/>
                <a:cs typeface="Courier New"/>
              </a:rPr>
              <a:t> a new </a:t>
            </a:r>
            <a:r>
              <a:rPr lang="sv-SE" sz="1600" dirty="0" err="1" smtClean="0">
                <a:latin typeface="Courier New"/>
                <a:cs typeface="Courier New"/>
              </a:rPr>
              <a:t>Banana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to</a:t>
            </a:r>
            <a:r>
              <a:rPr lang="sv-SE" sz="1600" dirty="0" smtClean="0">
                <a:latin typeface="Courier New"/>
                <a:cs typeface="Courier New"/>
              </a:rPr>
              <a:t> the</a:t>
            </a:r>
          </a:p>
          <a:p>
            <a:r>
              <a:rPr lang="sv-SE" sz="1600" dirty="0" smtClean="0">
                <a:latin typeface="Courier New"/>
                <a:cs typeface="Courier New"/>
              </a:rPr>
              <a:t>// Bag[</a:t>
            </a:r>
            <a:r>
              <a:rPr lang="sv-SE" sz="1600" dirty="0" err="1" smtClean="0">
                <a:latin typeface="Courier New"/>
                <a:cs typeface="Courier New"/>
              </a:rPr>
              <a:t>Fruit</a:t>
            </a:r>
            <a:r>
              <a:rPr lang="sv-SE" sz="1600" dirty="0" smtClean="0">
                <a:latin typeface="Courier New"/>
                <a:cs typeface="Courier New"/>
              </a:rPr>
              <a:t>]</a:t>
            </a:r>
          </a:p>
          <a:p>
            <a:r>
              <a:rPr lang="sv-SE" sz="1600" dirty="0" smtClean="0">
                <a:latin typeface="Courier New"/>
                <a:cs typeface="Courier New"/>
              </a:rPr>
              <a:t>val B = </a:t>
            </a:r>
            <a:r>
              <a:rPr lang="sv-SE" sz="1600" dirty="0" err="1">
                <a:latin typeface="Courier New"/>
                <a:cs typeface="Courier New"/>
              </a:rPr>
              <a:t>F</a:t>
            </a:r>
            <a:r>
              <a:rPr lang="sv-SE" sz="1600" dirty="0" err="1" smtClean="0">
                <a:latin typeface="Courier New"/>
                <a:cs typeface="Courier New"/>
              </a:rPr>
              <a:t>.put</a:t>
            </a:r>
            <a:r>
              <a:rPr lang="sv-SE" sz="1600" dirty="0" smtClean="0">
                <a:latin typeface="Courier New"/>
                <a:cs typeface="Courier New"/>
              </a:rPr>
              <a:t>(new </a:t>
            </a:r>
            <a:r>
              <a:rPr lang="sv-SE" sz="1600" dirty="0" err="1" smtClean="0">
                <a:latin typeface="Courier New"/>
                <a:cs typeface="Courier New"/>
              </a:rPr>
              <a:t>Banana</a:t>
            </a:r>
            <a:r>
              <a:rPr lang="sv-SE" sz="16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04882" y="3470238"/>
            <a:ext cx="88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Banana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920761" y="3839570"/>
            <a:ext cx="48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B</a:t>
            </a:r>
            <a:endParaRPr lang="en-GB" sz="4000" dirty="0"/>
          </a:p>
        </p:txBody>
      </p:sp>
      <p:cxnSp>
        <p:nvCxnSpPr>
          <p:cNvPr id="20" name="Straight Arrow Connector 19"/>
          <p:cNvCxnSpPr>
            <a:stCxn id="19" idx="3"/>
            <a:endCxn id="7" idx="3"/>
          </p:cNvCxnSpPr>
          <p:nvPr/>
        </p:nvCxnSpPr>
        <p:spPr>
          <a:xfrm flipV="1">
            <a:off x="5402233" y="3932703"/>
            <a:ext cx="661947" cy="260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231" y="5029384"/>
            <a:ext cx="481295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 still points to the original collection, as does F</a:t>
            </a:r>
          </a:p>
          <a:p>
            <a:r>
              <a:rPr lang="en-GB" sz="1600" dirty="0" smtClean="0"/>
              <a:t>B points to a new collection, which must be of type Fruit</a:t>
            </a:r>
          </a:p>
          <a:p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8328" y="3213677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</a:t>
            </a:r>
            <a:endParaRPr lang="en-GB" sz="4000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5348685" y="3213677"/>
            <a:ext cx="934856" cy="353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5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and Generics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275" y="1577975"/>
            <a:ext cx="833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When you pass a lambda, you need to declare the argument type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2458677"/>
            <a:ext cx="512191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def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func</a:t>
            </a:r>
            <a:r>
              <a:rPr lang="sv-SE" sz="1600" dirty="0" smtClean="0">
                <a:latin typeface="Courier New"/>
                <a:cs typeface="Courier New"/>
              </a:rPr>
              <a:t>[A](n: A, f: A =&gt; </a:t>
            </a:r>
            <a:r>
              <a:rPr lang="sv-SE" sz="1600" dirty="0" err="1" smtClean="0">
                <a:latin typeface="Courier New"/>
                <a:cs typeface="Courier New"/>
              </a:rPr>
              <a:t>Boolean</a:t>
            </a:r>
            <a:r>
              <a:rPr lang="sv-SE" sz="1600" dirty="0" smtClean="0">
                <a:latin typeface="Courier New"/>
                <a:cs typeface="Courier New"/>
              </a:rPr>
              <a:t>) =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2949664"/>
            <a:ext cx="450475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func</a:t>
            </a:r>
            <a:r>
              <a:rPr lang="sv-SE" sz="1600" dirty="0" smtClean="0">
                <a:latin typeface="Courier New"/>
                <a:cs typeface="Courier New"/>
              </a:rPr>
              <a:t>(3, (</a:t>
            </a:r>
            <a:r>
              <a:rPr lang="sv-SE" sz="1600" b="1" dirty="0" smtClean="0">
                <a:latin typeface="Courier New"/>
                <a:cs typeface="Courier New"/>
              </a:rPr>
              <a:t>x: </a:t>
            </a:r>
            <a:r>
              <a:rPr lang="sv-SE" sz="1600" b="1" dirty="0" err="1" smtClean="0">
                <a:latin typeface="Courier New"/>
                <a:cs typeface="Courier New"/>
              </a:rPr>
              <a:t>Int</a:t>
            </a:r>
            <a:r>
              <a:rPr lang="sv-SE" sz="1600" dirty="0" smtClean="0">
                <a:latin typeface="Courier New"/>
                <a:cs typeface="Courier New"/>
              </a:rPr>
              <a:t>) =&gt; x%2 == 0) =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3427307"/>
            <a:ext cx="833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you curry the function, the type can be deduced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4001688"/>
            <a:ext cx="512191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def</a:t>
            </a:r>
            <a:r>
              <a:rPr lang="sv-SE" sz="1600" dirty="0" smtClean="0">
                <a:latin typeface="Courier New"/>
                <a:cs typeface="Courier New"/>
              </a:rPr>
              <a:t> </a:t>
            </a:r>
            <a:r>
              <a:rPr lang="sv-SE" sz="1600" dirty="0" err="1" smtClean="0">
                <a:latin typeface="Courier New"/>
                <a:cs typeface="Courier New"/>
              </a:rPr>
              <a:t>func</a:t>
            </a:r>
            <a:r>
              <a:rPr lang="sv-SE" sz="1600" dirty="0" smtClean="0">
                <a:latin typeface="Courier New"/>
                <a:cs typeface="Courier New"/>
              </a:rPr>
              <a:t>[A](n: A)(f: A =&gt; </a:t>
            </a:r>
            <a:r>
              <a:rPr lang="sv-SE" sz="1600" dirty="0" err="1" smtClean="0">
                <a:latin typeface="Courier New"/>
                <a:cs typeface="Courier New"/>
              </a:rPr>
              <a:t>Boolean</a:t>
            </a:r>
            <a:r>
              <a:rPr lang="sv-SE" sz="1600" dirty="0" smtClean="0">
                <a:latin typeface="Courier New"/>
                <a:cs typeface="Courier New"/>
              </a:rPr>
              <a:t>) =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4492675"/>
            <a:ext cx="364074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/>
                <a:cs typeface="Courier New"/>
              </a:rPr>
              <a:t>func</a:t>
            </a:r>
            <a:r>
              <a:rPr lang="sv-SE" sz="1600" dirty="0" smtClean="0">
                <a:latin typeface="Courier New"/>
                <a:cs typeface="Courier New"/>
              </a:rPr>
              <a:t>(3)(x =&gt; x%2 == 0) = ...</a:t>
            </a:r>
          </a:p>
        </p:txBody>
      </p:sp>
    </p:spTree>
    <p:extLst>
      <p:ext uri="{BB962C8B-B14F-4D97-AF65-F5344CB8AC3E}">
        <p14:creationId xmlns:p14="http://schemas.microsoft.com/office/powerpoint/2010/main" val="176861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846893" y="1663225"/>
            <a:ext cx="1522290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Traversable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1593" y="2763776"/>
            <a:ext cx="963176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Seq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9761" y="2700275"/>
            <a:ext cx="1326153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Iterable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3" idx="2"/>
          </p:cNvCxnSpPr>
          <p:nvPr/>
        </p:nvCxnSpPr>
        <p:spPr>
          <a:xfrm flipH="1" flipV="1">
            <a:off x="5608038" y="2112746"/>
            <a:ext cx="4800" cy="587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0"/>
            <a:endCxn id="16" idx="2"/>
          </p:cNvCxnSpPr>
          <p:nvPr/>
        </p:nvCxnSpPr>
        <p:spPr>
          <a:xfrm flipH="1" flipV="1">
            <a:off x="5612838" y="3149796"/>
            <a:ext cx="7013" cy="466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38263" y="3616490"/>
            <a:ext cx="963176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23839" y="3616490"/>
            <a:ext cx="963176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3"/>
            <a:endCxn id="16" idx="1"/>
          </p:cNvCxnSpPr>
          <p:nvPr/>
        </p:nvCxnSpPr>
        <p:spPr>
          <a:xfrm flipV="1">
            <a:off x="3004769" y="2925036"/>
            <a:ext cx="1944992" cy="63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</p:cNvCxnSpPr>
          <p:nvPr/>
        </p:nvCxnSpPr>
        <p:spPr>
          <a:xfrm flipH="1" flipV="1">
            <a:off x="6101441" y="3149796"/>
            <a:ext cx="1422398" cy="691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0024" y="3623743"/>
            <a:ext cx="1317665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LinearSeq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510" y="3623743"/>
            <a:ext cx="1475865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IndexedSeq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42416" y="4394818"/>
            <a:ext cx="1322827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SortedMap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78111" y="4394818"/>
            <a:ext cx="1213761" cy="4495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SortedSet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45869" y="4394818"/>
            <a:ext cx="1322827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BitSet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4884992" y="4066012"/>
            <a:ext cx="345032" cy="32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0"/>
          </p:cNvCxnSpPr>
          <p:nvPr/>
        </p:nvCxnSpPr>
        <p:spPr>
          <a:xfrm flipH="1" flipV="1">
            <a:off x="6021606" y="4066012"/>
            <a:ext cx="385677" cy="32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0"/>
            <a:endCxn id="36" idx="2"/>
          </p:cNvCxnSpPr>
          <p:nvPr/>
        </p:nvCxnSpPr>
        <p:spPr>
          <a:xfrm flipV="1">
            <a:off x="8003830" y="4066011"/>
            <a:ext cx="1597" cy="32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0"/>
            <a:endCxn id="14" idx="1"/>
          </p:cNvCxnSpPr>
          <p:nvPr/>
        </p:nvCxnSpPr>
        <p:spPr>
          <a:xfrm flipV="1">
            <a:off x="1278857" y="2988537"/>
            <a:ext cx="762736" cy="635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5" idx="0"/>
            <a:endCxn id="14" idx="2"/>
          </p:cNvCxnSpPr>
          <p:nvPr/>
        </p:nvCxnSpPr>
        <p:spPr>
          <a:xfrm flipH="1" flipV="1">
            <a:off x="2523181" y="3213297"/>
            <a:ext cx="501262" cy="410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33785" y="4405265"/>
            <a:ext cx="963176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Vector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55029" y="4405265"/>
            <a:ext cx="963176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Array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75556" y="5092879"/>
            <a:ext cx="963176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8" idx="0"/>
          </p:cNvCxnSpPr>
          <p:nvPr/>
        </p:nvCxnSpPr>
        <p:spPr>
          <a:xfrm flipV="1">
            <a:off x="2315373" y="4073264"/>
            <a:ext cx="207808" cy="332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0"/>
          </p:cNvCxnSpPr>
          <p:nvPr/>
        </p:nvCxnSpPr>
        <p:spPr>
          <a:xfrm flipH="1" flipV="1">
            <a:off x="3489736" y="4085937"/>
            <a:ext cx="146881" cy="3193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0"/>
          </p:cNvCxnSpPr>
          <p:nvPr/>
        </p:nvCxnSpPr>
        <p:spPr>
          <a:xfrm flipV="1">
            <a:off x="2957144" y="4073264"/>
            <a:ext cx="19674" cy="10196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98266" y="5773236"/>
            <a:ext cx="963176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33785" y="5773236"/>
            <a:ext cx="963176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Stream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1431463" y="4085937"/>
            <a:ext cx="506226" cy="168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0"/>
          </p:cNvCxnSpPr>
          <p:nvPr/>
        </p:nvCxnSpPr>
        <p:spPr>
          <a:xfrm flipV="1">
            <a:off x="1079854" y="4085937"/>
            <a:ext cx="0" cy="1687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405514" y="5163636"/>
            <a:ext cx="1086358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TreeSet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68287" y="5163636"/>
            <a:ext cx="1196956" cy="44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TreeMap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8002233" y="4834829"/>
            <a:ext cx="1597" cy="32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0"/>
            <a:endCxn id="49" idx="2"/>
          </p:cNvCxnSpPr>
          <p:nvPr/>
        </p:nvCxnSpPr>
        <p:spPr>
          <a:xfrm flipH="1" flipV="1">
            <a:off x="4884992" y="4844339"/>
            <a:ext cx="63701" cy="319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34633" y="6201620"/>
            <a:ext cx="263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is not a complete list!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7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Like in Java, arrays are fixed 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248448"/>
            <a:ext cx="36407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/>
                <a:cs typeface="Courier New"/>
              </a:rPr>
              <a:t>// 10 </a:t>
            </a:r>
            <a:r>
              <a:rPr lang="sv-SE" sz="1600" dirty="0" err="1">
                <a:latin typeface="Courier New"/>
                <a:cs typeface="Courier New"/>
              </a:rPr>
              <a:t>ints</a:t>
            </a:r>
            <a:r>
              <a:rPr lang="sv-SE" sz="1600" dirty="0">
                <a:latin typeface="Courier New"/>
                <a:cs typeface="Courier New"/>
              </a:rPr>
              <a:t>, </a:t>
            </a:r>
            <a:r>
              <a:rPr lang="sv-SE" sz="1600" dirty="0" err="1">
                <a:latin typeface="Courier New"/>
                <a:cs typeface="Courier New"/>
              </a:rPr>
              <a:t>zero</a:t>
            </a:r>
            <a:r>
              <a:rPr lang="sv-SE" sz="1600" dirty="0">
                <a:latin typeface="Courier New"/>
                <a:cs typeface="Courier New"/>
              </a:rPr>
              <a:t> </a:t>
            </a:r>
            <a:r>
              <a:rPr lang="sv-SE" sz="1600" dirty="0" err="1">
                <a:latin typeface="Courier New"/>
                <a:cs typeface="Courier New"/>
              </a:rPr>
              <a:t>initialized</a:t>
            </a:r>
            <a:endParaRPr lang="sv-SE" sz="1600" dirty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val </a:t>
            </a:r>
            <a:r>
              <a:rPr lang="sv-SE" sz="1600" dirty="0">
                <a:latin typeface="Courier New"/>
                <a:cs typeface="Courier New"/>
              </a:rPr>
              <a:t>arr = new Array[</a:t>
            </a:r>
            <a:r>
              <a:rPr lang="sv-SE" sz="1600" dirty="0" err="1">
                <a:latin typeface="Courier New"/>
                <a:cs typeface="Courier New"/>
              </a:rPr>
              <a:t>Int</a:t>
            </a:r>
            <a:r>
              <a:rPr lang="sv-SE" sz="1600" dirty="0">
                <a:latin typeface="Courier New"/>
                <a:cs typeface="Courier New"/>
              </a:rPr>
              <a:t>](10)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158297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the type parameter [</a:t>
            </a:r>
            <a:r>
              <a:rPr lang="en-GB" sz="2400" dirty="0" err="1"/>
              <a:t>Int</a:t>
            </a:r>
            <a:r>
              <a:rPr lang="en-GB" sz="2400" dirty="0"/>
              <a:t>]... arrays are </a:t>
            </a:r>
            <a:r>
              <a:rPr lang="en-GB" sz="2400" dirty="0" smtClean="0"/>
              <a:t>generic</a:t>
            </a:r>
          </a:p>
          <a:p>
            <a:endParaRPr lang="en-GB" sz="2400" dirty="0"/>
          </a:p>
          <a:p>
            <a:r>
              <a:rPr lang="en-GB" sz="2400" dirty="0" smtClean="0"/>
              <a:t>You can use a factory to initialize arrays and infer the type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4486966"/>
            <a:ext cx="43813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/>
                <a:cs typeface="Courier New"/>
              </a:rPr>
              <a:t>val arr2 = Array("hello", "</a:t>
            </a:r>
            <a:r>
              <a:rPr lang="sv-SE" sz="1600" dirty="0" err="1">
                <a:latin typeface="Courier New"/>
                <a:cs typeface="Courier New"/>
              </a:rPr>
              <a:t>there</a:t>
            </a:r>
            <a:r>
              <a:rPr lang="sv-SE" sz="1600" dirty="0">
                <a:latin typeface="Courier New"/>
                <a:cs typeface="Courier New"/>
              </a:rPr>
              <a:t>")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997983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elements using round brackets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275" y="5646294"/>
            <a:ext cx="203613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/>
                <a:cs typeface="Courier New"/>
              </a:rPr>
              <a:t>val </a:t>
            </a:r>
            <a:r>
              <a:rPr lang="sv-SE" sz="1600" dirty="0" smtClean="0">
                <a:latin typeface="Courier New"/>
                <a:cs typeface="Courier New"/>
              </a:rPr>
              <a:t>v = arr2(0)</a:t>
            </a:r>
          </a:p>
        </p:txBody>
      </p:sp>
    </p:spTree>
    <p:extLst>
      <p:ext uri="{BB962C8B-B14F-4D97-AF65-F5344CB8AC3E}">
        <p14:creationId xmlns:p14="http://schemas.microsoft.com/office/powerpoint/2010/main" val="270948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</a:t>
            </a:r>
            <a:r>
              <a:rPr lang="en-GB" sz="2400" dirty="0" err="1"/>
              <a:t>mkString</a:t>
            </a:r>
            <a:r>
              <a:rPr lang="en-GB" sz="2400" dirty="0"/>
              <a:t> to get a string representation. The </a:t>
            </a:r>
            <a:r>
              <a:rPr lang="en-GB" sz="2400" dirty="0" err="1"/>
              <a:t>Scala</a:t>
            </a:r>
            <a:r>
              <a:rPr lang="en-GB" sz="2400" dirty="0"/>
              <a:t> one gives proper formatting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702019"/>
            <a:ext cx="512191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Courier New"/>
                <a:cs typeface="Courier New"/>
              </a:rPr>
              <a:t>a.mkString</a:t>
            </a:r>
            <a:r>
              <a:rPr lang="it-IT" sz="1600" dirty="0">
                <a:latin typeface="Courier New"/>
                <a:cs typeface="Courier New"/>
              </a:rPr>
              <a:t>(", ")   // 1, 2, 3, </a:t>
            </a:r>
            <a:r>
              <a:rPr lang="it-IT" sz="1600" dirty="0" smtClean="0">
                <a:latin typeface="Courier New"/>
                <a:cs typeface="Courier New"/>
              </a:rPr>
              <a:t>4</a:t>
            </a:r>
          </a:p>
          <a:p>
            <a:endParaRPr lang="it-IT" sz="1600" dirty="0">
              <a:latin typeface="Courier New"/>
              <a:cs typeface="Courier New"/>
            </a:endParaRPr>
          </a:p>
          <a:p>
            <a:r>
              <a:rPr lang="it-IT" sz="1600" dirty="0" err="1" smtClean="0">
                <a:latin typeface="Courier New"/>
                <a:cs typeface="Courier New"/>
              </a:rPr>
              <a:t>a.mkString</a:t>
            </a:r>
            <a:r>
              <a:rPr lang="it-IT" sz="1600" dirty="0">
                <a:latin typeface="Courier New"/>
                <a:cs typeface="Courier New"/>
              </a:rPr>
              <a:t>("&lt;", </a:t>
            </a:r>
            <a:r>
              <a:rPr lang="it-IT" sz="1600" dirty="0" smtClean="0">
                <a:latin typeface="Courier New"/>
                <a:cs typeface="Courier New"/>
              </a:rPr>
              <a:t>","</a:t>
            </a:r>
            <a:r>
              <a:rPr lang="it-IT" sz="1600" dirty="0">
                <a:latin typeface="Courier New"/>
                <a:cs typeface="Courier New"/>
              </a:rPr>
              <a:t>, "&gt;")   // &lt;1,2,3,4&gt;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063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ArrayBuffer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They are variable </a:t>
            </a:r>
            <a:r>
              <a:rPr lang="en-GB" sz="2400" dirty="0"/>
              <a:t>length, so the equivalent of </a:t>
            </a:r>
            <a:r>
              <a:rPr lang="en-GB" sz="2400" dirty="0" err="1" smtClean="0"/>
              <a:t>ArrayList</a:t>
            </a:r>
            <a:endParaRPr lang="en-GB" sz="2400" dirty="0" smtClean="0"/>
          </a:p>
          <a:p>
            <a:r>
              <a:rPr lang="en-GB" sz="2400" dirty="0" smtClean="0"/>
              <a:t>Since they are mutable, you need an import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2702019"/>
            <a:ext cx="623279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ourier New"/>
                <a:cs typeface="Courier New"/>
              </a:rPr>
              <a:t>import </a:t>
            </a:r>
            <a:r>
              <a:rPr lang="it-IT" sz="1600" dirty="0" err="1">
                <a:latin typeface="Courier New"/>
                <a:cs typeface="Courier New"/>
              </a:rPr>
              <a:t>scala.collection.mutable.ArrayBuffer</a:t>
            </a:r>
            <a:endParaRPr lang="it-IT" sz="1600" dirty="0">
              <a:latin typeface="Courier New"/>
              <a:cs typeface="Courier New"/>
            </a:endParaRPr>
          </a:p>
          <a:p>
            <a:endParaRPr lang="it-IT" sz="1600" dirty="0">
              <a:latin typeface="Courier New"/>
              <a:cs typeface="Courier New"/>
            </a:endParaRPr>
          </a:p>
          <a:p>
            <a:r>
              <a:rPr lang="it-IT" sz="1600" dirty="0" smtClean="0">
                <a:latin typeface="Courier New"/>
                <a:cs typeface="Courier New"/>
              </a:rPr>
              <a:t>val </a:t>
            </a:r>
            <a:r>
              <a:rPr lang="it-IT" sz="1600" dirty="0">
                <a:latin typeface="Courier New"/>
                <a:cs typeface="Courier New"/>
              </a:rPr>
              <a:t>ab = </a:t>
            </a:r>
            <a:r>
              <a:rPr lang="it-IT" sz="1600" dirty="0" err="1">
                <a:latin typeface="Courier New"/>
                <a:cs typeface="Courier New"/>
              </a:rPr>
              <a:t>ArrayBuffer</a:t>
            </a:r>
            <a:r>
              <a:rPr lang="it-IT" sz="1600" dirty="0">
                <a:latin typeface="Courier New"/>
                <a:cs typeface="Courier New"/>
              </a:rPr>
              <a:t>[</a:t>
            </a:r>
            <a:r>
              <a:rPr lang="it-IT" sz="1600" dirty="0" err="1">
                <a:latin typeface="Courier New"/>
                <a:cs typeface="Courier New"/>
              </a:rPr>
              <a:t>Int</a:t>
            </a:r>
            <a:r>
              <a:rPr lang="it-IT" sz="1600" dirty="0" smtClean="0">
                <a:latin typeface="Courier New"/>
                <a:cs typeface="Courier New"/>
              </a:rPr>
              <a:t>]()   </a:t>
            </a:r>
            <a:r>
              <a:rPr lang="it-IT" sz="1600" dirty="0">
                <a:latin typeface="Courier New"/>
                <a:cs typeface="Courier New"/>
              </a:rPr>
              <a:t>// </a:t>
            </a:r>
            <a:r>
              <a:rPr lang="it-IT" sz="1600" dirty="0" err="1">
                <a:latin typeface="Courier New"/>
                <a:cs typeface="Courier New"/>
              </a:rPr>
              <a:t>empty</a:t>
            </a:r>
            <a:endParaRPr lang="it-IT" sz="1600" dirty="0">
              <a:latin typeface="Courier New"/>
              <a:cs typeface="Courier New"/>
            </a:endParaRPr>
          </a:p>
          <a:p>
            <a:endParaRPr lang="it-IT" sz="1600" dirty="0">
              <a:latin typeface="Courier New"/>
              <a:cs typeface="Courier New"/>
            </a:endParaRPr>
          </a:p>
          <a:p>
            <a:r>
              <a:rPr lang="it-IT" sz="1600" dirty="0" smtClean="0">
                <a:latin typeface="Courier New"/>
                <a:cs typeface="Courier New"/>
              </a:rPr>
              <a:t>ab </a:t>
            </a:r>
            <a:r>
              <a:rPr lang="it-IT" sz="1600" dirty="0">
                <a:latin typeface="Courier New"/>
                <a:cs typeface="Courier New"/>
              </a:rPr>
              <a:t>+= 1            // </a:t>
            </a:r>
            <a:r>
              <a:rPr lang="it-IT" sz="1600" dirty="0" err="1">
                <a:latin typeface="Courier New"/>
                <a:cs typeface="Courier New"/>
              </a:rPr>
              <a:t>add</a:t>
            </a:r>
            <a:r>
              <a:rPr lang="it-IT" sz="1600" dirty="0">
                <a:latin typeface="Courier New"/>
                <a:cs typeface="Courier New"/>
              </a:rPr>
              <a:t> </a:t>
            </a:r>
            <a:r>
              <a:rPr lang="it-IT" sz="1600" dirty="0" err="1">
                <a:latin typeface="Courier New"/>
                <a:cs typeface="Courier New"/>
              </a:rPr>
              <a:t>element</a:t>
            </a:r>
            <a:r>
              <a:rPr lang="it-IT" sz="1600" dirty="0">
                <a:latin typeface="Courier New"/>
                <a:cs typeface="Courier New"/>
              </a:rPr>
              <a:t> to the end</a:t>
            </a:r>
          </a:p>
          <a:p>
            <a:r>
              <a:rPr lang="it-IT" sz="1600" dirty="0" smtClean="0">
                <a:latin typeface="Courier New"/>
                <a:cs typeface="Courier New"/>
              </a:rPr>
              <a:t>ab </a:t>
            </a:r>
            <a:r>
              <a:rPr lang="it-IT" sz="1600" dirty="0">
                <a:latin typeface="Courier New"/>
                <a:cs typeface="Courier New"/>
              </a:rPr>
              <a:t>+= (2, 3, 4)    // </a:t>
            </a:r>
            <a:r>
              <a:rPr lang="it-IT" sz="1600" dirty="0" err="1">
                <a:latin typeface="Courier New"/>
                <a:cs typeface="Courier New"/>
              </a:rPr>
              <a:t>add</a:t>
            </a:r>
            <a:r>
              <a:rPr lang="it-IT" sz="1600" dirty="0">
                <a:latin typeface="Courier New"/>
                <a:cs typeface="Courier New"/>
              </a:rPr>
              <a:t> multiple </a:t>
            </a:r>
            <a:r>
              <a:rPr lang="it-IT" sz="1600" dirty="0" err="1" smtClean="0">
                <a:latin typeface="Courier New"/>
                <a:cs typeface="Courier New"/>
              </a:rPr>
              <a:t>elements</a:t>
            </a:r>
            <a:endParaRPr lang="it-IT" sz="1600" dirty="0" smtClean="0">
              <a:latin typeface="Courier New"/>
              <a:cs typeface="Courier New"/>
            </a:endParaRPr>
          </a:p>
          <a:p>
            <a:r>
              <a:rPr lang="it-IT" sz="1600" dirty="0">
                <a:latin typeface="Courier New"/>
                <a:cs typeface="Courier New"/>
              </a:rPr>
              <a:t> </a:t>
            </a:r>
            <a:r>
              <a:rPr lang="it-IT" sz="1600" dirty="0" smtClean="0">
                <a:latin typeface="Courier New"/>
                <a:cs typeface="Courier New"/>
              </a:rPr>
              <a:t>                  // ab </a:t>
            </a:r>
            <a:r>
              <a:rPr lang="it-IT" sz="1600" dirty="0" err="1" smtClean="0">
                <a:latin typeface="Courier New"/>
                <a:cs typeface="Courier New"/>
              </a:rPr>
              <a:t>is</a:t>
            </a:r>
            <a:r>
              <a:rPr lang="it-IT" sz="1600" dirty="0" smtClean="0">
                <a:latin typeface="Courier New"/>
                <a:cs typeface="Courier New"/>
              </a:rPr>
              <a:t> </a:t>
            </a:r>
            <a:r>
              <a:rPr lang="it-IT" sz="1600" dirty="0" err="1">
                <a:latin typeface="Courier New"/>
                <a:cs typeface="Courier New"/>
              </a:rPr>
              <a:t>now</a:t>
            </a:r>
            <a:r>
              <a:rPr lang="it-IT" sz="1600" dirty="0">
                <a:latin typeface="Courier New"/>
                <a:cs typeface="Courier New"/>
              </a:rPr>
              <a:t> (1, 2, 3, 4)</a:t>
            </a:r>
          </a:p>
          <a:p>
            <a:r>
              <a:rPr lang="it-IT" sz="1600" dirty="0" smtClean="0">
                <a:latin typeface="Courier New"/>
                <a:cs typeface="Courier New"/>
              </a:rPr>
              <a:t>ab </a:t>
            </a:r>
            <a:r>
              <a:rPr lang="it-IT" sz="1600" dirty="0">
                <a:latin typeface="Courier New"/>
                <a:cs typeface="Courier New"/>
              </a:rPr>
              <a:t>++= </a:t>
            </a:r>
            <a:r>
              <a:rPr lang="it-IT" sz="1600" dirty="0" err="1" smtClean="0">
                <a:latin typeface="Courier New"/>
                <a:cs typeface="Courier New"/>
              </a:rPr>
              <a:t>myList</a:t>
            </a:r>
            <a:r>
              <a:rPr lang="it-IT" sz="1600" dirty="0" smtClean="0">
                <a:latin typeface="Courier New"/>
                <a:cs typeface="Courier New"/>
              </a:rPr>
              <a:t>      </a:t>
            </a:r>
            <a:r>
              <a:rPr lang="it-IT" sz="1600" dirty="0">
                <a:latin typeface="Courier New"/>
                <a:cs typeface="Courier New"/>
              </a:rPr>
              <a:t>// </a:t>
            </a:r>
            <a:r>
              <a:rPr lang="it-IT" sz="1600" dirty="0" err="1" smtClean="0">
                <a:latin typeface="Courier New"/>
                <a:cs typeface="Courier New"/>
              </a:rPr>
              <a:t>appends</a:t>
            </a:r>
            <a:r>
              <a:rPr lang="it-IT" sz="1600" dirty="0" smtClean="0">
                <a:latin typeface="Courier New"/>
                <a:cs typeface="Courier New"/>
              </a:rPr>
              <a:t> a </a:t>
            </a:r>
            <a:r>
              <a:rPr lang="it-IT" sz="1600" dirty="0" err="1" smtClean="0">
                <a:latin typeface="Courier New"/>
                <a:cs typeface="Courier New"/>
              </a:rPr>
              <a:t>sequence</a:t>
            </a:r>
            <a:endParaRPr lang="it-IT" sz="1600" dirty="0">
              <a:latin typeface="Courier New"/>
              <a:cs typeface="Courier New"/>
            </a:endParaRPr>
          </a:p>
          <a:p>
            <a:r>
              <a:rPr lang="it-IT" sz="1600" dirty="0" err="1" smtClean="0">
                <a:latin typeface="Courier New"/>
                <a:cs typeface="Courier New"/>
              </a:rPr>
              <a:t>ab.trimEnd</a:t>
            </a:r>
            <a:r>
              <a:rPr lang="it-IT" sz="1600" dirty="0">
                <a:latin typeface="Courier New"/>
                <a:cs typeface="Courier New"/>
              </a:rPr>
              <a:t>(3)      // </a:t>
            </a:r>
            <a:r>
              <a:rPr lang="it-IT" sz="1600" dirty="0" err="1">
                <a:latin typeface="Courier New"/>
                <a:cs typeface="Courier New"/>
              </a:rPr>
              <a:t>removes</a:t>
            </a:r>
            <a:r>
              <a:rPr lang="it-IT" sz="1600" dirty="0">
                <a:latin typeface="Courier New"/>
                <a:cs typeface="Courier New"/>
              </a:rPr>
              <a:t> last </a:t>
            </a:r>
            <a:r>
              <a:rPr lang="it-IT" sz="1600" dirty="0" err="1">
                <a:latin typeface="Courier New"/>
                <a:cs typeface="Courier New"/>
              </a:rPr>
              <a:t>three</a:t>
            </a:r>
            <a:r>
              <a:rPr lang="it-IT" sz="1600" dirty="0">
                <a:latin typeface="Courier New"/>
                <a:cs typeface="Courier New"/>
              </a:rPr>
              <a:t> </a:t>
            </a:r>
            <a:r>
              <a:rPr lang="it-IT" sz="1600" dirty="0" err="1">
                <a:latin typeface="Courier New"/>
                <a:cs typeface="Courier New"/>
              </a:rPr>
              <a:t>elements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271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Range is an ordered series of equally spaced </a:t>
            </a:r>
            <a:r>
              <a:rPr lang="en-GB" sz="2400" dirty="0" smtClean="0"/>
              <a:t>integers </a:t>
            </a:r>
          </a:p>
          <a:p>
            <a:r>
              <a:rPr lang="en-GB" sz="2400" dirty="0" smtClean="0"/>
              <a:t>Use </a:t>
            </a:r>
            <a:r>
              <a:rPr lang="en-GB" sz="2400" dirty="0"/>
              <a:t>the methods 'to', 'until' and 'by' to create ranges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702019"/>
            <a:ext cx="524534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1 to 5            // Range(1, 2, 3, 4, 5)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5 </a:t>
            </a:r>
            <a:r>
              <a:rPr lang="en-US" sz="1600" dirty="0">
                <a:latin typeface="Courier New"/>
                <a:cs typeface="Courier New"/>
              </a:rPr>
              <a:t>to 14 by 3      // Range(5, 8, 11, 14)</a:t>
            </a:r>
            <a:endParaRPr lang="sv-SE" sz="16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735161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'to' includes the upper bound, while 'until' does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527973"/>
            <a:ext cx="499848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5 </a:t>
            </a:r>
            <a:r>
              <a:rPr lang="en-US" sz="1600" dirty="0">
                <a:latin typeface="Courier New"/>
                <a:cs typeface="Courier New"/>
              </a:rPr>
              <a:t>until 14 by 3      // Range(5, 8, 11)</a:t>
            </a:r>
            <a:endParaRPr lang="sv-SE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230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FD6C009-6426-4587-8DAB-41F2366D5ADA">9</SequenceNumber>
    <IsBuildFile xmlns="EFD6C009-6426-4587-8DAB-41F2366D5ADA">false</IsBuildFile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9A02AB48-AE78-4535-91CA-D645819CD582}"/>
</file>

<file path=customXml/itemProps2.xml><?xml version="1.0" encoding="utf-8"?>
<ds:datastoreItem xmlns:ds="http://schemas.openxmlformats.org/officeDocument/2006/customXml" ds:itemID="{1310EF6C-F05C-4851-8F8F-9CC979571266}"/>
</file>

<file path=customXml/itemProps3.xml><?xml version="1.0" encoding="utf-8"?>
<ds:datastoreItem xmlns:ds="http://schemas.openxmlformats.org/officeDocument/2006/customXml" ds:itemID="{17D02FE9-E007-437D-B7D2-DF3FB7BFAED2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1692</TotalTime>
  <Words>2743</Words>
  <Application>Microsoft Macintosh PowerPoint</Application>
  <PresentationFormat>On-screen Show (4:3)</PresentationFormat>
  <Paragraphs>313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QA PowerPoint Template_DRAFTMay2012</vt:lpstr>
      <vt:lpstr>Programming in Scala</vt:lpstr>
      <vt:lpstr>Collections</vt:lpstr>
      <vt:lpstr>Generic Types</vt:lpstr>
      <vt:lpstr>Currying and Generics</vt:lpstr>
      <vt:lpstr>Collections</vt:lpstr>
      <vt:lpstr>Array</vt:lpstr>
      <vt:lpstr>Array</vt:lpstr>
      <vt:lpstr>ArrayBuffer</vt:lpstr>
      <vt:lpstr>Range</vt:lpstr>
      <vt:lpstr>Iterating Over Collections</vt:lpstr>
      <vt:lpstr>Transforming Collections</vt:lpstr>
      <vt:lpstr>Lists</vt:lpstr>
      <vt:lpstr>The cons Operator</vt:lpstr>
      <vt:lpstr>Basic List Operations</vt:lpstr>
      <vt:lpstr>Basic List Operations</vt:lpstr>
      <vt:lpstr>List Examples</vt:lpstr>
      <vt:lpstr>List Examples</vt:lpstr>
      <vt:lpstr>ListBuffer</vt:lpstr>
      <vt:lpstr>Tuples</vt:lpstr>
      <vt:lpstr>Tuples</vt:lpstr>
      <vt:lpstr>Maps</vt:lpstr>
      <vt:lpstr>Accessing Map Values</vt:lpstr>
      <vt:lpstr>Changing Map Values</vt:lpstr>
      <vt:lpstr>Changing Map Values</vt:lpstr>
      <vt:lpstr>Iterating Over Maps</vt:lpstr>
      <vt:lpstr>Zipping</vt:lpstr>
      <vt:lpstr>The Option Type</vt:lpstr>
      <vt:lpstr>Variance</vt:lpstr>
      <vt:lpstr>Type Bounds</vt:lpstr>
      <vt:lpstr>Variance and Type Bounds</vt:lpstr>
      <vt:lpstr>Variance and Type Bounds</vt:lpstr>
      <vt:lpstr>Variance and Type Bounds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20</cp:revision>
  <dcterms:created xsi:type="dcterms:W3CDTF">2012-05-29T10:22:07Z</dcterms:created>
  <dcterms:modified xsi:type="dcterms:W3CDTF">2015-08-04T09:19:34Z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