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74" strictFirstAndLastChars="0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2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1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3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2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GB" sz="12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600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D2FE89-F519-4E9F-8F2B-84AB8149492A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1F90E-50AC-41E4-A6B7-B2C585F8382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Collections and Functional Programming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0037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foldRight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</a:t>
            </a:r>
            <a:r>
              <a:rPr lang="en-GB" sz="2400" i="1" dirty="0" err="1"/>
              <a:t>foldLeft</a:t>
            </a:r>
            <a:r>
              <a:rPr lang="en-GB" sz="2400" dirty="0"/>
              <a:t> the accumulator is the first parameter to the anonymous function, whereas in </a:t>
            </a:r>
            <a:r>
              <a:rPr lang="en-GB" sz="2400" i="1" dirty="0" err="1"/>
              <a:t>foldRight</a:t>
            </a:r>
            <a:r>
              <a:rPr lang="en-GB" sz="2400" dirty="0"/>
              <a:t> it is the </a:t>
            </a:r>
            <a:r>
              <a:rPr lang="en-GB" sz="2400" dirty="0" smtClean="0"/>
              <a:t>second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9275" y="3807733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Be </a:t>
            </a:r>
            <a:r>
              <a:rPr lang="en-GB" sz="2400" dirty="0"/>
              <a:t>aware that </a:t>
            </a:r>
            <a:r>
              <a:rPr lang="en-GB" sz="2400" dirty="0" err="1"/>
              <a:t>foldRight</a:t>
            </a:r>
            <a:r>
              <a:rPr lang="en-GB" sz="2400" dirty="0"/>
              <a:t> needs to maintain a stack frame for each level of operation, so it is possible to blow the stack when using it on large lists</a:t>
            </a:r>
            <a:endParaRPr lang="en-GB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49275" y="2750617"/>
            <a:ext cx="4381328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>
                <a:latin typeface="Courier New"/>
                <a:cs typeface="Courier New"/>
              </a:rPr>
              <a:t>lst.</a:t>
            </a:r>
            <a:r>
              <a:rPr lang="is-IS" sz="1600" b="1" dirty="0">
                <a:latin typeface="Courier New"/>
                <a:cs typeface="Courier New"/>
              </a:rPr>
              <a:t>foldLeft</a:t>
            </a:r>
            <a:r>
              <a:rPr lang="is-IS" sz="1600" dirty="0">
                <a:latin typeface="Courier New"/>
                <a:cs typeface="Courier New"/>
              </a:rPr>
              <a:t>(0)( (</a:t>
            </a:r>
            <a:r>
              <a:rPr lang="is-IS" sz="1600" b="1" dirty="0">
                <a:latin typeface="Courier New"/>
                <a:cs typeface="Courier New"/>
              </a:rPr>
              <a:t>a,i</a:t>
            </a:r>
            <a:r>
              <a:rPr lang="is-IS" sz="1600" dirty="0">
                <a:latin typeface="Courier New"/>
                <a:cs typeface="Courier New"/>
              </a:rPr>
              <a:t>) =&gt; a + i)</a:t>
            </a:r>
            <a:endParaRPr lang="sv-SE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lst.</a:t>
            </a:r>
            <a:r>
              <a:rPr lang="en-US" sz="1600" b="1" dirty="0" err="1" smtClean="0">
                <a:latin typeface="Courier New"/>
                <a:cs typeface="Courier New"/>
              </a:rPr>
              <a:t>foldRight</a:t>
            </a:r>
            <a:r>
              <a:rPr lang="en-US" sz="1600" dirty="0">
                <a:latin typeface="Courier New"/>
                <a:cs typeface="Courier New"/>
              </a:rPr>
              <a:t>(0)( (</a:t>
            </a:r>
            <a:r>
              <a:rPr lang="en-US" sz="1600" b="1" dirty="0" err="1">
                <a:latin typeface="Courier New"/>
                <a:cs typeface="Courier New"/>
              </a:rPr>
              <a:t>i,a</a:t>
            </a:r>
            <a:r>
              <a:rPr lang="en-US" sz="1600" dirty="0">
                <a:latin typeface="Courier New"/>
                <a:cs typeface="Courier New"/>
              </a:rPr>
              <a:t>)) =&gt; a +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148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fold Example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Counting the frequencies of letters in words, giving a map as a result, so that "hello" would result in ('h' =&gt; 1, 'e' =&gt; 1, 'l' =&gt; 2, 'o' =&gt; 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3040289"/>
            <a:ext cx="69733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str.groupBy</a:t>
            </a:r>
            <a:r>
              <a:rPr lang="en-US" sz="1600" dirty="0">
                <a:latin typeface="Courier New"/>
                <a:cs typeface="Courier New"/>
              </a:rPr>
              <a:t>(_.</a:t>
            </a:r>
            <a:r>
              <a:rPr lang="en-US" sz="1600" dirty="0" err="1">
                <a:latin typeface="Courier New"/>
                <a:cs typeface="Courier New"/>
              </a:rPr>
              <a:t>toChar</a:t>
            </a:r>
            <a:r>
              <a:rPr lang="en-US" sz="1600" dirty="0">
                <a:latin typeface="Courier New"/>
                <a:cs typeface="Courier New"/>
              </a:rPr>
              <a:t>).map { c =&gt; (c._1, c._2.length) 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4417951"/>
            <a:ext cx="660309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str.</a:t>
            </a:r>
            <a:r>
              <a:rPr lang="en-US" sz="1600" b="1" dirty="0" err="1" smtClean="0">
                <a:latin typeface="Courier New"/>
                <a:cs typeface="Courier New"/>
              </a:rPr>
              <a:t>foldLeft</a:t>
            </a:r>
            <a:r>
              <a:rPr lang="en-US" sz="1600" dirty="0">
                <a:latin typeface="Courier New"/>
                <a:cs typeface="Courier New"/>
              </a:rPr>
              <a:t>( Map[</a:t>
            </a:r>
            <a:r>
              <a:rPr lang="en-US" sz="1600" dirty="0" err="1">
                <a:latin typeface="Courier New"/>
                <a:cs typeface="Courier New"/>
              </a:rPr>
              <a:t>Char,Int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() </a:t>
            </a:r>
            <a:r>
              <a:rPr lang="en-US" sz="1600" dirty="0" err="1" smtClean="0">
                <a:latin typeface="Courier New"/>
                <a:cs typeface="Courier New"/>
              </a:rPr>
              <a:t>withDefaultValue</a:t>
            </a:r>
            <a:r>
              <a:rPr lang="en-US" sz="1600" dirty="0" smtClean="0">
                <a:latin typeface="Courier New"/>
                <a:cs typeface="Courier New"/>
              </a:rPr>
              <a:t> 0) </a:t>
            </a:r>
            <a:r>
              <a:rPr lang="en-US" sz="1600" dirty="0">
                <a:latin typeface="Courier New"/>
                <a:cs typeface="Courier New"/>
              </a:rPr>
              <a:t>{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h,c</a:t>
            </a:r>
            <a:r>
              <a:rPr lang="en-US" sz="1600" dirty="0">
                <a:latin typeface="Courier New"/>
                <a:cs typeface="Courier New"/>
              </a:rPr>
              <a:t>) =&gt; </a:t>
            </a:r>
            <a:r>
              <a:rPr lang="en-US" sz="1600" dirty="0" err="1">
                <a:latin typeface="Courier New"/>
                <a:cs typeface="Courier New"/>
              </a:rPr>
              <a:t>h.updated</a:t>
            </a:r>
            <a:r>
              <a:rPr lang="en-US" sz="1600" dirty="0">
                <a:latin typeface="Courier New"/>
                <a:cs typeface="Courier New"/>
              </a:rPr>
              <a:t>(c, h(c)+1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37623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do the </a:t>
            </a:r>
            <a:r>
              <a:rPr lang="en-GB" sz="2400" dirty="0"/>
              <a:t>same thing using fold</a:t>
            </a:r>
          </a:p>
        </p:txBody>
      </p:sp>
    </p:spTree>
    <p:extLst>
      <p:ext uri="{BB962C8B-B14F-4D97-AF65-F5344CB8AC3E}">
        <p14:creationId xmlns:p14="http://schemas.microsoft.com/office/powerpoint/2010/main" val="376065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reduce</a:t>
            </a:r>
            <a:r>
              <a:rPr lang="en-GB" sz="2400" dirty="0" smtClean="0"/>
              <a:t> </a:t>
            </a:r>
            <a:r>
              <a:rPr lang="en-GB" sz="2400" dirty="0"/>
              <a:t>is related to fold, but it begins with the first element of the sequence, and does not take a starting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678050"/>
            <a:ext cx="7699544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names = List("Dave", "Emma", "Bill")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/ gives ", Dave, Emma, Bill""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str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names.</a:t>
            </a:r>
            <a:r>
              <a:rPr lang="en-US" sz="1600" b="1" dirty="0" err="1">
                <a:latin typeface="Courier New"/>
                <a:cs typeface="Courier New"/>
              </a:rPr>
              <a:t>foldLeft</a:t>
            </a:r>
            <a:r>
              <a:rPr lang="en-US" sz="1600" dirty="0">
                <a:latin typeface="Courier New"/>
                <a:cs typeface="Courier New"/>
              </a:rPr>
              <a:t>(""</a:t>
            </a:r>
            <a:r>
              <a:rPr lang="en-US" sz="1600" dirty="0" smtClean="0">
                <a:latin typeface="Courier New"/>
                <a:cs typeface="Courier New"/>
              </a:rPr>
              <a:t>) (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, n) =&gt;	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 + ", " + n )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/ gives "Dave, Emma, Bill"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str2 = </a:t>
            </a:r>
            <a:r>
              <a:rPr lang="en-US" sz="1600" dirty="0" err="1">
                <a:latin typeface="Courier New"/>
                <a:cs typeface="Courier New"/>
              </a:rPr>
              <a:t>names.</a:t>
            </a:r>
            <a:r>
              <a:rPr lang="en-US" sz="1600" b="1" dirty="0" err="1">
                <a:latin typeface="Courier New"/>
                <a:cs typeface="Courier New"/>
              </a:rPr>
              <a:t>reduceLeft</a:t>
            </a:r>
            <a:r>
              <a:rPr lang="en-US" sz="1600" dirty="0">
                <a:latin typeface="Courier New"/>
                <a:cs typeface="Courier New"/>
              </a:rPr>
              <a:t> ( (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, n) =&gt; </a:t>
            </a:r>
            <a:r>
              <a:rPr lang="en-US" sz="1600" dirty="0" err="1">
                <a:latin typeface="Courier New"/>
                <a:cs typeface="Courier New"/>
              </a:rPr>
              <a:t>acc</a:t>
            </a:r>
            <a:r>
              <a:rPr lang="en-US" sz="1600" dirty="0">
                <a:latin typeface="Courier New"/>
                <a:cs typeface="Courier New"/>
              </a:rPr>
              <a:t> + ", " + n 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5170879"/>
            <a:ext cx="5245347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1 to 5 </a:t>
            </a:r>
            <a:r>
              <a:rPr lang="en-US" sz="1600" dirty="0" err="1">
                <a:latin typeface="Courier New"/>
                <a:cs typeface="Courier New"/>
              </a:rPr>
              <a:t>toList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funcs</a:t>
            </a:r>
            <a:r>
              <a:rPr lang="en-US" sz="1600" dirty="0">
                <a:latin typeface="Courier New"/>
                <a:cs typeface="Courier New"/>
              </a:rPr>
              <a:t> = List(add1, times2, add1)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nums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map (</a:t>
            </a:r>
            <a:r>
              <a:rPr lang="en-US" sz="1600" dirty="0" err="1">
                <a:latin typeface="Courier New"/>
                <a:cs typeface="Courier New"/>
              </a:rPr>
              <a:t>funcs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reduceLeft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(_ compose _))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035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filter</a:t>
            </a:r>
            <a:r>
              <a:rPr lang="en-GB" sz="2400" dirty="0" smtClean="0"/>
              <a:t> </a:t>
            </a:r>
            <a:r>
              <a:rPr lang="en-GB" sz="2400" dirty="0"/>
              <a:t>builds a new collection by filtering using a predicate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324265"/>
            <a:ext cx="709681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List(1, 2, 3, 4, 5, 6)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nums.</a:t>
            </a:r>
            <a:r>
              <a:rPr lang="en-US" sz="1600" b="1" dirty="0" err="1" smtClean="0">
                <a:latin typeface="Courier New"/>
                <a:cs typeface="Courier New"/>
              </a:rPr>
              <a:t>filter</a:t>
            </a:r>
            <a:r>
              <a:rPr lang="en-US" sz="1600" dirty="0">
                <a:latin typeface="Courier New"/>
                <a:cs typeface="Courier New"/>
              </a:rPr>
              <a:t>(x =&gt; x%2 == 0)              // List(2, 4, 6)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nums.</a:t>
            </a:r>
            <a:r>
              <a:rPr lang="en-US" sz="1600" b="1" dirty="0" err="1" smtClean="0">
                <a:latin typeface="Courier New"/>
                <a:cs typeface="Courier New"/>
              </a:rPr>
              <a:t>filter</a:t>
            </a:r>
            <a:r>
              <a:rPr lang="en-US" sz="1600" dirty="0">
                <a:latin typeface="Courier New"/>
                <a:cs typeface="Courier New"/>
              </a:rPr>
              <a:t>(x =&gt; (x%2 == 0 &amp;&amp; x &gt; 2))   // List(4, 6)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36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flatMap</a:t>
            </a:r>
            <a:r>
              <a:rPr lang="en-GB" sz="2400" dirty="0"/>
              <a:t> applies a function to </a:t>
            </a:r>
            <a:r>
              <a:rPr lang="en-GB" sz="2400" dirty="0" smtClean="0"/>
              <a:t>a list</a:t>
            </a:r>
            <a:r>
              <a:rPr lang="en-GB" sz="2400" dirty="0"/>
              <a:t>, returning a sequence for each element. For example, this function returns a three-element list for each input it is given: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951325"/>
            <a:ext cx="4134465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g(</a:t>
            </a:r>
            <a:r>
              <a:rPr lang="en-US" sz="1600" dirty="0" err="1">
                <a:latin typeface="Courier New"/>
                <a:cs typeface="Courier New"/>
              </a:rPr>
              <a:t>v:Int</a:t>
            </a:r>
            <a:r>
              <a:rPr lang="en-US" sz="1600" dirty="0">
                <a:latin typeface="Courier New"/>
                <a:cs typeface="Courier New"/>
              </a:rPr>
              <a:t>) = List(v-1, v, v+1)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544661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Calling this on a List[</a:t>
            </a:r>
            <a:r>
              <a:rPr lang="en-GB" sz="2400" dirty="0" err="1"/>
              <a:t>Int</a:t>
            </a:r>
            <a:r>
              <a:rPr lang="en-GB" sz="2400" dirty="0"/>
              <a:t>] results in a list of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275" y="4183225"/>
            <a:ext cx="7467109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o-RO" sz="1600" dirty="0">
                <a:latin typeface="Courier New"/>
                <a:cs typeface="Courier New"/>
              </a:rPr>
              <a:t>val l = List(1,2,3,4)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l.</a:t>
            </a:r>
            <a:r>
              <a:rPr lang="ro-RO" sz="1600" b="1" dirty="0" smtClean="0">
                <a:latin typeface="Courier New"/>
                <a:cs typeface="Courier New"/>
              </a:rPr>
              <a:t>map</a:t>
            </a:r>
            <a:r>
              <a:rPr lang="ro-RO" sz="1600" dirty="0">
                <a:latin typeface="Courier New"/>
                <a:cs typeface="Courier New"/>
              </a:rPr>
              <a:t>(x =&gt; g(x))</a:t>
            </a:r>
          </a:p>
          <a:p>
            <a:r>
              <a:rPr lang="ro-RO" sz="1600" dirty="0">
                <a:latin typeface="Courier New"/>
                <a:cs typeface="Courier New"/>
              </a:rPr>
              <a:t>    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// List</a:t>
            </a:r>
            <a:r>
              <a:rPr lang="ro-RO" sz="1600" dirty="0">
                <a:latin typeface="Courier New"/>
                <a:cs typeface="Courier New"/>
              </a:rPr>
              <a:t>(List(0,1,2), List(1,2,3), List(2,3,4), List(3,4,5))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5656489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if we don't want nested lists?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6009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flatMap</a:t>
            </a:r>
            <a:r>
              <a:rPr lang="en-GB" sz="2400" dirty="0"/>
              <a:t> applies the function in the same way, but flattens the resulting sequences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597227"/>
            <a:ext cx="413446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Courier New"/>
                <a:cs typeface="Courier New"/>
              </a:rPr>
              <a:t>l.</a:t>
            </a:r>
            <a:r>
              <a:rPr lang="fr-FR" sz="1600" b="1" dirty="0" err="1">
                <a:latin typeface="Courier New"/>
                <a:cs typeface="Courier New"/>
              </a:rPr>
              <a:t>flatMap</a:t>
            </a:r>
            <a:r>
              <a:rPr lang="fr-FR" sz="1600" dirty="0">
                <a:latin typeface="Courier New"/>
                <a:cs typeface="Courier New"/>
              </a:rPr>
              <a:t>(x =&gt; g(x))</a:t>
            </a:r>
          </a:p>
          <a:p>
            <a:r>
              <a:rPr lang="fr-FR" sz="1600" dirty="0">
                <a:latin typeface="Courier New"/>
                <a:cs typeface="Courier New"/>
              </a:rPr>
              <a:t>    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List</a:t>
            </a:r>
            <a:r>
              <a:rPr lang="fr-FR" sz="1600" dirty="0">
                <a:latin typeface="Courier New"/>
                <a:cs typeface="Courier New"/>
              </a:rPr>
              <a:t>(0,1,2, 1,2,3, 2,3,4, 3,4,5)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859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flatMap</a:t>
            </a:r>
            <a:r>
              <a:rPr lang="en-GB" sz="2400" dirty="0"/>
              <a:t> will also remove empty lists, whereas </a:t>
            </a:r>
            <a:r>
              <a:rPr lang="en-GB" sz="2400" i="1" dirty="0"/>
              <a:t>map</a:t>
            </a:r>
            <a:r>
              <a:rPr lang="en-GB" sz="2400" dirty="0"/>
              <a:t> won't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458167"/>
            <a:ext cx="7467109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ourier New"/>
                <a:cs typeface="Courier New"/>
              </a:rPr>
              <a:t>val </a:t>
            </a:r>
            <a:r>
              <a:rPr lang="fr-FR" sz="1600" dirty="0" err="1" smtClean="0">
                <a:latin typeface="Courier New"/>
                <a:cs typeface="Courier New"/>
              </a:rPr>
              <a:t>names</a:t>
            </a:r>
            <a:r>
              <a:rPr lang="fr-FR" sz="1600" dirty="0" smtClean="0">
                <a:latin typeface="Courier New"/>
                <a:cs typeface="Courier New"/>
              </a:rPr>
              <a:t> = 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List(List("</a:t>
            </a:r>
            <a:r>
              <a:rPr lang="fr-FR" sz="1600" dirty="0" err="1" smtClean="0">
                <a:latin typeface="Courier New"/>
                <a:cs typeface="Courier New"/>
              </a:rPr>
              <a:t>fred</a:t>
            </a:r>
            <a:r>
              <a:rPr lang="fr-FR" sz="1600" dirty="0" smtClean="0">
                <a:latin typeface="Courier New"/>
                <a:cs typeface="Courier New"/>
              </a:rPr>
              <a:t>", "bill"), </a:t>
            </a:r>
            <a:r>
              <a:rPr lang="fr-FR" sz="1600" b="1" dirty="0" smtClean="0">
                <a:latin typeface="Courier New"/>
                <a:cs typeface="Courier New"/>
              </a:rPr>
              <a:t>List()</a:t>
            </a:r>
            <a:r>
              <a:rPr lang="fr-FR" sz="1600" dirty="0" smtClean="0">
                <a:latin typeface="Courier New"/>
                <a:cs typeface="Courier New"/>
              </a:rPr>
              <a:t>, List("</a:t>
            </a:r>
            <a:r>
              <a:rPr lang="fr-FR" sz="1600" dirty="0" err="1" smtClean="0">
                <a:latin typeface="Courier New"/>
                <a:cs typeface="Courier New"/>
              </a:rPr>
              <a:t>anne</a:t>
            </a:r>
            <a:r>
              <a:rPr lang="fr-FR" sz="1600" dirty="0" smtClean="0">
                <a:latin typeface="Courier New"/>
                <a:cs typeface="Courier New"/>
              </a:rPr>
              <a:t>", "carol"))</a:t>
            </a:r>
          </a:p>
          <a:p>
            <a:endParaRPr lang="fr-FR" sz="1600" dirty="0" smtClean="0">
              <a:latin typeface="Courier New"/>
              <a:cs typeface="Courier New"/>
            </a:endParaRPr>
          </a:p>
          <a:p>
            <a:r>
              <a:rPr lang="fr-FR" sz="1600" dirty="0" err="1" smtClean="0">
                <a:latin typeface="Courier New"/>
                <a:cs typeface="Courier New"/>
              </a:rPr>
              <a:t>names.</a:t>
            </a:r>
            <a:r>
              <a:rPr lang="fr-FR" sz="1600" b="1" dirty="0" err="1" smtClean="0">
                <a:latin typeface="Courier New"/>
                <a:cs typeface="Courier New"/>
              </a:rPr>
              <a:t>map</a:t>
            </a:r>
            <a:r>
              <a:rPr lang="fr-FR" sz="1600" dirty="0" smtClean="0">
                <a:latin typeface="Courier New"/>
                <a:cs typeface="Courier New"/>
              </a:rPr>
              <a:t>( _.</a:t>
            </a:r>
            <a:r>
              <a:rPr lang="fr-FR" sz="1600" dirty="0" err="1" smtClean="0">
                <a:latin typeface="Courier New"/>
                <a:cs typeface="Courier New"/>
              </a:rPr>
              <a:t>map</a:t>
            </a:r>
            <a:r>
              <a:rPr lang="fr-FR" sz="1600" dirty="0" smtClean="0">
                <a:latin typeface="Courier New"/>
                <a:cs typeface="Courier New"/>
              </a:rPr>
              <a:t>( _.</a:t>
            </a:r>
            <a:r>
              <a:rPr lang="fr-FR" sz="1600" dirty="0" err="1" smtClean="0">
                <a:latin typeface="Courier New"/>
                <a:cs typeface="Courier New"/>
              </a:rPr>
              <a:t>toUpperCase</a:t>
            </a:r>
            <a:r>
              <a:rPr lang="fr-FR" sz="1600" dirty="0" smtClean="0">
                <a:latin typeface="Courier New"/>
                <a:cs typeface="Courier New"/>
              </a:rPr>
              <a:t>) )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    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smtClean="0">
                <a:latin typeface="Courier New"/>
                <a:cs typeface="Courier New"/>
              </a:rPr>
              <a:t>// List</a:t>
            </a:r>
            <a:r>
              <a:rPr lang="fr-FR" sz="1600" dirty="0">
                <a:latin typeface="Courier New"/>
                <a:cs typeface="Courier New"/>
              </a:rPr>
              <a:t>(List(FRED, BILL), </a:t>
            </a:r>
            <a:r>
              <a:rPr lang="fr-FR" sz="1600" b="1" dirty="0">
                <a:latin typeface="Courier New"/>
                <a:cs typeface="Courier New"/>
              </a:rPr>
              <a:t>List()</a:t>
            </a:r>
            <a:r>
              <a:rPr lang="fr-FR" sz="1600" dirty="0">
                <a:latin typeface="Courier New"/>
                <a:cs typeface="Courier New"/>
              </a:rPr>
              <a:t>, List(ANNE, CAROL)</a:t>
            </a:r>
            <a:r>
              <a:rPr lang="fr-FR" sz="1600" dirty="0" smtClean="0">
                <a:latin typeface="Courier New"/>
                <a:cs typeface="Courier New"/>
              </a:rPr>
              <a:t>)</a:t>
            </a:r>
          </a:p>
          <a:p>
            <a:endParaRPr lang="fr-FR" sz="1600" dirty="0">
              <a:latin typeface="Courier New"/>
              <a:cs typeface="Courier New"/>
            </a:endParaRPr>
          </a:p>
          <a:p>
            <a:r>
              <a:rPr lang="fr-FR" sz="1600" dirty="0" err="1">
                <a:latin typeface="Courier New"/>
                <a:cs typeface="Courier New"/>
              </a:rPr>
              <a:t>names.</a:t>
            </a:r>
            <a:r>
              <a:rPr lang="fr-FR" sz="1600" b="1" dirty="0" err="1">
                <a:latin typeface="Courier New"/>
                <a:cs typeface="Courier New"/>
              </a:rPr>
              <a:t>flatMap</a:t>
            </a:r>
            <a:r>
              <a:rPr lang="fr-FR" sz="1600" dirty="0">
                <a:latin typeface="Courier New"/>
                <a:cs typeface="Courier New"/>
              </a:rPr>
              <a:t>( _.</a:t>
            </a:r>
            <a:r>
              <a:rPr lang="fr-FR" sz="1600" dirty="0" err="1">
                <a:latin typeface="Courier New"/>
                <a:cs typeface="Courier New"/>
              </a:rPr>
              <a:t>map</a:t>
            </a:r>
            <a:r>
              <a:rPr lang="fr-FR" sz="1600" dirty="0">
                <a:latin typeface="Courier New"/>
                <a:cs typeface="Courier New"/>
              </a:rPr>
              <a:t>( _.</a:t>
            </a:r>
            <a:r>
              <a:rPr lang="fr-FR" sz="1600" dirty="0" err="1">
                <a:latin typeface="Courier New"/>
                <a:cs typeface="Courier New"/>
              </a:rPr>
              <a:t>toUpperCase</a:t>
            </a:r>
            <a:r>
              <a:rPr lang="fr-FR" sz="1600" dirty="0">
                <a:latin typeface="Courier New"/>
                <a:cs typeface="Courier New"/>
              </a:rPr>
              <a:t>) )</a:t>
            </a:r>
          </a:p>
          <a:p>
            <a:r>
              <a:rPr lang="fr-FR" sz="1600" dirty="0">
                <a:latin typeface="Courier New"/>
                <a:cs typeface="Courier New"/>
              </a:rPr>
              <a:t>    </a:t>
            </a:r>
          </a:p>
          <a:p>
            <a:r>
              <a:rPr lang="fr-FR" sz="1600" dirty="0" smtClean="0">
                <a:latin typeface="Courier New"/>
                <a:cs typeface="Courier New"/>
              </a:rPr>
              <a:t>// List</a:t>
            </a:r>
            <a:r>
              <a:rPr lang="fr-FR" sz="1600" dirty="0">
                <a:latin typeface="Courier New"/>
                <a:cs typeface="Courier New"/>
              </a:rPr>
              <a:t>(FRED, BILL, ANNE, CAROL)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294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r>
              <a:rPr lang="en-GB" dirty="0" smtClean="0"/>
              <a:t> and Option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Option[T] can be regarded as a collection that has either 0 or 1 elements, and so </a:t>
            </a:r>
            <a:r>
              <a:rPr lang="en-GB" sz="2400" dirty="0" err="1"/>
              <a:t>flatMap</a:t>
            </a:r>
            <a:r>
              <a:rPr lang="en-GB" sz="2400" dirty="0"/>
              <a:t> can be used to remove any </a:t>
            </a:r>
            <a:r>
              <a:rPr lang="en-GB" sz="2400" i="1" dirty="0"/>
              <a:t>None</a:t>
            </a:r>
            <a:r>
              <a:rPr lang="en-GB" sz="2400" dirty="0"/>
              <a:t>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3068148"/>
            <a:ext cx="6726521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e: List[Option[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]] =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List(Some(1), None, None, Some(4), Some(5), None)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v1 = </a:t>
            </a:r>
            <a:r>
              <a:rPr lang="en-US" sz="1600" dirty="0" err="1" smtClean="0">
                <a:latin typeface="Courier New"/>
                <a:cs typeface="Courier New"/>
              </a:rPr>
              <a:t>e.</a:t>
            </a:r>
            <a:r>
              <a:rPr lang="en-US" sz="1600" b="1" dirty="0" err="1" smtClean="0">
                <a:latin typeface="Courier New"/>
                <a:cs typeface="Courier New"/>
              </a:rPr>
              <a:t>flatMap</a:t>
            </a:r>
            <a:r>
              <a:rPr lang="en-US" sz="1600" dirty="0" smtClean="0">
                <a:latin typeface="Courier New"/>
                <a:cs typeface="Courier New"/>
              </a:rPr>
              <a:t>(x =&gt; x)        // List(1, 4, 5)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463210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how using the Some[T] extracts the value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143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for Comprehension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extension of a 'for</a:t>
            </a:r>
            <a:r>
              <a:rPr lang="en-GB" sz="2400" dirty="0" smtClean="0"/>
              <a:t>' loop, </a:t>
            </a:r>
            <a:r>
              <a:rPr lang="en-GB" sz="2400" dirty="0"/>
              <a:t>allowing you to iterate over a collection and optionally generate new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680674"/>
            <a:ext cx="351731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 for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range) yield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*2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3416533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type of collection returned depends on the type being iterated over.</a:t>
            </a:r>
          </a:p>
          <a:p>
            <a:endParaRPr lang="en-GB" sz="2400" dirty="0"/>
          </a:p>
          <a:p>
            <a:r>
              <a:rPr lang="en-GB" sz="2400" dirty="0"/>
              <a:t>A 'for' is converted to a </a:t>
            </a:r>
            <a:r>
              <a:rPr lang="en-GB" sz="2400" i="1" dirty="0"/>
              <a:t>map</a:t>
            </a:r>
            <a:r>
              <a:rPr lang="en-GB" sz="2400" dirty="0"/>
              <a:t> or </a:t>
            </a:r>
            <a:r>
              <a:rPr lang="en-GB" sz="2400" i="1" dirty="0" err="1"/>
              <a:t>foreach</a:t>
            </a:r>
            <a:r>
              <a:rPr lang="en-GB" sz="2400" dirty="0"/>
              <a:t> statement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6612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Generators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'</a:t>
            </a:r>
            <a:r>
              <a:rPr lang="en-GB" sz="2400" dirty="0" err="1"/>
              <a:t>i</a:t>
            </a:r>
            <a:r>
              <a:rPr lang="en-GB" sz="2400" dirty="0"/>
              <a:t> &lt;- range' is a </a:t>
            </a:r>
            <a:r>
              <a:rPr lang="en-GB" sz="2400" i="1" dirty="0" smtClean="0"/>
              <a:t>generator</a:t>
            </a:r>
            <a:r>
              <a:rPr lang="en-GB" sz="2400" dirty="0" smtClean="0"/>
              <a:t>, </a:t>
            </a:r>
            <a:r>
              <a:rPr lang="en-GB" sz="2400" dirty="0"/>
              <a:t>an expression that supplies values. You can have more than one generator, in which case they behave like nested loops: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925603"/>
            <a:ext cx="52453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&lt;- </a:t>
            </a:r>
            <a:r>
              <a:rPr lang="en-US" sz="1600" dirty="0">
                <a:latin typeface="Courier New"/>
                <a:cs typeface="Courier New"/>
              </a:rPr>
              <a:t>0 to 2; j &lt;- 1 to 3) yield (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275" y="351631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results in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4230074"/>
            <a:ext cx="364074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Courier New"/>
                <a:cs typeface="Courier New"/>
              </a:rPr>
              <a:t>Vector</a:t>
            </a:r>
            <a:r>
              <a:rPr lang="es-ES_tradnl" sz="1600" dirty="0">
                <a:latin typeface="Courier New"/>
                <a:cs typeface="Courier New"/>
              </a:rPr>
              <a:t>((0,1), (0,2), (0,3), </a:t>
            </a:r>
            <a:endParaRPr lang="es-ES_tradnl" sz="1600" dirty="0" smtClean="0">
              <a:latin typeface="Courier New"/>
              <a:cs typeface="Courier New"/>
            </a:endParaRPr>
          </a:p>
          <a:p>
            <a:r>
              <a:rPr lang="es-ES_tradnl" sz="1600" dirty="0">
                <a:latin typeface="Courier New"/>
                <a:cs typeface="Courier New"/>
              </a:rPr>
              <a:t> </a:t>
            </a:r>
            <a:r>
              <a:rPr lang="es-ES_tradnl" sz="1600" dirty="0" smtClean="0">
                <a:latin typeface="Courier New"/>
                <a:cs typeface="Courier New"/>
              </a:rPr>
              <a:t>      (</a:t>
            </a:r>
            <a:r>
              <a:rPr lang="es-ES_tradnl" sz="1600" dirty="0">
                <a:latin typeface="Courier New"/>
                <a:cs typeface="Courier New"/>
              </a:rPr>
              <a:t>1,1), (1,2), </a:t>
            </a:r>
            <a:r>
              <a:rPr lang="es-ES_tradnl" sz="1600" dirty="0" smtClean="0">
                <a:latin typeface="Courier New"/>
                <a:cs typeface="Courier New"/>
              </a:rPr>
              <a:t>(</a:t>
            </a:r>
            <a:r>
              <a:rPr lang="es-ES_tradnl" sz="1600" dirty="0">
                <a:latin typeface="Courier New"/>
                <a:cs typeface="Courier New"/>
              </a:rPr>
              <a:t>1,3), </a:t>
            </a:r>
            <a:endParaRPr lang="es-ES_tradnl" sz="1600" dirty="0" smtClean="0">
              <a:latin typeface="Courier New"/>
              <a:cs typeface="Courier New"/>
            </a:endParaRPr>
          </a:p>
          <a:p>
            <a:r>
              <a:rPr lang="es-ES_tradnl" sz="1600" dirty="0">
                <a:latin typeface="Courier New"/>
                <a:cs typeface="Courier New"/>
              </a:rPr>
              <a:t> </a:t>
            </a:r>
            <a:r>
              <a:rPr lang="es-ES_tradnl" sz="1600" dirty="0" smtClean="0">
                <a:latin typeface="Courier New"/>
                <a:cs typeface="Courier New"/>
              </a:rPr>
              <a:t>      (</a:t>
            </a:r>
            <a:r>
              <a:rPr lang="es-ES_tradnl" sz="1600" dirty="0">
                <a:latin typeface="Courier New"/>
                <a:cs typeface="Courier New"/>
              </a:rPr>
              <a:t>2,1), (2,2), (2,3))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697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Constructs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provides a number of functional constructs for working with </a:t>
            </a:r>
            <a:r>
              <a:rPr lang="en-GB" sz="2400" dirty="0" smtClean="0"/>
              <a:t>collections</a:t>
            </a:r>
          </a:p>
          <a:p>
            <a:endParaRPr lang="en-GB" sz="2400" dirty="0"/>
          </a:p>
          <a:p>
            <a:r>
              <a:rPr lang="en-GB" sz="2400" dirty="0" smtClean="0"/>
              <a:t>We </a:t>
            </a:r>
            <a:r>
              <a:rPr lang="en-GB" sz="2400" dirty="0"/>
              <a:t>will look at four of the most commonly </a:t>
            </a:r>
            <a:r>
              <a:rPr lang="en-GB" sz="2400" dirty="0" smtClean="0"/>
              <a:t>used</a:t>
            </a:r>
          </a:p>
          <a:p>
            <a:pPr marL="342900" indent="-342900">
              <a:buFont typeface="Arial"/>
              <a:buChar char="•"/>
            </a:pPr>
            <a:r>
              <a:rPr lang="en-GB" sz="2400" i="1" dirty="0" smtClean="0">
                <a:solidFill>
                  <a:schemeClr val="accent4"/>
                </a:solidFill>
              </a:rPr>
              <a:t>map</a:t>
            </a:r>
            <a:r>
              <a:rPr lang="en-GB" sz="2400" dirty="0" smtClean="0"/>
              <a:t> and </a:t>
            </a:r>
            <a:r>
              <a:rPr lang="en-GB" sz="2400" i="1" dirty="0" err="1" smtClean="0">
                <a:solidFill>
                  <a:schemeClr val="accent4"/>
                </a:solidFill>
              </a:rPr>
              <a:t>foreach</a:t>
            </a:r>
            <a:endParaRPr lang="en-GB" sz="2400" i="1" dirty="0" smtClean="0">
              <a:solidFill>
                <a:schemeClr val="accent4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i="1" dirty="0" err="1" smtClean="0">
                <a:solidFill>
                  <a:schemeClr val="accent4"/>
                </a:solidFill>
              </a:rPr>
              <a:t>foldLeft</a:t>
            </a:r>
            <a:r>
              <a:rPr lang="en-GB" sz="2400" dirty="0"/>
              <a:t>,</a:t>
            </a:r>
            <a:r>
              <a:rPr lang="en-GB" sz="2400" dirty="0" smtClean="0"/>
              <a:t> </a:t>
            </a:r>
            <a:r>
              <a:rPr lang="en-GB" sz="2400" i="1" dirty="0" err="1" smtClean="0">
                <a:solidFill>
                  <a:schemeClr val="accent4"/>
                </a:solidFill>
              </a:rPr>
              <a:t>foldRight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i="1" dirty="0" smtClean="0">
                <a:solidFill>
                  <a:schemeClr val="accent4"/>
                </a:solidFill>
              </a:rPr>
              <a:t>reduce</a:t>
            </a:r>
          </a:p>
          <a:p>
            <a:pPr marL="342900" indent="-342900">
              <a:buFont typeface="Arial"/>
              <a:buChar char="•"/>
            </a:pPr>
            <a:r>
              <a:rPr lang="en-GB" sz="2400" i="1" dirty="0" smtClean="0">
                <a:solidFill>
                  <a:schemeClr val="accent4"/>
                </a:solidFill>
              </a:rPr>
              <a:t>filter</a:t>
            </a:r>
          </a:p>
          <a:p>
            <a:pPr marL="342900" indent="-342900">
              <a:buFont typeface="Arial"/>
              <a:buChar char="•"/>
            </a:pPr>
            <a:r>
              <a:rPr lang="en-GB" sz="2400" i="1" dirty="0" err="1" smtClean="0">
                <a:solidFill>
                  <a:schemeClr val="accent4"/>
                </a:solidFill>
              </a:rPr>
              <a:t>flatMap</a:t>
            </a:r>
            <a:endParaRPr lang="en-GB" sz="2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8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Formatting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curly braces and newlines instead of semicolons, you can write the expressions on more than one line: this is recommended practice.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925603"/>
            <a:ext cx="524534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&lt;= 0 to 2; j &lt;- 1 to 3) yield (</a:t>
            </a:r>
            <a:r>
              <a:rPr lang="en-US" sz="1600" dirty="0" err="1">
                <a:latin typeface="Courier New"/>
                <a:cs typeface="Courier New"/>
              </a:rPr>
              <a:t>i,j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3811425"/>
            <a:ext cx="215956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r2 = for {</a:t>
            </a:r>
          </a:p>
          <a:p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&lt;- 0 to 2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j </a:t>
            </a:r>
            <a:r>
              <a:rPr lang="en-US" sz="1600" dirty="0">
                <a:latin typeface="Courier New"/>
                <a:cs typeface="Courier New"/>
              </a:rPr>
              <a:t>&lt;- 1 to </a:t>
            </a:r>
            <a:r>
              <a:rPr lang="en-US" sz="1600" dirty="0" smtClean="0">
                <a:latin typeface="Courier New"/>
                <a:cs typeface="Courier New"/>
              </a:rPr>
              <a:t>3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 </a:t>
            </a:r>
            <a:r>
              <a:rPr lang="en-US" sz="1600" dirty="0">
                <a:latin typeface="Courier New"/>
                <a:cs typeface="Courier New"/>
              </a:rPr>
              <a:t>yield 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, j)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779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Guards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use 'if' to filter the values used by a 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354104"/>
            <a:ext cx="499848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for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&lt;- 0 to 10 if i%2 == 0) yield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*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3676717"/>
            <a:ext cx="647965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for(</a:t>
            </a:r>
            <a:r>
              <a:rPr lang="en-US" sz="1600" dirty="0" err="1" smtClean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&lt;- 0 to 20 if (i%2 == 0 &amp;&amp;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&gt; 14)) yield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*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018518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of course make more complex expressions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4332059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Note: the expression in parentheses builds up a collection, which is then processed in the body of the loop</a:t>
            </a:r>
          </a:p>
        </p:txBody>
      </p:sp>
    </p:spTree>
    <p:extLst>
      <p:ext uri="{BB962C8B-B14F-4D97-AF65-F5344CB8AC3E}">
        <p14:creationId xmlns:p14="http://schemas.microsoft.com/office/powerpoint/2010/main" val="422615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define variables to be used within the for loop. This is often used to prevent duplication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2569222"/>
            <a:ext cx="475162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for(person: Person &lt;- people</a:t>
            </a:r>
          </a:p>
          <a:p>
            <a:r>
              <a:rPr lang="en-US" sz="1600" dirty="0">
                <a:latin typeface="Courier New"/>
                <a:cs typeface="Courier New"/>
              </a:rPr>
              <a:t>      if !</a:t>
            </a:r>
            <a:r>
              <a:rPr lang="en-US" sz="1600" dirty="0" err="1">
                <a:latin typeface="Courier New"/>
                <a:cs typeface="Courier New"/>
              </a:rPr>
              <a:t>person.female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if </a:t>
            </a:r>
            <a:r>
              <a:rPr lang="en-US" sz="1600" b="1" dirty="0" err="1">
                <a:latin typeface="Courier New"/>
                <a:cs typeface="Courier New"/>
              </a:rPr>
              <a:t>person.name</a:t>
            </a:r>
            <a:r>
              <a:rPr lang="en-US" sz="1600" dirty="0" err="1">
                <a:latin typeface="Courier New"/>
                <a:cs typeface="Courier New"/>
              </a:rPr>
              <a:t>.contains</a:t>
            </a:r>
            <a:r>
              <a:rPr lang="en-US" sz="1600" dirty="0">
                <a:latin typeface="Courier New"/>
                <a:cs typeface="Courier New"/>
              </a:rPr>
              <a:t>("ill"))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person.name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fr-FR" sz="1600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257289"/>
            <a:ext cx="4011034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for { person &lt;- people</a:t>
            </a:r>
          </a:p>
          <a:p>
            <a:r>
              <a:rPr lang="en-US" sz="1600" dirty="0">
                <a:latin typeface="Courier New"/>
                <a:cs typeface="Courier New"/>
              </a:rPr>
              <a:t>      if !</a:t>
            </a:r>
            <a:r>
              <a:rPr lang="en-US" sz="1600" dirty="0" err="1">
                <a:latin typeface="Courier New"/>
                <a:cs typeface="Courier New"/>
              </a:rPr>
              <a:t>person.female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b="1" dirty="0">
                <a:latin typeface="Courier New"/>
                <a:cs typeface="Courier New"/>
              </a:rPr>
              <a:t>name = </a:t>
            </a:r>
            <a:r>
              <a:rPr lang="en-US" sz="1600" b="1" dirty="0" err="1">
                <a:latin typeface="Courier New"/>
                <a:cs typeface="Courier New"/>
              </a:rPr>
              <a:t>person.name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if </a:t>
            </a:r>
            <a:r>
              <a:rPr lang="en-US" sz="1600" b="1" dirty="0" err="1">
                <a:latin typeface="Courier New"/>
                <a:cs typeface="Courier New"/>
              </a:rPr>
              <a:t>name</a:t>
            </a:r>
            <a:r>
              <a:rPr lang="en-US" sz="1600" dirty="0" err="1">
                <a:latin typeface="Courier New"/>
                <a:cs typeface="Courier New"/>
              </a:rPr>
              <a:t>.contains</a:t>
            </a:r>
            <a:r>
              <a:rPr lang="en-US" sz="1600" dirty="0">
                <a:latin typeface="Courier New"/>
                <a:cs typeface="Courier New"/>
              </a:rPr>
              <a:t>("ill") }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name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fr-FR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063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9275" y="1577975"/>
            <a:ext cx="7467109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case class Company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name :String,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region :String,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avgSalary</a:t>
            </a:r>
            <a:r>
              <a:rPr lang="en-US" sz="1600" dirty="0">
                <a:latin typeface="Courier New"/>
                <a:cs typeface="Courier New"/>
              </a:rPr>
              <a:t> :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case </a:t>
            </a:r>
            <a:r>
              <a:rPr lang="en-US" sz="1600" dirty="0">
                <a:latin typeface="Courier New"/>
                <a:cs typeface="Courier New"/>
              </a:rPr>
              <a:t>class Employee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name :String,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companyName</a:t>
            </a:r>
            <a:r>
              <a:rPr lang="en-US" sz="1600" dirty="0">
                <a:latin typeface="Courier New"/>
                <a:cs typeface="Courier New"/>
              </a:rPr>
              <a:t> :String,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age :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companies = List(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Company( </a:t>
            </a:r>
            <a:r>
              <a:rPr lang="en-US" sz="1600" dirty="0" smtClean="0">
                <a:latin typeface="Courier New"/>
                <a:cs typeface="Courier New"/>
              </a:rPr>
              <a:t>"ABC"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smtClean="0">
                <a:latin typeface="Courier New"/>
                <a:cs typeface="Courier New"/>
              </a:rPr>
              <a:t>"UK"</a:t>
            </a:r>
            <a:r>
              <a:rPr lang="en-US" sz="1600" dirty="0">
                <a:latin typeface="Courier New"/>
                <a:cs typeface="Courier New"/>
              </a:rPr>
              <a:t>, 2000 )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... 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employees = List(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Employee</a:t>
            </a:r>
            <a:r>
              <a:rPr lang="en-US" sz="1600" dirty="0">
                <a:latin typeface="Courier New"/>
                <a:cs typeface="Courier New"/>
              </a:rPr>
              <a:t>( </a:t>
            </a:r>
            <a:r>
              <a:rPr lang="en-US" sz="1600" dirty="0" smtClean="0">
                <a:latin typeface="Courier New"/>
                <a:cs typeface="Courier New"/>
              </a:rPr>
              <a:t>"Dave"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smtClean="0">
                <a:latin typeface="Courier New"/>
                <a:cs typeface="Courier New"/>
              </a:rPr>
              <a:t>"ABC"</a:t>
            </a:r>
            <a:r>
              <a:rPr lang="en-US" sz="1600" dirty="0">
                <a:latin typeface="Courier New"/>
                <a:cs typeface="Courier New"/>
              </a:rPr>
              <a:t>, 20 )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... )</a:t>
            </a:r>
            <a:endParaRPr lang="fr-FR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167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9275" y="1577975"/>
            <a:ext cx="6356227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result =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for </a:t>
            </a:r>
            <a:r>
              <a:rPr lang="en-US" sz="1600" dirty="0">
                <a:latin typeface="Courier New"/>
                <a:cs typeface="Courier New"/>
              </a:rPr>
              <a:t>{ 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e </a:t>
            </a:r>
            <a:r>
              <a:rPr lang="en-US" sz="1600" dirty="0">
                <a:latin typeface="Courier New"/>
                <a:cs typeface="Courier New"/>
              </a:rPr>
              <a:t>&lt;- employees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  if </a:t>
            </a:r>
            <a:r>
              <a:rPr lang="en-US" sz="1600" dirty="0" err="1">
                <a:latin typeface="Courier New"/>
                <a:cs typeface="Courier New"/>
              </a:rPr>
              <a:t>e.age</a:t>
            </a:r>
            <a:r>
              <a:rPr lang="en-US" sz="1600" dirty="0">
                <a:latin typeface="Courier New"/>
                <a:cs typeface="Courier New"/>
              </a:rPr>
              <a:t> &gt; 25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  salary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e.age</a:t>
            </a:r>
            <a:r>
              <a:rPr lang="en-US" sz="1600" dirty="0">
                <a:latin typeface="Courier New"/>
                <a:cs typeface="Courier New"/>
              </a:rPr>
              <a:t> * 100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c </a:t>
            </a:r>
            <a:r>
              <a:rPr lang="en-US" sz="1600" dirty="0">
                <a:latin typeface="Courier New"/>
                <a:cs typeface="Courier New"/>
              </a:rPr>
              <a:t>&lt;- companies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latin typeface="Courier New"/>
                <a:cs typeface="Courier New"/>
              </a:rPr>
              <a:t>if </a:t>
            </a:r>
            <a:r>
              <a:rPr lang="en-US" sz="1600" dirty="0" err="1">
                <a:latin typeface="Courier New"/>
                <a:cs typeface="Courier New"/>
              </a:rPr>
              <a:t>c.region</a:t>
            </a:r>
            <a:r>
              <a:rPr lang="en-US" sz="1600" dirty="0">
                <a:latin typeface="Courier New"/>
                <a:cs typeface="Courier New"/>
              </a:rPr>
              <a:t> == "DA"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if </a:t>
            </a:r>
            <a:r>
              <a:rPr lang="en-US" sz="1600" dirty="0" err="1">
                <a:latin typeface="Courier New"/>
                <a:cs typeface="Courier New"/>
              </a:rPr>
              <a:t>c.name</a:t>
            </a:r>
            <a:r>
              <a:rPr lang="en-US" sz="1600" dirty="0">
                <a:latin typeface="Courier New"/>
                <a:cs typeface="Courier New"/>
              </a:rPr>
              <a:t> == </a:t>
            </a:r>
            <a:r>
              <a:rPr lang="en-US" sz="1600" dirty="0" err="1">
                <a:latin typeface="Courier New"/>
                <a:cs typeface="Courier New"/>
              </a:rPr>
              <a:t>e.companyName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 err="1">
                <a:latin typeface="Courier New"/>
                <a:cs typeface="Courier New"/>
              </a:rPr>
              <a:t>c.avgSalary</a:t>
            </a:r>
            <a:r>
              <a:rPr lang="en-US" sz="1600" dirty="0">
                <a:latin typeface="Courier New"/>
                <a:cs typeface="Courier New"/>
              </a:rPr>
              <a:t> &lt; salary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yield </a:t>
            </a:r>
            <a:r>
              <a:rPr lang="en-US" sz="1600" dirty="0">
                <a:latin typeface="Courier New"/>
                <a:cs typeface="Courier New"/>
              </a:rPr>
              <a:t>( </a:t>
            </a:r>
            <a:r>
              <a:rPr lang="en-US" sz="1600" dirty="0" err="1">
                <a:latin typeface="Courier New"/>
                <a:cs typeface="Courier New"/>
              </a:rPr>
              <a:t>e.name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c.name</a:t>
            </a:r>
            <a:r>
              <a:rPr lang="en-US" sz="1600" dirty="0">
                <a:latin typeface="Courier New"/>
                <a:cs typeface="Courier New"/>
              </a:rPr>
              <a:t>, salary - </a:t>
            </a:r>
            <a:r>
              <a:rPr lang="en-US" sz="1600" dirty="0" err="1">
                <a:latin typeface="Courier New"/>
                <a:cs typeface="Courier New"/>
              </a:rPr>
              <a:t>c.avgSalary</a:t>
            </a:r>
            <a:r>
              <a:rPr lang="en-US" sz="1600" dirty="0">
                <a:latin typeface="Courier New"/>
                <a:cs typeface="Courier New"/>
              </a:rPr>
              <a:t> )</a:t>
            </a:r>
            <a:endParaRPr lang="fr-FR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275" y="51974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Notice the equivalent of a join (</a:t>
            </a:r>
            <a:r>
              <a:rPr lang="en-GB" sz="2400" dirty="0" err="1"/>
              <a:t>c.name</a:t>
            </a:r>
            <a:r>
              <a:rPr lang="en-GB" sz="2400" dirty="0"/>
              <a:t> == </a:t>
            </a:r>
            <a:r>
              <a:rPr lang="en-GB" sz="2400" dirty="0" err="1"/>
              <a:t>e.companyName</a:t>
            </a:r>
            <a:r>
              <a:rPr lang="en-GB" sz="2400" dirty="0"/>
              <a:t>)</a:t>
            </a:r>
          </a:p>
          <a:p>
            <a:r>
              <a:rPr lang="en-GB" sz="2400" dirty="0"/>
              <a:t>This is rather like </a:t>
            </a:r>
            <a:r>
              <a:rPr lang="en-GB" sz="2400" dirty="0" err="1" smtClean="0"/>
              <a:t>Linq</a:t>
            </a:r>
            <a:r>
              <a:rPr lang="en-GB" sz="2400" smtClean="0"/>
              <a:t> in C#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608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and </a:t>
            </a:r>
            <a:r>
              <a:rPr lang="en-GB" dirty="0" err="1" smtClean="0"/>
              <a:t>foreach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/>
              <a:t>map</a:t>
            </a:r>
            <a:r>
              <a:rPr lang="en-GB" sz="2400" dirty="0" smtClean="0"/>
              <a:t> </a:t>
            </a:r>
            <a:r>
              <a:rPr lang="en-GB" sz="2400" dirty="0"/>
              <a:t>applies an operation to each element of the list, and returns a new list composed of the results.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569184"/>
            <a:ext cx="512191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>
                <a:latin typeface="Courier New"/>
                <a:cs typeface="Courier New"/>
              </a:rPr>
              <a:t>val lst = List(1, 2, 3, 4)</a:t>
            </a:r>
          </a:p>
          <a:p>
            <a:r>
              <a:rPr lang="is-IS" sz="1600" b="1" dirty="0" smtClean="0">
                <a:latin typeface="Courier New"/>
                <a:cs typeface="Courier New"/>
              </a:rPr>
              <a:t>lst.map</a:t>
            </a:r>
            <a:r>
              <a:rPr lang="is-IS" sz="1600" dirty="0">
                <a:latin typeface="Courier New"/>
                <a:cs typeface="Courier New"/>
              </a:rPr>
              <a:t>(x =&gt; x*x)   // List(1, 4, 9, 16)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320610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is frequently written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3873661"/>
            <a:ext cx="24064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lst map (</a:t>
            </a:r>
            <a:r>
              <a:rPr lang="is-IS" sz="1600" dirty="0">
                <a:latin typeface="Courier New"/>
                <a:cs typeface="Courier New"/>
              </a:rPr>
              <a:t>x =&gt; x*</a:t>
            </a:r>
            <a:r>
              <a:rPr lang="is-IS" sz="1600" dirty="0" smtClean="0">
                <a:latin typeface="Courier New"/>
                <a:cs typeface="Courier New"/>
              </a:rPr>
              <a:t>x)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4498081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foreach</a:t>
            </a:r>
            <a:r>
              <a:rPr lang="en-GB" sz="2400" dirty="0"/>
              <a:t> also applies a function to every element in a collection, but doesn't return a result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275" y="5443428"/>
            <a:ext cx="364074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lst.foreach(</a:t>
            </a:r>
            <a:r>
              <a:rPr lang="is-IS" sz="1600" dirty="0">
                <a:latin typeface="Courier New"/>
                <a:cs typeface="Courier New"/>
              </a:rPr>
              <a:t>x =&gt; </a:t>
            </a:r>
            <a:r>
              <a:rPr lang="is-IS" sz="1600" dirty="0" smtClean="0">
                <a:latin typeface="Courier New"/>
                <a:cs typeface="Courier New"/>
              </a:rPr>
              <a:t>println(x))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81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4257897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add1 = 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x+1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times2 = 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x*2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1 to 5 </a:t>
            </a:r>
            <a:r>
              <a:rPr lang="en-US" sz="1600" dirty="0" err="1" smtClean="0">
                <a:latin typeface="Courier New"/>
                <a:cs typeface="Courier New"/>
              </a:rPr>
              <a:t>toList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map </a:t>
            </a:r>
            <a:r>
              <a:rPr lang="en-US" sz="1600" dirty="0" smtClean="0">
                <a:latin typeface="Courier New"/>
                <a:cs typeface="Courier New"/>
              </a:rPr>
              <a:t>add1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n1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map add1 map </a:t>
            </a:r>
            <a:r>
              <a:rPr lang="en-US" sz="1600" dirty="0" smtClean="0">
                <a:latin typeface="Courier New"/>
                <a:cs typeface="Courier New"/>
              </a:rPr>
              <a:t>times2</a:t>
            </a:r>
            <a:endParaRPr lang="sv-SE" sz="1600" dirty="0">
              <a:latin typeface="Courier New"/>
              <a:cs typeface="Courier New"/>
            </a:endParaRPr>
          </a:p>
          <a:p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n1 </a:t>
            </a:r>
            <a:r>
              <a:rPr lang="sv-SE" sz="1600" dirty="0" err="1" smtClean="0">
                <a:latin typeface="Courier New"/>
                <a:cs typeface="Courier New"/>
              </a:rPr>
              <a:t>foreach</a:t>
            </a:r>
            <a:r>
              <a:rPr lang="sv-SE" sz="1600" dirty="0" smtClean="0">
                <a:latin typeface="Courier New"/>
                <a:cs typeface="Courier New"/>
              </a:rPr>
              <a:t> (n =&gt; </a:t>
            </a:r>
            <a:r>
              <a:rPr lang="sv-SE" sz="1600" dirty="0" err="1" smtClean="0">
                <a:latin typeface="Courier New"/>
                <a:cs typeface="Courier New"/>
              </a:rPr>
              <a:t>println</a:t>
            </a:r>
            <a:r>
              <a:rPr lang="sv-SE" sz="1600" dirty="0" smtClean="0">
                <a:latin typeface="Courier New"/>
                <a:cs typeface="Courier New"/>
              </a:rPr>
              <a:t>(n))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303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9275" y="1577975"/>
            <a:ext cx="6849952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add1 = 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x+1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times2 = (x: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=&gt; x*2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= 1 to 5 </a:t>
            </a:r>
            <a:r>
              <a:rPr lang="en-US" sz="1600" dirty="0" err="1" smtClean="0">
                <a:latin typeface="Courier New"/>
                <a:cs typeface="Courier New"/>
              </a:rPr>
              <a:t>toList</a:t>
            </a:r>
            <a:r>
              <a:rPr lang="en-US" sz="1600" dirty="0" smtClean="0">
                <a:latin typeface="Courier New"/>
                <a:cs typeface="Courier New"/>
              </a:rPr>
              <a:t>  // List(1,2,3,4,5)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 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map </a:t>
            </a:r>
            <a:r>
              <a:rPr lang="en-US" sz="1600" dirty="0" smtClean="0">
                <a:latin typeface="Courier New"/>
                <a:cs typeface="Courier New"/>
              </a:rPr>
              <a:t>add1     // List(2,3,4,5,6)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n1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nums</a:t>
            </a:r>
            <a:r>
              <a:rPr lang="en-US" sz="1600" dirty="0">
                <a:latin typeface="Courier New"/>
                <a:cs typeface="Courier New"/>
              </a:rPr>
              <a:t> map add1 map </a:t>
            </a:r>
            <a:r>
              <a:rPr lang="en-US" sz="1600" dirty="0" smtClean="0">
                <a:latin typeface="Courier New"/>
                <a:cs typeface="Courier New"/>
              </a:rPr>
              <a:t>times2 // List(4,6,8,10,12)</a:t>
            </a:r>
            <a:endParaRPr lang="sv-SE" sz="1600" dirty="0">
              <a:latin typeface="Courier New"/>
              <a:cs typeface="Courier New"/>
            </a:endParaRPr>
          </a:p>
          <a:p>
            <a:endParaRPr lang="sv-SE" sz="1600" dirty="0" smtClean="0">
              <a:latin typeface="Courier New"/>
              <a:cs typeface="Courier New"/>
            </a:endParaRPr>
          </a:p>
          <a:p>
            <a:r>
              <a:rPr lang="sv-SE" sz="1600" dirty="0" smtClean="0">
                <a:latin typeface="Courier New"/>
                <a:cs typeface="Courier New"/>
              </a:rPr>
              <a:t>n1 </a:t>
            </a:r>
            <a:r>
              <a:rPr lang="sv-SE" sz="1600" dirty="0" err="1" smtClean="0">
                <a:latin typeface="Courier New"/>
                <a:cs typeface="Courier New"/>
              </a:rPr>
              <a:t>foreach</a:t>
            </a:r>
            <a:r>
              <a:rPr lang="sv-SE" sz="1600" dirty="0" smtClean="0">
                <a:latin typeface="Courier New"/>
                <a:cs typeface="Courier New"/>
              </a:rPr>
              <a:t> (n =&gt; </a:t>
            </a:r>
            <a:r>
              <a:rPr lang="sv-SE" sz="1600" dirty="0" err="1" smtClean="0">
                <a:latin typeface="Courier New"/>
                <a:cs typeface="Courier New"/>
              </a:rPr>
              <a:t>println</a:t>
            </a:r>
            <a:r>
              <a:rPr lang="sv-SE" sz="1600" dirty="0" smtClean="0">
                <a:latin typeface="Courier New"/>
                <a:cs typeface="Courier New"/>
              </a:rPr>
              <a:t>(n))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303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and Maps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usually only want to apply the function to the values and leave the </a:t>
            </a:r>
            <a:r>
              <a:rPr lang="en-GB" sz="2400" dirty="0" smtClean="0"/>
              <a:t>keys</a:t>
            </a:r>
          </a:p>
          <a:p>
            <a:endParaRPr lang="en-GB" sz="2400" dirty="0"/>
          </a:p>
          <a:p>
            <a:r>
              <a:rPr lang="en-GB" sz="2400" dirty="0" smtClean="0"/>
              <a:t>The </a:t>
            </a:r>
            <a:r>
              <a:rPr lang="en-GB" sz="2400" dirty="0"/>
              <a:t>Map class provides </a:t>
            </a:r>
            <a:r>
              <a:rPr lang="en-GB" sz="2400" i="1" dirty="0" err="1"/>
              <a:t>mapValues</a:t>
            </a:r>
            <a:r>
              <a:rPr lang="en-GB" sz="2400" dirty="0"/>
              <a:t> to do this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3485399"/>
            <a:ext cx="746710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prices = Map("Tea" -&gt; 10, "Coffee" -&gt; 15, "Coke" -&gt; 12)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prices.</a:t>
            </a:r>
            <a:r>
              <a:rPr lang="en-US" sz="1600" b="1" dirty="0" err="1" smtClean="0">
                <a:latin typeface="Courier New"/>
                <a:cs typeface="Courier New"/>
              </a:rPr>
              <a:t>mapValues</a:t>
            </a:r>
            <a:r>
              <a:rPr lang="en-US" sz="1600" dirty="0">
                <a:latin typeface="Courier New"/>
                <a:cs typeface="Courier New"/>
              </a:rPr>
              <a:t>(x =&gt; x * </a:t>
            </a:r>
            <a:r>
              <a:rPr lang="en-US" sz="1600" dirty="0" smtClean="0">
                <a:latin typeface="Courier New"/>
                <a:cs typeface="Courier New"/>
              </a:rPr>
              <a:t>1.2)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041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foldLeft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/>
              <a:t>foldLeft</a:t>
            </a:r>
            <a:r>
              <a:rPr lang="en-GB" sz="2400" dirty="0" smtClean="0"/>
              <a:t> </a:t>
            </a:r>
            <a:r>
              <a:rPr lang="en-GB" sz="2400" dirty="0"/>
              <a:t>is similar to map, except that it applies the function to the current element and the result of the previous </a:t>
            </a:r>
            <a:r>
              <a:rPr lang="en-GB" sz="2400" dirty="0" smtClean="0"/>
              <a:t>operation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2739259"/>
            <a:ext cx="413446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>
                <a:latin typeface="Courier New"/>
                <a:cs typeface="Courier New"/>
              </a:rPr>
              <a:t>val lst = List(1, 2, 3, 4</a:t>
            </a:r>
            <a:r>
              <a:rPr lang="is-IS" sz="1600" dirty="0" smtClean="0">
                <a:latin typeface="Courier New"/>
                <a:cs typeface="Courier New"/>
              </a:rPr>
              <a:t>)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 smtClean="0">
                <a:latin typeface="Courier New"/>
                <a:cs typeface="Courier New"/>
              </a:rPr>
              <a:t>lst.</a:t>
            </a:r>
            <a:r>
              <a:rPr lang="is-IS" sz="1600" b="1" dirty="0" smtClean="0">
                <a:latin typeface="Courier New"/>
                <a:cs typeface="Courier New"/>
              </a:rPr>
              <a:t>foldLeft</a:t>
            </a:r>
            <a:r>
              <a:rPr lang="is-IS" sz="1600" dirty="0">
                <a:latin typeface="Courier New"/>
                <a:cs typeface="Courier New"/>
              </a:rPr>
              <a:t>(0)( (a,i) =&gt; a + i)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662589"/>
            <a:ext cx="8137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'a' is the accumulated value from the previous step, and '</a:t>
            </a:r>
            <a:r>
              <a:rPr lang="en-GB" sz="2400" dirty="0" err="1"/>
              <a:t>i</a:t>
            </a:r>
            <a:r>
              <a:rPr lang="en-GB" sz="2400" dirty="0"/>
              <a:t>' is the current element. So the result is to add the current element to the sum so far, and as you might guess, the (0) gives the starting value for the </a:t>
            </a:r>
            <a:r>
              <a:rPr lang="en-GB" sz="2400" dirty="0" smtClean="0"/>
              <a:t>accumulator</a:t>
            </a:r>
          </a:p>
          <a:p>
            <a:endParaRPr lang="en-GB" sz="1200" dirty="0"/>
          </a:p>
          <a:p>
            <a:r>
              <a:rPr lang="en-GB" sz="2400" dirty="0" smtClean="0"/>
              <a:t>The compiler can deduce the arguments...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5951022"/>
            <a:ext cx="290015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lst.</a:t>
            </a:r>
            <a:r>
              <a:rPr lang="is-IS" sz="1600" b="1" dirty="0" smtClean="0">
                <a:latin typeface="Courier New"/>
                <a:cs typeface="Courier New"/>
              </a:rPr>
              <a:t>foldLeft</a:t>
            </a:r>
            <a:r>
              <a:rPr lang="is-IS" sz="1600" dirty="0">
                <a:latin typeface="Courier New"/>
                <a:cs typeface="Courier New"/>
              </a:rPr>
              <a:t>(0)</a:t>
            </a:r>
            <a:r>
              <a:rPr lang="is-IS" sz="1600" dirty="0" smtClean="0">
                <a:latin typeface="Courier New"/>
                <a:cs typeface="Courier New"/>
              </a:rPr>
              <a:t>(_ </a:t>
            </a:r>
            <a:r>
              <a:rPr lang="is-IS" sz="1600" dirty="0">
                <a:latin typeface="Courier New"/>
                <a:cs typeface="Courier New"/>
              </a:rPr>
              <a:t>+ </a:t>
            </a:r>
            <a:r>
              <a:rPr lang="is-IS" sz="1600" dirty="0" smtClean="0">
                <a:latin typeface="Courier New"/>
                <a:cs typeface="Courier New"/>
              </a:rPr>
              <a:t>_)</a:t>
            </a:r>
            <a:endParaRPr lang="sv-S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80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foldLeft</a:t>
            </a:r>
            <a:r>
              <a:rPr lang="en-GB" dirty="0" smtClean="0"/>
              <a:t> Example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Verify whether a word appears in a sentence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8775" y="2356163"/>
            <a:ext cx="7713971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words = 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List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", "</a:t>
            </a:r>
            <a:r>
              <a:rPr lang="en-US" sz="1600" dirty="0" err="1">
                <a:latin typeface="Courier New"/>
                <a:cs typeface="Courier New"/>
              </a:rPr>
              <a:t>akka</a:t>
            </a:r>
            <a:r>
              <a:rPr lang="en-US" sz="1600" dirty="0">
                <a:latin typeface="Courier New"/>
                <a:cs typeface="Courier New"/>
              </a:rPr>
              <a:t>", "play framework", "</a:t>
            </a:r>
            <a:r>
              <a:rPr lang="en-US" sz="1600" dirty="0" err="1">
                <a:latin typeface="Courier New"/>
                <a:cs typeface="Courier New"/>
              </a:rPr>
              <a:t>sbt</a:t>
            </a:r>
            <a:r>
              <a:rPr lang="en-US" sz="1600" dirty="0">
                <a:latin typeface="Courier New"/>
                <a:cs typeface="Courier New"/>
              </a:rPr>
              <a:t>", "</a:t>
            </a:r>
            <a:r>
              <a:rPr lang="en-US" sz="1600" dirty="0" err="1">
                <a:latin typeface="Courier New"/>
                <a:cs typeface="Courier New"/>
              </a:rPr>
              <a:t>typesafe</a:t>
            </a:r>
            <a:r>
              <a:rPr lang="en-US" sz="1600" dirty="0">
                <a:latin typeface="Courier New"/>
                <a:cs typeface="Courier New"/>
              </a:rPr>
              <a:t>")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sentence = "Does this sentence say anything about </a:t>
            </a:r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?"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words.foldLeft</a:t>
            </a:r>
            <a:r>
              <a:rPr lang="en-US" sz="1600" dirty="0">
                <a:latin typeface="Courier New"/>
                <a:cs typeface="Courier New"/>
              </a:rPr>
              <a:t>(false)( _ || </a:t>
            </a:r>
            <a:r>
              <a:rPr lang="en-US" sz="1600" dirty="0" err="1">
                <a:latin typeface="Courier New"/>
                <a:cs typeface="Courier New"/>
              </a:rPr>
              <a:t>sentence.contains</a:t>
            </a:r>
            <a:r>
              <a:rPr lang="en-US" sz="1600" dirty="0">
                <a:latin typeface="Courier New"/>
                <a:cs typeface="Courier New"/>
              </a:rPr>
              <a:t>(_) ))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530126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Start with 'false', and for each word, see if the sentence contains it, and OR it with the accumulator</a:t>
            </a:r>
          </a:p>
        </p:txBody>
      </p:sp>
    </p:spTree>
    <p:extLst>
      <p:ext uri="{BB962C8B-B14F-4D97-AF65-F5344CB8AC3E}">
        <p14:creationId xmlns:p14="http://schemas.microsoft.com/office/powerpoint/2010/main" val="340334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foldRight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4927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foldLeft</a:t>
            </a:r>
            <a:r>
              <a:rPr lang="en-GB" sz="2400" dirty="0"/>
              <a:t> is left-associative: the accumulator is initialized, and then the values are processed from left to right. </a:t>
            </a:r>
            <a:r>
              <a:rPr lang="en-GB" sz="2400" i="1" dirty="0" err="1" smtClean="0"/>
              <a:t>foldRight</a:t>
            </a:r>
            <a:r>
              <a:rPr lang="en-GB" sz="2400" dirty="0" smtClean="0"/>
              <a:t> </a:t>
            </a:r>
            <a:r>
              <a:rPr lang="en-GB" sz="2400" dirty="0"/>
              <a:t>is right associative, so values are processed from </a:t>
            </a:r>
            <a:r>
              <a:rPr lang="en-GB" sz="2400" dirty="0" smtClean="0"/>
              <a:t>right to left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275" y="3134855"/>
            <a:ext cx="438132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lst.foldRight</a:t>
            </a:r>
            <a:r>
              <a:rPr lang="en-US" sz="1600" dirty="0">
                <a:latin typeface="Courier New"/>
                <a:cs typeface="Courier New"/>
              </a:rPr>
              <a:t>(0)( (</a:t>
            </a:r>
            <a:r>
              <a:rPr lang="en-US" sz="1600" dirty="0" err="1">
                <a:latin typeface="Courier New"/>
                <a:cs typeface="Courier New"/>
              </a:rPr>
              <a:t>i,a</a:t>
            </a:r>
            <a:r>
              <a:rPr lang="en-US" sz="1600" dirty="0">
                <a:latin typeface="Courier New"/>
                <a:cs typeface="Courier New"/>
              </a:rPr>
              <a:t>)) =&gt; a +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275" y="360816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is processed as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9275" y="4318167"/>
            <a:ext cx="228299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s-IS" sz="1600" dirty="0" smtClean="0">
                <a:latin typeface="Courier New"/>
                <a:cs typeface="Courier New"/>
              </a:rPr>
              <a:t>1 </a:t>
            </a:r>
            <a:r>
              <a:rPr lang="is-IS" sz="1600" dirty="0">
                <a:latin typeface="Courier New"/>
                <a:cs typeface="Courier New"/>
              </a:rPr>
              <a:t>+ (2 + (3 + 4))</a:t>
            </a:r>
            <a:endParaRPr lang="sv-SE" sz="16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275" y="4957990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</a:t>
            </a:r>
            <a:r>
              <a:rPr lang="en-GB" sz="2400" dirty="0"/>
              <a:t>makes no difference in the case of addition, but may well be significant in other scenarios</a:t>
            </a:r>
          </a:p>
        </p:txBody>
      </p:sp>
    </p:spTree>
    <p:extLst>
      <p:ext uri="{BB962C8B-B14F-4D97-AF65-F5344CB8AC3E}">
        <p14:creationId xmlns:p14="http://schemas.microsoft.com/office/powerpoint/2010/main" val="154209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FD6C009-6426-4587-8DAB-41F2366D5ADA">10</SequenceNumber>
    <IsBuildFile xmlns="EFD6C009-6426-4587-8DAB-41F2366D5ADA">false</IsBuildFile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8DBFC414-A874-498F-928A-A8C525B6226A}"/>
</file>

<file path=customXml/itemProps2.xml><?xml version="1.0" encoding="utf-8"?>
<ds:datastoreItem xmlns:ds="http://schemas.openxmlformats.org/officeDocument/2006/customXml" ds:itemID="{AFDD1C8D-F71E-46CC-A70B-48AE0DDDE99D}"/>
</file>

<file path=customXml/itemProps3.xml><?xml version="1.0" encoding="utf-8"?>
<ds:datastoreItem xmlns:ds="http://schemas.openxmlformats.org/officeDocument/2006/customXml" ds:itemID="{8056607B-3972-4358-97E5-BF8423250D8E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3391</TotalTime>
  <Words>1917</Words>
  <Application>Microsoft Macintosh PowerPoint</Application>
  <PresentationFormat>On-screen Show (4:3)</PresentationFormat>
  <Paragraphs>201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QA PowerPoint Template_DRAFTMay2012</vt:lpstr>
      <vt:lpstr>Programming in Scala</vt:lpstr>
      <vt:lpstr>Functional Constructs</vt:lpstr>
      <vt:lpstr>map and foreach</vt:lpstr>
      <vt:lpstr>Examples</vt:lpstr>
      <vt:lpstr>Examples</vt:lpstr>
      <vt:lpstr>map and Maps</vt:lpstr>
      <vt:lpstr>foldLeft</vt:lpstr>
      <vt:lpstr>foldLeft Example</vt:lpstr>
      <vt:lpstr>foldRight</vt:lpstr>
      <vt:lpstr>foldRight</vt:lpstr>
      <vt:lpstr>fold Example</vt:lpstr>
      <vt:lpstr>reduce</vt:lpstr>
      <vt:lpstr>filter</vt:lpstr>
      <vt:lpstr>flatMap</vt:lpstr>
      <vt:lpstr>flatMap</vt:lpstr>
      <vt:lpstr>flatMap</vt:lpstr>
      <vt:lpstr>flatMap and Option</vt:lpstr>
      <vt:lpstr>The for Comprehension</vt:lpstr>
      <vt:lpstr>Generators</vt:lpstr>
      <vt:lpstr>Formatting</vt:lpstr>
      <vt:lpstr>Guards</vt:lpstr>
      <vt:lpstr>Definitions</vt:lpstr>
      <vt:lpstr>Example</vt:lpstr>
      <vt:lpstr>Example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21</cp:revision>
  <dcterms:created xsi:type="dcterms:W3CDTF">2012-05-29T10:22:07Z</dcterms:created>
  <dcterms:modified xsi:type="dcterms:W3CDTF">2015-08-04T09:19:39Z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