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98" strictFirstAndLastChars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26" Type="http://schemas.openxmlformats.org/officeDocument/2006/relationships/customXml" Target="../customXml/item3.xml"/><Relationship Id="rId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5" Type="http://schemas.openxmlformats.org/officeDocument/2006/relationships/customXml" Target="../customXml/item2.xml"/><Relationship Id="rId20" Type="http://schemas.openxmlformats.org/officeDocument/2006/relationships/presProps" Target="pres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22" Type="http://schemas.openxmlformats.org/officeDocument/2006/relationships/theme" Target="theme/theme1.xml"/><Relationship Id="rId14" Type="http://schemas.openxmlformats.org/officeDocument/2006/relationships/slide" Target="slides/slide13.xml"/><Relationship Id="rId4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86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694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1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1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2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2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9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2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6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1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4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3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7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3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0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5EFF4-5845-4C3A-8FA6-A9F1C5F67A04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4C29D-FE37-4C46-B9CB-A097DB7AE6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Pattern Matching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4138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Extractors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opposite of constructors: where a constructor builds an object from variables, an extractor extracts the data from an </a:t>
            </a:r>
            <a:r>
              <a:rPr lang="en-GB" sz="2400" dirty="0" smtClean="0"/>
              <a:t>object</a:t>
            </a:r>
          </a:p>
          <a:p>
            <a:endParaRPr lang="en-GB" sz="2400" dirty="0"/>
          </a:p>
          <a:p>
            <a:r>
              <a:rPr lang="en-GB" sz="2400" dirty="0" smtClean="0"/>
              <a:t>Extractors are implemented by an </a:t>
            </a:r>
            <a:r>
              <a:rPr lang="en-GB" sz="2400" i="1" dirty="0" err="1" smtClean="0"/>
              <a:t>unapply</a:t>
            </a:r>
            <a:r>
              <a:rPr lang="en-GB" sz="2400" dirty="0" smtClean="0"/>
              <a:t> method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3778138"/>
            <a:ext cx="49984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Courier New"/>
                <a:cs typeface="Courier New"/>
              </a:rPr>
              <a:t>def </a:t>
            </a:r>
            <a:r>
              <a:rPr lang="ro-RO" sz="1600" dirty="0">
                <a:latin typeface="Courier New"/>
                <a:cs typeface="Courier New"/>
              </a:rPr>
              <a:t>unapply(object: MyType): Option[T] 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479018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return is an Option parameterized on whatever you are returning. The Option gives the possibility of returning a null, so it returns Some[T] if it can extract the value, or None if it can't</a:t>
            </a:r>
          </a:p>
        </p:txBody>
      </p:sp>
    </p:spTree>
    <p:extLst>
      <p:ext uri="{BB962C8B-B14F-4D97-AF65-F5344CB8AC3E}">
        <p14:creationId xmlns:p14="http://schemas.microsoft.com/office/powerpoint/2010/main" val="20520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Extractors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would define an extractor in a companion object: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181572"/>
            <a:ext cx="672652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class User(val name: String) { }</a:t>
            </a:r>
          </a:p>
          <a:p>
            <a:r>
              <a:rPr lang="ro-RO" sz="1600" dirty="0">
                <a:latin typeface="Courier New"/>
                <a:cs typeface="Courier New"/>
              </a:rPr>
              <a:t>    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object </a:t>
            </a:r>
            <a:r>
              <a:rPr lang="ro-RO" sz="1600" dirty="0">
                <a:latin typeface="Courier New"/>
                <a:cs typeface="Courier New"/>
              </a:rPr>
              <a:t>User {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def </a:t>
            </a:r>
            <a:r>
              <a:rPr lang="ro-RO" sz="1600" dirty="0">
                <a:latin typeface="Courier New"/>
                <a:cs typeface="Courier New"/>
              </a:rPr>
              <a:t>unapply(u: User): Option[String] = Some(u.name)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844030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And you would use it like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502050"/>
            <a:ext cx="401103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Courier New"/>
                <a:cs typeface="Courier New"/>
              </a:rPr>
              <a:t>case </a:t>
            </a:r>
            <a:r>
              <a:rPr lang="ro-RO" sz="1600" dirty="0">
                <a:latin typeface="Courier New"/>
                <a:cs typeface="Courier New"/>
              </a:rPr>
              <a:t>User(nm) =&gt; "Hello, " + nm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5021501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case causes the extractor to be </a:t>
            </a:r>
            <a:r>
              <a:rPr lang="en-GB" sz="2400" dirty="0" smtClean="0"/>
              <a:t>called. </a:t>
            </a:r>
            <a:r>
              <a:rPr lang="en-GB" sz="2400" dirty="0"/>
              <a:t>If the result is Some[T], the case matches and the extracted value is bound to the variable declared in the pattern. If the result is None, the next pattern is tried</a:t>
            </a:r>
          </a:p>
        </p:txBody>
      </p:sp>
    </p:spTree>
    <p:extLst>
      <p:ext uri="{BB962C8B-B14F-4D97-AF65-F5344CB8AC3E}">
        <p14:creationId xmlns:p14="http://schemas.microsoft.com/office/powerpoint/2010/main" val="33563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 Several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a </a:t>
            </a:r>
            <a:r>
              <a:rPr lang="en-GB" sz="2400" dirty="0"/>
              <a:t>tuple when </a:t>
            </a:r>
            <a:r>
              <a:rPr lang="en-GB" sz="2400" dirty="0" smtClean="0"/>
              <a:t>you need </a:t>
            </a:r>
            <a:r>
              <a:rPr lang="en-GB" sz="2400" dirty="0"/>
              <a:t>to </a:t>
            </a:r>
            <a:r>
              <a:rPr lang="en-GB" sz="2400" dirty="0" smtClean="0"/>
              <a:t>return several values. Note the extra parentheses when constructing the tuple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594523"/>
            <a:ext cx="610936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class User(val name: String, val age: Int) { }</a:t>
            </a:r>
          </a:p>
          <a:p>
            <a:r>
              <a:rPr lang="ro-RO" sz="1600" dirty="0">
                <a:latin typeface="Courier New"/>
                <a:cs typeface="Courier New"/>
              </a:rPr>
              <a:t>    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object </a:t>
            </a:r>
            <a:r>
              <a:rPr lang="ro-RO" sz="1600" dirty="0">
                <a:latin typeface="Courier New"/>
                <a:cs typeface="Courier New"/>
              </a:rPr>
              <a:t>User {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def </a:t>
            </a:r>
            <a:r>
              <a:rPr lang="ro-RO" sz="1600" dirty="0">
                <a:latin typeface="Courier New"/>
                <a:cs typeface="Courier New"/>
              </a:rPr>
              <a:t>unapply(u: User): Option[</a:t>
            </a:r>
            <a:r>
              <a:rPr lang="ro-RO" sz="1600" b="1" dirty="0">
                <a:latin typeface="Courier New"/>
                <a:cs typeface="Courier New"/>
              </a:rPr>
              <a:t>(String, Int)</a:t>
            </a:r>
            <a:r>
              <a:rPr lang="ro-RO" sz="1600" dirty="0">
                <a:latin typeface="Courier New"/>
                <a:cs typeface="Courier New"/>
              </a:rPr>
              <a:t>] = </a:t>
            </a:r>
          </a:p>
          <a:p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dirty="0" smtClean="0">
                <a:latin typeface="Courier New"/>
                <a:cs typeface="Courier New"/>
              </a:rPr>
              <a:t> Some</a:t>
            </a:r>
            <a:r>
              <a:rPr lang="ro-RO" sz="1600" dirty="0">
                <a:latin typeface="Courier New"/>
                <a:cs typeface="Courier New"/>
              </a:rPr>
              <a:t>(</a:t>
            </a:r>
            <a:r>
              <a:rPr lang="ro-RO" sz="1600" b="1" dirty="0">
                <a:latin typeface="Courier New"/>
                <a:cs typeface="Courier New"/>
              </a:rPr>
              <a:t>(u.name, u.age)</a:t>
            </a:r>
            <a:r>
              <a:rPr lang="ro-RO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676540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then match against this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5328413"/>
            <a:ext cx="49984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Courier New"/>
                <a:cs typeface="Courier New"/>
              </a:rPr>
              <a:t>case </a:t>
            </a:r>
            <a:r>
              <a:rPr lang="ro-RO" sz="1600" dirty="0">
                <a:latin typeface="Courier New"/>
                <a:cs typeface="Courier New"/>
              </a:rPr>
              <a:t>User</a:t>
            </a:r>
            <a:r>
              <a:rPr lang="ro-RO" sz="1600" dirty="0" smtClean="0">
                <a:latin typeface="Courier New"/>
                <a:cs typeface="Courier New"/>
              </a:rPr>
              <a:t>(nm, age) </a:t>
            </a:r>
            <a:r>
              <a:rPr lang="ro-RO" sz="1600" dirty="0">
                <a:latin typeface="Courier New"/>
                <a:cs typeface="Courier New"/>
              </a:rPr>
              <a:t>=&gt; </a:t>
            </a:r>
            <a:r>
              <a:rPr lang="ro-RO" sz="1600" dirty="0" smtClean="0">
                <a:latin typeface="Courier New"/>
                <a:cs typeface="Courier New"/>
              </a:rPr>
              <a:t>nm + " is </a:t>
            </a:r>
            <a:r>
              <a:rPr lang="ro-RO" sz="1600" dirty="0">
                <a:latin typeface="Courier New"/>
                <a:cs typeface="Courier New"/>
              </a:rPr>
              <a:t>" + </a:t>
            </a:r>
            <a:r>
              <a:rPr lang="ro-RO" sz="1600" dirty="0" smtClean="0">
                <a:latin typeface="Courier New"/>
                <a:cs typeface="Courier New"/>
              </a:rPr>
              <a:t>age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368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Matching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"look inside" an object, going as deep as you wish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486903"/>
            <a:ext cx="684995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case Person(name, age, location) =</a:t>
            </a:r>
            <a:r>
              <a:rPr lang="ro-RO" sz="1600" dirty="0" smtClean="0">
                <a:latin typeface="Courier New"/>
                <a:cs typeface="Courier New"/>
              </a:rPr>
              <a:t>&gt; ...</a:t>
            </a:r>
          </a:p>
          <a:p>
            <a:endParaRPr lang="ro-RO" sz="1600" dirty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case </a:t>
            </a:r>
            <a:r>
              <a:rPr lang="ro-RO" sz="1600" dirty="0">
                <a:latin typeface="Courier New"/>
                <a:cs typeface="Courier New"/>
              </a:rPr>
              <a:t>Person(name, age, Location(city, country)) =</a:t>
            </a:r>
            <a:r>
              <a:rPr lang="ro-RO" sz="1600" dirty="0" smtClean="0">
                <a:latin typeface="Courier New"/>
                <a:cs typeface="Courier New"/>
              </a:rPr>
              <a:t>&gt; ...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675" y="462531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flattens a hierarchy into a linear set of values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044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Guards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Matches can be made even more exact using guards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347838"/>
            <a:ext cx="610936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case Person(name, age, location) </a:t>
            </a:r>
            <a:r>
              <a:rPr lang="ro-RO" sz="1600" b="1" dirty="0">
                <a:latin typeface="Courier New"/>
                <a:cs typeface="Courier New"/>
              </a:rPr>
              <a:t>if age &lt; 18 </a:t>
            </a:r>
            <a:r>
              <a:rPr lang="ro-RO" sz="1600" dirty="0">
                <a:latin typeface="Courier New"/>
                <a:cs typeface="Courier New"/>
              </a:rPr>
              <a:t>=&gt; </a:t>
            </a:r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>
                <a:latin typeface="Courier New"/>
                <a:cs typeface="Courier New"/>
              </a:rPr>
              <a:t> </a:t>
            </a:r>
            <a:r>
              <a:rPr lang="ro-RO" sz="1600" dirty="0" smtClean="0">
                <a:latin typeface="Courier New"/>
                <a:cs typeface="Courier New"/>
              </a:rPr>
              <a:t> s</a:t>
            </a:r>
            <a:r>
              <a:rPr lang="ro-RO" sz="1600" dirty="0">
                <a:latin typeface="Courier New"/>
                <a:cs typeface="Courier New"/>
              </a:rPr>
              <a:t>"</a:t>
            </a:r>
            <a:r>
              <a:rPr lang="ro-RO" sz="1600" dirty="0" smtClean="0">
                <a:latin typeface="Courier New"/>
                <a:cs typeface="Courier New"/>
              </a:rPr>
              <a:t>$</a:t>
            </a:r>
            <a:r>
              <a:rPr lang="ro-RO" sz="1600" dirty="0">
                <a:latin typeface="Courier New"/>
                <a:cs typeface="Courier New"/>
              </a:rPr>
              <a:t>n</a:t>
            </a:r>
            <a:r>
              <a:rPr lang="ro-RO" sz="1600" dirty="0" smtClean="0">
                <a:latin typeface="Courier New"/>
                <a:cs typeface="Courier New"/>
              </a:rPr>
              <a:t>ame </a:t>
            </a:r>
            <a:r>
              <a:rPr lang="ro-RO" sz="1600" dirty="0">
                <a:latin typeface="Courier New"/>
                <a:cs typeface="Courier New"/>
              </a:rPr>
              <a:t>is </a:t>
            </a:r>
            <a:r>
              <a:rPr lang="ro-RO" sz="1600" dirty="0" smtClean="0">
                <a:latin typeface="Courier New"/>
                <a:cs typeface="Courier New"/>
              </a:rPr>
              <a:t>not an adult"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20441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</a:t>
            </a:r>
            <a:r>
              <a:rPr lang="en-GB" sz="2400" dirty="0" smtClean="0"/>
              <a:t>combine </a:t>
            </a:r>
            <a:r>
              <a:rPr lang="en-GB" sz="2400" dirty="0"/>
              <a:t>expressions in the usual way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002093"/>
            <a:ext cx="438132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case Person(name, age, location) </a:t>
            </a:r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>
                <a:latin typeface="Courier New"/>
                <a:cs typeface="Courier New"/>
              </a:rPr>
              <a:t> </a:t>
            </a:r>
            <a:r>
              <a:rPr lang="ro-RO" sz="1600" dirty="0" smtClean="0">
                <a:latin typeface="Courier New"/>
                <a:cs typeface="Courier New"/>
              </a:rPr>
              <a:t> </a:t>
            </a:r>
            <a:r>
              <a:rPr lang="ro-RO" sz="1600" b="1" dirty="0" smtClean="0">
                <a:latin typeface="Courier New"/>
                <a:cs typeface="Courier New"/>
              </a:rPr>
              <a:t>if </a:t>
            </a:r>
            <a:r>
              <a:rPr lang="ro-RO" sz="1600" b="1" dirty="0">
                <a:latin typeface="Courier New"/>
                <a:cs typeface="Courier New"/>
              </a:rPr>
              <a:t>age &lt; 18 || age &gt; 65 </a:t>
            </a:r>
            <a:r>
              <a:rPr lang="ro-RO" sz="1600" dirty="0">
                <a:latin typeface="Courier New"/>
                <a:cs typeface="Courier New"/>
              </a:rPr>
              <a:t>=&gt; </a:t>
            </a:r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>
                <a:latin typeface="Courier New"/>
                <a:cs typeface="Courier New"/>
              </a:rPr>
              <a:t> </a:t>
            </a:r>
            <a:r>
              <a:rPr lang="ro-RO" sz="1600" dirty="0" smtClean="0">
                <a:latin typeface="Courier New"/>
                <a:cs typeface="Courier New"/>
              </a:rPr>
              <a:t>   s</a:t>
            </a:r>
            <a:r>
              <a:rPr lang="ro-RO" sz="1600" dirty="0">
                <a:latin typeface="Courier New"/>
                <a:cs typeface="Courier New"/>
              </a:rPr>
              <a:t>"</a:t>
            </a:r>
            <a:r>
              <a:rPr lang="ro-RO" sz="1600" dirty="0" smtClean="0">
                <a:latin typeface="Courier New"/>
                <a:cs typeface="Courier New"/>
              </a:rPr>
              <a:t>$</a:t>
            </a:r>
            <a:r>
              <a:rPr lang="ro-RO" sz="1600" dirty="0">
                <a:latin typeface="Courier New"/>
                <a:cs typeface="Courier New"/>
              </a:rPr>
              <a:t>n</a:t>
            </a:r>
            <a:r>
              <a:rPr lang="ro-RO" sz="1600" dirty="0" smtClean="0">
                <a:latin typeface="Courier New"/>
                <a:cs typeface="Courier New"/>
              </a:rPr>
              <a:t>ame </a:t>
            </a:r>
            <a:r>
              <a:rPr lang="ro-RO" sz="1600" dirty="0">
                <a:latin typeface="Courier New"/>
                <a:cs typeface="Courier New"/>
              </a:rPr>
              <a:t>is not of working age"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877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 with 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275" y="1577975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Try class represents the result of an operation</a:t>
            </a:r>
            <a:r>
              <a:rPr lang="en-GB" sz="2400" dirty="0"/>
              <a:t> </a:t>
            </a:r>
            <a:r>
              <a:rPr lang="en-GB" sz="2400" dirty="0" smtClean="0"/>
              <a:t>that may fail.</a:t>
            </a:r>
          </a:p>
          <a:p>
            <a:endParaRPr lang="en-GB" sz="2400" dirty="0" smtClean="0"/>
          </a:p>
          <a:p>
            <a:r>
              <a:rPr lang="en-GB" sz="2400" dirty="0" smtClean="0"/>
              <a:t>It has two subtypes</a:t>
            </a:r>
          </a:p>
          <a:p>
            <a:r>
              <a:rPr lang="en-GB" sz="2400" i="1" dirty="0" smtClean="0">
                <a:solidFill>
                  <a:schemeClr val="accent4"/>
                </a:solidFill>
              </a:rPr>
              <a:t>Success[T]</a:t>
            </a:r>
            <a:r>
              <a:rPr lang="en-GB" sz="2400" dirty="0" smtClean="0"/>
              <a:t> holds the result if successful</a:t>
            </a:r>
          </a:p>
          <a:p>
            <a:r>
              <a:rPr lang="en-GB" sz="2400" i="1" dirty="0" smtClean="0">
                <a:solidFill>
                  <a:schemeClr val="accent4"/>
                </a:solidFill>
              </a:rPr>
              <a:t>Failure[T]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holds the exception if not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1658" y="3998918"/>
            <a:ext cx="4257897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// Success(123)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val v1 = Try( "123".toInt )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/</a:t>
            </a:r>
            <a:r>
              <a:rPr lang="ro-RO" sz="1600" dirty="0">
                <a:latin typeface="Courier New"/>
                <a:cs typeface="Courier New"/>
              </a:rPr>
              <a:t>/ Failure(NumberFormatException)</a:t>
            </a:r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val v2 = Try( "abc".toInt 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98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Pattern matching provides a </a:t>
            </a:r>
            <a:r>
              <a:rPr lang="en-GB" sz="2400" dirty="0"/>
              <a:t>generalization of a switch </a:t>
            </a:r>
            <a:r>
              <a:rPr lang="en-GB" sz="2400" dirty="0" smtClean="0"/>
              <a:t>statement. It is widely used in </a:t>
            </a:r>
            <a:r>
              <a:rPr lang="en-GB" sz="2400" dirty="0" err="1" smtClean="0"/>
              <a:t>Scala</a:t>
            </a:r>
            <a:r>
              <a:rPr lang="en-GB" sz="2400" dirty="0" smtClean="0"/>
              <a:t> programming.</a:t>
            </a:r>
          </a:p>
          <a:p>
            <a:endParaRPr lang="en-GB" sz="2400" dirty="0" smtClean="0"/>
          </a:p>
          <a:p>
            <a:r>
              <a:rPr lang="en-GB" sz="2400" dirty="0" smtClean="0"/>
              <a:t>You </a:t>
            </a:r>
            <a:r>
              <a:rPr lang="en-GB" sz="2400" dirty="0"/>
              <a:t>have 'cases', but you can match on many more things</a:t>
            </a:r>
          </a:p>
          <a:p>
            <a:endParaRPr lang="en-GB" sz="2400" dirty="0"/>
          </a:p>
          <a:p>
            <a:r>
              <a:rPr lang="en-GB" sz="2400" i="1" dirty="0" smtClean="0">
                <a:solidFill>
                  <a:schemeClr val="accent4"/>
                </a:solidFill>
              </a:rPr>
              <a:t>Case classes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/>
              <a:t>are often used together with </a:t>
            </a:r>
            <a:r>
              <a:rPr lang="en-GB" sz="2400" dirty="0" smtClean="0"/>
              <a:t>matching</a:t>
            </a:r>
          </a:p>
          <a:p>
            <a:endParaRPr lang="en-GB" sz="2400" dirty="0"/>
          </a:p>
          <a:p>
            <a:r>
              <a:rPr lang="en-GB" sz="2400" dirty="0" smtClean="0"/>
              <a:t>Other FP languages also provide this idea (e.g. Haskell)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59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 smtClean="0"/>
              <a:t>match</a:t>
            </a:r>
            <a:r>
              <a:rPr lang="en-GB" sz="2400" dirty="0" smtClean="0"/>
              <a:t> </a:t>
            </a:r>
            <a:r>
              <a:rPr lang="en-GB" sz="2400" dirty="0"/>
              <a:t>statement is like switch. Note the use of underscore as a wildcard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435560"/>
            <a:ext cx="4134465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dayName</a:t>
            </a:r>
            <a:r>
              <a:rPr lang="en-US" sz="1600" dirty="0">
                <a:latin typeface="Courier New"/>
                <a:cs typeface="Courier New"/>
              </a:rPr>
              <a:t>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b="1" dirty="0">
                <a:latin typeface="Courier New"/>
                <a:cs typeface="Courier New"/>
              </a:rPr>
              <a:t>n match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case </a:t>
            </a:r>
            <a:r>
              <a:rPr lang="en-US" sz="1600" dirty="0">
                <a:latin typeface="Courier New"/>
                <a:cs typeface="Courier New"/>
              </a:rPr>
              <a:t>1 =&gt; "Monday"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2 =&gt; "Tuesday"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3 =&gt; "Wednesday"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4 =&gt; "Thursday"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5 =&gt; "Friday"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6 =&gt; "Saturday"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7 =&gt; "Sunday"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_ =&gt; "???"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 = </a:t>
            </a:r>
            <a:r>
              <a:rPr lang="en-US" sz="1600" dirty="0" err="1">
                <a:latin typeface="Courier New"/>
                <a:cs typeface="Courier New"/>
              </a:rPr>
              <a:t>dayName</a:t>
            </a:r>
            <a:r>
              <a:rPr lang="en-US" sz="1600" dirty="0">
                <a:latin typeface="Courier New"/>
                <a:cs typeface="Courier New"/>
              </a:rPr>
              <a:t>(3)  // Wednesday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049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with Capture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extract the value from the match and use 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177450"/>
            <a:ext cx="36407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test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match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b="1" dirty="0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  =&gt;  </a:t>
            </a:r>
            <a:r>
              <a:rPr lang="en-US" sz="1600" dirty="0" err="1" smtClean="0">
                <a:latin typeface="Courier New"/>
                <a:cs typeface="Courier New"/>
              </a:rPr>
              <a:t>s"</a:t>
            </a:r>
            <a:r>
              <a:rPr lang="en-US" sz="1600" dirty="0" err="1">
                <a:latin typeface="Courier New"/>
                <a:cs typeface="Courier New"/>
              </a:rPr>
              <a:t>Value</a:t>
            </a:r>
            <a:r>
              <a:rPr lang="en-US" sz="1600" dirty="0">
                <a:latin typeface="Courier New"/>
                <a:cs typeface="Courier New"/>
              </a:rPr>
              <a:t> is </a:t>
            </a:r>
            <a:r>
              <a:rPr lang="en-US" sz="1600" b="1" dirty="0" smtClean="0">
                <a:latin typeface="Courier New"/>
                <a:cs typeface="Courier New"/>
              </a:rPr>
              <a:t>$c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_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=&gt; </a:t>
            </a:r>
            <a:r>
              <a:rPr lang="en-US" sz="1600" dirty="0" smtClean="0">
                <a:latin typeface="Courier New"/>
                <a:cs typeface="Courier New"/>
              </a:rPr>
              <a:t>"???"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61928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also match on type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4301816"/>
            <a:ext cx="4998484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test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b="1" dirty="0" smtClean="0">
                <a:latin typeface="Courier New"/>
                <a:cs typeface="Courier New"/>
              </a:rPr>
              <a:t>Any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a </a:t>
            </a:r>
            <a:r>
              <a:rPr lang="en-US" sz="1600" dirty="0">
                <a:latin typeface="Courier New"/>
                <a:cs typeface="Courier New"/>
              </a:rPr>
              <a:t>match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: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=&gt;  s"</a:t>
            </a:r>
            <a:r>
              <a:rPr lang="en-US" sz="1600" b="1" dirty="0" smtClean="0">
                <a:latin typeface="Courier New"/>
                <a:cs typeface="Courier New"/>
              </a:rPr>
              <a:t>$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is an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case </a:t>
            </a:r>
            <a:r>
              <a:rPr lang="en-US" sz="1600" b="1" dirty="0" smtClean="0">
                <a:latin typeface="Courier New"/>
                <a:cs typeface="Courier New"/>
              </a:rPr>
              <a:t>s: String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=&gt;  </a:t>
            </a:r>
            <a:r>
              <a:rPr lang="en-US" sz="1600" dirty="0" err="1">
                <a:latin typeface="Courier New"/>
                <a:cs typeface="Courier New"/>
              </a:rPr>
              <a:t>s"</a:t>
            </a:r>
            <a:r>
              <a:rPr lang="en-US" sz="1600" b="1" dirty="0" err="1" smtClean="0">
                <a:latin typeface="Courier New"/>
                <a:cs typeface="Courier New"/>
              </a:rPr>
              <a:t>$s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is </a:t>
            </a:r>
            <a:r>
              <a:rPr lang="en-US" sz="1600" dirty="0" smtClean="0">
                <a:latin typeface="Courier New"/>
                <a:cs typeface="Courier New"/>
              </a:rPr>
              <a:t>a String"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_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=&gt; </a:t>
            </a:r>
            <a:r>
              <a:rPr lang="en-US" sz="1600" dirty="0" smtClean="0">
                <a:latin typeface="Courier New"/>
                <a:cs typeface="Courier New"/>
              </a:rPr>
              <a:t>"???"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68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Case classes </a:t>
            </a:r>
            <a:r>
              <a:rPr lang="en-GB" sz="2400" dirty="0" smtClean="0"/>
              <a:t>are classes </a:t>
            </a:r>
            <a:r>
              <a:rPr lang="en-GB" sz="2400" dirty="0"/>
              <a:t>that support structural matching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454493"/>
            <a:ext cx="339387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case </a:t>
            </a:r>
            <a:r>
              <a:rPr lang="en-US" sz="1600" b="1" dirty="0">
                <a:latin typeface="Courier New"/>
                <a:cs typeface="Courier New"/>
              </a:rPr>
              <a:t>class </a:t>
            </a:r>
            <a:r>
              <a:rPr lang="en-US" sz="1600" dirty="0">
                <a:latin typeface="Courier New"/>
                <a:cs typeface="Courier New"/>
              </a:rPr>
              <a:t>Foo(v: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{ 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285894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case class has an automatic implementation of </a:t>
            </a:r>
            <a:r>
              <a:rPr lang="en-GB" sz="2400" dirty="0" smtClean="0"/>
              <a:t>equals, and a factory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3902517"/>
            <a:ext cx="43813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Foo</a:t>
            </a:r>
            <a:r>
              <a:rPr lang="en-US" sz="1600" dirty="0">
                <a:latin typeface="Courier New"/>
                <a:cs typeface="Courier New"/>
              </a:rPr>
              <a:t>(2) == </a:t>
            </a:r>
            <a:r>
              <a:rPr lang="en-US" sz="1600" dirty="0" smtClean="0">
                <a:latin typeface="Courier New"/>
                <a:cs typeface="Courier New"/>
              </a:rPr>
              <a:t>Foo</a:t>
            </a:r>
            <a:r>
              <a:rPr lang="en-US" sz="1600" dirty="0">
                <a:latin typeface="Courier New"/>
                <a:cs typeface="Courier New"/>
              </a:rPr>
              <a:t>(2)   // returns true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461181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will see how this is used in matching later on</a:t>
            </a:r>
          </a:p>
        </p:txBody>
      </p:sp>
    </p:spTree>
    <p:extLst>
      <p:ext uri="{BB962C8B-B14F-4D97-AF65-F5344CB8AC3E}">
        <p14:creationId xmlns:p14="http://schemas.microsoft.com/office/powerpoint/2010/main" val="4030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with Case Classes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classes </a:t>
            </a:r>
            <a:r>
              <a:rPr lang="en-GB" sz="2400" dirty="0" smtClean="0"/>
              <a:t>are often used </a:t>
            </a:r>
            <a:r>
              <a:rPr lang="en-GB" sz="2400" dirty="0"/>
              <a:t>in match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435560"/>
            <a:ext cx="450475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test(f: Foo) = f match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b="1" dirty="0">
                <a:latin typeface="Courier New"/>
                <a:cs typeface="Courier New"/>
              </a:rPr>
              <a:t>Foo(1)</a:t>
            </a:r>
            <a:r>
              <a:rPr lang="en-US" sz="1600" dirty="0">
                <a:latin typeface="Courier New"/>
                <a:cs typeface="Courier New"/>
              </a:rPr>
              <a:t> =&gt; "Value is 1"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Foo(2) =&gt; "Value is 2"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Foo(3) =&gt; "Value is 3"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case </a:t>
            </a:r>
            <a:r>
              <a:rPr lang="en-US" sz="1600" dirty="0">
                <a:latin typeface="Courier New"/>
                <a:cs typeface="Courier New"/>
              </a:rPr>
              <a:t>_      =&gt; "Some other value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424589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you might expect, the </a:t>
            </a:r>
            <a:r>
              <a:rPr lang="en-GB" sz="2400" i="1" dirty="0" smtClean="0"/>
              <a:t>case constructors</a:t>
            </a:r>
            <a:r>
              <a:rPr lang="en-GB" sz="2400" dirty="0" smtClean="0"/>
              <a:t> </a:t>
            </a:r>
            <a:r>
              <a:rPr lang="en-GB" sz="2400" dirty="0"/>
              <a:t>create objects and compare them with the </a:t>
            </a:r>
            <a:r>
              <a:rPr lang="en-GB" sz="2400" dirty="0" smtClean="0"/>
              <a:t>argument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1164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 and Matching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turns out that List is a case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250" y="2435560"/>
            <a:ext cx="7713971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size(</a:t>
            </a:r>
            <a:r>
              <a:rPr lang="en-US" sz="1600" dirty="0" err="1">
                <a:latin typeface="Courier New"/>
                <a:cs typeface="Courier New"/>
              </a:rPr>
              <a:t>x:List</a:t>
            </a:r>
            <a:r>
              <a:rPr lang="en-US" sz="1600" dirty="0">
                <a:latin typeface="Courier New"/>
                <a:cs typeface="Courier New"/>
              </a:rPr>
              <a:t>[Any]) = x match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b="1" dirty="0">
                <a:latin typeface="Courier New"/>
                <a:cs typeface="Courier New"/>
              </a:rPr>
              <a:t>List()</a:t>
            </a:r>
            <a:r>
              <a:rPr lang="en-US" sz="1600" dirty="0">
                <a:latin typeface="Courier New"/>
                <a:cs typeface="Courier New"/>
              </a:rPr>
              <a:t> =&gt; "None"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case </a:t>
            </a:r>
            <a:r>
              <a:rPr lang="en-US" sz="1600" b="1" dirty="0">
                <a:latin typeface="Courier New"/>
                <a:cs typeface="Courier New"/>
              </a:rPr>
              <a:t>List(_)</a:t>
            </a:r>
            <a:r>
              <a:rPr lang="en-US" sz="1600" dirty="0">
                <a:latin typeface="Courier New"/>
                <a:cs typeface="Courier New"/>
              </a:rPr>
              <a:t> =&gt; "One"        // match a list of one element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case </a:t>
            </a:r>
            <a:r>
              <a:rPr lang="en-US" sz="1600" b="1" dirty="0">
                <a:latin typeface="Courier New"/>
                <a:cs typeface="Courier New"/>
              </a:rPr>
              <a:t>List(_,_)</a:t>
            </a:r>
            <a:r>
              <a:rPr lang="en-US" sz="1600" dirty="0">
                <a:latin typeface="Courier New"/>
                <a:cs typeface="Courier New"/>
              </a:rPr>
              <a:t> =&gt; "Two"      // match two elements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case </a:t>
            </a:r>
            <a:r>
              <a:rPr lang="en-US" sz="1600" b="1" dirty="0">
                <a:latin typeface="Courier New"/>
                <a:cs typeface="Courier New"/>
              </a:rPr>
              <a:t>List(_,_,_)</a:t>
            </a:r>
            <a:r>
              <a:rPr lang="en-US" sz="1600" dirty="0">
                <a:latin typeface="Courier New"/>
                <a:cs typeface="Courier New"/>
              </a:rPr>
              <a:t> =&gt; "Three"  // three </a:t>
            </a:r>
            <a:r>
              <a:rPr lang="en-US" sz="1600" dirty="0" smtClean="0">
                <a:latin typeface="Courier New"/>
                <a:cs typeface="Courier New"/>
              </a:rPr>
              <a:t>elements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case </a:t>
            </a:r>
            <a:r>
              <a:rPr lang="en-US" sz="1600" b="1" dirty="0" smtClean="0">
                <a:latin typeface="Courier New"/>
                <a:cs typeface="Courier New"/>
              </a:rPr>
              <a:t>List(_*)</a:t>
            </a:r>
            <a:r>
              <a:rPr lang="en-US" sz="1600" dirty="0" smtClean="0">
                <a:latin typeface="Courier New"/>
                <a:cs typeface="Courier New"/>
              </a:rPr>
              <a:t> =&gt; "Any"       // Any number of elements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case </a:t>
            </a:r>
            <a:r>
              <a:rPr lang="en-US" sz="1600" dirty="0">
                <a:latin typeface="Courier New"/>
                <a:cs typeface="Courier New"/>
              </a:rPr>
              <a:t>_ =&gt; "Many"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047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and Recursion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classes and recursion are a powerful </a:t>
            </a:r>
            <a:r>
              <a:rPr lang="en-GB" sz="2400" dirty="0" smtClean="0"/>
              <a:t>combination, especially when using Lists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616995"/>
            <a:ext cx="623279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def </a:t>
            </a:r>
            <a:r>
              <a:rPr lang="ro-RO" sz="1600" b="1" dirty="0">
                <a:latin typeface="Courier New"/>
                <a:cs typeface="Courier New"/>
              </a:rPr>
              <a:t>sum</a:t>
            </a:r>
            <a:r>
              <a:rPr lang="ro-RO" sz="1600" dirty="0">
                <a:latin typeface="Courier New"/>
                <a:cs typeface="Courier New"/>
              </a:rPr>
              <a:t>(l: List[Int], s: Int): Int = l match {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case </a:t>
            </a:r>
            <a:r>
              <a:rPr lang="ro-RO" sz="1600" b="1" dirty="0">
                <a:latin typeface="Courier New"/>
                <a:cs typeface="Courier New"/>
              </a:rPr>
              <a:t>Nil</a:t>
            </a:r>
            <a:r>
              <a:rPr lang="ro-RO" sz="1600" dirty="0">
                <a:latin typeface="Courier New"/>
                <a:cs typeface="Courier New"/>
              </a:rPr>
              <a:t> =&gt; s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case </a:t>
            </a:r>
            <a:r>
              <a:rPr lang="ro-RO" sz="1600" b="1" dirty="0">
                <a:latin typeface="Courier New"/>
                <a:cs typeface="Courier New"/>
              </a:rPr>
              <a:t>h :: rest </a:t>
            </a:r>
            <a:r>
              <a:rPr lang="ro-RO" sz="1600" dirty="0">
                <a:latin typeface="Courier New"/>
                <a:cs typeface="Courier New"/>
              </a:rPr>
              <a:t>=&gt; </a:t>
            </a:r>
            <a:r>
              <a:rPr lang="ro-RO" sz="1600" b="1" dirty="0">
                <a:latin typeface="Courier New"/>
                <a:cs typeface="Courier New"/>
              </a:rPr>
              <a:t>sum</a:t>
            </a:r>
            <a:r>
              <a:rPr lang="ro-RO" sz="1600" dirty="0">
                <a:latin typeface="Courier New"/>
                <a:cs typeface="Courier New"/>
              </a:rPr>
              <a:t>(rest, s+h)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}</a:t>
            </a:r>
            <a:endParaRPr lang="ro-RO" sz="1600" dirty="0">
              <a:latin typeface="Courier New"/>
              <a:cs typeface="Courier New"/>
            </a:endParaRPr>
          </a:p>
          <a:p>
            <a:r>
              <a:rPr lang="ro-RO" sz="1600" dirty="0">
                <a:latin typeface="Courier New"/>
                <a:cs typeface="Courier New"/>
              </a:rPr>
              <a:t>  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val </a:t>
            </a:r>
            <a:r>
              <a:rPr lang="ro-RO" sz="1600" dirty="0">
                <a:latin typeface="Courier New"/>
                <a:cs typeface="Courier New"/>
              </a:rPr>
              <a:t>l = sum(List(1,2,3,4,5), 0)  // l  : Int = 15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615092"/>
            <a:ext cx="824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Things to note</a:t>
            </a:r>
            <a:r>
              <a:rPr lang="en-GB" sz="2400" dirty="0" smtClean="0"/>
              <a:t>: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definition is purely functional, with no mutable state or side effects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function uses tail recursion, so will be converted to a loop</a:t>
            </a:r>
          </a:p>
        </p:txBody>
      </p:sp>
    </p:spTree>
    <p:extLst>
      <p:ext uri="{BB962C8B-B14F-4D97-AF65-F5344CB8AC3E}">
        <p14:creationId xmlns:p14="http://schemas.microsoft.com/office/powerpoint/2010/main" val="278251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Things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can get rid of having to supply the initial value for the sum by using a nested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616995"/>
            <a:ext cx="62327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def sum2(l: List[Int]): Int = {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def </a:t>
            </a:r>
            <a:r>
              <a:rPr lang="ro-RO" sz="1600" b="1" dirty="0">
                <a:latin typeface="Courier New"/>
                <a:cs typeface="Courier New"/>
              </a:rPr>
              <a:t>sumx</a:t>
            </a:r>
            <a:r>
              <a:rPr lang="ro-RO" sz="1600" dirty="0">
                <a:latin typeface="Courier New"/>
                <a:cs typeface="Courier New"/>
              </a:rPr>
              <a:t>(l: List[Int], s: Int): Int = l match {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  case </a:t>
            </a:r>
            <a:r>
              <a:rPr lang="ro-RO" sz="1600" dirty="0">
                <a:latin typeface="Courier New"/>
                <a:cs typeface="Courier New"/>
              </a:rPr>
              <a:t>Nil =&gt; s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  case </a:t>
            </a:r>
            <a:r>
              <a:rPr lang="ro-RO" sz="1600" dirty="0">
                <a:latin typeface="Courier New"/>
                <a:cs typeface="Courier New"/>
              </a:rPr>
              <a:t>h :: rest =&gt; sum(rest, s+h)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}</a:t>
            </a:r>
            <a:endParaRPr lang="ro-RO" sz="1600" dirty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  </a:t>
            </a:r>
            <a:r>
              <a:rPr lang="ro-RO" sz="1600" b="1" dirty="0" smtClean="0">
                <a:latin typeface="Courier New"/>
                <a:cs typeface="Courier New"/>
              </a:rPr>
              <a:t>sumx</a:t>
            </a:r>
            <a:r>
              <a:rPr lang="ro-RO" sz="1600" b="1" dirty="0">
                <a:latin typeface="Courier New"/>
                <a:cs typeface="Courier New"/>
              </a:rPr>
              <a:t>(l, 0)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33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11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22772560-31A0-43D6-8998-BB52FAC6B79E}"/>
</file>

<file path=customXml/itemProps2.xml><?xml version="1.0" encoding="utf-8"?>
<ds:datastoreItem xmlns:ds="http://schemas.openxmlformats.org/officeDocument/2006/customXml" ds:itemID="{A62FE824-B312-4813-886C-6EB45FEC6C7E}"/>
</file>

<file path=customXml/itemProps3.xml><?xml version="1.0" encoding="utf-8"?>
<ds:datastoreItem xmlns:ds="http://schemas.openxmlformats.org/officeDocument/2006/customXml" ds:itemID="{45A08654-4079-49AA-8714-B63B110C0005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387</TotalTime>
  <Words>1226</Words>
  <Application>Microsoft Macintosh PowerPoint</Application>
  <PresentationFormat>On-screen Show (4:3)</PresentationFormat>
  <Paragraphs>132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QA PowerPoint Template_DRAFTMay2012</vt:lpstr>
      <vt:lpstr>Programming in Scala</vt:lpstr>
      <vt:lpstr>Pattern Matching</vt:lpstr>
      <vt:lpstr>Matching</vt:lpstr>
      <vt:lpstr>Matching with Capture</vt:lpstr>
      <vt:lpstr>Case Classes</vt:lpstr>
      <vt:lpstr>Matching with Case Classes</vt:lpstr>
      <vt:lpstr>Lists and Matching</vt:lpstr>
      <vt:lpstr>Matching and Recursion</vt:lpstr>
      <vt:lpstr>Improving Things</vt:lpstr>
      <vt:lpstr>Extractors</vt:lpstr>
      <vt:lpstr>Extractors</vt:lpstr>
      <vt:lpstr>Returning Several Values</vt:lpstr>
      <vt:lpstr>Deep Matching</vt:lpstr>
      <vt:lpstr>Using Guards</vt:lpstr>
      <vt:lpstr>Handling Exceptions with Try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16</cp:revision>
  <dcterms:created xsi:type="dcterms:W3CDTF">2012-05-29T10:22:07Z</dcterms:created>
  <dcterms:modified xsi:type="dcterms:W3CDTF">2015-08-04T09:19:45Z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