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13" strictFirstAndLastChars="0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2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704" y="-12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60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GB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06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F14F6A-AED7-8547-9E6B-D1123B924D58}" type="datetimeFigureOut">
              <a:rPr lang="en-US" smtClean="0"/>
              <a:pPr/>
              <a:t>04/08/15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00C393-B1B2-F949-89B8-8CF18E0520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3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ZACCSCALA 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in </a:t>
            </a:r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Appendix A - Interoperability with Java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64803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and Java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is designed to interoperate with Java in both directions</a:t>
            </a:r>
          </a:p>
          <a:p>
            <a:endParaRPr lang="en-GB" sz="2400" dirty="0"/>
          </a:p>
          <a:p>
            <a:r>
              <a:rPr lang="en-GB" sz="2400" dirty="0"/>
              <a:t>Using Java from </a:t>
            </a:r>
            <a:r>
              <a:rPr lang="en-GB" sz="2400" dirty="0" err="1"/>
              <a:t>Scala</a:t>
            </a:r>
            <a:r>
              <a:rPr lang="en-GB" sz="2400" dirty="0"/>
              <a:t> is </a:t>
            </a:r>
            <a:r>
              <a:rPr lang="en-GB" sz="2400" dirty="0" smtClean="0"/>
              <a:t>straightforward, but using </a:t>
            </a:r>
            <a:r>
              <a:rPr lang="en-GB" sz="2400" dirty="0" err="1"/>
              <a:t>Scala</a:t>
            </a:r>
            <a:r>
              <a:rPr lang="en-GB" sz="2400" dirty="0"/>
              <a:t> from Java may need some knowledge, because of the way </a:t>
            </a:r>
            <a:r>
              <a:rPr lang="en-GB" sz="2400" dirty="0" err="1"/>
              <a:t>Scala</a:t>
            </a:r>
            <a:r>
              <a:rPr lang="en-GB" sz="2400" dirty="0"/>
              <a:t> </a:t>
            </a:r>
            <a:r>
              <a:rPr lang="en-GB" sz="2400" dirty="0" err="1"/>
              <a:t>artifacts</a:t>
            </a:r>
            <a:r>
              <a:rPr lang="en-GB" sz="2400" dirty="0"/>
              <a:t> translate to Java (</a:t>
            </a:r>
            <a:r>
              <a:rPr lang="en-GB" sz="2400" dirty="0" err="1"/>
              <a:t>eg</a:t>
            </a:r>
            <a:r>
              <a:rPr lang="en-GB" sz="2400" dirty="0"/>
              <a:t>. what does a trait get compiled to?</a:t>
            </a:r>
            <a:r>
              <a:rPr lang="en-GB" sz="2400" dirty="0" smtClean="0"/>
              <a:t>)</a:t>
            </a:r>
          </a:p>
          <a:p>
            <a:endParaRPr lang="en-GB" sz="2400" dirty="0"/>
          </a:p>
          <a:p>
            <a:r>
              <a:rPr lang="en-GB" sz="2400" dirty="0" err="1"/>
              <a:t>Scala</a:t>
            </a:r>
            <a:r>
              <a:rPr lang="en-GB" sz="2400" dirty="0"/>
              <a:t> code compiles to class files, so you can build them into JARs and use them as </a:t>
            </a:r>
            <a:r>
              <a:rPr lang="en-GB" sz="2400" dirty="0" smtClean="0"/>
              <a:t>normal. You </a:t>
            </a:r>
            <a:r>
              <a:rPr lang="en-GB" sz="2400" dirty="0"/>
              <a:t>will need to add the </a:t>
            </a:r>
            <a:r>
              <a:rPr lang="en-GB" sz="2400" dirty="0" err="1"/>
              <a:t>Scala</a:t>
            </a:r>
            <a:r>
              <a:rPr lang="en-GB" sz="2400" dirty="0"/>
              <a:t> library JAR to the </a:t>
            </a:r>
            <a:r>
              <a:rPr lang="en-GB" sz="2400" dirty="0" err="1"/>
              <a:t>classpath</a:t>
            </a:r>
            <a:r>
              <a:rPr lang="en-GB" sz="2400" dirty="0"/>
              <a:t> as well</a:t>
            </a:r>
          </a:p>
          <a:p>
            <a:endParaRPr lang="en-GB" sz="24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$SCALA_HOME/lib/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scala-library.jar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</a:t>
            </a:r>
            <a:r>
              <a:rPr lang="en-GB" dirty="0" err="1" smtClean="0"/>
              <a:t>Scala</a:t>
            </a:r>
            <a:r>
              <a:rPr lang="en-GB" dirty="0" smtClean="0"/>
              <a:t> Code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simple </a:t>
            </a:r>
            <a:r>
              <a:rPr lang="en-GB" sz="2400" dirty="0" err="1"/>
              <a:t>Scala</a:t>
            </a:r>
            <a:r>
              <a:rPr lang="en-GB" sz="2400" dirty="0"/>
              <a:t> class and companion object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269827"/>
            <a:ext cx="5492209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Test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func1() {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("func1 (class)")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object </a:t>
            </a:r>
            <a:r>
              <a:rPr lang="en-US" sz="1600" dirty="0">
                <a:latin typeface="Courier New"/>
                <a:cs typeface="Courier New"/>
              </a:rPr>
              <a:t>Test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func2() {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("func2 (object)") }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func1() {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("func1 (object)")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275" y="5023867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how func1() appears in both the class and the companion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15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Java Code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Here is Java code that uses the </a:t>
            </a:r>
            <a:r>
              <a:rPr lang="en-GB" sz="2400" dirty="0" err="1" smtClean="0"/>
              <a:t>Scala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2269827"/>
            <a:ext cx="722024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public class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public </a:t>
            </a:r>
            <a:r>
              <a:rPr lang="en-US" sz="1600" dirty="0">
                <a:latin typeface="Courier New"/>
                <a:cs typeface="Courier New"/>
              </a:rPr>
              <a:t>static void main(String[] </a:t>
            </a:r>
            <a:r>
              <a:rPr lang="en-US" sz="1600" dirty="0" err="1">
                <a:latin typeface="Courier New"/>
                <a:cs typeface="Courier New"/>
              </a:rPr>
              <a:t>args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new </a:t>
            </a:r>
            <a:r>
              <a:rPr lang="en-US" sz="1600" dirty="0">
                <a:latin typeface="Courier New"/>
                <a:cs typeface="Courier New"/>
              </a:rPr>
              <a:t>Test().func1();     // instance method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Test.func2</a:t>
            </a:r>
            <a:r>
              <a:rPr lang="en-US" sz="1600" dirty="0">
                <a:latin typeface="Courier New"/>
                <a:cs typeface="Courier New"/>
              </a:rPr>
              <a:t>();           // static method in companion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Test</a:t>
            </a:r>
            <a:r>
              <a:rPr lang="en-US" sz="1600" b="1" dirty="0">
                <a:latin typeface="Courier New"/>
                <a:cs typeface="Courier New"/>
              </a:rPr>
              <a:t>$.MODULE$</a:t>
            </a:r>
            <a:r>
              <a:rPr lang="en-US" sz="1600" dirty="0">
                <a:latin typeface="Courier New"/>
                <a:cs typeface="Courier New"/>
              </a:rPr>
              <a:t>.func1();  // </a:t>
            </a:r>
            <a:r>
              <a:rPr lang="en-US" sz="1600" dirty="0" smtClean="0">
                <a:latin typeface="Courier New"/>
                <a:cs typeface="Courier New"/>
              </a:rPr>
              <a:t>static </a:t>
            </a:r>
            <a:r>
              <a:rPr lang="en-US" sz="1600" dirty="0">
                <a:latin typeface="Courier New"/>
                <a:cs typeface="Courier New"/>
              </a:rPr>
              <a:t>method in companion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275" y="4791034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Calling </a:t>
            </a:r>
            <a:r>
              <a:rPr lang="en-GB" sz="2400" dirty="0"/>
              <a:t>the instance method func1() and the static method func2() is straightforward. If you want to call the version of func1() in the companion object, you need to use the MODULE$ syntax</a:t>
            </a:r>
          </a:p>
        </p:txBody>
      </p:sp>
    </p:spTree>
    <p:extLst>
      <p:ext uri="{BB962C8B-B14F-4D97-AF65-F5344CB8AC3E}">
        <p14:creationId xmlns:p14="http://schemas.microsoft.com/office/powerpoint/2010/main" val="77395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Building and Running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Build and run the example like this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2470910"/>
            <a:ext cx="7220246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$ </a:t>
            </a:r>
            <a:r>
              <a:rPr lang="en-US" sz="1600" dirty="0" err="1">
                <a:latin typeface="Courier New"/>
                <a:cs typeface="Courier New"/>
              </a:rPr>
              <a:t>scalac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Test.scala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$ </a:t>
            </a:r>
            <a:r>
              <a:rPr lang="en-US" sz="1600" dirty="0" err="1">
                <a:latin typeface="Courier New"/>
                <a:cs typeface="Courier New"/>
              </a:rPr>
              <a:t>javac</a:t>
            </a:r>
            <a:r>
              <a:rPr lang="en-US" sz="1600" dirty="0">
                <a:latin typeface="Courier New"/>
                <a:cs typeface="Courier New"/>
              </a:rPr>
              <a:t> -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 $SCALA_HOME/lib/</a:t>
            </a:r>
            <a:r>
              <a:rPr lang="en-US" sz="1600" dirty="0" err="1">
                <a:latin typeface="Courier New"/>
                <a:cs typeface="Courier New"/>
              </a:rPr>
              <a:t>scala-library.jar</a:t>
            </a:r>
            <a:r>
              <a:rPr lang="en-US" sz="1600" dirty="0">
                <a:latin typeface="Courier New"/>
                <a:cs typeface="Courier New"/>
              </a:rPr>
              <a:t>:. </a:t>
            </a:r>
            <a:r>
              <a:rPr lang="en-US" sz="1600" dirty="0" err="1">
                <a:latin typeface="Courier New"/>
                <a:cs typeface="Courier New"/>
              </a:rPr>
              <a:t>Prog.java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$ </a:t>
            </a:r>
            <a:r>
              <a:rPr lang="en-US" sz="1600" dirty="0">
                <a:latin typeface="Courier New"/>
                <a:cs typeface="Courier New"/>
              </a:rPr>
              <a:t>java -</a:t>
            </a:r>
            <a:r>
              <a:rPr lang="en-US" sz="1600" dirty="0" err="1">
                <a:latin typeface="Courier New"/>
                <a:cs typeface="Courier New"/>
              </a:rPr>
              <a:t>cp</a:t>
            </a:r>
            <a:r>
              <a:rPr lang="en-US" sz="1600" dirty="0">
                <a:latin typeface="Courier New"/>
                <a:cs typeface="Courier New"/>
              </a:rPr>
              <a:t> $SCALA_HOME/lib/</a:t>
            </a:r>
            <a:r>
              <a:rPr lang="en-US" sz="1600" dirty="0" err="1">
                <a:latin typeface="Courier New"/>
                <a:cs typeface="Courier New"/>
              </a:rPr>
              <a:t>scala-library.jar</a:t>
            </a:r>
            <a:r>
              <a:rPr lang="en-US" sz="1600" dirty="0">
                <a:latin typeface="Courier New"/>
                <a:cs typeface="Courier New"/>
              </a:rPr>
              <a:t>:.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func1 (class)</a:t>
            </a:r>
          </a:p>
          <a:p>
            <a:r>
              <a:rPr lang="en-US" sz="1600" dirty="0">
                <a:latin typeface="Courier New"/>
                <a:cs typeface="Courier New"/>
              </a:rPr>
              <a:t>func2 (object)</a:t>
            </a:r>
          </a:p>
          <a:p>
            <a:r>
              <a:rPr lang="en-US" sz="1600" dirty="0">
                <a:latin typeface="Courier New"/>
                <a:cs typeface="Courier New"/>
              </a:rPr>
              <a:t>func1 (object)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14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trait containing no implementation is compiled to an interface, and can be used as </a:t>
            </a:r>
            <a:r>
              <a:rPr lang="en-GB" sz="2400" dirty="0" smtClean="0"/>
              <a:t>such</a:t>
            </a:r>
          </a:p>
          <a:p>
            <a:endParaRPr lang="en-GB" sz="2400" dirty="0"/>
          </a:p>
          <a:p>
            <a:r>
              <a:rPr lang="en-GB" sz="2400" dirty="0"/>
              <a:t>When a trait does contain implementation, the compiler creates a class called </a:t>
            </a:r>
            <a:r>
              <a:rPr lang="en-GB" sz="2400" i="1" dirty="0" err="1"/>
              <a:t>T$class</a:t>
            </a:r>
            <a:r>
              <a:rPr lang="en-GB" sz="2400" dirty="0"/>
              <a:t> (where T is the trait name) containing static members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4115665"/>
            <a:ext cx="6109365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trait Printable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print(s: String)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(s: String) { print(s);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()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57943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produces Printable and </a:t>
            </a:r>
            <a:r>
              <a:rPr lang="en-GB" sz="2400" dirty="0" err="1" smtClean="0"/>
              <a:t>Printable$class</a:t>
            </a:r>
            <a:r>
              <a:rPr lang="en-GB" sz="2400" dirty="0" smtClean="0"/>
              <a:t> when compiled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521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Traits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Traits with implementation are not directly usable from Java.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You </a:t>
            </a:r>
            <a:r>
              <a:rPr lang="en-GB" sz="2400" dirty="0"/>
              <a:t>have two choices: </a:t>
            </a:r>
            <a:r>
              <a:rPr lang="en-GB" sz="2400" dirty="0" smtClean="0"/>
              <a:t>first, on </a:t>
            </a:r>
            <a:r>
              <a:rPr lang="en-GB" sz="2400" dirty="0"/>
              <a:t>the </a:t>
            </a:r>
            <a:r>
              <a:rPr lang="en-GB" sz="2400" dirty="0" err="1"/>
              <a:t>Scala</a:t>
            </a:r>
            <a:r>
              <a:rPr lang="en-GB" sz="2400" dirty="0"/>
              <a:t> side you can create an abstract class to extend the trait, and abstract classes </a:t>
            </a:r>
            <a:r>
              <a:rPr lang="en-GB" sz="2400" i="1" dirty="0" smtClean="0"/>
              <a:t>can</a:t>
            </a:r>
            <a:r>
              <a:rPr lang="en-GB" sz="2400" dirty="0" smtClean="0"/>
              <a:t> </a:t>
            </a:r>
            <a:r>
              <a:rPr lang="en-GB" sz="2400" dirty="0"/>
              <a:t>be used from 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3930999"/>
            <a:ext cx="524534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abstract class </a:t>
            </a:r>
            <a:r>
              <a:rPr lang="en-US" sz="1600" dirty="0" err="1">
                <a:latin typeface="Courier New"/>
                <a:cs typeface="Courier New"/>
              </a:rPr>
              <a:t>AbsPrint</a:t>
            </a:r>
            <a:r>
              <a:rPr lang="en-US" sz="1600" dirty="0">
                <a:latin typeface="Courier New"/>
                <a:cs typeface="Courier New"/>
              </a:rPr>
              <a:t> extends Printable</a:t>
            </a:r>
          </a:p>
        </p:txBody>
      </p:sp>
    </p:spTree>
    <p:extLst>
      <p:ext uri="{BB962C8B-B14F-4D97-AF65-F5344CB8AC3E}">
        <p14:creationId xmlns:p14="http://schemas.microsoft.com/office/powerpoint/2010/main" val="16848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Traits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Alternatively, a </a:t>
            </a:r>
            <a:r>
              <a:rPr lang="en-GB" sz="2400" dirty="0"/>
              <a:t>Java class can implement a trait, providing </a:t>
            </a:r>
            <a:r>
              <a:rPr lang="en-GB" sz="2400" i="1" dirty="0" smtClean="0"/>
              <a:t>forwarders</a:t>
            </a:r>
            <a:r>
              <a:rPr lang="en-GB" sz="2400" dirty="0" smtClean="0"/>
              <a:t> </a:t>
            </a:r>
            <a:r>
              <a:rPr lang="en-GB" sz="2400" dirty="0"/>
              <a:t>for concrete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914999"/>
            <a:ext cx="7096815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Prn</a:t>
            </a:r>
            <a:r>
              <a:rPr lang="en-US" sz="1600" dirty="0">
                <a:latin typeface="Courier New"/>
                <a:cs typeface="Courier New"/>
              </a:rPr>
              <a:t> implements Printable 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// Implement abstract members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public </a:t>
            </a:r>
            <a:r>
              <a:rPr lang="en-US" sz="1600" dirty="0">
                <a:latin typeface="Courier New"/>
                <a:cs typeface="Courier New"/>
              </a:rPr>
              <a:t>void print(String s) { </a:t>
            </a:r>
            <a:r>
              <a:rPr lang="en-US" sz="1600" dirty="0" err="1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(s);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public </a:t>
            </a:r>
            <a:r>
              <a:rPr lang="en-US" sz="1600" dirty="0">
                <a:latin typeface="Courier New"/>
                <a:cs typeface="Courier New"/>
              </a:rPr>
              <a:t>void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() { </a:t>
            </a:r>
            <a:r>
              <a:rPr lang="en-US" sz="1600" dirty="0" err="1">
                <a:latin typeface="Courier New"/>
                <a:cs typeface="Courier New"/>
              </a:rPr>
              <a:t>System.out.println</a:t>
            </a:r>
            <a:r>
              <a:rPr lang="en-US" sz="1600" dirty="0">
                <a:latin typeface="Courier New"/>
                <a:cs typeface="Courier New"/>
              </a:rPr>
              <a:t>(); 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// Forward implemented members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public </a:t>
            </a:r>
            <a:r>
              <a:rPr lang="en-US" sz="1600" dirty="0">
                <a:latin typeface="Courier New"/>
                <a:cs typeface="Courier New"/>
              </a:rPr>
              <a:t>void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(String s) { 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Printable</a:t>
            </a:r>
            <a:r>
              <a:rPr lang="en-US" sz="1600" b="1" dirty="0" err="1">
                <a:latin typeface="Courier New"/>
                <a:cs typeface="Courier New"/>
              </a:rPr>
              <a:t>$class.println</a:t>
            </a:r>
            <a:r>
              <a:rPr lang="en-US" sz="1600" dirty="0">
                <a:latin typeface="Courier New"/>
                <a:cs typeface="Courier New"/>
              </a:rPr>
              <a:t>(this, s);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8214265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FD6C009-6426-4587-8DAB-41F2366D5ADA">12</SequenceNumber>
    <IsBuildFile xmlns="EFD6C009-6426-4587-8DAB-41F2366D5ADA">false</IsBuildFile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B9D8F70E-371F-4DFF-AD06-E4419FD95BCD}"/>
</file>

<file path=customXml/itemProps2.xml><?xml version="1.0" encoding="utf-8"?>
<ds:datastoreItem xmlns:ds="http://schemas.openxmlformats.org/officeDocument/2006/customXml" ds:itemID="{4ABA3BB1-526B-49EB-B2BA-8E614248BD08}"/>
</file>

<file path=customXml/itemProps3.xml><?xml version="1.0" encoding="utf-8"?>
<ds:datastoreItem xmlns:ds="http://schemas.openxmlformats.org/officeDocument/2006/customXml" ds:itemID="{646DCDD1-E9AD-4029-A26C-335E10A2DC60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134</TotalTime>
  <Words>571</Words>
  <Application>Microsoft Macintosh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QA PowerPoint Template_DRAFTMay2012</vt:lpstr>
      <vt:lpstr>Programming in Scala</vt:lpstr>
      <vt:lpstr>Scala and Java</vt:lpstr>
      <vt:lpstr>Example - Scala Code</vt:lpstr>
      <vt:lpstr>Example - Java Code</vt:lpstr>
      <vt:lpstr>Example - Building and Running</vt:lpstr>
      <vt:lpstr>Traits</vt:lpstr>
      <vt:lpstr>Implementing Traits</vt:lpstr>
      <vt:lpstr>Implementing Traits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23</cp:revision>
  <dcterms:created xsi:type="dcterms:W3CDTF">2012-05-29T10:22:07Z</dcterms:created>
  <dcterms:modified xsi:type="dcterms:W3CDTF">2015-08-04T09:19:51Z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