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9"/>
  </p:notesMasterIdLst>
  <p:handoutMasterIdLst>
    <p:handoutMasterId r:id="rId30"/>
  </p:handoutMasterIdLst>
  <p:sldIdLst>
    <p:sldId id="256" r:id="rId2"/>
    <p:sldId id="266" r:id="rId3"/>
    <p:sldId id="295" r:id="rId4"/>
    <p:sldId id="284" r:id="rId5"/>
    <p:sldId id="293" r:id="rId6"/>
    <p:sldId id="294" r:id="rId7"/>
    <p:sldId id="300" r:id="rId8"/>
    <p:sldId id="292" r:id="rId9"/>
    <p:sldId id="290" r:id="rId10"/>
    <p:sldId id="296" r:id="rId11"/>
    <p:sldId id="297" r:id="rId12"/>
    <p:sldId id="287" r:id="rId13"/>
    <p:sldId id="288" r:id="rId14"/>
    <p:sldId id="298" r:id="rId15"/>
    <p:sldId id="286" r:id="rId16"/>
    <p:sldId id="285" r:id="rId17"/>
    <p:sldId id="301" r:id="rId18"/>
    <p:sldId id="308" r:id="rId19"/>
    <p:sldId id="302" r:id="rId20"/>
    <p:sldId id="303" r:id="rId21"/>
    <p:sldId id="310" r:id="rId22"/>
    <p:sldId id="311" r:id="rId23"/>
    <p:sldId id="312" r:id="rId24"/>
    <p:sldId id="313" r:id="rId25"/>
    <p:sldId id="304" r:id="rId26"/>
    <p:sldId id="305" r:id="rId27"/>
    <p:sldId id="264" r:id="rId28"/>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0AB"/>
    <a:srgbClr val="FF70C0"/>
    <a:srgbClr val="005AAB"/>
    <a:srgbClr val="DFFFCD"/>
    <a:srgbClr val="C80000"/>
    <a:srgbClr val="0000C8"/>
    <a:srgbClr val="134183"/>
    <a:srgbClr val="005AA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34580" autoAdjust="0"/>
    <p:restoredTop sz="86410" autoAdjust="0"/>
  </p:normalViewPr>
  <p:slideViewPr>
    <p:cSldViewPr snapToGrid="0">
      <p:cViewPr varScale="1">
        <p:scale>
          <a:sx n="99" d="100"/>
          <a:sy n="99" d="100"/>
        </p:scale>
        <p:origin x="156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4014" y="10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18443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4"/>
                </a:solidFill>
                <a:latin typeface="Arial" pitchFamily="34" charset="0"/>
                <a:cs typeface="Arial" pitchFamily="34" charset="0"/>
              </a:rPr>
              <a:t>Edit course title here</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56886122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This chapter will consolidate your previous programming experience and apply it to a common use case: the design and development of a blog. </a:t>
            </a:r>
          </a:p>
          <a:p>
            <a:endParaRPr lang="en-US" dirty="0">
              <a:latin typeface="Arial" charset="0"/>
              <a:cs typeface="Arial" charset="0"/>
            </a:endParaRPr>
          </a:p>
          <a:p>
            <a:r>
              <a:rPr lang="en-US" dirty="0">
                <a:latin typeface="Arial" charset="0"/>
                <a:cs typeface="Arial" charset="0"/>
              </a:rPr>
              <a:t>Programming can be an overly abstract activity, fundamentally however, it is the process of determining how the structure of a problem domain ("business problem") can be rendered in a programming domain ("code"). This process is the skill of a programmer and not pro-forma repeatable. </a:t>
            </a:r>
          </a:p>
          <a:p>
            <a:endParaRPr lang="en-US" dirty="0">
              <a:latin typeface="Arial" charset="0"/>
              <a:cs typeface="Arial" charset="0"/>
            </a:endParaRPr>
          </a:p>
          <a:p>
            <a:r>
              <a:rPr lang="en-US" dirty="0">
                <a:latin typeface="Arial" charset="0"/>
                <a:cs typeface="Arial" charset="0"/>
              </a:rPr>
              <a:t>How many websites are alike and many business domains are alike, so there are enough opportunities to practice and to learn. </a:t>
            </a:r>
          </a:p>
        </p:txBody>
      </p:sp>
    </p:spTree>
    <p:extLst>
      <p:ext uri="{BB962C8B-B14F-4D97-AF65-F5344CB8AC3E}">
        <p14:creationId xmlns:p14="http://schemas.microsoft.com/office/powerpoint/2010/main" val="23813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minimal amount of information you might collect about a user. </a:t>
            </a:r>
          </a:p>
          <a:p>
            <a:endParaRPr lang="en-GB" dirty="0"/>
          </a:p>
          <a:p>
            <a:r>
              <a:rPr lang="en-GB" dirty="0"/>
              <a:t>"</a:t>
            </a:r>
            <a:r>
              <a:rPr lang="en-GB" dirty="0" err="1"/>
              <a:t>fullname</a:t>
            </a:r>
            <a:r>
              <a:rPr lang="en-GB" dirty="0"/>
              <a:t>" is an uncommon field: often this is split into </a:t>
            </a:r>
            <a:r>
              <a:rPr lang="en-GB" dirty="0" err="1"/>
              <a:t>firstname</a:t>
            </a:r>
            <a:r>
              <a:rPr lang="en-GB" dirty="0"/>
              <a:t>/</a:t>
            </a:r>
            <a:r>
              <a:rPr lang="en-GB" dirty="0" err="1"/>
              <a:t>lastname</a:t>
            </a:r>
            <a:r>
              <a:rPr lang="en-GB" dirty="0"/>
              <a:t> and perhaps even a middle name. However do we actually require this detail of information on our blog? Do we intend ever to show a partial name?</a:t>
            </a:r>
          </a:p>
          <a:p>
            <a:endParaRPr lang="en-GB" dirty="0"/>
          </a:p>
          <a:p>
            <a:r>
              <a:rPr lang="en-GB" dirty="0"/>
              <a:t>Splitting names into two parts can be tricky too: English names tend to fit, but of course, there are more languages than English. </a:t>
            </a:r>
          </a:p>
          <a:p>
            <a:endParaRPr lang="en-GB" dirty="0"/>
          </a:p>
          <a:p>
            <a:r>
              <a:rPr lang="en-GB" dirty="0"/>
              <a:t>You may wish to distinguish between authors (perhaps many), admins, guests and other kinds of users. An integer representing an "access level" is the simplest and most useful mechanism here, you can then perform comparisons such as "  role  &gt; 2 " or given  a </a:t>
            </a:r>
            <a:r>
              <a:rPr lang="en-GB" dirty="0" err="1"/>
              <a:t>const</a:t>
            </a:r>
            <a:r>
              <a:rPr lang="en-GB" dirty="0"/>
              <a:t>,  "role &gt; AUTHOR_MIN_ROLE" .</a:t>
            </a:r>
          </a:p>
          <a:p>
            <a:endParaRPr lang="en-GB" dirty="0"/>
          </a:p>
          <a:p>
            <a:r>
              <a:rPr lang="en-GB" dirty="0"/>
              <a:t>Alternatives include a full permissions table with individual permissions for each operation, </a:t>
            </a:r>
            <a:r>
              <a:rPr lang="en-GB" dirty="0" err="1"/>
              <a:t>eg</a:t>
            </a:r>
            <a:r>
              <a:rPr lang="en-GB" dirty="0"/>
              <a:t>. "EDIT-ARTICLE-PERMISSION", "DELETE-ARTICLE-PERMISSION" however this would be a lot of over-engineering for a blog. </a:t>
            </a:r>
          </a:p>
          <a:p>
            <a:endParaRPr lang="en-GB" dirty="0"/>
          </a:p>
          <a:p>
            <a:r>
              <a:rPr lang="en-GB" dirty="0"/>
              <a:t>In general, prefer the simplest engineering option which is consistent with future revision. *Soft*ware is soft, after all, and can be modified. Too much engineering is often worse than too little. </a:t>
            </a:r>
          </a:p>
        </p:txBody>
      </p:sp>
    </p:spTree>
    <p:extLst>
      <p:ext uri="{BB962C8B-B14F-4D97-AF65-F5344CB8AC3E}">
        <p14:creationId xmlns:p14="http://schemas.microsoft.com/office/powerpoint/2010/main" val="4293852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queries illustrate the kinds of actions each page of our blog will perform. </a:t>
            </a:r>
          </a:p>
          <a:p>
            <a:endParaRPr lang="en-GB" dirty="0"/>
          </a:p>
          <a:p>
            <a:r>
              <a:rPr lang="en-GB" dirty="0"/>
              <a:t>INSERT users …</a:t>
            </a:r>
          </a:p>
          <a:p>
            <a:r>
              <a:rPr lang="en-GB" dirty="0"/>
              <a:t>	registering a user</a:t>
            </a:r>
          </a:p>
          <a:p>
            <a:endParaRPr lang="en-GB" dirty="0"/>
          </a:p>
          <a:p>
            <a:r>
              <a:rPr lang="en-GB" dirty="0"/>
              <a:t>INSERT articles ..</a:t>
            </a:r>
          </a:p>
          <a:p>
            <a:r>
              <a:rPr lang="en-GB" dirty="0"/>
              <a:t>	posting a blog article</a:t>
            </a:r>
          </a:p>
          <a:p>
            <a:endParaRPr lang="en-GB" dirty="0"/>
          </a:p>
          <a:p>
            <a:r>
              <a:rPr lang="en-GB" dirty="0"/>
              <a:t>SELECT * articles …</a:t>
            </a:r>
          </a:p>
          <a:p>
            <a:r>
              <a:rPr lang="en-GB" dirty="0"/>
              <a:t>	listing the articles</a:t>
            </a:r>
          </a:p>
          <a:p>
            <a:endParaRPr lang="en-GB" dirty="0"/>
          </a:p>
          <a:p>
            <a:r>
              <a:rPr lang="en-GB" dirty="0"/>
              <a:t>SELECT * FROM users WHERE username =..</a:t>
            </a:r>
          </a:p>
          <a:p>
            <a:r>
              <a:rPr lang="en-GB" dirty="0"/>
              <a:t>	 a login </a:t>
            </a:r>
          </a:p>
          <a:p>
            <a:endParaRPr lang="en-GB" dirty="0"/>
          </a:p>
          <a:p>
            <a:r>
              <a:rPr lang="en-GB" dirty="0"/>
              <a:t>SELECT * FROM articles, users …. </a:t>
            </a:r>
          </a:p>
          <a:p>
            <a:r>
              <a:rPr lang="en-GB" dirty="0"/>
              <a:t>	viewing an article / getting all the information about an article </a:t>
            </a:r>
          </a:p>
        </p:txBody>
      </p:sp>
    </p:spTree>
    <p:extLst>
      <p:ext uri="{BB962C8B-B14F-4D97-AF65-F5344CB8AC3E}">
        <p14:creationId xmlns:p14="http://schemas.microsoft.com/office/powerpoint/2010/main" val="1666470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some examples of how a blog may be designed. </a:t>
            </a:r>
          </a:p>
          <a:p>
            <a:endParaRPr lang="en-GB" dirty="0"/>
          </a:p>
          <a:p>
            <a:r>
              <a:rPr lang="en-GB" dirty="0"/>
              <a:t>The home page</a:t>
            </a:r>
            <a:r>
              <a:rPr lang="en-GB" baseline="0" dirty="0"/>
              <a:t> </a:t>
            </a:r>
            <a:r>
              <a:rPr lang="en-GB" dirty="0"/>
              <a:t>is</a:t>
            </a:r>
            <a:r>
              <a:rPr lang="en-GB" baseline="0" dirty="0"/>
              <a:t> a list of recent articles – what more is a blog?</a:t>
            </a:r>
          </a:p>
          <a:p>
            <a:endParaRPr lang="en-GB" baseline="0" dirty="0"/>
          </a:p>
          <a:p>
            <a:r>
              <a:rPr lang="en-GB" baseline="0" dirty="0"/>
              <a:t>Each article should have a date, and perhaps, an author's name or username.</a:t>
            </a:r>
          </a:p>
          <a:p>
            <a:endParaRPr lang="en-GB" dirty="0"/>
          </a:p>
          <a:p>
            <a:r>
              <a:rPr lang="en-GB" baseline="0" dirty="0"/>
              <a:t>Content :</a:t>
            </a:r>
          </a:p>
          <a:p>
            <a:r>
              <a:rPr lang="en-GB" dirty="0"/>
              <a:t>	Heading, Categories, Titles, Dates, Author Name</a:t>
            </a:r>
            <a:r>
              <a:rPr lang="en-GB" baseline="0" dirty="0"/>
              <a:t> </a:t>
            </a:r>
          </a:p>
          <a:p>
            <a:endParaRPr lang="en-GB" baseline="0" dirty="0"/>
          </a:p>
          <a:p>
            <a:endParaRPr lang="en-GB" dirty="0"/>
          </a:p>
          <a:p>
            <a:endParaRPr lang="en-GB" dirty="0"/>
          </a:p>
          <a:p>
            <a:endParaRPr lang="en-GB" dirty="0"/>
          </a:p>
          <a:p>
            <a:endParaRPr lang="en-GB" dirty="0"/>
          </a:p>
          <a:p>
            <a:r>
              <a:rPr lang="en-GB" dirty="0"/>
              <a:t>NB. </a:t>
            </a:r>
          </a:p>
          <a:p>
            <a:endParaRPr lang="en-GB" dirty="0"/>
          </a:p>
          <a:p>
            <a:r>
              <a:rPr lang="en-GB" baseline="0" dirty="0"/>
              <a:t>Layout:</a:t>
            </a:r>
          </a:p>
          <a:p>
            <a:r>
              <a:rPr lang="en-GB" dirty="0"/>
              <a:t>	Clear, separated, font-size proportional to importance</a:t>
            </a:r>
            <a:endParaRPr lang="en-GB" baseline="0" dirty="0"/>
          </a:p>
          <a:p>
            <a:endParaRPr lang="en-GB" dirty="0"/>
          </a:p>
        </p:txBody>
      </p:sp>
    </p:spTree>
    <p:extLst>
      <p:ext uri="{BB962C8B-B14F-4D97-AF65-F5344CB8AC3E}">
        <p14:creationId xmlns:p14="http://schemas.microsoft.com/office/powerpoint/2010/main" val="7616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Viewing</a:t>
            </a:r>
            <a:r>
              <a:rPr lang="en-GB" baseline="0" dirty="0"/>
              <a:t> an article means listing its title, contents. </a:t>
            </a:r>
          </a:p>
          <a:p>
            <a:endParaRPr lang="en-GB" baseline="0" dirty="0"/>
          </a:p>
          <a:p>
            <a:r>
              <a:rPr lang="en-GB" baseline="0" dirty="0"/>
              <a:t>The blog will have a header, perhaps under a username and some category listings.</a:t>
            </a:r>
          </a:p>
          <a:p>
            <a:endParaRPr lang="en-GB" dirty="0"/>
          </a:p>
          <a:p>
            <a:endParaRPr lang="en-GB" dirty="0"/>
          </a:p>
          <a:p>
            <a:endParaRPr lang="en-GB" dirty="0"/>
          </a:p>
          <a:p>
            <a:endParaRPr lang="en-GB" dirty="0"/>
          </a:p>
          <a:p>
            <a:endParaRPr lang="en-GB" dirty="0"/>
          </a:p>
          <a:p>
            <a:endParaRPr lang="en-GB" dirty="0"/>
          </a:p>
          <a:p>
            <a:r>
              <a:rPr lang="en-GB" dirty="0"/>
              <a:t>NB.</a:t>
            </a:r>
          </a:p>
          <a:p>
            <a:endParaRPr lang="en-GB" dirty="0"/>
          </a:p>
          <a:p>
            <a:r>
              <a:rPr lang="en-GB" baseline="0" dirty="0"/>
              <a:t>Notice</a:t>
            </a:r>
            <a:r>
              <a:rPr lang="en-GB" dirty="0"/>
              <a:t> the repetition of the head and categories, consistent style.</a:t>
            </a:r>
          </a:p>
        </p:txBody>
      </p:sp>
    </p:spTree>
    <p:extLst>
      <p:ext uri="{BB962C8B-B14F-4D97-AF65-F5344CB8AC3E}">
        <p14:creationId xmlns:p14="http://schemas.microsoft.com/office/powerpoint/2010/main" val="2829240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very simple login page: username and password.</a:t>
            </a:r>
          </a:p>
          <a:p>
            <a:br>
              <a:rPr lang="en-GB" dirty="0"/>
            </a:br>
            <a:r>
              <a:rPr lang="en-GB" dirty="0"/>
              <a:t>You might include a CAPTCHA or mechanism to verify it’s a human user. However a login page will need the right username/password pair. </a:t>
            </a:r>
          </a:p>
          <a:p>
            <a:endParaRPr lang="en-GB" dirty="0"/>
          </a:p>
          <a:p>
            <a:r>
              <a:rPr lang="en-GB" dirty="0"/>
              <a:t>AND you should limit login attempts (per IP address) to prevent brute-forcing. </a:t>
            </a:r>
          </a:p>
          <a:p>
            <a:endParaRPr lang="en-GB" dirty="0"/>
          </a:p>
          <a:p>
            <a:endParaRPr lang="en-GB" dirty="0"/>
          </a:p>
        </p:txBody>
      </p:sp>
    </p:spTree>
    <p:extLst>
      <p:ext uri="{BB962C8B-B14F-4D97-AF65-F5344CB8AC3E}">
        <p14:creationId xmlns:p14="http://schemas.microsoft.com/office/powerpoint/2010/main" val="1439480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page to submit an article is again very simple. However the CSS styling and consistent theme gives it a professional look. </a:t>
            </a:r>
          </a:p>
          <a:p>
            <a:endParaRPr lang="en-GB" dirty="0"/>
          </a:p>
          <a:p>
            <a:r>
              <a:rPr lang="en-GB" dirty="0"/>
              <a:t>This blog accepts HTML input. However you might prefer to use a </a:t>
            </a:r>
            <a:r>
              <a:rPr lang="en-GB" dirty="0" err="1"/>
              <a:t>javascript</a:t>
            </a:r>
            <a:r>
              <a:rPr lang="en-GB" dirty="0"/>
              <a:t> library to provide, as for example with Wikipedia, a WYSIWYG.</a:t>
            </a:r>
          </a:p>
          <a:p>
            <a:endParaRPr lang="en-GB" dirty="0"/>
          </a:p>
          <a:p>
            <a:endParaRPr lang="en-GB" dirty="0"/>
          </a:p>
        </p:txBody>
      </p:sp>
    </p:spTree>
    <p:extLst>
      <p:ext uri="{BB962C8B-B14F-4D97-AF65-F5344CB8AC3E}">
        <p14:creationId xmlns:p14="http://schemas.microsoft.com/office/powerpoint/2010/main" val="1616400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admin page is very simple: there are only two tables, so there is only two kinds of data to list.</a:t>
            </a:r>
          </a:p>
          <a:p>
            <a:endParaRPr lang="en-GB" dirty="0"/>
          </a:p>
          <a:p>
            <a:r>
              <a:rPr lang="en-GB" dirty="0"/>
              <a:t>For each entry there are the basic edit / delete options.</a:t>
            </a:r>
          </a:p>
          <a:p>
            <a:endParaRPr lang="en-GB" dirty="0"/>
          </a:p>
          <a:p>
            <a:r>
              <a:rPr lang="en-GB" dirty="0"/>
              <a:t>The admin could also included options to change the title of the blog, to send an email to all users, to update or down grade user accounts and perhaps to move articles from one category to another.</a:t>
            </a:r>
          </a:p>
          <a:p>
            <a:endParaRPr lang="en-GB" dirty="0"/>
          </a:p>
          <a:p>
            <a:r>
              <a:rPr lang="en-GB" dirty="0"/>
              <a:t>The admin section of a website will be its most complex yet least used area: it must provide the ability to administrate the essentials yet it does not need to go overboard.</a:t>
            </a:r>
          </a:p>
          <a:p>
            <a:endParaRPr lang="en-GB" dirty="0"/>
          </a:p>
          <a:p>
            <a:endParaRPr lang="en-GB" dirty="0"/>
          </a:p>
          <a:p>
            <a:r>
              <a:rPr lang="en-GB" dirty="0"/>
              <a:t>NB.</a:t>
            </a:r>
          </a:p>
          <a:p>
            <a:endParaRPr lang="en-GB" dirty="0"/>
          </a:p>
          <a:p>
            <a:r>
              <a:rPr lang="en-GB" dirty="0"/>
              <a:t>Companies with in-house development teams will occasionally engineer extremely complex powerful admin sections (to, for example, adjust very granular user permissions) for the benefit of their non-development staff. Nevertheless the non-development staff will rely on the developers to make the actual adjustments somewhat defeating the purpose of an admin interface. </a:t>
            </a:r>
          </a:p>
        </p:txBody>
      </p:sp>
    </p:spTree>
    <p:extLst>
      <p:ext uri="{BB962C8B-B14F-4D97-AF65-F5344CB8AC3E}">
        <p14:creationId xmlns:p14="http://schemas.microsoft.com/office/powerpoint/2010/main" val="42127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5083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first review the procedural code base. </a:t>
            </a:r>
          </a:p>
          <a:p>
            <a:endParaRPr lang="en-GB" dirty="0"/>
          </a:p>
          <a:p>
            <a:r>
              <a:rPr lang="en-GB" dirty="0"/>
              <a:t>There is a PHP page for every URL. This is a very flexible design choice, however it has somewhat fallen out of favour. Each page is responsible for collecting together all the function it needs to perform the action the URL implies.  </a:t>
            </a:r>
          </a:p>
          <a:p>
            <a:endParaRPr lang="en-GB" dirty="0"/>
          </a:p>
          <a:p>
            <a:r>
              <a:rPr lang="en-GB" dirty="0"/>
              <a:t>In particular each file will include the templates it needs and the relevant data for each template. The data will be delivered to the template in array from directly from a query.</a:t>
            </a:r>
          </a:p>
          <a:p>
            <a:endParaRPr lang="en-GB" dirty="0"/>
          </a:p>
          <a:p>
            <a:r>
              <a:rPr lang="en-GB" dirty="0"/>
              <a:t>The only other PHP file is a </a:t>
            </a:r>
            <a:r>
              <a:rPr lang="en-GB" dirty="0" err="1"/>
              <a:t>common.php</a:t>
            </a:r>
            <a:r>
              <a:rPr lang="en-GB" dirty="0"/>
              <a:t> which defines common functions, </a:t>
            </a:r>
            <a:r>
              <a:rPr lang="en-GB" dirty="0" err="1"/>
              <a:t>consts</a:t>
            </a:r>
            <a:r>
              <a:rPr lang="en-GB" dirty="0"/>
              <a:t> and other initialization code. </a:t>
            </a:r>
          </a:p>
          <a:p>
            <a:endParaRPr lang="en-GB" dirty="0"/>
          </a:p>
          <a:p>
            <a:endParaRPr lang="en-GB" dirty="0"/>
          </a:p>
          <a:p>
            <a:endParaRPr lang="en-GB" dirty="0"/>
          </a:p>
          <a:p>
            <a:endParaRPr lang="en-GB" dirty="0"/>
          </a:p>
          <a:p>
            <a:endParaRPr lang="en-GB" dirty="0"/>
          </a:p>
          <a:p>
            <a:r>
              <a:rPr lang="en-GB" dirty="0"/>
              <a:t>NB.</a:t>
            </a:r>
          </a:p>
          <a:p>
            <a:r>
              <a:rPr lang="en-GB" dirty="0"/>
              <a:t>The initialization code is sometimes called a "bootstrap" and every PHP application requires a procedural, that is, some file which does not contain a class. </a:t>
            </a:r>
          </a:p>
          <a:p>
            <a:endParaRPr lang="en-GB" dirty="0"/>
          </a:p>
          <a:p>
            <a:endParaRPr lang="en-GB" dirty="0"/>
          </a:p>
        </p:txBody>
      </p:sp>
    </p:spTree>
    <p:extLst>
      <p:ext uri="{BB962C8B-B14F-4D97-AF65-F5344CB8AC3E}">
        <p14:creationId xmlns:p14="http://schemas.microsoft.com/office/powerpoint/2010/main" val="1175040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MVC interpretation.</a:t>
            </a:r>
          </a:p>
          <a:p>
            <a:endParaRPr lang="en-GB" dirty="0"/>
          </a:p>
          <a:p>
            <a:r>
              <a:rPr lang="en-GB" dirty="0"/>
              <a:t>There will be a Model for each table, that is, each row of the table will correspond to a Model object. </a:t>
            </a:r>
          </a:p>
          <a:p>
            <a:endParaRPr lang="en-GB" dirty="0"/>
          </a:p>
          <a:p>
            <a:r>
              <a:rPr lang="en-GB" dirty="0"/>
              <a:t>The views broadly mirror the same templates in the procedural version. </a:t>
            </a:r>
          </a:p>
          <a:p>
            <a:endParaRPr lang="en-GB" dirty="0"/>
          </a:p>
          <a:p>
            <a:r>
              <a:rPr lang="en-GB" dirty="0"/>
              <a:t>There are three controllers, two for the two tables: we will at least need to create/read/update/delete users and articles. Each method will, roughly, be a file in the previous procedural version. </a:t>
            </a:r>
          </a:p>
          <a:p>
            <a:endParaRPr lang="en-GB" dirty="0"/>
          </a:p>
          <a:p>
            <a:r>
              <a:rPr lang="en-GB" dirty="0"/>
              <a:t>There is an additional Index controller which will have any miscellaneous actions (</a:t>
            </a:r>
            <a:r>
              <a:rPr lang="en-GB" dirty="0" err="1"/>
              <a:t>eg</a:t>
            </a:r>
            <a:r>
              <a:rPr lang="en-GB" dirty="0"/>
              <a:t>. the user login).  You could have an additional controller for  Login/Logout, and this would be a valid design choice, however given the simplicity of the site this would be to over-engineer a little. </a:t>
            </a:r>
          </a:p>
          <a:p>
            <a:endParaRPr lang="en-GB" dirty="0"/>
          </a:p>
          <a:p>
            <a:r>
              <a:rPr lang="en-GB" dirty="0"/>
              <a:t>Finally "Framework" is listed, since there will need to be some generic code which glues everything else we have listed tougher. This mirrors, somewhat, the </a:t>
            </a:r>
            <a:r>
              <a:rPr lang="en-GB" dirty="0" err="1"/>
              <a:t>common.php</a:t>
            </a:r>
            <a:r>
              <a:rPr lang="en-GB" dirty="0"/>
              <a:t> in the procedural version. </a:t>
            </a:r>
          </a:p>
          <a:p>
            <a:endParaRPr lang="en-GB" dirty="0"/>
          </a:p>
        </p:txBody>
      </p:sp>
    </p:spTree>
    <p:extLst>
      <p:ext uri="{BB962C8B-B14F-4D97-AF65-F5344CB8AC3E}">
        <p14:creationId xmlns:p14="http://schemas.microsoft.com/office/powerpoint/2010/main" val="118199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chapter is here to get you thinking like a web developer and particularly like an "Architect" – a person who thinks about the structure and design of applications. </a:t>
            </a:r>
          </a:p>
          <a:p>
            <a:endParaRPr lang="en-GB" dirty="0"/>
          </a:p>
          <a:p>
            <a:r>
              <a:rPr lang="en-GB" dirty="0"/>
              <a:t>Sometimes a very clear initial discussion will lead itself naturally to a very clear application, this is rare however. Business requirements evolve, and every additional constraint can alter the design and structure of the program you are building. </a:t>
            </a:r>
          </a:p>
          <a:p>
            <a:endParaRPr lang="en-GB" dirty="0"/>
          </a:p>
          <a:p>
            <a:r>
              <a:rPr lang="en-GB" dirty="0"/>
              <a:t>The expert programmer concerns </a:t>
            </a:r>
            <a:r>
              <a:rPr lang="en-GB" dirty="0" err="1"/>
              <a:t>themself</a:t>
            </a:r>
            <a:r>
              <a:rPr lang="en-GB" dirty="0"/>
              <a:t> with the utmost clarity about the problem domain: the business case, the client's goal, your own goal. The structure of the program can never be flexible enough to solve every problem (or else there would be The One Program which did everything). The inflexibilities of an application design often arise from the real world constraints of the problem it is trying to solve. </a:t>
            </a:r>
          </a:p>
        </p:txBody>
      </p:sp>
    </p:spTree>
    <p:extLst>
      <p:ext uri="{BB962C8B-B14F-4D97-AF65-F5344CB8AC3E}">
        <p14:creationId xmlns:p14="http://schemas.microsoft.com/office/powerpoint/2010/main" val="2527284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1018694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exemplifies the general structure of each procedural file :</a:t>
            </a:r>
          </a:p>
          <a:p>
            <a:endParaRPr lang="en-GB" dirty="0"/>
          </a:p>
          <a:p>
            <a:r>
              <a:rPr lang="en-GB" dirty="0"/>
              <a:t>	include common utilities</a:t>
            </a:r>
          </a:p>
          <a:p>
            <a:endParaRPr lang="en-GB" dirty="0"/>
          </a:p>
          <a:p>
            <a:r>
              <a:rPr lang="en-GB" dirty="0"/>
              <a:t>	obtain data</a:t>
            </a:r>
          </a:p>
          <a:p>
            <a:r>
              <a:rPr lang="en-GB" dirty="0"/>
              <a:t>	</a:t>
            </a:r>
          </a:p>
          <a:p>
            <a:r>
              <a:rPr lang="en-GB" dirty="0"/>
              <a:t>	display view</a:t>
            </a:r>
          </a:p>
          <a:p>
            <a:endParaRPr lang="en-GB" dirty="0"/>
          </a:p>
          <a:p>
            <a:endParaRPr lang="en-GB" dirty="0"/>
          </a:p>
          <a:p>
            <a:r>
              <a:rPr lang="en-GB" dirty="0"/>
              <a:t>Note the conceptual similarity to the MVC way of thinking. View and Data logic is separated – not to the same degree – but cleanly enough. </a:t>
            </a:r>
          </a:p>
          <a:p>
            <a:endParaRPr lang="en-GB" dirty="0"/>
          </a:p>
          <a:p>
            <a:r>
              <a:rPr lang="en-GB" dirty="0"/>
              <a:t>This file however is very simple, and as it grows more confusion will enter. If you leave yourself enough room to insert incongruous code you will eventually, in a pinch, take that opportunity.  </a:t>
            </a:r>
          </a:p>
        </p:txBody>
      </p:sp>
    </p:spTree>
    <p:extLst>
      <p:ext uri="{BB962C8B-B14F-4D97-AF65-F5344CB8AC3E}">
        <p14:creationId xmlns:p14="http://schemas.microsoft.com/office/powerpoint/2010/main" val="2183363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page is responsible for handling everything a user can do with it. The page which displays the login form is the same page which handles the login action. </a:t>
            </a:r>
          </a:p>
          <a:p>
            <a:endParaRPr lang="en-GB" dirty="0"/>
          </a:p>
          <a:p>
            <a:r>
              <a:rPr lang="en-GB" dirty="0"/>
              <a:t>For many simple sites there is no more than one form per page, thus there are two actions: GET – display, POST– handle the form. </a:t>
            </a:r>
          </a:p>
          <a:p>
            <a:endParaRPr lang="en-GB" dirty="0"/>
          </a:p>
          <a:p>
            <a:r>
              <a:rPr lang="en-GB" dirty="0"/>
              <a:t>In the POST section of this switch the </a:t>
            </a:r>
            <a:r>
              <a:rPr lang="en-GB" dirty="0" err="1"/>
              <a:t>peform_login</a:t>
            </a:r>
            <a:r>
              <a:rPr lang="en-GB" dirty="0"/>
              <a:t>() function is called, this is defined in </a:t>
            </a:r>
            <a:r>
              <a:rPr lang="en-GB" dirty="0" err="1"/>
              <a:t>common.php</a:t>
            </a:r>
            <a:r>
              <a:rPr lang="en-GB" dirty="0"/>
              <a:t>.</a:t>
            </a:r>
          </a:p>
          <a:p>
            <a:endParaRPr lang="en-GB" dirty="0"/>
          </a:p>
          <a:p>
            <a:r>
              <a:rPr lang="en-GB" dirty="0"/>
              <a:t>Notice in general how "thin" this switch statement is, all of the complexity is handed off to common functions. This discipline is difficult to maintain, in older code bases it is not hard to find 100s of lines in a switch </a:t>
            </a:r>
            <a:r>
              <a:rPr lang="en-GB" dirty="0" err="1"/>
              <a:t>statemet</a:t>
            </a:r>
            <a:r>
              <a:rPr lang="en-GB" dirty="0"/>
              <a:t>. </a:t>
            </a:r>
          </a:p>
          <a:p>
            <a:endParaRPr lang="en-GB" dirty="0"/>
          </a:p>
          <a:p>
            <a:r>
              <a:rPr lang="en-GB" dirty="0"/>
              <a:t>As a general rule every "conceptual region of code" should be 5 – 10 lines: function blocks, switch/cases, etc.  Define  as many functions as you need to get to this limit. Code must above all be clear – some here would say "work", however you might find clear and broken code easier to fix and manage, than something working perfectly but incomprehensible. </a:t>
            </a:r>
          </a:p>
        </p:txBody>
      </p:sp>
    </p:spTree>
    <p:extLst>
      <p:ext uri="{BB962C8B-B14F-4D97-AF65-F5344CB8AC3E}">
        <p14:creationId xmlns:p14="http://schemas.microsoft.com/office/powerpoint/2010/main" val="2553802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section to the common file is </a:t>
            </a:r>
            <a:r>
              <a:rPr lang="en-GB" dirty="0" err="1"/>
              <a:t>boostraping</a:t>
            </a:r>
            <a:r>
              <a:rPr lang="en-GB" dirty="0"/>
              <a:t>: linear code which actually calls functions (rather than, say, define them).</a:t>
            </a:r>
          </a:p>
          <a:p>
            <a:endParaRPr lang="en-GB" dirty="0"/>
          </a:p>
          <a:p>
            <a:r>
              <a:rPr lang="en-GB" dirty="0"/>
              <a:t>This sets up everything every page of the site will need.</a:t>
            </a:r>
          </a:p>
          <a:p>
            <a:endParaRPr lang="en-GB" dirty="0"/>
          </a:p>
          <a:p>
            <a:r>
              <a:rPr lang="en-GB" dirty="0"/>
              <a:t>The $</a:t>
            </a:r>
            <a:r>
              <a:rPr lang="en-GB" dirty="0" err="1"/>
              <a:t>gPDO</a:t>
            </a:r>
            <a:r>
              <a:rPr lang="en-GB" dirty="0"/>
              <a:t> variable (g for global)  is set here so I can be passed to the database functions which require it. </a:t>
            </a:r>
          </a:p>
          <a:p>
            <a:endParaRPr lang="en-GB" dirty="0"/>
          </a:p>
        </p:txBody>
      </p:sp>
    </p:spTree>
    <p:extLst>
      <p:ext uri="{BB962C8B-B14F-4D97-AF65-F5344CB8AC3E}">
        <p14:creationId xmlns:p14="http://schemas.microsoft.com/office/powerpoint/2010/main" val="3039610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use of PHP in templates is highly restricted. The kind of programming code admitted is sometimes called "view logic" --- it must be restricted only to echo's and basic formatting.</a:t>
            </a:r>
          </a:p>
          <a:p>
            <a:endParaRPr lang="en-GB" dirty="0"/>
          </a:p>
          <a:p>
            <a:r>
              <a:rPr lang="en-GB" dirty="0"/>
              <a:t>No decisions should be made in a template, and certainly no database queries. Why?</a:t>
            </a:r>
          </a:p>
          <a:p>
            <a:endParaRPr lang="en-GB" dirty="0"/>
          </a:p>
          <a:p>
            <a:r>
              <a:rPr lang="en-GB" dirty="0"/>
              <a:t>Suppose there was a bug in a database query, where would you look? Well, in the database function. Suppose a title was </a:t>
            </a:r>
            <a:r>
              <a:rPr lang="en-GB" dirty="0" err="1"/>
              <a:t>miscapitalized</a:t>
            </a:r>
            <a:r>
              <a:rPr lang="en-GB" dirty="0"/>
              <a:t>, how would you fix that? Perhaps a </a:t>
            </a:r>
            <a:r>
              <a:rPr lang="en-GB" dirty="0" err="1"/>
              <a:t>ucwords</a:t>
            </a:r>
            <a:r>
              <a:rPr lang="en-GB" dirty="0"/>
              <a:t>() in the view. </a:t>
            </a:r>
          </a:p>
          <a:p>
            <a:endParaRPr lang="en-GB" dirty="0"/>
          </a:p>
          <a:p>
            <a:r>
              <a:rPr lang="en-GB" dirty="0"/>
              <a:t>Now suppose everything was mixed together, suppose you had 100s of lines of code in your view. How do you fix a title? Well first you're going to have to read though the entire fix and figure out what's going on. A nightmare. </a:t>
            </a:r>
          </a:p>
          <a:p>
            <a:endParaRPr lang="en-GB" dirty="0"/>
          </a:p>
        </p:txBody>
      </p:sp>
    </p:spTree>
    <p:extLst>
      <p:ext uri="{BB962C8B-B14F-4D97-AF65-F5344CB8AC3E}">
        <p14:creationId xmlns:p14="http://schemas.microsoft.com/office/powerpoint/2010/main" val="892319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83079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skill of a programmer is often underestimated because it is almost entirely cognitive: how clearly can you think about problems, how well can you reason through code, how well can you design programming solutions?</a:t>
            </a:r>
          </a:p>
          <a:p>
            <a:endParaRPr lang="en-GB" dirty="0"/>
          </a:p>
          <a:p>
            <a:r>
              <a:rPr lang="en-GB" dirty="0"/>
              <a:t>Expressing your ideas in syntax is the final, and perhaps, least time-intensive aspect of programming. The effort is understanding what to write and why. </a:t>
            </a:r>
          </a:p>
          <a:p>
            <a:endParaRPr lang="en-GB" dirty="0"/>
          </a:p>
          <a:p>
            <a:r>
              <a:rPr lang="en-GB" dirty="0"/>
              <a:t>In this web development course you have seen many examples of code and considered many different ways of solving problems. This is a good start, now you need to build on this knowledge. </a:t>
            </a:r>
          </a:p>
        </p:txBody>
      </p:sp>
    </p:spTree>
    <p:extLst>
      <p:ext uri="{BB962C8B-B14F-4D97-AF65-F5344CB8AC3E}">
        <p14:creationId xmlns:p14="http://schemas.microsoft.com/office/powerpoint/2010/main" val="3975948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2520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Several questions follow which are designed to prompt you to think about the design behind a blog.</a:t>
            </a:r>
          </a:p>
          <a:p>
            <a:endParaRPr lang="en-US" dirty="0">
              <a:latin typeface="Arial" charset="0"/>
              <a:cs typeface="Arial" charset="0"/>
            </a:endParaRPr>
          </a:p>
          <a:p>
            <a:r>
              <a:rPr lang="en-US" dirty="0">
                <a:latin typeface="Arial" charset="0"/>
                <a:cs typeface="Arial" charset="0"/>
              </a:rPr>
              <a:t>Though these questions appear specific to a blog, can you determine what the general question "behind" each is? In each case think  of a similar question you might as of a different site, say, of BBC News. </a:t>
            </a:r>
          </a:p>
          <a:p>
            <a:endParaRPr lang="en-US" dirty="0">
              <a:latin typeface="Arial" charset="0"/>
              <a:cs typeface="Arial" charset="0"/>
            </a:endParaRPr>
          </a:p>
          <a:p>
            <a:r>
              <a:rPr lang="en-US" dirty="0">
                <a:latin typeface="Arial" charset="0"/>
                <a:cs typeface="Arial" charset="0"/>
              </a:rPr>
              <a:t>Feel free to look at online examples to help you. </a:t>
            </a:r>
          </a:p>
          <a:p>
            <a:endParaRPr lang="en-US" dirty="0">
              <a:latin typeface="Arial" charset="0"/>
              <a:cs typeface="Arial" charset="0"/>
            </a:endParaRPr>
          </a:p>
          <a:p>
            <a:r>
              <a:rPr lang="en-US" dirty="0">
                <a:latin typeface="Arial" charset="0"/>
                <a:cs typeface="Arial" charset="0"/>
              </a:rPr>
              <a:t>This chapter will provide some sample answers further on. </a:t>
            </a:r>
          </a:p>
          <a:p>
            <a:endParaRPr lang="en-US" dirty="0">
              <a:latin typeface="Arial" charset="0"/>
              <a:cs typeface="Arial" charset="0"/>
            </a:endParaRPr>
          </a:p>
        </p:txBody>
      </p:sp>
    </p:spTree>
    <p:extLst>
      <p:ext uri="{BB962C8B-B14F-4D97-AF65-F5344CB8AC3E}">
        <p14:creationId xmlns:p14="http://schemas.microsoft.com/office/powerpoint/2010/main" val="220233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p>
        </p:txBody>
      </p:sp>
    </p:spTree>
    <p:extLst>
      <p:ext uri="{BB962C8B-B14F-4D97-AF65-F5344CB8AC3E}">
        <p14:creationId xmlns:p14="http://schemas.microsoft.com/office/powerpoint/2010/main" val="200123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2273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10118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732543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lots of ways you can distribute the functionality of a blog across several pages, above is one example. </a:t>
            </a:r>
          </a:p>
          <a:p>
            <a:endParaRPr lang="en-GB" dirty="0"/>
          </a:p>
          <a:p>
            <a:endParaRPr lang="en-GB" dirty="0"/>
          </a:p>
        </p:txBody>
      </p:sp>
    </p:spTree>
    <p:extLst>
      <p:ext uri="{BB962C8B-B14F-4D97-AF65-F5344CB8AC3E}">
        <p14:creationId xmlns:p14="http://schemas.microsoft.com/office/powerpoint/2010/main" val="4236830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Here is th</a:t>
            </a:r>
            <a:r>
              <a:rPr lang="en-GB" dirty="0"/>
              <a:t>e minimal amount of information you might collect about an article. </a:t>
            </a:r>
          </a:p>
          <a:p>
            <a:endParaRPr lang="en-GB" baseline="0" dirty="0"/>
          </a:p>
          <a:p>
            <a:r>
              <a:rPr lang="en-GB" dirty="0"/>
              <a:t>It will require an id, as almost all data in relational databases do. </a:t>
            </a:r>
          </a:p>
          <a:p>
            <a:endParaRPr lang="en-GB" baseline="0" dirty="0"/>
          </a:p>
          <a:p>
            <a:r>
              <a:rPr lang="en-GB" dirty="0"/>
              <a:t>The author field refers to an id on the users table, so that we can determine all the information about the author using a JOIN. </a:t>
            </a:r>
            <a:endParaRPr lang="en-GB" baseline="0" dirty="0"/>
          </a:p>
        </p:txBody>
      </p:sp>
    </p:spTree>
    <p:extLst>
      <p:ext uri="{BB962C8B-B14F-4D97-AF65-F5344CB8AC3E}">
        <p14:creationId xmlns:p14="http://schemas.microsoft.com/office/powerpoint/2010/main" val="3011469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a:solidFill>
                  <a:srgbClr val="0070C0"/>
                </a:solidFill>
                <a:latin typeface="Arial" pitchFamily="34" charset="0"/>
                <a:cs typeface="Arial" pitchFamily="34" charset="0"/>
              </a:rPr>
              <a:t>	QAPHP7 1.0</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PHP7 for Web Development </a:t>
            </a:r>
          </a:p>
        </p:txBody>
      </p:sp>
      <p:sp>
        <p:nvSpPr>
          <p:cNvPr id="4099" name="Subtitle 2"/>
          <p:cNvSpPr>
            <a:spLocks noGrp="1"/>
          </p:cNvSpPr>
          <p:nvPr>
            <p:ph type="subTitle" idx="1"/>
          </p:nvPr>
        </p:nvSpPr>
        <p:spPr/>
        <p:txBody>
          <a:bodyPr/>
          <a:lstStyle/>
          <a:p>
            <a:r>
              <a:rPr lang="en-US" dirty="0">
                <a:latin typeface="Arial" charset="0"/>
                <a:cs typeface="Arial" charset="0"/>
              </a:rPr>
              <a:t>BLOG:</a:t>
            </a:r>
          </a:p>
          <a:p>
            <a:r>
              <a:rPr lang="en-US" dirty="0">
                <a:latin typeface="Arial" charset="0"/>
                <a:cs typeface="Arial" charset="0"/>
              </a:rPr>
              <a:t>A Blog Case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42847" y="928670"/>
            <a:ext cx="8786844" cy="6020770"/>
          </a:xfrm>
        </p:spPr>
        <p:txBody>
          <a:bodyPr>
            <a:normAutofit/>
          </a:bodyPr>
          <a:lstStyle/>
          <a:p>
            <a:r>
              <a:rPr lang="en-GB" dirty="0"/>
              <a:t>A very simple users table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role is an integer – this could be a kind of access level or a </a:t>
            </a:r>
            <a:r>
              <a:rPr lang="en-GB" dirty="0" err="1"/>
              <a:t>const</a:t>
            </a:r>
            <a:r>
              <a:rPr lang="en-GB" dirty="0"/>
              <a:t>-integer mapping in the code base (</a:t>
            </a:r>
            <a:r>
              <a:rPr lang="en-GB" dirty="0" err="1"/>
              <a:t>ie</a:t>
            </a:r>
            <a:r>
              <a:rPr lang="en-GB" dirty="0"/>
              <a:t>. an </a:t>
            </a:r>
            <a:r>
              <a:rPr lang="en-GB" dirty="0" err="1"/>
              <a:t>enum</a:t>
            </a:r>
            <a:r>
              <a:rPr lang="en-GB" dirty="0"/>
              <a:t>)</a:t>
            </a:r>
          </a:p>
          <a:p>
            <a:endParaRPr lang="en-GB" dirty="0"/>
          </a:p>
          <a:p>
            <a:endParaRPr lang="en-GB" dirty="0"/>
          </a:p>
        </p:txBody>
      </p:sp>
      <p:sp>
        <p:nvSpPr>
          <p:cNvPr id="3" name="Title 2"/>
          <p:cNvSpPr>
            <a:spLocks noGrp="1"/>
          </p:cNvSpPr>
          <p:nvPr>
            <p:ph type="title"/>
          </p:nvPr>
        </p:nvSpPr>
        <p:spPr/>
        <p:txBody>
          <a:bodyPr/>
          <a:lstStyle/>
          <a:p>
            <a:r>
              <a:rPr lang="en-GB" dirty="0"/>
              <a:t>Database Overview</a:t>
            </a:r>
          </a:p>
        </p:txBody>
      </p:sp>
      <p:sp>
        <p:nvSpPr>
          <p:cNvPr id="4" name="TextBox 3"/>
          <p:cNvSpPr txBox="1"/>
          <p:nvPr/>
        </p:nvSpPr>
        <p:spPr>
          <a:xfrm>
            <a:off x="0" y="1549668"/>
            <a:ext cx="9144000" cy="4093428"/>
          </a:xfrm>
          <a:prstGeom prst="rect">
            <a:avLst/>
          </a:prstGeom>
          <a:solidFill>
            <a:schemeClr val="accent1">
              <a:lumMod val="40000"/>
              <a:lumOff val="60000"/>
            </a:schemeClr>
          </a:solidFill>
        </p:spPr>
        <p:txBody>
          <a:bodyPr wrap="square" rtlCol="0">
            <a:spAutoFit/>
          </a:bodyPr>
          <a:lstStyle/>
          <a:p>
            <a:r>
              <a:rPr lang="en-GB" sz="2000" dirty="0">
                <a:latin typeface="Courier New" pitchFamily="49" charset="0"/>
                <a:cs typeface="Courier New" pitchFamily="49" charset="0"/>
              </a:rPr>
              <a:t>CREATE TABLE users (</a:t>
            </a:r>
          </a:p>
          <a:p>
            <a:r>
              <a:rPr lang="en-GB" sz="2000" dirty="0">
                <a:latin typeface="Courier New" pitchFamily="49" charset="0"/>
                <a:cs typeface="Courier New" pitchFamily="49" charset="0"/>
              </a:rPr>
              <a:t>  id </a:t>
            </a:r>
            <a:r>
              <a:rPr lang="en-GB" sz="2000" dirty="0" err="1">
                <a:latin typeface="Courier New" pitchFamily="49" charset="0"/>
                <a:cs typeface="Courier New" pitchFamily="49" charset="0"/>
              </a:rPr>
              <a:t>int</a:t>
            </a:r>
            <a:r>
              <a:rPr lang="en-GB" sz="2000" dirty="0">
                <a:latin typeface="Courier New" pitchFamily="49" charset="0"/>
                <a:cs typeface="Courier New" pitchFamily="49" charset="0"/>
              </a:rPr>
              <a:t>(11) unsigned NOT NULL AUTO_INCREMENT,</a:t>
            </a:r>
          </a:p>
          <a:p>
            <a:r>
              <a:rPr lang="en-GB" sz="2000" dirty="0">
                <a:latin typeface="Courier New" pitchFamily="49" charset="0"/>
                <a:cs typeface="Courier New" pitchFamily="49" charset="0"/>
              </a:rPr>
              <a:t>  username varchar(255) DEFAULT NULL,</a:t>
            </a:r>
          </a:p>
          <a:p>
            <a:r>
              <a:rPr lang="en-GB" sz="2000" dirty="0">
                <a:latin typeface="Courier New" pitchFamily="49" charset="0"/>
                <a:cs typeface="Courier New" pitchFamily="49" charset="0"/>
              </a:rPr>
              <a:t>  password varchar(255) DEFAULT NULL,</a:t>
            </a:r>
          </a:p>
          <a:p>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fullname</a:t>
            </a:r>
            <a:r>
              <a:rPr lang="en-GB" sz="2000" dirty="0">
                <a:latin typeface="Courier New" pitchFamily="49" charset="0"/>
                <a:cs typeface="Courier New" pitchFamily="49" charset="0"/>
              </a:rPr>
              <a:t> varchar(255) DEFAULT NULL,</a:t>
            </a:r>
          </a:p>
          <a:p>
            <a:r>
              <a:rPr lang="en-GB" sz="2000" dirty="0">
                <a:latin typeface="Courier New" pitchFamily="49" charset="0"/>
                <a:cs typeface="Courier New" pitchFamily="49" charset="0"/>
              </a:rPr>
              <a:t>  role </a:t>
            </a:r>
            <a:r>
              <a:rPr lang="en-GB" sz="2000" dirty="0" err="1">
                <a:latin typeface="Courier New" pitchFamily="49" charset="0"/>
                <a:cs typeface="Courier New" pitchFamily="49" charset="0"/>
              </a:rPr>
              <a:t>int</a:t>
            </a:r>
            <a:r>
              <a:rPr lang="en-GB" sz="2000" dirty="0">
                <a:latin typeface="Courier New" pitchFamily="49" charset="0"/>
                <a:cs typeface="Courier New" pitchFamily="49" charset="0"/>
              </a:rPr>
              <a:t>(11) DEFAULT NULL,</a:t>
            </a:r>
          </a:p>
          <a:p>
            <a:r>
              <a:rPr lang="en-GB" sz="2000" dirty="0">
                <a:latin typeface="Courier New" pitchFamily="49" charset="0"/>
                <a:cs typeface="Courier New" pitchFamily="49" charset="0"/>
              </a:rPr>
              <a:t>  email varchar(255) DEFAULT NULL,</a:t>
            </a:r>
          </a:p>
          <a:p>
            <a:endParaRPr lang="en-GB" sz="2000" dirty="0">
              <a:latin typeface="Courier New" pitchFamily="49" charset="0"/>
              <a:cs typeface="Courier New" pitchFamily="49" charset="0"/>
            </a:endParaRP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  PRIMARY KEY (id),</a:t>
            </a:r>
          </a:p>
          <a:p>
            <a:r>
              <a:rPr lang="en-GB" sz="2000" dirty="0">
                <a:latin typeface="Courier New" pitchFamily="49" charset="0"/>
                <a:cs typeface="Courier New" pitchFamily="49" charset="0"/>
              </a:rPr>
              <a:t>  UNIQUE KEY </a:t>
            </a:r>
            <a:r>
              <a:rPr lang="en-GB" sz="2000" dirty="0" err="1">
                <a:latin typeface="Courier New" pitchFamily="49" charset="0"/>
                <a:cs typeface="Courier New" pitchFamily="49" charset="0"/>
              </a:rPr>
              <a:t>email_UNIQUE</a:t>
            </a:r>
            <a:r>
              <a:rPr lang="en-GB" sz="2000" dirty="0">
                <a:latin typeface="Courier New" pitchFamily="49" charset="0"/>
                <a:cs typeface="Courier New" pitchFamily="49" charset="0"/>
              </a:rPr>
              <a:t> (email)</a:t>
            </a:r>
          </a:p>
          <a:p>
            <a:r>
              <a:rPr lang="en-GB" sz="2000" dirty="0">
                <a:latin typeface="Courier New" pitchFamily="49" charset="0"/>
                <a:cs typeface="Courier New" pitchFamily="49" charset="0"/>
              </a:rPr>
              <a:t>) ENGINE=</a:t>
            </a:r>
            <a:r>
              <a:rPr lang="en-GB" sz="2000" dirty="0" err="1">
                <a:latin typeface="Courier New" pitchFamily="49" charset="0"/>
                <a:cs typeface="Courier New" pitchFamily="49" charset="0"/>
              </a:rPr>
              <a:t>InnoDB</a:t>
            </a:r>
            <a:r>
              <a:rPr lang="en-GB" sz="2000" dirty="0">
                <a:latin typeface="Courier New" pitchFamily="49" charset="0"/>
                <a:cs typeface="Courier New" pitchFamily="49" charset="0"/>
              </a:rPr>
              <a:t> DEFAULT CHARSET=utf8;</a:t>
            </a:r>
          </a:p>
          <a:p>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188012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lstStyle/>
          <a:p>
            <a:r>
              <a:rPr lang="en-GB" dirty="0"/>
              <a:t>Queries we will need</a:t>
            </a:r>
          </a:p>
        </p:txBody>
      </p:sp>
      <p:sp>
        <p:nvSpPr>
          <p:cNvPr id="4" name="TextBox 3"/>
          <p:cNvSpPr txBox="1"/>
          <p:nvPr/>
        </p:nvSpPr>
        <p:spPr>
          <a:xfrm>
            <a:off x="0" y="928670"/>
            <a:ext cx="9144000" cy="5632311"/>
          </a:xfrm>
          <a:prstGeom prst="rect">
            <a:avLst/>
          </a:prstGeom>
          <a:solidFill>
            <a:schemeClr val="accent1">
              <a:lumMod val="40000"/>
              <a:lumOff val="60000"/>
            </a:schemeClr>
          </a:solidFill>
        </p:spPr>
        <p:txBody>
          <a:bodyPr wrap="square" rtlCol="0">
            <a:spAutoFit/>
          </a:bodyPr>
          <a:lstStyle/>
          <a:p>
            <a:r>
              <a:rPr lang="en-GB" sz="2000" dirty="0">
                <a:latin typeface="Courier New" pitchFamily="49" charset="0"/>
                <a:cs typeface="Courier New" pitchFamily="49" charset="0"/>
              </a:rPr>
              <a:t>INSERT INTO </a:t>
            </a:r>
            <a:r>
              <a:rPr lang="en-GB" sz="2000" dirty="0" err="1">
                <a:latin typeface="Courier New" pitchFamily="49" charset="0"/>
                <a:cs typeface="Courier New" pitchFamily="49" charset="0"/>
              </a:rPr>
              <a:t>blog.users</a:t>
            </a:r>
            <a:r>
              <a:rPr lang="en-GB" sz="2000" dirty="0">
                <a:latin typeface="Courier New" pitchFamily="49" charset="0"/>
                <a:cs typeface="Courier New" pitchFamily="49" charset="0"/>
              </a:rPr>
              <a:t> (username, role, email) </a:t>
            </a:r>
          </a:p>
          <a:p>
            <a:r>
              <a:rPr lang="en-GB" sz="2000" dirty="0">
                <a:latin typeface="Courier New" pitchFamily="49" charset="0"/>
                <a:cs typeface="Courier New" pitchFamily="49" charset="0"/>
              </a:rPr>
              <a:t>VALUES ('</a:t>
            </a:r>
            <a:r>
              <a:rPr lang="en-GB" sz="2000" dirty="0" err="1">
                <a:latin typeface="Courier New" pitchFamily="49" charset="0"/>
                <a:cs typeface="Courier New" pitchFamily="49" charset="0"/>
              </a:rPr>
              <a:t>sholmes</a:t>
            </a:r>
            <a:r>
              <a:rPr lang="en-GB" sz="2000" dirty="0">
                <a:latin typeface="Courier New" pitchFamily="49" charset="0"/>
                <a:cs typeface="Courier New" pitchFamily="49" charset="0"/>
              </a:rPr>
              <a:t>', '1', 'sholmes@example.com');</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INSERT INTO </a:t>
            </a:r>
            <a:r>
              <a:rPr lang="en-GB" sz="2000" dirty="0" err="1">
                <a:latin typeface="Courier New" pitchFamily="49" charset="0"/>
                <a:cs typeface="Courier New" pitchFamily="49" charset="0"/>
              </a:rPr>
              <a:t>blog.articles</a:t>
            </a:r>
            <a:r>
              <a:rPr lang="en-GB" sz="2000" dirty="0">
                <a:latin typeface="Courier New" pitchFamily="49" charset="0"/>
                <a:cs typeface="Courier New" pitchFamily="49" charset="0"/>
              </a:rPr>
              <a:t> </a:t>
            </a:r>
          </a:p>
          <a:p>
            <a:r>
              <a:rPr lang="en-GB" sz="2000" dirty="0">
                <a:latin typeface="Courier New" pitchFamily="49" charset="0"/>
                <a:cs typeface="Courier New" pitchFamily="49" charset="0"/>
              </a:rPr>
              <a:t>(title, body, author, category)  VALUES </a:t>
            </a:r>
          </a:p>
          <a:p>
            <a:r>
              <a:rPr lang="en-GB" sz="2000" dirty="0">
                <a:latin typeface="Courier New" pitchFamily="49" charset="0"/>
                <a:cs typeface="Courier New" pitchFamily="49" charset="0"/>
              </a:rPr>
              <a:t>('A Monograph on Tobacco Ash', 'For many years I have studied cigarettes with some interest. ...', 1, 1, NOW());	</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SELECT * FROM </a:t>
            </a:r>
            <a:r>
              <a:rPr lang="en-GB" sz="2000" dirty="0" err="1">
                <a:latin typeface="Courier New" pitchFamily="49" charset="0"/>
                <a:cs typeface="Courier New" pitchFamily="49" charset="0"/>
              </a:rPr>
              <a:t>blog.articles</a:t>
            </a:r>
            <a:r>
              <a:rPr lang="en-GB" sz="2000" dirty="0">
                <a:latin typeface="Courier New" pitchFamily="49" charset="0"/>
                <a:cs typeface="Courier New" pitchFamily="49" charset="0"/>
              </a:rPr>
              <a:t>;</a:t>
            </a:r>
          </a:p>
          <a:p>
            <a:r>
              <a:rPr lang="en-GB" sz="2000" dirty="0">
                <a:latin typeface="Courier New" pitchFamily="49" charset="0"/>
                <a:cs typeface="Courier New" pitchFamily="49" charset="0"/>
              </a:rPr>
              <a:t>SELECT * FROM </a:t>
            </a:r>
            <a:r>
              <a:rPr lang="en-GB" sz="2000" dirty="0" err="1">
                <a:latin typeface="Courier New" pitchFamily="49" charset="0"/>
                <a:cs typeface="Courier New" pitchFamily="49" charset="0"/>
              </a:rPr>
              <a:t>blog.users</a:t>
            </a:r>
            <a:r>
              <a:rPr lang="en-GB" sz="2000" dirty="0">
                <a:latin typeface="Courier New" pitchFamily="49" charset="0"/>
                <a:cs typeface="Courier New" pitchFamily="49" charset="0"/>
              </a:rPr>
              <a:t>;</a:t>
            </a:r>
            <a:br>
              <a:rPr lang="en-GB" sz="2000" dirty="0">
                <a:latin typeface="Courier New" pitchFamily="49" charset="0"/>
                <a:cs typeface="Courier New" pitchFamily="49" charset="0"/>
              </a:rPr>
            </a:br>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SELECT * FROM </a:t>
            </a:r>
            <a:r>
              <a:rPr lang="en-GB" sz="2000" dirty="0" err="1">
                <a:latin typeface="Courier New" pitchFamily="49" charset="0"/>
                <a:cs typeface="Courier New" pitchFamily="49" charset="0"/>
              </a:rPr>
              <a:t>blog.users</a:t>
            </a:r>
            <a:r>
              <a:rPr lang="en-GB" sz="2000" dirty="0">
                <a:latin typeface="Courier New" pitchFamily="49" charset="0"/>
                <a:cs typeface="Courier New" pitchFamily="49" charset="0"/>
              </a:rPr>
              <a:t> WHERE </a:t>
            </a:r>
            <a:r>
              <a:rPr lang="en-GB" sz="2000" dirty="0" err="1">
                <a:latin typeface="Courier New" pitchFamily="49" charset="0"/>
                <a:cs typeface="Courier New" pitchFamily="49" charset="0"/>
              </a:rPr>
              <a:t>users.username</a:t>
            </a:r>
            <a:r>
              <a:rPr lang="en-GB" sz="2000" dirty="0">
                <a:latin typeface="Courier New" pitchFamily="49" charset="0"/>
                <a:cs typeface="Courier New" pitchFamily="49" charset="0"/>
              </a:rPr>
              <a:t> = '</a:t>
            </a:r>
            <a:r>
              <a:rPr lang="en-GB" sz="2000" dirty="0" err="1">
                <a:latin typeface="Courier New" pitchFamily="49" charset="0"/>
                <a:cs typeface="Courier New" pitchFamily="49" charset="0"/>
              </a:rPr>
              <a:t>sholmes</a:t>
            </a:r>
            <a:r>
              <a:rPr lang="en-GB" sz="2000" dirty="0">
                <a:latin typeface="Courier New" pitchFamily="49" charset="0"/>
                <a:cs typeface="Courier New" pitchFamily="49" charset="0"/>
              </a:rPr>
              <a:t>' AND password = '..';</a:t>
            </a:r>
          </a:p>
          <a:p>
            <a:br>
              <a:rPr lang="en-GB" sz="2000" dirty="0">
                <a:latin typeface="Courier New" pitchFamily="49" charset="0"/>
                <a:cs typeface="Courier New" pitchFamily="49" charset="0"/>
              </a:rPr>
            </a:br>
            <a:r>
              <a:rPr lang="en-GB" sz="2000" dirty="0">
                <a:latin typeface="Courier New" pitchFamily="49" charset="0"/>
                <a:cs typeface="Courier New" pitchFamily="49" charset="0"/>
              </a:rPr>
              <a:t>SELECT * FROM </a:t>
            </a:r>
            <a:r>
              <a:rPr lang="en-GB" sz="2000" dirty="0" err="1">
                <a:latin typeface="Courier New" pitchFamily="49" charset="0"/>
                <a:cs typeface="Courier New" pitchFamily="49" charset="0"/>
              </a:rPr>
              <a:t>blog.articles</a:t>
            </a: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blog.users</a:t>
            </a:r>
            <a:r>
              <a:rPr lang="en-GB" sz="2000" dirty="0">
                <a:latin typeface="Courier New" pitchFamily="49" charset="0"/>
                <a:cs typeface="Courier New" pitchFamily="49" charset="0"/>
              </a:rPr>
              <a:t> WHERE </a:t>
            </a:r>
            <a:r>
              <a:rPr lang="en-GB" sz="2000" dirty="0" err="1">
                <a:latin typeface="Courier New" pitchFamily="49" charset="0"/>
                <a:cs typeface="Courier New" pitchFamily="49" charset="0"/>
              </a:rPr>
              <a:t>articles.author</a:t>
            </a:r>
            <a:r>
              <a:rPr lang="en-GB" sz="2000" dirty="0">
                <a:latin typeface="Courier New" pitchFamily="49" charset="0"/>
                <a:cs typeface="Courier New" pitchFamily="49" charset="0"/>
              </a:rPr>
              <a:t> = users.id;</a:t>
            </a:r>
          </a:p>
          <a:p>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168509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lstStyle/>
          <a:p>
            <a:r>
              <a:rPr lang="en-GB" dirty="0"/>
              <a:t>The Homepage: Listing</a:t>
            </a:r>
            <a:r>
              <a:rPr lang="en-GB" baseline="0" dirty="0"/>
              <a:t> Articles</a:t>
            </a:r>
            <a:endParaRPr lang="en-GB" dirty="0"/>
          </a:p>
        </p:txBody>
      </p:sp>
      <p:pic>
        <p:nvPicPr>
          <p:cNvPr id="6" name="Picture 5"/>
          <p:cNvPicPr>
            <a:picLocks noChangeAspect="1"/>
          </p:cNvPicPr>
          <p:nvPr/>
        </p:nvPicPr>
        <p:blipFill>
          <a:blip r:embed="rId3"/>
          <a:stretch>
            <a:fillRect/>
          </a:stretch>
        </p:blipFill>
        <p:spPr>
          <a:xfrm>
            <a:off x="142844" y="928670"/>
            <a:ext cx="10058400" cy="6991350"/>
          </a:xfrm>
          <a:prstGeom prst="rect">
            <a:avLst/>
          </a:prstGeom>
        </p:spPr>
      </p:pic>
    </p:spTree>
    <p:extLst>
      <p:ext uri="{BB962C8B-B14F-4D97-AF65-F5344CB8AC3E}">
        <p14:creationId xmlns:p14="http://schemas.microsoft.com/office/powerpoint/2010/main" val="130166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lstStyle/>
          <a:p>
            <a:r>
              <a:rPr lang="en-GB" dirty="0"/>
              <a:t>Viewing an Article</a:t>
            </a:r>
          </a:p>
        </p:txBody>
      </p:sp>
      <p:pic>
        <p:nvPicPr>
          <p:cNvPr id="4" name="Picture 3"/>
          <p:cNvPicPr>
            <a:picLocks noChangeAspect="1"/>
          </p:cNvPicPr>
          <p:nvPr/>
        </p:nvPicPr>
        <p:blipFill>
          <a:blip r:embed="rId3"/>
          <a:stretch>
            <a:fillRect/>
          </a:stretch>
        </p:blipFill>
        <p:spPr>
          <a:xfrm>
            <a:off x="-754753" y="1026422"/>
            <a:ext cx="11229975" cy="8124825"/>
          </a:xfrm>
          <a:prstGeom prst="rect">
            <a:avLst/>
          </a:prstGeom>
        </p:spPr>
      </p:pic>
    </p:spTree>
    <p:extLst>
      <p:ext uri="{BB962C8B-B14F-4D97-AF65-F5344CB8AC3E}">
        <p14:creationId xmlns:p14="http://schemas.microsoft.com/office/powerpoint/2010/main" val="369244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lstStyle/>
          <a:p>
            <a:r>
              <a:rPr lang="en-GB" dirty="0"/>
              <a:t>Logging in</a:t>
            </a:r>
          </a:p>
        </p:txBody>
      </p:sp>
      <p:pic>
        <p:nvPicPr>
          <p:cNvPr id="4" name="Picture 3"/>
          <p:cNvPicPr>
            <a:picLocks noChangeAspect="1"/>
          </p:cNvPicPr>
          <p:nvPr/>
        </p:nvPicPr>
        <p:blipFill>
          <a:blip r:embed="rId3"/>
          <a:stretch>
            <a:fillRect/>
          </a:stretch>
        </p:blipFill>
        <p:spPr>
          <a:xfrm>
            <a:off x="142844" y="928670"/>
            <a:ext cx="11020425" cy="4314825"/>
          </a:xfrm>
          <a:prstGeom prst="rect">
            <a:avLst/>
          </a:prstGeom>
        </p:spPr>
      </p:pic>
    </p:spTree>
    <p:extLst>
      <p:ext uri="{BB962C8B-B14F-4D97-AF65-F5344CB8AC3E}">
        <p14:creationId xmlns:p14="http://schemas.microsoft.com/office/powerpoint/2010/main" val="29274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lstStyle/>
          <a:p>
            <a:r>
              <a:rPr lang="en-GB" dirty="0"/>
              <a:t>Submitting Articles</a:t>
            </a:r>
          </a:p>
        </p:txBody>
      </p:sp>
      <p:pic>
        <p:nvPicPr>
          <p:cNvPr id="4" name="Picture 3"/>
          <p:cNvPicPr>
            <a:picLocks noChangeAspect="1"/>
          </p:cNvPicPr>
          <p:nvPr/>
        </p:nvPicPr>
        <p:blipFill>
          <a:blip r:embed="rId3"/>
          <a:stretch>
            <a:fillRect/>
          </a:stretch>
        </p:blipFill>
        <p:spPr>
          <a:xfrm>
            <a:off x="142844" y="928670"/>
            <a:ext cx="8715375" cy="6715125"/>
          </a:xfrm>
          <a:prstGeom prst="rect">
            <a:avLst/>
          </a:prstGeom>
        </p:spPr>
      </p:pic>
    </p:spTree>
    <p:extLst>
      <p:ext uri="{BB962C8B-B14F-4D97-AF65-F5344CB8AC3E}">
        <p14:creationId xmlns:p14="http://schemas.microsoft.com/office/powerpoint/2010/main" val="407640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lstStyle/>
          <a:p>
            <a:r>
              <a:rPr lang="en-GB" dirty="0"/>
              <a:t>The Admin</a:t>
            </a:r>
          </a:p>
        </p:txBody>
      </p:sp>
      <p:pic>
        <p:nvPicPr>
          <p:cNvPr id="5" name="Picture 4"/>
          <p:cNvPicPr>
            <a:picLocks noChangeAspect="1"/>
          </p:cNvPicPr>
          <p:nvPr/>
        </p:nvPicPr>
        <p:blipFill>
          <a:blip r:embed="rId3"/>
          <a:stretch>
            <a:fillRect/>
          </a:stretch>
        </p:blipFill>
        <p:spPr>
          <a:xfrm>
            <a:off x="0" y="726539"/>
            <a:ext cx="10401300" cy="8162925"/>
          </a:xfrm>
          <a:prstGeom prst="rect">
            <a:avLst/>
          </a:prstGeom>
        </p:spPr>
      </p:pic>
    </p:spTree>
    <p:extLst>
      <p:ext uri="{BB962C8B-B14F-4D97-AF65-F5344CB8AC3E}">
        <p14:creationId xmlns:p14="http://schemas.microsoft.com/office/powerpoint/2010/main" val="44169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PHP7 for Web Development </a:t>
            </a:r>
          </a:p>
        </p:txBody>
      </p:sp>
      <p:sp>
        <p:nvSpPr>
          <p:cNvPr id="4099" name="Subtitle 2"/>
          <p:cNvSpPr>
            <a:spLocks noGrp="1"/>
          </p:cNvSpPr>
          <p:nvPr>
            <p:ph type="subTitle" idx="1"/>
          </p:nvPr>
        </p:nvSpPr>
        <p:spPr/>
        <p:txBody>
          <a:bodyPr/>
          <a:lstStyle/>
          <a:p>
            <a:r>
              <a:rPr lang="en-US" dirty="0">
                <a:latin typeface="Arial" charset="0"/>
                <a:cs typeface="Arial" charset="0"/>
              </a:rPr>
              <a:t>Demo</a:t>
            </a:r>
          </a:p>
        </p:txBody>
      </p:sp>
    </p:spTree>
    <p:extLst>
      <p:ext uri="{BB962C8B-B14F-4D97-AF65-F5344CB8AC3E}">
        <p14:creationId xmlns:p14="http://schemas.microsoft.com/office/powerpoint/2010/main" val="320477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42847" y="928670"/>
            <a:ext cx="8786844" cy="5789764"/>
          </a:xfrm>
        </p:spPr>
        <p:txBody>
          <a:bodyPr>
            <a:normAutofit fontScale="92500" lnSpcReduction="10000"/>
          </a:bodyPr>
          <a:lstStyle/>
          <a:p>
            <a:r>
              <a:rPr lang="en-GB" dirty="0"/>
              <a:t>Templates</a:t>
            </a:r>
          </a:p>
          <a:p>
            <a:pPr lvl="1"/>
            <a:r>
              <a:rPr lang="en-GB" dirty="0"/>
              <a:t>admin</a:t>
            </a:r>
          </a:p>
          <a:p>
            <a:pPr lvl="1"/>
            <a:r>
              <a:rPr lang="en-GB" dirty="0"/>
              <a:t>index		-- home page</a:t>
            </a:r>
          </a:p>
          <a:p>
            <a:pPr lvl="1"/>
            <a:r>
              <a:rPr lang="en-GB" dirty="0"/>
              <a:t>login		-- login page</a:t>
            </a:r>
          </a:p>
          <a:p>
            <a:pPr lvl="1"/>
            <a:r>
              <a:rPr lang="en-GB" dirty="0"/>
              <a:t>article		-- view an article</a:t>
            </a:r>
          </a:p>
          <a:p>
            <a:pPr lvl="1"/>
            <a:r>
              <a:rPr lang="en-GB" dirty="0"/>
              <a:t>post		-- submit an article</a:t>
            </a:r>
          </a:p>
          <a:p>
            <a:pPr lvl="1"/>
            <a:r>
              <a:rPr lang="en-GB" dirty="0"/>
              <a:t>_header 		-- html head &amp; navigation</a:t>
            </a:r>
          </a:p>
          <a:p>
            <a:pPr lvl="1"/>
            <a:r>
              <a:rPr lang="en-GB" dirty="0"/>
              <a:t>_footer		-- html close &amp; footer</a:t>
            </a:r>
          </a:p>
          <a:p>
            <a:r>
              <a:rPr lang="en-GB" dirty="0"/>
              <a:t>PHP files</a:t>
            </a:r>
          </a:p>
          <a:p>
            <a:pPr lvl="1"/>
            <a:r>
              <a:rPr lang="en-GB" dirty="0"/>
              <a:t>common functions, configuration, etc.</a:t>
            </a:r>
          </a:p>
          <a:p>
            <a:pPr lvl="2"/>
            <a:r>
              <a:rPr lang="en-GB" dirty="0" err="1"/>
              <a:t>common.php</a:t>
            </a:r>
            <a:endParaRPr lang="en-GB" dirty="0"/>
          </a:p>
          <a:p>
            <a:pPr lvl="1"/>
            <a:r>
              <a:rPr lang="en-GB" dirty="0"/>
              <a:t>display and handle POST actions for views</a:t>
            </a:r>
          </a:p>
          <a:p>
            <a:pPr lvl="2"/>
            <a:r>
              <a:rPr lang="en-GB" dirty="0" err="1"/>
              <a:t>index.php</a:t>
            </a:r>
            <a:endParaRPr lang="en-GB" dirty="0"/>
          </a:p>
          <a:p>
            <a:pPr lvl="2"/>
            <a:r>
              <a:rPr lang="en-GB" dirty="0" err="1"/>
              <a:t>login.php</a:t>
            </a:r>
            <a:endParaRPr lang="en-GB" dirty="0"/>
          </a:p>
          <a:p>
            <a:pPr lvl="2"/>
            <a:r>
              <a:rPr lang="en-GB" dirty="0" err="1"/>
              <a:t>post.php</a:t>
            </a:r>
            <a:endParaRPr lang="en-GB" dirty="0"/>
          </a:p>
          <a:p>
            <a:pPr lvl="2"/>
            <a:r>
              <a:rPr lang="en-GB" dirty="0" err="1"/>
              <a:t>article.php</a:t>
            </a:r>
            <a:endParaRPr lang="en-GB" dirty="0"/>
          </a:p>
          <a:p>
            <a:pPr lvl="2"/>
            <a:r>
              <a:rPr lang="en-GB" dirty="0" err="1"/>
              <a:t>admin.php</a:t>
            </a:r>
            <a:endParaRPr lang="en-GB" dirty="0"/>
          </a:p>
          <a:p>
            <a:pPr lvl="1"/>
            <a:endParaRPr lang="en-GB" dirty="0"/>
          </a:p>
        </p:txBody>
      </p:sp>
      <p:sp>
        <p:nvSpPr>
          <p:cNvPr id="3" name="Title 2"/>
          <p:cNvSpPr>
            <a:spLocks noGrp="1"/>
          </p:cNvSpPr>
          <p:nvPr>
            <p:ph type="title"/>
          </p:nvPr>
        </p:nvSpPr>
        <p:spPr/>
        <p:txBody>
          <a:bodyPr/>
          <a:lstStyle/>
          <a:p>
            <a:r>
              <a:rPr lang="en-GB" dirty="0"/>
              <a:t>Code Review: Procedural</a:t>
            </a:r>
          </a:p>
        </p:txBody>
      </p:sp>
    </p:spTree>
    <p:extLst>
      <p:ext uri="{BB962C8B-B14F-4D97-AF65-F5344CB8AC3E}">
        <p14:creationId xmlns:p14="http://schemas.microsoft.com/office/powerpoint/2010/main" val="110797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92500" lnSpcReduction="20000"/>
          </a:bodyPr>
          <a:lstStyle/>
          <a:p>
            <a:r>
              <a:rPr lang="en-GB" dirty="0"/>
              <a:t>Models</a:t>
            </a:r>
          </a:p>
          <a:p>
            <a:pPr lvl="1"/>
            <a:r>
              <a:rPr lang="en-GB" dirty="0"/>
              <a:t>User	-- </a:t>
            </a:r>
            <a:r>
              <a:rPr lang="en-GB" dirty="0" err="1"/>
              <a:t>blog.users</a:t>
            </a:r>
            <a:endParaRPr lang="en-GB" dirty="0"/>
          </a:p>
          <a:p>
            <a:pPr lvl="1"/>
            <a:r>
              <a:rPr lang="en-GB" dirty="0"/>
              <a:t>Article	-- </a:t>
            </a:r>
            <a:r>
              <a:rPr lang="en-GB" dirty="0" err="1"/>
              <a:t>blog.articles</a:t>
            </a:r>
            <a:endParaRPr lang="en-GB" dirty="0"/>
          </a:p>
          <a:p>
            <a:pPr lvl="1"/>
            <a:endParaRPr lang="en-GB" dirty="0"/>
          </a:p>
          <a:p>
            <a:r>
              <a:rPr lang="en-GB" dirty="0"/>
              <a:t>Views</a:t>
            </a:r>
          </a:p>
          <a:p>
            <a:pPr lvl="1"/>
            <a:r>
              <a:rPr lang="en-GB" dirty="0"/>
              <a:t>admin</a:t>
            </a:r>
          </a:p>
          <a:p>
            <a:pPr lvl="1"/>
            <a:r>
              <a:rPr lang="en-GB" dirty="0"/>
              <a:t>index		-- home page</a:t>
            </a:r>
          </a:p>
          <a:p>
            <a:pPr lvl="1"/>
            <a:r>
              <a:rPr lang="en-GB" dirty="0"/>
              <a:t>article		-- view an article</a:t>
            </a:r>
          </a:p>
          <a:p>
            <a:pPr lvl="1"/>
            <a:r>
              <a:rPr lang="en-GB" dirty="0"/>
              <a:t>login		-- login page</a:t>
            </a:r>
          </a:p>
          <a:p>
            <a:pPr lvl="1"/>
            <a:r>
              <a:rPr lang="en-GB" dirty="0"/>
              <a:t>post		-- submit an article</a:t>
            </a:r>
          </a:p>
          <a:p>
            <a:pPr lvl="1"/>
            <a:r>
              <a:rPr lang="en-GB" dirty="0"/>
              <a:t>layout 		-- master layout</a:t>
            </a:r>
          </a:p>
          <a:p>
            <a:pPr lvl="1"/>
            <a:endParaRPr lang="en-GB" dirty="0"/>
          </a:p>
          <a:p>
            <a:r>
              <a:rPr lang="en-GB" dirty="0"/>
              <a:t>Controllers</a:t>
            </a:r>
          </a:p>
          <a:p>
            <a:pPr lvl="1"/>
            <a:r>
              <a:rPr lang="en-GB" dirty="0"/>
              <a:t>Article		-- CRUD REST for User</a:t>
            </a:r>
          </a:p>
          <a:p>
            <a:pPr lvl="1"/>
            <a:r>
              <a:rPr lang="en-GB" dirty="0"/>
              <a:t>User		-- CRUD REST for Article</a:t>
            </a:r>
          </a:p>
          <a:p>
            <a:pPr lvl="1"/>
            <a:r>
              <a:rPr lang="en-GB" dirty="0"/>
              <a:t>Index		-- Miscellaneous (homepage, …)</a:t>
            </a:r>
          </a:p>
          <a:p>
            <a:r>
              <a:rPr lang="en-GB" dirty="0"/>
              <a:t>Framework</a:t>
            </a:r>
          </a:p>
        </p:txBody>
      </p:sp>
      <p:sp>
        <p:nvSpPr>
          <p:cNvPr id="3" name="Title 2"/>
          <p:cNvSpPr>
            <a:spLocks noGrp="1"/>
          </p:cNvSpPr>
          <p:nvPr>
            <p:ph type="title"/>
          </p:nvPr>
        </p:nvSpPr>
        <p:spPr/>
        <p:txBody>
          <a:bodyPr/>
          <a:lstStyle/>
          <a:p>
            <a:r>
              <a:rPr lang="en-GB" dirty="0"/>
              <a:t>Code Review: Object-Oriented (MVC)</a:t>
            </a:r>
          </a:p>
        </p:txBody>
      </p:sp>
    </p:spTree>
    <p:extLst>
      <p:ext uri="{BB962C8B-B14F-4D97-AF65-F5344CB8AC3E}">
        <p14:creationId xmlns:p14="http://schemas.microsoft.com/office/powerpoint/2010/main" val="103432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b="1" dirty="0"/>
              <a:t>Objectives</a:t>
            </a:r>
          </a:p>
          <a:p>
            <a:pPr lvl="1"/>
            <a:r>
              <a:rPr lang="en-GB" dirty="0"/>
              <a:t>To design a blog database</a:t>
            </a:r>
          </a:p>
          <a:p>
            <a:pPr lvl="1"/>
            <a:r>
              <a:rPr lang="en-GB" dirty="0"/>
              <a:t>To understand the relationship between data, UI and functionality</a:t>
            </a:r>
          </a:p>
          <a:p>
            <a:pPr lvl="1"/>
            <a:r>
              <a:rPr lang="en-GB" dirty="0"/>
              <a:t>To review a code base and web development methodology</a:t>
            </a:r>
          </a:p>
          <a:p>
            <a:pPr lvl="1"/>
            <a:endParaRPr lang="en-GB" dirty="0"/>
          </a:p>
          <a:p>
            <a:r>
              <a:rPr lang="en-GB" b="1" dirty="0"/>
              <a:t>Chapter Content</a:t>
            </a:r>
          </a:p>
          <a:p>
            <a:pPr lvl="1"/>
            <a:r>
              <a:rPr lang="en-GB" dirty="0"/>
              <a:t>Group Discussion Questions</a:t>
            </a:r>
          </a:p>
          <a:p>
            <a:pPr lvl="1"/>
            <a:r>
              <a:rPr lang="en-GB" dirty="0"/>
              <a:t>Overview of UI, Data and Code</a:t>
            </a:r>
          </a:p>
          <a:p>
            <a:pPr lvl="1"/>
            <a:r>
              <a:rPr lang="en-GB" dirty="0"/>
              <a:t>Review of Design Methodology</a:t>
            </a:r>
            <a:br>
              <a:rPr lang="en-GB" dirty="0"/>
            </a:br>
            <a:endParaRPr lang="en-GB" dirty="0"/>
          </a:p>
          <a:p>
            <a:pPr lvl="1"/>
            <a:endParaRPr lang="en-GB" dirty="0"/>
          </a:p>
          <a:p>
            <a:pPr lvl="1"/>
            <a:endParaRPr lang="en-GB" dirty="0"/>
          </a:p>
        </p:txBody>
      </p:sp>
      <p:sp>
        <p:nvSpPr>
          <p:cNvPr id="3" name="Title 2"/>
          <p:cNvSpPr>
            <a:spLocks noGrp="1"/>
          </p:cNvSpPr>
          <p:nvPr>
            <p:ph type="title"/>
          </p:nvPr>
        </p:nvSpPr>
        <p:spPr/>
        <p:txBody>
          <a:bodyPr/>
          <a:lstStyle/>
          <a:p>
            <a:r>
              <a:rPr lang="en-GB" dirty="0"/>
              <a:t>Chapter Overview</a:t>
            </a:r>
          </a:p>
        </p:txBody>
      </p:sp>
    </p:spTree>
    <p:extLst>
      <p:ext uri="{BB962C8B-B14F-4D97-AF65-F5344CB8AC3E}">
        <p14:creationId xmlns:p14="http://schemas.microsoft.com/office/powerpoint/2010/main" val="3941470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PHP7 for Web Development </a:t>
            </a:r>
          </a:p>
        </p:txBody>
      </p:sp>
      <p:sp>
        <p:nvSpPr>
          <p:cNvPr id="4099" name="Subtitle 2"/>
          <p:cNvSpPr>
            <a:spLocks noGrp="1"/>
          </p:cNvSpPr>
          <p:nvPr>
            <p:ph type="subTitle" idx="1"/>
          </p:nvPr>
        </p:nvSpPr>
        <p:spPr/>
        <p:txBody>
          <a:bodyPr/>
          <a:lstStyle/>
          <a:p>
            <a:r>
              <a:rPr lang="en-US" dirty="0"/>
              <a:t>Procedural Code Review</a:t>
            </a:r>
          </a:p>
        </p:txBody>
      </p:sp>
    </p:spTree>
    <p:extLst>
      <p:ext uri="{BB962C8B-B14F-4D97-AF65-F5344CB8AC3E}">
        <p14:creationId xmlns:p14="http://schemas.microsoft.com/office/powerpoint/2010/main" val="234312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general structure of a file is SQL for data then display</a:t>
            </a:r>
          </a:p>
        </p:txBody>
      </p:sp>
      <p:sp>
        <p:nvSpPr>
          <p:cNvPr id="3" name="Title 2"/>
          <p:cNvSpPr>
            <a:spLocks noGrp="1"/>
          </p:cNvSpPr>
          <p:nvPr>
            <p:ph type="title"/>
          </p:nvPr>
        </p:nvSpPr>
        <p:spPr/>
        <p:txBody>
          <a:bodyPr/>
          <a:lstStyle/>
          <a:p>
            <a:r>
              <a:rPr lang="en-GB" dirty="0"/>
              <a:t>The General Approach: </a:t>
            </a:r>
            <a:r>
              <a:rPr lang="en-GB" dirty="0" err="1"/>
              <a:t>article.php</a:t>
            </a:r>
            <a:endParaRPr lang="en-GB" dirty="0"/>
          </a:p>
        </p:txBody>
      </p:sp>
      <p:sp>
        <p:nvSpPr>
          <p:cNvPr id="4" name="TextBox 3"/>
          <p:cNvSpPr txBox="1"/>
          <p:nvPr/>
        </p:nvSpPr>
        <p:spPr>
          <a:xfrm>
            <a:off x="142844" y="928670"/>
            <a:ext cx="8786847" cy="4708981"/>
          </a:xfrm>
          <a:prstGeom prst="rect">
            <a:avLst/>
          </a:prstGeom>
          <a:solidFill>
            <a:schemeClr val="accent1">
              <a:lumMod val="40000"/>
              <a:lumOff val="60000"/>
            </a:schemeClr>
          </a:solidFill>
        </p:spPr>
        <p:txBody>
          <a:bodyPr wrap="square" rtlCol="0">
            <a:spAutoFit/>
          </a:bodyPr>
          <a:lstStyle/>
          <a:p>
            <a:r>
              <a:rPr lang="en-GB" sz="2000" dirty="0">
                <a:latin typeface="Courier New" pitchFamily="49" charset="0"/>
                <a:cs typeface="Courier New" pitchFamily="49" charset="0"/>
              </a:rPr>
              <a:t>&lt;?</a:t>
            </a:r>
            <a:r>
              <a:rPr lang="en-GB" sz="2000" dirty="0" err="1">
                <a:latin typeface="Courier New" pitchFamily="49" charset="0"/>
                <a:cs typeface="Courier New" pitchFamily="49" charset="0"/>
              </a:rPr>
              <a:t>php</a:t>
            </a:r>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include '</a:t>
            </a:r>
            <a:r>
              <a:rPr lang="en-GB" sz="2000" dirty="0" err="1">
                <a:latin typeface="Courier New" pitchFamily="49" charset="0"/>
                <a:cs typeface="Courier New" pitchFamily="49" charset="0"/>
              </a:rPr>
              <a:t>common.php</a:t>
            </a:r>
            <a:r>
              <a:rPr lang="en-GB" sz="2000" dirty="0">
                <a:latin typeface="Courier New" pitchFamily="49" charset="0"/>
                <a:cs typeface="Courier New" pitchFamily="49" charset="0"/>
              </a:rPr>
              <a:t>';</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sql</a:t>
            </a:r>
            <a:r>
              <a:rPr lang="en-GB" sz="2000" dirty="0">
                <a:latin typeface="Courier New" pitchFamily="49" charset="0"/>
                <a:cs typeface="Courier New" pitchFamily="49" charset="0"/>
              </a:rPr>
              <a:t> = "SELECT * FROM articles, users</a:t>
            </a:r>
          </a:p>
          <a:p>
            <a:r>
              <a:rPr lang="en-GB" sz="2000" dirty="0">
                <a:latin typeface="Courier New" pitchFamily="49" charset="0"/>
                <a:cs typeface="Courier New" pitchFamily="49" charset="0"/>
              </a:rPr>
              <a:t>            WHERE users.id = </a:t>
            </a:r>
            <a:r>
              <a:rPr lang="en-GB" sz="2000" dirty="0" err="1">
                <a:latin typeface="Courier New" pitchFamily="49" charset="0"/>
                <a:cs typeface="Courier New" pitchFamily="49" charset="0"/>
              </a:rPr>
              <a:t>articles.author</a:t>
            </a:r>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            AND articles.id = :id</a:t>
            </a:r>
          </a:p>
          <a:p>
            <a:r>
              <a:rPr lang="en-GB" sz="2000" dirty="0">
                <a:latin typeface="Courier New" pitchFamily="49" charset="0"/>
                <a:cs typeface="Courier New" pitchFamily="49" charset="0"/>
              </a:rPr>
              <a:t>            ORDER BY date DESC";</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stmt</a:t>
            </a:r>
            <a:r>
              <a:rPr lang="en-GB" sz="2000" dirty="0">
                <a:latin typeface="Courier New" pitchFamily="49" charset="0"/>
                <a:cs typeface="Courier New" pitchFamily="49" charset="0"/>
              </a:rPr>
              <a:t> = $</a:t>
            </a:r>
            <a:r>
              <a:rPr lang="en-GB" sz="2000" dirty="0" err="1">
                <a:latin typeface="Courier New" pitchFamily="49" charset="0"/>
                <a:cs typeface="Courier New" pitchFamily="49" charset="0"/>
              </a:rPr>
              <a:t>gPDO</a:t>
            </a:r>
            <a:r>
              <a:rPr lang="en-GB" sz="2000" dirty="0">
                <a:latin typeface="Courier New" pitchFamily="49" charset="0"/>
                <a:cs typeface="Courier New" pitchFamily="49" charset="0"/>
              </a:rPr>
              <a:t>-&gt;prepare($</a:t>
            </a:r>
            <a:r>
              <a:rPr lang="en-GB" sz="2000" dirty="0" err="1">
                <a:latin typeface="Courier New" pitchFamily="49" charset="0"/>
                <a:cs typeface="Courier New" pitchFamily="49" charset="0"/>
              </a:rPr>
              <a:t>sql</a:t>
            </a:r>
            <a:r>
              <a:rPr lang="en-GB" sz="2000" dirty="0">
                <a:latin typeface="Courier New" pitchFamily="49" charset="0"/>
                <a:cs typeface="Courier New" pitchFamily="49" charset="0"/>
              </a:rPr>
              <a:t>);</a:t>
            </a:r>
          </a:p>
          <a:p>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stmt</a:t>
            </a:r>
            <a:r>
              <a:rPr lang="en-GB" sz="2000" dirty="0">
                <a:latin typeface="Courier New" pitchFamily="49" charset="0"/>
                <a:cs typeface="Courier New" pitchFamily="49" charset="0"/>
              </a:rPr>
              <a:t>-&gt;execute($_GET + ['id' =&gt; DEFAULT_ARTICLE_ID]);</a:t>
            </a:r>
          </a:p>
          <a:p>
            <a:endParaRPr lang="en-GB" sz="2000" dirty="0">
              <a:latin typeface="Courier New" pitchFamily="49" charset="0"/>
              <a:cs typeface="Courier New" pitchFamily="49" charset="0"/>
            </a:endParaRPr>
          </a:p>
          <a:p>
            <a:r>
              <a:rPr lang="en-GB" sz="2000" dirty="0" err="1">
                <a:latin typeface="Courier New" pitchFamily="49" charset="0"/>
                <a:cs typeface="Courier New" pitchFamily="49" charset="0"/>
              </a:rPr>
              <a:t>display_page</a:t>
            </a:r>
            <a:r>
              <a:rPr lang="en-GB" sz="2000" dirty="0">
                <a:latin typeface="Courier New" pitchFamily="49" charset="0"/>
                <a:cs typeface="Courier New" pitchFamily="49" charset="0"/>
              </a:rPr>
              <a:t>('article', [</a:t>
            </a:r>
          </a:p>
          <a:p>
            <a:r>
              <a:rPr lang="en-GB" sz="2000" dirty="0">
                <a:latin typeface="Courier New" pitchFamily="49" charset="0"/>
                <a:cs typeface="Courier New" pitchFamily="49" charset="0"/>
              </a:rPr>
              <a:t>  'article' =&gt; $</a:t>
            </a:r>
            <a:r>
              <a:rPr lang="en-GB" sz="2000" dirty="0" err="1">
                <a:latin typeface="Courier New" pitchFamily="49" charset="0"/>
                <a:cs typeface="Courier New" pitchFamily="49" charset="0"/>
              </a:rPr>
              <a:t>stmt</a:t>
            </a:r>
            <a:r>
              <a:rPr lang="en-GB" sz="2000" dirty="0">
                <a:latin typeface="Courier New" pitchFamily="49" charset="0"/>
                <a:cs typeface="Courier New" pitchFamily="49" charset="0"/>
              </a:rPr>
              <a:t>-&gt;fetch()</a:t>
            </a:r>
          </a:p>
          <a:p>
            <a:r>
              <a:rPr lang="en-GB" sz="2000" dirty="0">
                <a:latin typeface="Courier New" pitchFamily="49" charset="0"/>
                <a:cs typeface="Courier New" pitchFamily="49" charset="0"/>
              </a:rPr>
              <a:t>]);</a:t>
            </a:r>
          </a:p>
          <a:p>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1972975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Often pages will need an action for GET and one for POST</a:t>
            </a:r>
          </a:p>
          <a:p>
            <a:pPr lvl="1"/>
            <a:r>
              <a:rPr lang="en-GB" dirty="0"/>
              <a:t>forms will post to their own pages which will handle with their data</a:t>
            </a:r>
          </a:p>
        </p:txBody>
      </p:sp>
      <p:sp>
        <p:nvSpPr>
          <p:cNvPr id="3" name="Title 2"/>
          <p:cNvSpPr>
            <a:spLocks noGrp="1"/>
          </p:cNvSpPr>
          <p:nvPr>
            <p:ph type="title"/>
          </p:nvPr>
        </p:nvSpPr>
        <p:spPr/>
        <p:txBody>
          <a:bodyPr/>
          <a:lstStyle/>
          <a:p>
            <a:r>
              <a:rPr lang="en-GB" dirty="0" err="1"/>
              <a:t>login.php</a:t>
            </a:r>
            <a:r>
              <a:rPr lang="en-GB" dirty="0"/>
              <a:t>:  Actions</a:t>
            </a:r>
          </a:p>
        </p:txBody>
      </p:sp>
      <p:sp>
        <p:nvSpPr>
          <p:cNvPr id="5" name="TextBox 4"/>
          <p:cNvSpPr txBox="1"/>
          <p:nvPr/>
        </p:nvSpPr>
        <p:spPr>
          <a:xfrm>
            <a:off x="142844" y="928670"/>
            <a:ext cx="8648521" cy="4401205"/>
          </a:xfrm>
          <a:prstGeom prst="rect">
            <a:avLst/>
          </a:prstGeom>
          <a:solidFill>
            <a:schemeClr val="accent1">
              <a:lumMod val="40000"/>
              <a:lumOff val="60000"/>
            </a:schemeClr>
          </a:solidFill>
        </p:spPr>
        <p:txBody>
          <a:bodyPr wrap="none" rtlCol="0">
            <a:spAutoFit/>
          </a:bodyPr>
          <a:lstStyle/>
          <a:p>
            <a:r>
              <a:rPr lang="en-GB" sz="2000" dirty="0">
                <a:latin typeface="Courier New" pitchFamily="49" charset="0"/>
                <a:cs typeface="Courier New" pitchFamily="49" charset="0"/>
              </a:rPr>
              <a:t>//..</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switch($_SERVER['REQUEST_METHOD']) {</a:t>
            </a:r>
          </a:p>
          <a:p>
            <a:r>
              <a:rPr lang="en-GB" sz="2000" dirty="0">
                <a:latin typeface="Courier New" pitchFamily="49" charset="0"/>
                <a:cs typeface="Courier New" pitchFamily="49" charset="0"/>
              </a:rPr>
              <a:t>  case 'GET':</a:t>
            </a:r>
          </a:p>
          <a:p>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display_page</a:t>
            </a:r>
            <a:r>
              <a:rPr lang="en-GB" sz="2000" dirty="0">
                <a:latin typeface="Courier New" pitchFamily="49" charset="0"/>
                <a:cs typeface="Courier New" pitchFamily="49" charset="0"/>
              </a:rPr>
              <a:t>('login');</a:t>
            </a:r>
          </a:p>
          <a:p>
            <a:r>
              <a:rPr lang="en-GB" sz="2000" dirty="0">
                <a:latin typeface="Courier New" pitchFamily="49" charset="0"/>
                <a:cs typeface="Courier New" pitchFamily="49" charset="0"/>
              </a:rPr>
              <a:t>    break;</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  case 'POST':</a:t>
            </a:r>
          </a:p>
          <a:p>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stmt</a:t>
            </a:r>
            <a:r>
              <a:rPr lang="en-GB" sz="2000" dirty="0">
                <a:latin typeface="Courier New" pitchFamily="49" charset="0"/>
                <a:cs typeface="Courier New" pitchFamily="49" charset="0"/>
              </a:rPr>
              <a:t> = $</a:t>
            </a:r>
            <a:r>
              <a:rPr lang="en-GB" sz="2000" dirty="0" err="1">
                <a:latin typeface="Courier New" pitchFamily="49" charset="0"/>
                <a:cs typeface="Courier New" pitchFamily="49" charset="0"/>
              </a:rPr>
              <a:t>gPDO</a:t>
            </a:r>
            <a:r>
              <a:rPr lang="en-GB" sz="2000" dirty="0">
                <a:latin typeface="Courier New" pitchFamily="49" charset="0"/>
                <a:cs typeface="Courier New" pitchFamily="49" charset="0"/>
              </a:rPr>
              <a:t>-&gt;prepare($</a:t>
            </a:r>
            <a:r>
              <a:rPr lang="en-GB" sz="2000" dirty="0" err="1">
                <a:latin typeface="Courier New" pitchFamily="49" charset="0"/>
                <a:cs typeface="Courier New" pitchFamily="49" charset="0"/>
              </a:rPr>
              <a:t>sql</a:t>
            </a:r>
            <a:r>
              <a:rPr lang="en-GB" sz="2000" dirty="0">
                <a:latin typeface="Courier New" pitchFamily="49" charset="0"/>
                <a:cs typeface="Courier New" pitchFamily="49" charset="0"/>
              </a:rPr>
              <a:t>);</a:t>
            </a:r>
          </a:p>
          <a:p>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stmt</a:t>
            </a:r>
            <a:r>
              <a:rPr lang="en-GB" sz="2000" dirty="0">
                <a:latin typeface="Courier New" pitchFamily="49" charset="0"/>
                <a:cs typeface="Courier New" pitchFamily="49" charset="0"/>
              </a:rPr>
              <a:t>-&gt;execute(['username' =&gt; $_POST['username']]);</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perform_login</a:t>
            </a:r>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stmt</a:t>
            </a:r>
            <a:r>
              <a:rPr lang="en-GB" sz="2000" dirty="0">
                <a:latin typeface="Courier New" pitchFamily="49" charset="0"/>
                <a:cs typeface="Courier New" pitchFamily="49" charset="0"/>
              </a:rPr>
              <a:t>-&gt;fetch());</a:t>
            </a:r>
          </a:p>
          <a:p>
            <a:r>
              <a:rPr lang="en-GB" sz="2000" dirty="0">
                <a:latin typeface="Courier New" pitchFamily="49" charset="0"/>
                <a:cs typeface="Courier New" pitchFamily="49" charset="0"/>
              </a:rPr>
              <a:t>    break;</a:t>
            </a:r>
          </a:p>
          <a:p>
            <a:r>
              <a:rPr lang="en-GB" sz="2000" dirty="0">
                <a:latin typeface="Courier New" pitchFamily="49" charset="0"/>
                <a:cs typeface="Courier New" pitchFamily="49" charset="0"/>
              </a:rPr>
              <a:t>}</a:t>
            </a:r>
          </a:p>
        </p:txBody>
      </p:sp>
    </p:spTree>
    <p:extLst>
      <p:ext uri="{BB962C8B-B14F-4D97-AF65-F5344CB8AC3E}">
        <p14:creationId xmlns:p14="http://schemas.microsoft.com/office/powerpoint/2010/main" val="268250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A common file performs operations every page will need</a:t>
            </a:r>
          </a:p>
          <a:p>
            <a:pPr lvl="1"/>
            <a:r>
              <a:rPr lang="en-GB" dirty="0"/>
              <a:t>and defines common functions, etc.</a:t>
            </a:r>
          </a:p>
        </p:txBody>
      </p:sp>
      <p:sp>
        <p:nvSpPr>
          <p:cNvPr id="3" name="Title 2"/>
          <p:cNvSpPr>
            <a:spLocks noGrp="1"/>
          </p:cNvSpPr>
          <p:nvPr>
            <p:ph type="title"/>
          </p:nvPr>
        </p:nvSpPr>
        <p:spPr/>
        <p:txBody>
          <a:bodyPr/>
          <a:lstStyle/>
          <a:p>
            <a:r>
              <a:rPr lang="en-GB" dirty="0" err="1"/>
              <a:t>common.php</a:t>
            </a:r>
            <a:endParaRPr lang="en-GB" dirty="0"/>
          </a:p>
        </p:txBody>
      </p:sp>
      <p:sp>
        <p:nvSpPr>
          <p:cNvPr id="4" name="TextBox 3"/>
          <p:cNvSpPr txBox="1"/>
          <p:nvPr/>
        </p:nvSpPr>
        <p:spPr>
          <a:xfrm>
            <a:off x="0" y="928670"/>
            <a:ext cx="9144001" cy="4401205"/>
          </a:xfrm>
          <a:prstGeom prst="rect">
            <a:avLst/>
          </a:prstGeom>
          <a:solidFill>
            <a:schemeClr val="accent1">
              <a:lumMod val="40000"/>
              <a:lumOff val="60000"/>
            </a:schemeClr>
          </a:solidFill>
        </p:spPr>
        <p:txBody>
          <a:bodyPr wrap="square" rtlCol="0">
            <a:spAutoFit/>
          </a:bodyPr>
          <a:lstStyle/>
          <a:p>
            <a:r>
              <a:rPr lang="en-GB" sz="2000" dirty="0" err="1">
                <a:latin typeface="Courier New" pitchFamily="49" charset="0"/>
                <a:cs typeface="Courier New" pitchFamily="49" charset="0"/>
              </a:rPr>
              <a:t>session_start</a:t>
            </a:r>
            <a:r>
              <a:rPr lang="en-GB" sz="2000" dirty="0">
                <a:latin typeface="Courier New" pitchFamily="49" charset="0"/>
                <a:cs typeface="Courier New" pitchFamily="49" charset="0"/>
              </a:rPr>
              <a:t>();</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//ERROR HANDLER</a:t>
            </a:r>
          </a:p>
          <a:p>
            <a:r>
              <a:rPr lang="en-GB" sz="2000" dirty="0" err="1">
                <a:latin typeface="Courier New" pitchFamily="49" charset="0"/>
                <a:cs typeface="Courier New" pitchFamily="49" charset="0"/>
              </a:rPr>
              <a:t>set_exception_handler</a:t>
            </a:r>
            <a:r>
              <a:rPr lang="en-GB" sz="2000" dirty="0">
                <a:latin typeface="Courier New" pitchFamily="49" charset="0"/>
                <a:cs typeface="Courier New" pitchFamily="49" charset="0"/>
              </a:rPr>
              <a:t>(function ($e) {</a:t>
            </a:r>
          </a:p>
          <a:p>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display_page</a:t>
            </a:r>
            <a:r>
              <a:rPr lang="en-GB" sz="2000" dirty="0">
                <a:latin typeface="Courier New" pitchFamily="49" charset="0"/>
                <a:cs typeface="Courier New" pitchFamily="49" charset="0"/>
              </a:rPr>
              <a:t>('error', ['message' =&gt; $e-&gt;</a:t>
            </a:r>
            <a:r>
              <a:rPr lang="en-GB" sz="2000" dirty="0" err="1">
                <a:latin typeface="Courier New" pitchFamily="49" charset="0"/>
                <a:cs typeface="Courier New" pitchFamily="49" charset="0"/>
              </a:rPr>
              <a:t>getMessage</a:t>
            </a:r>
            <a:r>
              <a:rPr lang="en-GB" sz="2000" dirty="0">
                <a:latin typeface="Courier New" pitchFamily="49" charset="0"/>
                <a:cs typeface="Courier New" pitchFamily="49" charset="0"/>
              </a:rPr>
              <a:t>()]);</a:t>
            </a:r>
          </a:p>
          <a:p>
            <a:r>
              <a:rPr lang="en-GB" sz="2000" dirty="0">
                <a:latin typeface="Courier New" pitchFamily="49" charset="0"/>
                <a:cs typeface="Courier New" pitchFamily="49" charset="0"/>
              </a:rPr>
              <a:t>});</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//DATABASE</a:t>
            </a:r>
          </a:p>
          <a:p>
            <a:r>
              <a:rPr lang="en-GB" sz="2000" dirty="0">
                <a:latin typeface="Courier New" pitchFamily="49" charset="0"/>
                <a:cs typeface="Courier New" pitchFamily="49" charset="0"/>
              </a:rPr>
              <a:t>//global</a:t>
            </a:r>
          </a:p>
          <a:p>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gPDO</a:t>
            </a:r>
            <a:r>
              <a:rPr lang="en-GB" sz="2000" dirty="0">
                <a:latin typeface="Courier New" pitchFamily="49" charset="0"/>
                <a:cs typeface="Courier New" pitchFamily="49" charset="0"/>
              </a:rPr>
              <a:t> = new PDO('</a:t>
            </a:r>
            <a:r>
              <a:rPr lang="en-GB" sz="2000" dirty="0" err="1">
                <a:latin typeface="Courier New" pitchFamily="49" charset="0"/>
                <a:cs typeface="Courier New" pitchFamily="49" charset="0"/>
              </a:rPr>
              <a:t>mysql</a:t>
            </a:r>
            <a:r>
              <a:rPr lang="en-GB" sz="2000" dirty="0">
                <a:latin typeface="Courier New" pitchFamily="49" charset="0"/>
                <a:cs typeface="Courier New" pitchFamily="49" charset="0"/>
              </a:rPr>
              <a:t>://host=</a:t>
            </a:r>
            <a:r>
              <a:rPr lang="en-GB" sz="2000" dirty="0" err="1">
                <a:latin typeface="Courier New" pitchFamily="49" charset="0"/>
                <a:cs typeface="Courier New" pitchFamily="49" charset="0"/>
              </a:rPr>
              <a:t>localhost;dbname</a:t>
            </a:r>
            <a:r>
              <a:rPr lang="en-GB" sz="2000" dirty="0">
                <a:latin typeface="Courier New" pitchFamily="49" charset="0"/>
                <a:cs typeface="Courier New" pitchFamily="49" charset="0"/>
              </a:rPr>
              <a:t>=blog', 'root', 'password');</a:t>
            </a:r>
          </a:p>
          <a:p>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gPDO</a:t>
            </a:r>
            <a:r>
              <a:rPr lang="en-GB" sz="2000" dirty="0">
                <a:latin typeface="Courier New" pitchFamily="49" charset="0"/>
                <a:cs typeface="Courier New" pitchFamily="49" charset="0"/>
              </a:rPr>
              <a:t>-&gt;</a:t>
            </a:r>
            <a:r>
              <a:rPr lang="en-GB" sz="2000" dirty="0" err="1">
                <a:latin typeface="Courier New" pitchFamily="49" charset="0"/>
                <a:cs typeface="Courier New" pitchFamily="49" charset="0"/>
              </a:rPr>
              <a:t>setAttribute</a:t>
            </a:r>
            <a:r>
              <a:rPr lang="en-GB" sz="2000" dirty="0">
                <a:latin typeface="Courier New" pitchFamily="49" charset="0"/>
                <a:cs typeface="Courier New" pitchFamily="49" charset="0"/>
              </a:rPr>
              <a:t>(PDO::ATTR_ERRMODE, PDO::ERRMODE_EXCEPTION);</a:t>
            </a:r>
          </a:p>
          <a:p>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161998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Templates mix HTML and a very restricted subset of PHP</a:t>
            </a:r>
          </a:p>
          <a:p>
            <a:pPr lvl="1"/>
            <a:r>
              <a:rPr lang="en-GB" dirty="0"/>
              <a:t>the only PHP in these files concerns the format of what is output</a:t>
            </a:r>
          </a:p>
          <a:p>
            <a:pPr lvl="1"/>
            <a:r>
              <a:rPr lang="en-GB" dirty="0"/>
              <a:t>and outputting it</a:t>
            </a:r>
          </a:p>
          <a:p>
            <a:r>
              <a:rPr lang="en-GB" dirty="0"/>
              <a:t>Alternative control syntax and short tags used for clarity</a:t>
            </a:r>
          </a:p>
        </p:txBody>
      </p:sp>
      <p:sp>
        <p:nvSpPr>
          <p:cNvPr id="3" name="Title 2"/>
          <p:cNvSpPr>
            <a:spLocks noGrp="1"/>
          </p:cNvSpPr>
          <p:nvPr>
            <p:ph type="title"/>
          </p:nvPr>
        </p:nvSpPr>
        <p:spPr/>
        <p:txBody>
          <a:bodyPr/>
          <a:lstStyle/>
          <a:p>
            <a:r>
              <a:rPr lang="en-GB" dirty="0"/>
              <a:t>templates</a:t>
            </a:r>
          </a:p>
        </p:txBody>
      </p:sp>
      <p:sp>
        <p:nvSpPr>
          <p:cNvPr id="4" name="TextBox 3"/>
          <p:cNvSpPr txBox="1"/>
          <p:nvPr/>
        </p:nvSpPr>
        <p:spPr>
          <a:xfrm>
            <a:off x="0" y="999771"/>
            <a:ext cx="10341293" cy="3477875"/>
          </a:xfrm>
          <a:prstGeom prst="rect">
            <a:avLst/>
          </a:prstGeom>
          <a:solidFill>
            <a:schemeClr val="accent1">
              <a:lumMod val="40000"/>
              <a:lumOff val="60000"/>
            </a:schemeClr>
          </a:solidFill>
        </p:spPr>
        <p:txBody>
          <a:bodyPr wrap="none" rtlCol="0">
            <a:spAutoFit/>
          </a:bodyPr>
          <a:lstStyle/>
          <a:p>
            <a:r>
              <a:rPr lang="en-GB" sz="2000" dirty="0">
                <a:latin typeface="Courier New" pitchFamily="49" charset="0"/>
                <a:cs typeface="Courier New" pitchFamily="49" charset="0"/>
              </a:rPr>
              <a:t>&lt;div class="content post"&gt;</a:t>
            </a:r>
          </a:p>
          <a:p>
            <a:r>
              <a:rPr lang="en-GB" sz="2000" dirty="0">
                <a:latin typeface="Courier New" pitchFamily="49" charset="0"/>
                <a:cs typeface="Courier New" pitchFamily="49" charset="0"/>
              </a:rPr>
              <a:t>  &lt;h1 class="post-title"&gt;&lt;?= $</a:t>
            </a:r>
            <a:r>
              <a:rPr lang="en-GB" sz="2000" dirty="0" err="1">
                <a:latin typeface="Courier New" pitchFamily="49" charset="0"/>
                <a:cs typeface="Courier New" pitchFamily="49" charset="0"/>
              </a:rPr>
              <a:t>vars</a:t>
            </a:r>
            <a:r>
              <a:rPr lang="en-GB" sz="2000" dirty="0">
                <a:latin typeface="Courier New" pitchFamily="49" charset="0"/>
                <a:cs typeface="Courier New" pitchFamily="49" charset="0"/>
              </a:rPr>
              <a:t>['article']['title']; ?&gt;&lt;/h1&gt;</a:t>
            </a:r>
          </a:p>
          <a:p>
            <a:r>
              <a:rPr lang="en-GB" sz="2000" dirty="0">
                <a:latin typeface="Courier New" pitchFamily="49" charset="0"/>
                <a:cs typeface="Courier New" pitchFamily="49" charset="0"/>
              </a:rPr>
              <a:t>  &lt;div class="post-date"&gt;</a:t>
            </a:r>
          </a:p>
          <a:p>
            <a:r>
              <a:rPr lang="en-GB" sz="2000" dirty="0">
                <a:latin typeface="Courier New" pitchFamily="49" charset="0"/>
                <a:cs typeface="Courier New" pitchFamily="49" charset="0"/>
              </a:rPr>
              <a:t>    &lt;time&gt;&lt;?= date('d M Y', $</a:t>
            </a:r>
            <a:r>
              <a:rPr lang="en-GB" sz="2000" dirty="0" err="1">
                <a:latin typeface="Courier New" pitchFamily="49" charset="0"/>
                <a:cs typeface="Courier New" pitchFamily="49" charset="0"/>
              </a:rPr>
              <a:t>vars</a:t>
            </a:r>
            <a:r>
              <a:rPr lang="en-GB" sz="2000" dirty="0">
                <a:latin typeface="Courier New" pitchFamily="49" charset="0"/>
                <a:cs typeface="Courier New" pitchFamily="49" charset="0"/>
              </a:rPr>
              <a:t>['article']['date']); ?&gt;&lt;/time&gt;, </a:t>
            </a:r>
          </a:p>
          <a:p>
            <a:r>
              <a:rPr lang="en-GB" sz="2000" dirty="0">
                <a:latin typeface="Courier New" pitchFamily="49" charset="0"/>
                <a:cs typeface="Courier New" pitchFamily="49" charset="0"/>
              </a:rPr>
              <a:t>	&lt;?= $</a:t>
            </a:r>
            <a:r>
              <a:rPr lang="en-GB" sz="2000" dirty="0" err="1">
                <a:latin typeface="Courier New" pitchFamily="49" charset="0"/>
                <a:cs typeface="Courier New" pitchFamily="49" charset="0"/>
              </a:rPr>
              <a:t>vars</a:t>
            </a:r>
            <a:r>
              <a:rPr lang="en-GB" sz="2000" dirty="0">
                <a:latin typeface="Courier New" pitchFamily="49" charset="0"/>
                <a:cs typeface="Courier New" pitchFamily="49" charset="0"/>
              </a:rPr>
              <a:t>['article']['</a:t>
            </a:r>
            <a:r>
              <a:rPr lang="en-GB" sz="2000" dirty="0" err="1">
                <a:latin typeface="Courier New" pitchFamily="49" charset="0"/>
                <a:cs typeface="Courier New" pitchFamily="49" charset="0"/>
              </a:rPr>
              <a:t>fullname</a:t>
            </a:r>
            <a:r>
              <a:rPr lang="en-GB" sz="2000" dirty="0">
                <a:latin typeface="Courier New" pitchFamily="49" charset="0"/>
                <a:cs typeface="Courier New" pitchFamily="49" charset="0"/>
              </a:rPr>
              <a:t>']; ?&gt;</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  &lt;/div&gt;</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      &lt;?= $</a:t>
            </a:r>
            <a:r>
              <a:rPr lang="en-GB" sz="2000" dirty="0" err="1">
                <a:latin typeface="Courier New" pitchFamily="49" charset="0"/>
                <a:cs typeface="Courier New" pitchFamily="49" charset="0"/>
              </a:rPr>
              <a:t>vars</a:t>
            </a:r>
            <a:r>
              <a:rPr lang="en-GB" sz="2000" dirty="0">
                <a:latin typeface="Courier New" pitchFamily="49" charset="0"/>
                <a:cs typeface="Courier New" pitchFamily="49" charset="0"/>
              </a:rPr>
              <a:t>['article']['body']; ?&gt;</a:t>
            </a:r>
          </a:p>
          <a:p>
            <a:r>
              <a:rPr lang="en-GB" sz="2000" dirty="0">
                <a:latin typeface="Courier New" pitchFamily="49" charset="0"/>
                <a:cs typeface="Courier New" pitchFamily="49" charset="0"/>
              </a:rPr>
              <a:t>&lt;/div&gt;</a:t>
            </a:r>
          </a:p>
          <a:p>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2998269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How did we design the blog?</a:t>
            </a:r>
          </a:p>
          <a:p>
            <a:pPr lvl="1"/>
            <a:r>
              <a:rPr lang="en-GB" dirty="0"/>
              <a:t>Front End FIRST!</a:t>
            </a:r>
          </a:p>
          <a:p>
            <a:pPr lvl="2"/>
            <a:r>
              <a:rPr lang="en-GB" dirty="0"/>
              <a:t>Contemporary design practice begins with what the user sees</a:t>
            </a:r>
          </a:p>
          <a:p>
            <a:pPr lvl="2"/>
            <a:r>
              <a:rPr lang="en-GB" dirty="0"/>
              <a:t>Works backwards to what functionality is need to support this view</a:t>
            </a:r>
          </a:p>
          <a:p>
            <a:pPr lvl="2"/>
            <a:r>
              <a:rPr lang="en-GB" dirty="0"/>
              <a:t>Then determines what data is necessary to support this functionality</a:t>
            </a:r>
          </a:p>
          <a:p>
            <a:pPr lvl="1"/>
            <a:r>
              <a:rPr lang="en-GB" dirty="0"/>
              <a:t>View, Controller, Model </a:t>
            </a:r>
          </a:p>
          <a:p>
            <a:r>
              <a:rPr lang="en-GB" dirty="0"/>
              <a:t>Wireframe the views </a:t>
            </a:r>
          </a:p>
          <a:p>
            <a:pPr lvl="1"/>
            <a:r>
              <a:rPr lang="en-GB" dirty="0"/>
              <a:t>Rough and ready outline of the site</a:t>
            </a:r>
          </a:p>
          <a:p>
            <a:r>
              <a:rPr lang="en-GB" dirty="0"/>
              <a:t>Prototype the functionality</a:t>
            </a:r>
          </a:p>
          <a:p>
            <a:pPr lvl="1"/>
            <a:r>
              <a:rPr lang="en-GB" dirty="0"/>
              <a:t>Write a lot of rough code quickly to </a:t>
            </a:r>
            <a:r>
              <a:rPr lang="en-GB" i="1" dirty="0"/>
              <a:t>learn the problem domain</a:t>
            </a:r>
          </a:p>
          <a:p>
            <a:pPr lvl="1"/>
            <a:r>
              <a:rPr lang="en-GB" dirty="0"/>
              <a:t>Rewrite the solution once your understanding of the problem is complete </a:t>
            </a:r>
          </a:p>
          <a:p>
            <a:pPr lvl="2"/>
            <a:endParaRPr lang="en-GB" dirty="0"/>
          </a:p>
          <a:p>
            <a:pPr lvl="1"/>
            <a:endParaRPr lang="en-GB" dirty="0"/>
          </a:p>
        </p:txBody>
      </p:sp>
      <p:sp>
        <p:nvSpPr>
          <p:cNvPr id="3" name="Title 2"/>
          <p:cNvSpPr>
            <a:spLocks noGrp="1"/>
          </p:cNvSpPr>
          <p:nvPr>
            <p:ph type="title"/>
          </p:nvPr>
        </p:nvSpPr>
        <p:spPr/>
        <p:txBody>
          <a:bodyPr/>
          <a:lstStyle/>
          <a:p>
            <a:r>
              <a:rPr lang="en-GB" dirty="0"/>
              <a:t>Retrospective</a:t>
            </a:r>
          </a:p>
        </p:txBody>
      </p:sp>
    </p:spTree>
    <p:extLst>
      <p:ext uri="{BB962C8B-B14F-4D97-AF65-F5344CB8AC3E}">
        <p14:creationId xmlns:p14="http://schemas.microsoft.com/office/powerpoint/2010/main" val="1422731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42847" y="928670"/>
            <a:ext cx="8786844" cy="5837890"/>
          </a:xfrm>
        </p:spPr>
        <p:txBody>
          <a:bodyPr>
            <a:normAutofit fontScale="92500"/>
          </a:bodyPr>
          <a:lstStyle/>
          <a:p>
            <a:r>
              <a:rPr lang="en-GB" dirty="0"/>
              <a:t>Programming is </a:t>
            </a:r>
            <a:r>
              <a:rPr lang="en-GB" i="1" dirty="0"/>
              <a:t>mostly </a:t>
            </a:r>
            <a:r>
              <a:rPr lang="en-GB" dirty="0"/>
              <a:t>a conceptual task</a:t>
            </a:r>
          </a:p>
          <a:p>
            <a:pPr lvl="1"/>
            <a:r>
              <a:rPr lang="en-GB" dirty="0"/>
              <a:t>understand the world</a:t>
            </a:r>
          </a:p>
          <a:p>
            <a:pPr lvl="1"/>
            <a:r>
              <a:rPr lang="en-GB" dirty="0"/>
              <a:t>translate it into a program (modelling)</a:t>
            </a:r>
          </a:p>
          <a:p>
            <a:pPr lvl="1"/>
            <a:r>
              <a:rPr lang="en-GB" dirty="0"/>
              <a:t>the time to </a:t>
            </a:r>
            <a:r>
              <a:rPr lang="en-GB" i="1" dirty="0"/>
              <a:t>retype </a:t>
            </a:r>
            <a:r>
              <a:rPr lang="en-GB" dirty="0"/>
              <a:t>a solution is </a:t>
            </a:r>
            <a:r>
              <a:rPr lang="en-GB" i="1" dirty="0"/>
              <a:t>small</a:t>
            </a:r>
            <a:r>
              <a:rPr lang="en-GB" dirty="0"/>
              <a:t> compared to </a:t>
            </a:r>
          </a:p>
          <a:p>
            <a:pPr lvl="2"/>
            <a:r>
              <a:rPr lang="en-GB" dirty="0"/>
              <a:t>the time to understand </a:t>
            </a:r>
          </a:p>
          <a:p>
            <a:pPr lvl="2"/>
            <a:r>
              <a:rPr lang="en-GB" dirty="0"/>
              <a:t>and design it</a:t>
            </a:r>
          </a:p>
          <a:p>
            <a:pPr lvl="1"/>
            <a:r>
              <a:rPr lang="en-GB" dirty="0"/>
              <a:t>modelling is difficult </a:t>
            </a:r>
          </a:p>
          <a:p>
            <a:r>
              <a:rPr lang="en-GB" dirty="0"/>
              <a:t>Most time spent "programming" will be spent thinking and designing</a:t>
            </a:r>
          </a:p>
          <a:p>
            <a:pPr lvl="1"/>
            <a:r>
              <a:rPr lang="en-GB" dirty="0"/>
              <a:t>net number of keystrokes/day is the equivalent of a few paragraphs – at most! – in English </a:t>
            </a:r>
          </a:p>
          <a:p>
            <a:r>
              <a:rPr lang="en-GB" dirty="0"/>
              <a:t>Therefore do a lot of cheap work ahead of time </a:t>
            </a:r>
          </a:p>
          <a:p>
            <a:pPr lvl="1"/>
            <a:r>
              <a:rPr lang="en-GB" dirty="0"/>
              <a:t>prototyping, </a:t>
            </a:r>
            <a:r>
              <a:rPr lang="en-GB" dirty="0" err="1"/>
              <a:t>wireframing</a:t>
            </a:r>
            <a:r>
              <a:rPr lang="en-GB" dirty="0"/>
              <a:t>, etc.</a:t>
            </a:r>
          </a:p>
          <a:p>
            <a:pPr lvl="1"/>
            <a:r>
              <a:rPr lang="en-GB" dirty="0"/>
              <a:t>improve your understanding of the problem </a:t>
            </a:r>
          </a:p>
          <a:p>
            <a:pPr lvl="2"/>
            <a:r>
              <a:rPr lang="en-GB" dirty="0"/>
              <a:t>BEFORE you write the solution</a:t>
            </a:r>
          </a:p>
          <a:p>
            <a:pPr lvl="2"/>
            <a:r>
              <a:rPr lang="en-GB" dirty="0"/>
              <a:t>THROW AWAY the prototype! </a:t>
            </a:r>
          </a:p>
          <a:p>
            <a:r>
              <a:rPr lang="en-GB" dirty="0"/>
              <a:t>Bad solutions cost a lot more time, money, effort and morale than prototypes</a:t>
            </a:r>
          </a:p>
          <a:p>
            <a:pPr marL="457200" lvl="1" indent="0">
              <a:buNone/>
            </a:pPr>
            <a:endParaRPr lang="en-GB" dirty="0"/>
          </a:p>
        </p:txBody>
      </p:sp>
      <p:sp>
        <p:nvSpPr>
          <p:cNvPr id="3" name="Title 2"/>
          <p:cNvSpPr>
            <a:spLocks noGrp="1"/>
          </p:cNvSpPr>
          <p:nvPr>
            <p:ph type="title"/>
          </p:nvPr>
        </p:nvSpPr>
        <p:spPr/>
        <p:txBody>
          <a:bodyPr/>
          <a:lstStyle/>
          <a:p>
            <a:r>
              <a:rPr lang="en-GB" dirty="0"/>
              <a:t>Aside on Development and Prototyping</a:t>
            </a:r>
          </a:p>
        </p:txBody>
      </p:sp>
    </p:spTree>
    <p:extLst>
      <p:ext uri="{BB962C8B-B14F-4D97-AF65-F5344CB8AC3E}">
        <p14:creationId xmlns:p14="http://schemas.microsoft.com/office/powerpoint/2010/main" val="145558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Life-Cycle of Web Development</a:t>
            </a:r>
          </a:p>
          <a:p>
            <a:pPr lvl="1"/>
            <a:r>
              <a:rPr lang="en-GB" dirty="0"/>
              <a:t>How should you begin the design of a website?</a:t>
            </a:r>
          </a:p>
          <a:p>
            <a:pPr lvl="1"/>
            <a:r>
              <a:rPr lang="en-GB" dirty="0"/>
              <a:t>What are wireframes and specifications?</a:t>
            </a:r>
          </a:p>
          <a:p>
            <a:pPr lvl="1"/>
            <a:r>
              <a:rPr lang="en-GB" dirty="0"/>
              <a:t>What is an iterative development model?</a:t>
            </a:r>
          </a:p>
          <a:p>
            <a:pPr lvl="1"/>
            <a:r>
              <a:rPr lang="en-GB" dirty="0"/>
              <a:t>What is a prototype?</a:t>
            </a:r>
          </a:p>
          <a:p>
            <a:pPr lvl="1"/>
            <a:r>
              <a:rPr lang="en-GB" dirty="0"/>
              <a:t>What are the benefits and disadvantages of a framework?</a:t>
            </a:r>
          </a:p>
          <a:p>
            <a:endParaRPr lang="en-GB" b="1" dirty="0"/>
          </a:p>
        </p:txBody>
      </p:sp>
      <p:sp>
        <p:nvSpPr>
          <p:cNvPr id="3" name="Title 2"/>
          <p:cNvSpPr>
            <a:spLocks noGrp="1"/>
          </p:cNvSpPr>
          <p:nvPr>
            <p:ph type="title"/>
          </p:nvPr>
        </p:nvSpPr>
        <p:spPr/>
        <p:txBody>
          <a:bodyPr/>
          <a:lstStyle/>
          <a:p>
            <a:r>
              <a:rPr lang="en-GB" dirty="0"/>
              <a:t>Review Questions</a:t>
            </a:r>
          </a:p>
        </p:txBody>
      </p:sp>
    </p:spTree>
    <p:extLst>
      <p:ext uri="{BB962C8B-B14F-4D97-AF65-F5344CB8AC3E}">
        <p14:creationId xmlns:p14="http://schemas.microsoft.com/office/powerpoint/2010/main" val="384159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PHP7 for Web Development </a:t>
            </a:r>
          </a:p>
        </p:txBody>
      </p:sp>
      <p:sp>
        <p:nvSpPr>
          <p:cNvPr id="4099" name="Subtitle 2"/>
          <p:cNvSpPr>
            <a:spLocks noGrp="1"/>
          </p:cNvSpPr>
          <p:nvPr>
            <p:ph type="subTitle" idx="1"/>
          </p:nvPr>
        </p:nvSpPr>
        <p:spPr/>
        <p:txBody>
          <a:bodyPr/>
          <a:lstStyle/>
          <a:p>
            <a:r>
              <a:rPr lang="en-US" dirty="0">
                <a:latin typeface="Arial" charset="0"/>
                <a:cs typeface="Arial" charset="0"/>
              </a:rPr>
              <a:t>Group Discussion</a:t>
            </a:r>
          </a:p>
        </p:txBody>
      </p:sp>
    </p:spTree>
    <p:extLst>
      <p:ext uri="{BB962C8B-B14F-4D97-AF65-F5344CB8AC3E}">
        <p14:creationId xmlns:p14="http://schemas.microsoft.com/office/powerpoint/2010/main" val="112731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dirty="0"/>
              <a:t>The Design of a Blog</a:t>
            </a:r>
          </a:p>
          <a:p>
            <a:pPr lvl="2"/>
            <a:r>
              <a:rPr lang="en-GB" dirty="0"/>
              <a:t>What pages would a basic blog have?</a:t>
            </a:r>
          </a:p>
          <a:p>
            <a:pPr lvl="3"/>
            <a:r>
              <a:rPr lang="en-GB" dirty="0"/>
              <a:t>Sketch these pages</a:t>
            </a:r>
          </a:p>
          <a:p>
            <a:pPr lvl="2"/>
            <a:r>
              <a:rPr lang="en-GB" dirty="0"/>
              <a:t>What data would these collect? What data would they display?</a:t>
            </a:r>
          </a:p>
          <a:p>
            <a:pPr lvl="2"/>
            <a:r>
              <a:rPr lang="en-GB" dirty="0"/>
              <a:t>What would the database tables look like?</a:t>
            </a:r>
          </a:p>
          <a:p>
            <a:pPr lvl="3"/>
            <a:r>
              <a:rPr lang="en-GB" dirty="0"/>
              <a:t>Outline the tables exactly</a:t>
            </a:r>
          </a:p>
          <a:p>
            <a:pPr lvl="3"/>
            <a:r>
              <a:rPr lang="en-GB" dirty="0"/>
              <a:t>Outline what queries you will need </a:t>
            </a:r>
            <a:br>
              <a:rPr lang="en-GB" dirty="0"/>
            </a:br>
            <a:endParaRPr lang="en-GB" dirty="0"/>
          </a:p>
        </p:txBody>
      </p:sp>
      <p:sp>
        <p:nvSpPr>
          <p:cNvPr id="3" name="Title 2"/>
          <p:cNvSpPr>
            <a:spLocks noGrp="1"/>
          </p:cNvSpPr>
          <p:nvPr>
            <p:ph type="title"/>
          </p:nvPr>
        </p:nvSpPr>
        <p:spPr/>
        <p:txBody>
          <a:bodyPr/>
          <a:lstStyle/>
          <a:p>
            <a:r>
              <a:rPr lang="en-GB" dirty="0"/>
              <a:t>Blog Overview: 			Questions</a:t>
            </a:r>
          </a:p>
        </p:txBody>
      </p:sp>
    </p:spTree>
    <p:extLst>
      <p:ext uri="{BB962C8B-B14F-4D97-AF65-F5344CB8AC3E}">
        <p14:creationId xmlns:p14="http://schemas.microsoft.com/office/powerpoint/2010/main" val="55001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dirty="0"/>
              <a:t>Users</a:t>
            </a:r>
          </a:p>
          <a:p>
            <a:pPr lvl="1"/>
            <a:r>
              <a:rPr lang="en-GB" dirty="0"/>
              <a:t>What information will should be collected from users?</a:t>
            </a:r>
          </a:p>
          <a:p>
            <a:pPr lvl="1"/>
            <a:r>
              <a:rPr lang="en-GB" dirty="0"/>
              <a:t>How will this information be used?</a:t>
            </a:r>
          </a:p>
          <a:p>
            <a:pPr lvl="1"/>
            <a:r>
              <a:rPr lang="en-GB" dirty="0"/>
              <a:t>What "roles" will there be?</a:t>
            </a:r>
          </a:p>
          <a:p>
            <a:pPr lvl="1"/>
            <a:endParaRPr lang="en-GB" dirty="0"/>
          </a:p>
          <a:p>
            <a:r>
              <a:rPr lang="en-GB" dirty="0"/>
              <a:t>Ajax &amp; Authentication</a:t>
            </a:r>
          </a:p>
          <a:p>
            <a:pPr lvl="1"/>
            <a:r>
              <a:rPr lang="en-GB" dirty="0"/>
              <a:t>What should a login page look like?</a:t>
            </a:r>
          </a:p>
          <a:p>
            <a:pPr lvl="1"/>
            <a:r>
              <a:rPr lang="en-GB" dirty="0"/>
              <a:t>What should happen when a user logs in?</a:t>
            </a:r>
          </a:p>
          <a:p>
            <a:pPr lvl="1"/>
            <a:r>
              <a:rPr lang="en-GB" dirty="0"/>
              <a:t>What are authentication and authorization?</a:t>
            </a:r>
          </a:p>
          <a:p>
            <a:pPr lvl="1"/>
            <a:r>
              <a:rPr lang="en-GB" dirty="0"/>
              <a:t>How do sessions support website personalization and authentication?</a:t>
            </a:r>
            <a:br>
              <a:rPr lang="en-GB" dirty="0"/>
            </a:br>
            <a:endParaRPr lang="en-GB" dirty="0"/>
          </a:p>
          <a:p>
            <a:endParaRPr lang="en-GB" dirty="0"/>
          </a:p>
        </p:txBody>
      </p:sp>
      <p:sp>
        <p:nvSpPr>
          <p:cNvPr id="3" name="Title 2"/>
          <p:cNvSpPr>
            <a:spLocks noGrp="1"/>
          </p:cNvSpPr>
          <p:nvPr>
            <p:ph type="title"/>
          </p:nvPr>
        </p:nvSpPr>
        <p:spPr/>
        <p:txBody>
          <a:bodyPr/>
          <a:lstStyle/>
          <a:p>
            <a:r>
              <a:rPr lang="en-GB" dirty="0"/>
              <a:t>Authentication</a:t>
            </a:r>
          </a:p>
        </p:txBody>
      </p:sp>
    </p:spTree>
    <p:extLst>
      <p:ext uri="{BB962C8B-B14F-4D97-AF65-F5344CB8AC3E}">
        <p14:creationId xmlns:p14="http://schemas.microsoft.com/office/powerpoint/2010/main" val="178843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92500" lnSpcReduction="20000"/>
          </a:bodyPr>
          <a:lstStyle/>
          <a:p>
            <a:r>
              <a:rPr lang="en-GB" dirty="0"/>
              <a:t>Submitting Articles</a:t>
            </a:r>
          </a:p>
          <a:p>
            <a:pPr lvl="1"/>
            <a:r>
              <a:rPr lang="en-GB" dirty="0"/>
              <a:t>What should an article-writing page look like?</a:t>
            </a:r>
          </a:p>
          <a:p>
            <a:pPr lvl="1"/>
            <a:r>
              <a:rPr lang="en-GB" dirty="0"/>
              <a:t>What features should an article submission page support?</a:t>
            </a:r>
          </a:p>
          <a:p>
            <a:pPr lvl="1"/>
            <a:r>
              <a:rPr lang="en-GB" dirty="0"/>
              <a:t>What should happen when an article is submitted?</a:t>
            </a:r>
          </a:p>
          <a:p>
            <a:pPr lvl="1"/>
            <a:r>
              <a:rPr lang="en-GB" dirty="0"/>
              <a:t>What considerations are there in inserting user input into the database?</a:t>
            </a:r>
          </a:p>
          <a:p>
            <a:pPr lvl="2"/>
            <a:r>
              <a:rPr lang="en-GB" dirty="0"/>
              <a:t>How could you enrich user input?</a:t>
            </a:r>
            <a:br>
              <a:rPr lang="en-GB" dirty="0"/>
            </a:br>
            <a:endParaRPr lang="en-GB" dirty="0"/>
          </a:p>
          <a:p>
            <a:r>
              <a:rPr lang="en-GB" dirty="0"/>
              <a:t>Listing Articles</a:t>
            </a:r>
          </a:p>
          <a:p>
            <a:pPr lvl="1"/>
            <a:r>
              <a:rPr lang="en-GB" dirty="0"/>
              <a:t>What should a blog article index look like?</a:t>
            </a:r>
          </a:p>
          <a:p>
            <a:pPr lvl="1"/>
            <a:r>
              <a:rPr lang="en-GB" dirty="0"/>
              <a:t>What ways could you group or categorise articles?</a:t>
            </a:r>
          </a:p>
          <a:p>
            <a:pPr lvl="1"/>
            <a:r>
              <a:rPr lang="en-GB" dirty="0"/>
              <a:t>How would you split an array into groups on some criterion?</a:t>
            </a:r>
            <a:br>
              <a:rPr lang="en-GB" dirty="0"/>
            </a:br>
            <a:endParaRPr lang="en-GB" dirty="0"/>
          </a:p>
          <a:p>
            <a:r>
              <a:rPr lang="en-GB" dirty="0"/>
              <a:t>Viewing Articles</a:t>
            </a:r>
          </a:p>
          <a:p>
            <a:pPr lvl="1"/>
            <a:r>
              <a:rPr lang="en-GB" dirty="0"/>
              <a:t>What should an article page look like? </a:t>
            </a:r>
          </a:p>
          <a:p>
            <a:pPr lvl="1"/>
            <a:r>
              <a:rPr lang="en-GB" dirty="0"/>
              <a:t>What considerations are there in displaying user input on a page?	</a:t>
            </a:r>
          </a:p>
          <a:p>
            <a:pPr lvl="1"/>
            <a:r>
              <a:rPr lang="en-GB" dirty="0"/>
              <a:t>What information should we include on all website pages? </a:t>
            </a:r>
            <a:br>
              <a:rPr lang="en-GB" dirty="0"/>
            </a:br>
            <a:endParaRPr lang="en-GB" dirty="0"/>
          </a:p>
          <a:p>
            <a:endParaRPr lang="en-GB" dirty="0"/>
          </a:p>
        </p:txBody>
      </p:sp>
      <p:sp>
        <p:nvSpPr>
          <p:cNvPr id="3" name="Title 2"/>
          <p:cNvSpPr>
            <a:spLocks noGrp="1"/>
          </p:cNvSpPr>
          <p:nvPr>
            <p:ph type="title"/>
          </p:nvPr>
        </p:nvSpPr>
        <p:spPr/>
        <p:txBody>
          <a:bodyPr/>
          <a:lstStyle/>
          <a:p>
            <a:r>
              <a:rPr lang="en-GB" dirty="0"/>
              <a:t>Functionality</a:t>
            </a:r>
          </a:p>
        </p:txBody>
      </p:sp>
    </p:spTree>
    <p:extLst>
      <p:ext uri="{BB962C8B-B14F-4D97-AF65-F5344CB8AC3E}">
        <p14:creationId xmlns:p14="http://schemas.microsoft.com/office/powerpoint/2010/main" val="136880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PHP7 for Web Development </a:t>
            </a:r>
          </a:p>
        </p:txBody>
      </p:sp>
      <p:sp>
        <p:nvSpPr>
          <p:cNvPr id="4099" name="Subtitle 2"/>
          <p:cNvSpPr>
            <a:spLocks noGrp="1"/>
          </p:cNvSpPr>
          <p:nvPr>
            <p:ph type="subTitle" idx="1"/>
          </p:nvPr>
        </p:nvSpPr>
        <p:spPr/>
        <p:txBody>
          <a:bodyPr/>
          <a:lstStyle/>
          <a:p>
            <a:r>
              <a:rPr lang="en-US" dirty="0">
                <a:latin typeface="Arial" charset="0"/>
                <a:cs typeface="Arial" charset="0"/>
              </a:rPr>
              <a:t>Some Thoughts</a:t>
            </a:r>
          </a:p>
        </p:txBody>
      </p:sp>
    </p:spTree>
    <p:extLst>
      <p:ext uri="{BB962C8B-B14F-4D97-AF65-F5344CB8AC3E}">
        <p14:creationId xmlns:p14="http://schemas.microsoft.com/office/powerpoint/2010/main" val="270455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42847" y="928670"/>
            <a:ext cx="8786844" cy="6155524"/>
          </a:xfrm>
        </p:spPr>
        <p:txBody>
          <a:bodyPr>
            <a:normAutofit/>
          </a:bodyPr>
          <a:lstStyle/>
          <a:p>
            <a:r>
              <a:rPr lang="en-GB" dirty="0"/>
              <a:t>No set of "Right" answers, but here are some</a:t>
            </a:r>
          </a:p>
          <a:p>
            <a:endParaRPr lang="en-GB" dirty="0"/>
          </a:p>
          <a:p>
            <a:r>
              <a:rPr lang="en-GB" dirty="0"/>
              <a:t>The Design of a Blog</a:t>
            </a:r>
          </a:p>
          <a:p>
            <a:pPr lvl="1"/>
            <a:r>
              <a:rPr lang="en-GB" dirty="0"/>
              <a:t>login page</a:t>
            </a:r>
          </a:p>
          <a:p>
            <a:pPr lvl="1"/>
            <a:r>
              <a:rPr lang="en-GB" dirty="0"/>
              <a:t>home page</a:t>
            </a:r>
          </a:p>
          <a:p>
            <a:pPr lvl="2"/>
            <a:r>
              <a:rPr lang="en-GB" dirty="0"/>
              <a:t>lists recent posts</a:t>
            </a:r>
          </a:p>
          <a:p>
            <a:pPr lvl="2"/>
            <a:r>
              <a:rPr lang="en-GB" dirty="0"/>
              <a:t>categories</a:t>
            </a:r>
          </a:p>
          <a:p>
            <a:pPr lvl="1"/>
            <a:r>
              <a:rPr lang="en-GB" dirty="0"/>
              <a:t>admin page</a:t>
            </a:r>
          </a:p>
          <a:p>
            <a:pPr lvl="2"/>
            <a:r>
              <a:rPr lang="en-GB" dirty="0"/>
              <a:t>site configuration</a:t>
            </a:r>
          </a:p>
          <a:p>
            <a:pPr lvl="2"/>
            <a:r>
              <a:rPr lang="en-GB" dirty="0"/>
              <a:t>users admin</a:t>
            </a:r>
          </a:p>
          <a:p>
            <a:pPr lvl="1"/>
            <a:r>
              <a:rPr lang="en-GB" dirty="0"/>
              <a:t>article submission</a:t>
            </a:r>
          </a:p>
          <a:p>
            <a:pPr lvl="2"/>
            <a:r>
              <a:rPr lang="en-GB" dirty="0"/>
              <a:t>page for authors</a:t>
            </a:r>
          </a:p>
          <a:p>
            <a:pPr lvl="1"/>
            <a:r>
              <a:rPr lang="en-GB" dirty="0"/>
              <a:t>archive page</a:t>
            </a:r>
          </a:p>
          <a:p>
            <a:pPr lvl="2"/>
            <a:r>
              <a:rPr lang="en-GB" dirty="0"/>
              <a:t>look at old posts</a:t>
            </a:r>
          </a:p>
          <a:p>
            <a:pPr marL="114300" indent="0">
              <a:buNone/>
            </a:pPr>
            <a:br>
              <a:rPr lang="en-GB" dirty="0"/>
            </a:br>
            <a:endParaRPr lang="en-GB" dirty="0"/>
          </a:p>
          <a:p>
            <a:endParaRPr lang="en-GB" dirty="0"/>
          </a:p>
        </p:txBody>
      </p:sp>
      <p:sp>
        <p:nvSpPr>
          <p:cNvPr id="3" name="Title 2"/>
          <p:cNvSpPr>
            <a:spLocks noGrp="1"/>
          </p:cNvSpPr>
          <p:nvPr>
            <p:ph type="title"/>
          </p:nvPr>
        </p:nvSpPr>
        <p:spPr/>
        <p:txBody>
          <a:bodyPr/>
          <a:lstStyle/>
          <a:p>
            <a:r>
              <a:rPr lang="en-GB" dirty="0"/>
              <a:t>Blog Overview: 			Answers</a:t>
            </a:r>
          </a:p>
        </p:txBody>
      </p:sp>
    </p:spTree>
    <p:extLst>
      <p:ext uri="{BB962C8B-B14F-4D97-AF65-F5344CB8AC3E}">
        <p14:creationId xmlns:p14="http://schemas.microsoft.com/office/powerpoint/2010/main" val="819869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42847" y="928670"/>
            <a:ext cx="8786844" cy="6261402"/>
          </a:xfrm>
        </p:spPr>
        <p:txBody>
          <a:bodyPr>
            <a:normAutofit/>
          </a:bodyPr>
          <a:lstStyle/>
          <a:p>
            <a:r>
              <a:rPr lang="en-GB" dirty="0"/>
              <a:t>A very simple articles table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r>
              <a:rPr lang="en-GB" dirty="0"/>
              <a:t>Category is an integer… why?</a:t>
            </a:r>
          </a:p>
          <a:p>
            <a:pPr lvl="1"/>
            <a:r>
              <a:rPr lang="en-GB" dirty="0"/>
              <a:t>In this case because categories is going to be a fixed constant array, </a:t>
            </a:r>
            <a:r>
              <a:rPr lang="en-GB" dirty="0" err="1"/>
              <a:t>ie</a:t>
            </a:r>
            <a:r>
              <a:rPr lang="en-GB" dirty="0"/>
              <a:t>. an </a:t>
            </a:r>
            <a:r>
              <a:rPr lang="en-GB" dirty="0" err="1"/>
              <a:t>enum</a:t>
            </a:r>
            <a:r>
              <a:rPr lang="en-GB" dirty="0"/>
              <a:t>, in the code base.  </a:t>
            </a:r>
          </a:p>
          <a:p>
            <a:pPr lvl="1"/>
            <a:r>
              <a:rPr lang="en-GB" dirty="0"/>
              <a:t>Do not store text when integers will do! much faster to search with.</a:t>
            </a:r>
          </a:p>
          <a:p>
            <a:endParaRPr lang="en-GB" dirty="0"/>
          </a:p>
        </p:txBody>
      </p:sp>
      <p:sp>
        <p:nvSpPr>
          <p:cNvPr id="3" name="Title 2"/>
          <p:cNvSpPr>
            <a:spLocks noGrp="1"/>
          </p:cNvSpPr>
          <p:nvPr>
            <p:ph type="title"/>
          </p:nvPr>
        </p:nvSpPr>
        <p:spPr/>
        <p:txBody>
          <a:bodyPr/>
          <a:lstStyle/>
          <a:p>
            <a:r>
              <a:rPr lang="en-GB" dirty="0"/>
              <a:t>Database Overview</a:t>
            </a:r>
          </a:p>
        </p:txBody>
      </p:sp>
      <p:sp>
        <p:nvSpPr>
          <p:cNvPr id="4" name="TextBox 3"/>
          <p:cNvSpPr txBox="1"/>
          <p:nvPr/>
        </p:nvSpPr>
        <p:spPr>
          <a:xfrm>
            <a:off x="0" y="1287312"/>
            <a:ext cx="9144000" cy="4093428"/>
          </a:xfrm>
          <a:prstGeom prst="rect">
            <a:avLst/>
          </a:prstGeom>
          <a:solidFill>
            <a:schemeClr val="accent1">
              <a:lumMod val="40000"/>
              <a:lumOff val="60000"/>
            </a:schemeClr>
          </a:solidFill>
        </p:spPr>
        <p:txBody>
          <a:bodyPr wrap="square" rtlCol="0">
            <a:spAutoFit/>
          </a:bodyPr>
          <a:lstStyle/>
          <a:p>
            <a:r>
              <a:rPr lang="en-GB" sz="2000" dirty="0">
                <a:latin typeface="Courier New" pitchFamily="49" charset="0"/>
                <a:cs typeface="Courier New" pitchFamily="49" charset="0"/>
              </a:rPr>
              <a:t>CREATE TABLE articles (</a:t>
            </a:r>
          </a:p>
          <a:p>
            <a:r>
              <a:rPr lang="en-GB" sz="2000" dirty="0">
                <a:latin typeface="Courier New" pitchFamily="49" charset="0"/>
                <a:cs typeface="Courier New" pitchFamily="49" charset="0"/>
              </a:rPr>
              <a:t>  id </a:t>
            </a:r>
            <a:r>
              <a:rPr lang="en-GB" sz="2000" dirty="0" err="1">
                <a:latin typeface="Courier New" pitchFamily="49" charset="0"/>
                <a:cs typeface="Courier New" pitchFamily="49" charset="0"/>
              </a:rPr>
              <a:t>int</a:t>
            </a:r>
            <a:r>
              <a:rPr lang="en-GB" sz="2000" dirty="0">
                <a:latin typeface="Courier New" pitchFamily="49" charset="0"/>
                <a:cs typeface="Courier New" pitchFamily="49" charset="0"/>
              </a:rPr>
              <a:t>(10) unsigned NOT NULL AUTO_INCREMENT,</a:t>
            </a:r>
          </a:p>
          <a:p>
            <a:r>
              <a:rPr lang="en-GB" sz="2000" dirty="0">
                <a:latin typeface="Courier New" pitchFamily="49" charset="0"/>
                <a:cs typeface="Courier New" pitchFamily="49" charset="0"/>
              </a:rPr>
              <a:t>  title varchar(255) DEFAULT NULL,</a:t>
            </a:r>
          </a:p>
          <a:p>
            <a:r>
              <a:rPr lang="en-GB" sz="2000" dirty="0">
                <a:latin typeface="Courier New" pitchFamily="49" charset="0"/>
                <a:cs typeface="Courier New" pitchFamily="49" charset="0"/>
              </a:rPr>
              <a:t>  body text,</a:t>
            </a:r>
          </a:p>
          <a:p>
            <a:r>
              <a:rPr lang="en-GB" sz="2000" dirty="0">
                <a:latin typeface="Courier New" pitchFamily="49" charset="0"/>
                <a:cs typeface="Courier New" pitchFamily="49" charset="0"/>
              </a:rPr>
              <a:t>  author </a:t>
            </a:r>
            <a:r>
              <a:rPr lang="en-GB" sz="2000" dirty="0" err="1">
                <a:latin typeface="Courier New" pitchFamily="49" charset="0"/>
                <a:cs typeface="Courier New" pitchFamily="49" charset="0"/>
              </a:rPr>
              <a:t>int</a:t>
            </a:r>
            <a:r>
              <a:rPr lang="en-GB" sz="2000" dirty="0">
                <a:latin typeface="Courier New" pitchFamily="49" charset="0"/>
                <a:cs typeface="Courier New" pitchFamily="49" charset="0"/>
              </a:rPr>
              <a:t>(10) unsigned DEFAULT NULL,</a:t>
            </a:r>
          </a:p>
          <a:p>
            <a:r>
              <a:rPr lang="en-GB" sz="2000" dirty="0">
                <a:latin typeface="Courier New" pitchFamily="49" charset="0"/>
                <a:cs typeface="Courier New" pitchFamily="49" charset="0"/>
              </a:rPr>
              <a:t>  category </a:t>
            </a:r>
            <a:r>
              <a:rPr lang="en-GB" sz="2000" dirty="0" err="1">
                <a:latin typeface="Courier New" pitchFamily="49" charset="0"/>
                <a:cs typeface="Courier New" pitchFamily="49" charset="0"/>
              </a:rPr>
              <a:t>int</a:t>
            </a:r>
            <a:r>
              <a:rPr lang="en-GB" sz="2000" dirty="0">
                <a:latin typeface="Courier New" pitchFamily="49" charset="0"/>
                <a:cs typeface="Courier New" pitchFamily="49" charset="0"/>
              </a:rPr>
              <a:t>(11) DEFAULT NULL,</a:t>
            </a:r>
          </a:p>
          <a:p>
            <a:r>
              <a:rPr lang="en-GB" sz="2000" dirty="0">
                <a:latin typeface="Courier New" pitchFamily="49" charset="0"/>
                <a:cs typeface="Courier New" pitchFamily="49" charset="0"/>
              </a:rPr>
              <a:t>  date </a:t>
            </a:r>
            <a:r>
              <a:rPr lang="en-GB" sz="2000" dirty="0" err="1">
                <a:latin typeface="Courier New" pitchFamily="49" charset="0"/>
                <a:cs typeface="Courier New" pitchFamily="49" charset="0"/>
              </a:rPr>
              <a:t>int</a:t>
            </a:r>
            <a:r>
              <a:rPr lang="en-GB" sz="2000" dirty="0">
                <a:latin typeface="Courier New" pitchFamily="49" charset="0"/>
                <a:cs typeface="Courier New" pitchFamily="49" charset="0"/>
              </a:rPr>
              <a:t>(11) DEFAULT NULL, </a:t>
            </a:r>
          </a:p>
          <a:p>
            <a:r>
              <a:rPr lang="en-GB" sz="2000" dirty="0">
                <a:latin typeface="Courier New" pitchFamily="49" charset="0"/>
                <a:cs typeface="Courier New" pitchFamily="49" charset="0"/>
              </a:rPr>
              <a:t>  PRIMARY KEY (id),</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  CONSTRAINT author FOREIGN KEY (id) </a:t>
            </a:r>
          </a:p>
          <a:p>
            <a:r>
              <a:rPr lang="en-GB" sz="2000" dirty="0">
                <a:latin typeface="Courier New" pitchFamily="49" charset="0"/>
                <a:cs typeface="Courier New" pitchFamily="49" charset="0"/>
              </a:rPr>
              <a:t>	REFERENCES users (id) </a:t>
            </a:r>
          </a:p>
          <a:p>
            <a:r>
              <a:rPr lang="en-GB" sz="2000" dirty="0">
                <a:latin typeface="Courier New" pitchFamily="49" charset="0"/>
                <a:cs typeface="Courier New" pitchFamily="49" charset="0"/>
              </a:rPr>
              <a:t>	ON DELETE NO ACTION ON UPDATE NO ACTION</a:t>
            </a:r>
          </a:p>
          <a:p>
            <a:r>
              <a:rPr lang="en-GB" sz="2000" dirty="0">
                <a:latin typeface="Courier New" pitchFamily="49" charset="0"/>
                <a:cs typeface="Courier New" pitchFamily="49" charset="0"/>
              </a:rPr>
              <a:t>) ENGINE=</a:t>
            </a:r>
            <a:r>
              <a:rPr lang="en-GB" sz="2000" dirty="0" err="1">
                <a:latin typeface="Courier New" pitchFamily="49" charset="0"/>
                <a:cs typeface="Courier New" pitchFamily="49" charset="0"/>
              </a:rPr>
              <a:t>InnoDB</a:t>
            </a:r>
            <a:r>
              <a:rPr lang="en-GB" sz="2000" dirty="0">
                <a:latin typeface="Courier New" pitchFamily="49" charset="0"/>
                <a:cs typeface="Courier New" pitchFamily="49" charset="0"/>
              </a:rPr>
              <a:t> DEFAULT CHARSET=utf8;</a:t>
            </a:r>
          </a:p>
        </p:txBody>
      </p:sp>
    </p:spTree>
    <p:extLst>
      <p:ext uri="{BB962C8B-B14F-4D97-AF65-F5344CB8AC3E}">
        <p14:creationId xmlns:p14="http://schemas.microsoft.com/office/powerpoint/2010/main" val="2113442542"/>
      </p:ext>
    </p:extLst>
  </p:cSld>
  <p:clrMapOvr>
    <a:masterClrMapping/>
  </p:clrMapOvr>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IT_Slides_2015_v1.0</Template>
  <TotalTime>2229</TotalTime>
  <Words>2948</Words>
  <Application>Microsoft Office PowerPoint</Application>
  <PresentationFormat>On-screen Show (4:3)</PresentationFormat>
  <Paragraphs>486</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Courier New</vt:lpstr>
      <vt:lpstr>Wingdings</vt:lpstr>
      <vt:lpstr>QA PowerPoint Template_DRAFTMay2012</vt:lpstr>
      <vt:lpstr>PHP7 for Web Development </vt:lpstr>
      <vt:lpstr>Chapter Overview</vt:lpstr>
      <vt:lpstr>PHP7 for Web Development </vt:lpstr>
      <vt:lpstr>Blog Overview:    Questions</vt:lpstr>
      <vt:lpstr>Authentication</vt:lpstr>
      <vt:lpstr>Functionality</vt:lpstr>
      <vt:lpstr>PHP7 for Web Development </vt:lpstr>
      <vt:lpstr>Blog Overview:    Answers</vt:lpstr>
      <vt:lpstr>Database Overview</vt:lpstr>
      <vt:lpstr>Database Overview</vt:lpstr>
      <vt:lpstr>Queries we will need</vt:lpstr>
      <vt:lpstr>The Homepage: Listing Articles</vt:lpstr>
      <vt:lpstr>Viewing an Article</vt:lpstr>
      <vt:lpstr>Logging in</vt:lpstr>
      <vt:lpstr>Submitting Articles</vt:lpstr>
      <vt:lpstr>The Admin</vt:lpstr>
      <vt:lpstr>PHP7 for Web Development </vt:lpstr>
      <vt:lpstr>Code Review: Procedural</vt:lpstr>
      <vt:lpstr>Code Review: Object-Oriented (MVC)</vt:lpstr>
      <vt:lpstr>PHP7 for Web Development </vt:lpstr>
      <vt:lpstr>The General Approach: article.php</vt:lpstr>
      <vt:lpstr>login.php:  Actions</vt:lpstr>
      <vt:lpstr>common.php</vt:lpstr>
      <vt:lpstr>templates</vt:lpstr>
      <vt:lpstr>Retrospective</vt:lpstr>
      <vt:lpstr>Aside on Development and Prototyping</vt:lpstr>
      <vt:lpstr>Review Questions</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PHP7 for Web Development</dc:title>
  <dc:creator>Michael Burgess</dc:creator>
  <cp:lastModifiedBy>Michael Burgess</cp:lastModifiedBy>
  <cp:revision>133</cp:revision>
  <dcterms:created xsi:type="dcterms:W3CDTF">2015-10-10T14:04:33Z</dcterms:created>
  <dcterms:modified xsi:type="dcterms:W3CDTF">2016-04-04T07:04:00Z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