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4"/>
    <p:sldMasterId id="2147483676" r:id="rId5"/>
    <p:sldMasterId id="2147483854" r:id="rId6"/>
    <p:sldMasterId id="2147483696" r:id="rId7"/>
  </p:sldMasterIdLst>
  <p:notesMasterIdLst>
    <p:notesMasterId r:id="rId21"/>
  </p:notesMasterIdLst>
  <p:handoutMasterIdLst>
    <p:handoutMasterId r:id="rId22"/>
  </p:handoutMasterIdLst>
  <p:sldIdLst>
    <p:sldId id="272" r:id="rId8"/>
    <p:sldId id="4032" r:id="rId9"/>
    <p:sldId id="4033" r:id="rId10"/>
    <p:sldId id="4042" r:id="rId11"/>
    <p:sldId id="4041" r:id="rId12"/>
    <p:sldId id="4040" r:id="rId13"/>
    <p:sldId id="4037" r:id="rId14"/>
    <p:sldId id="4034" r:id="rId15"/>
    <p:sldId id="4035" r:id="rId16"/>
    <p:sldId id="4036" r:id="rId17"/>
    <p:sldId id="4038" r:id="rId18"/>
    <p:sldId id="4039" r:id="rId19"/>
    <p:sldId id="4031" r:id="rId2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Khatkevich" initials="AK" lastIdx="1" clrIdx="0">
    <p:extLst>
      <p:ext uri="{19B8F6BF-5375-455C-9EA6-DF929625EA0E}">
        <p15:presenceInfo xmlns:p15="http://schemas.microsoft.com/office/powerpoint/2012/main" userId="S::Anton_Khatkevich@epam.com::ffb19720-0dd3-4439-8f59-9f322e629b7e" providerId="AD"/>
      </p:ext>
    </p:extLst>
  </p:cmAuthor>
  <p:cmAuthor id="2" name="Danila Varatyntsev" initials="DV" lastIdx="2" clrIdx="1">
    <p:extLst>
      <p:ext uri="{19B8F6BF-5375-455C-9EA6-DF929625EA0E}">
        <p15:presenceInfo xmlns:p15="http://schemas.microsoft.com/office/powerpoint/2012/main" userId="S::Danila_Varatyntsev@epam.com::51a450e6-4d83-441e-adb7-1fd8ace673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EFF6B0"/>
    <a:srgbClr val="205648"/>
    <a:srgbClr val="AA2475"/>
    <a:srgbClr val="BA1F72"/>
    <a:srgbClr val="222551"/>
    <a:srgbClr val="76CDD8"/>
    <a:srgbClr val="000000"/>
    <a:srgbClr val="133C41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465719-515C-4CDD-BB53-F598893BF2F1}" v="839" dt="2023-03-14T17:58:42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7" autoAdjust="0"/>
  </p:normalViewPr>
  <p:slideViewPr>
    <p:cSldViewPr snapToGrid="0">
      <p:cViewPr varScale="1">
        <p:scale>
          <a:sx n="85" d="100"/>
          <a:sy n="85" d="100"/>
        </p:scale>
        <p:origin x="7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my name is Donatas I’m a software engineer at EPAM Lithuania..</a:t>
            </a:r>
          </a:p>
          <a:p>
            <a:r>
              <a:rPr lang="en-US" dirty="0"/>
              <a:t>ill be talking with you about Liquibase as requested by one of you, and explain the basics of this technology and how it works..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0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deep look on how everything looks.</a:t>
            </a:r>
          </a:p>
          <a:p>
            <a:r>
              <a:rPr lang="en-US" dirty="0"/>
              <a:t>As you can see I’m using spring boot with </a:t>
            </a:r>
            <a:r>
              <a:rPr lang="en-US" dirty="0" err="1"/>
              <a:t>postgres</a:t>
            </a:r>
            <a:r>
              <a:rPr lang="en-US" dirty="0"/>
              <a:t> database and will be using it through out this presentation.</a:t>
            </a:r>
          </a:p>
          <a:p>
            <a:r>
              <a:rPr lang="en-US" dirty="0"/>
              <a:t>First we need to setup our </a:t>
            </a:r>
            <a:r>
              <a:rPr lang="en-US" dirty="0" err="1"/>
              <a:t>application.properties</a:t>
            </a:r>
            <a:r>
              <a:rPr lang="en-US" dirty="0"/>
              <a:t> file to contain the following data.</a:t>
            </a:r>
          </a:p>
          <a:p>
            <a:r>
              <a:rPr lang="en-US" dirty="0"/>
              <a:t>Define connection to the database with </a:t>
            </a:r>
            <a:r>
              <a:rPr lang="en-US" dirty="0" err="1"/>
              <a:t>Datasource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, username and password.</a:t>
            </a:r>
          </a:p>
          <a:p>
            <a:r>
              <a:rPr lang="en-US" dirty="0"/>
              <a:t>Then define our change-log location which is the main file which we get our updates from.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62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a changelog looks with one changeset added.</a:t>
            </a:r>
          </a:p>
          <a:p>
            <a:r>
              <a:rPr lang="en-US" dirty="0"/>
              <a:t>To successfully enable rollbacks and keep track of changes each change set should have an id associated with it</a:t>
            </a:r>
          </a:p>
          <a:p>
            <a:r>
              <a:rPr lang="en-US" dirty="0"/>
              <a:t>The id should be unique in this case it’s a number that would have been incremented each time a new change set is included.</a:t>
            </a:r>
          </a:p>
          <a:p>
            <a:r>
              <a:rPr lang="en-US" dirty="0"/>
              <a:t>There is also an option to include all changesets from a given directory</a:t>
            </a:r>
          </a:p>
          <a:p>
            <a:r>
              <a:rPr lang="en-US" dirty="0"/>
              <a:t>Using includeAll tag (forward)</a:t>
            </a:r>
          </a:p>
          <a:p>
            <a:r>
              <a:rPr lang="en-US" dirty="0"/>
              <a:t>As you can see I’m only passing the main directory that contains changesets, not the individual changeset.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06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here is the contains of the change set.</a:t>
            </a:r>
          </a:p>
          <a:p>
            <a:r>
              <a:rPr lang="en-US" dirty="0"/>
              <a:t>As you can see I have defined author and id with the change set.</a:t>
            </a:r>
          </a:p>
          <a:p>
            <a:r>
              <a:rPr lang="en-US" dirty="0"/>
              <a:t>After xml format to create a table with the name of person</a:t>
            </a:r>
          </a:p>
          <a:p>
            <a:r>
              <a:rPr lang="en-US" dirty="0"/>
              <a:t>And column id.</a:t>
            </a:r>
          </a:p>
          <a:p>
            <a:r>
              <a:rPr lang="en-US" dirty="0"/>
              <a:t>Which is of type Integer.</a:t>
            </a:r>
          </a:p>
          <a:p>
            <a:r>
              <a:rPr lang="en-US" dirty="0"/>
              <a:t>And then adding constraints to the column that it’s a primary key.</a:t>
            </a:r>
          </a:p>
          <a:p>
            <a:r>
              <a:rPr lang="en-US" dirty="0"/>
              <a:t>That’s unique and can’t be null.</a:t>
            </a:r>
          </a:p>
          <a:p>
            <a:r>
              <a:rPr lang="en-US" dirty="0"/>
              <a:t>The second column I create is name that is of type varchar</a:t>
            </a:r>
          </a:p>
          <a:p>
            <a:r>
              <a:rPr lang="en-US" dirty="0"/>
              <a:t>After this changeset executes ill have a table in my database that I’ve defined in this change set.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00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1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2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0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19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5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 the first question should be what is Liquibase ? </a:t>
            </a:r>
          </a:p>
          <a:p>
            <a:r>
              <a:rPr lang="en-US" dirty="0"/>
              <a:t>In short it’s a powerful open-source migration tool for databases. </a:t>
            </a:r>
          </a:p>
          <a:p>
            <a:r>
              <a:rPr lang="en-US" dirty="0"/>
              <a:t>But the short version doesn’t tell us a lot, so ill give you a bit longer version.</a:t>
            </a:r>
          </a:p>
          <a:p>
            <a:r>
              <a:rPr lang="en-US" dirty="0"/>
              <a:t>(forward)</a:t>
            </a:r>
          </a:p>
          <a:p>
            <a:r>
              <a:rPr lang="en-US" dirty="0"/>
              <a:t>Liquibase is powerful because it allows you to have a paper trail so to speak of the database changes.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(forward)</a:t>
            </a:r>
          </a:p>
          <a:p>
            <a:r>
              <a:rPr lang="en-US" dirty="0"/>
              <a:t>This is what Liquibase says in their website about this feature.</a:t>
            </a:r>
          </a:p>
          <a:p>
            <a:r>
              <a:rPr lang="en-US" dirty="0"/>
              <a:t>Another big feature is automatic rollback operations.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(forward)</a:t>
            </a:r>
          </a:p>
          <a:p>
            <a:r>
              <a:rPr lang="en-US" dirty="0"/>
              <a:t>Which means that if an update fails it rollback to the previous update.</a:t>
            </a:r>
          </a:p>
          <a:p>
            <a:r>
              <a:rPr lang="en-US" dirty="0"/>
              <a:t>Removing the changes made in the failed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48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different supported formats for your changes like.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XML</a:t>
            </a:r>
            <a:br>
              <a:rPr lang="en-US" dirty="0"/>
            </a:br>
            <a:r>
              <a:rPr lang="en-US" dirty="0"/>
              <a:t>JSON</a:t>
            </a:r>
            <a:br>
              <a:rPr lang="en-US" dirty="0"/>
            </a:br>
            <a:r>
              <a:rPr lang="en-US" dirty="0"/>
              <a:t>YAML</a:t>
            </a:r>
          </a:p>
          <a:p>
            <a:r>
              <a:rPr lang="en-US" dirty="0"/>
              <a:t>Although the most common I’ve seen from experience are SQL and XML.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11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going forward there are a few keywords to understand.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(forward)</a:t>
            </a:r>
            <a:br>
              <a:rPr lang="en-US" dirty="0"/>
            </a:br>
            <a:r>
              <a:rPr lang="en-US" dirty="0"/>
              <a:t>Change log – change log is list of files that contain changes. You need only one change log per database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(forward)</a:t>
            </a:r>
          </a:p>
          <a:p>
            <a:r>
              <a:rPr lang="en-US" dirty="0"/>
              <a:t>Change set – change set is a file that you put your changes in, each change set has to be put in the change log or else it will not be executed.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(forward)</a:t>
            </a:r>
          </a:p>
          <a:p>
            <a:r>
              <a:rPr lang="en-US" dirty="0"/>
              <a:t>Change type – change type is the changes you make for your database, like adding a column, removing it, or even adding a whole new table.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(forward)</a:t>
            </a:r>
          </a:p>
          <a:p>
            <a:r>
              <a:rPr lang="en-US" dirty="0"/>
              <a:t>Rollback – Rollback is reversion of changes made in a changeset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6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do those change logs and change sets connect to each other ? </a:t>
            </a:r>
            <a:br>
              <a:rPr lang="en-US" dirty="0"/>
            </a:br>
            <a:r>
              <a:rPr lang="en-US" dirty="0"/>
              <a:t>It’s pretty simple.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(forward)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(forward)</a:t>
            </a:r>
          </a:p>
          <a:p>
            <a:r>
              <a:rPr lang="en-US" dirty="0"/>
              <a:t>There is a single change log for a database, that contains one or more change sets.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(forward)</a:t>
            </a:r>
          </a:p>
          <a:p>
            <a:r>
              <a:rPr lang="en-US" dirty="0"/>
              <a:t>And each change set can contain multiple change types inside it.</a:t>
            </a:r>
            <a:br>
              <a:rPr lang="en-US" dirty="0"/>
            </a:br>
            <a:r>
              <a:rPr lang="en-US" dirty="0"/>
              <a:t>It important to understand while change log and change set are files.</a:t>
            </a:r>
          </a:p>
          <a:p>
            <a:r>
              <a:rPr lang="en-US" dirty="0"/>
              <a:t>Change type is not a file, it’s an action to make a change for the underlying database.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that each changeset is a single transaction so if you have multiple  changes types in your change set and one fails all of the changes from the change set will be rollbacked.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6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50404EE9-47A1-446A-8B61-C403E18E19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7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7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7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3CD20165-833B-4C7E-9F1B-B17249FBE8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381" y="3598517"/>
            <a:ext cx="894054" cy="8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0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3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2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4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0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42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10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7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9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51CFE-F8CF-7F4B-A4B4-129654B17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0" y="0"/>
            <a:ext cx="9140300" cy="5143500"/>
          </a:xfrm>
          <a:prstGeom prst="rect">
            <a:avLst/>
          </a:prstGeom>
        </p:spPr>
      </p:pic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02018E6D-C173-234B-ADE3-106DCC9A9A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1743" y="0"/>
            <a:ext cx="4452257" cy="51435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27F8EBF-098E-3447-B96B-60C8F61C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Заголовок 9">
            <a:extLst>
              <a:ext uri="{FF2B5EF4-FFF2-40B4-BE49-F238E27FC236}">
                <a16:creationId xmlns:a16="http://schemas.microsoft.com/office/drawing/2014/main" id="{4C548F53-93C7-B741-B4E4-8F57A3A0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5" y="642257"/>
            <a:ext cx="3599916" cy="676900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Объект 11">
            <a:extLst>
              <a:ext uri="{FF2B5EF4-FFF2-40B4-BE49-F238E27FC236}">
                <a16:creationId xmlns:a16="http://schemas.microsoft.com/office/drawing/2014/main" id="{BEE647BB-BE53-3344-9E74-F7241A71F09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4913" y="1513114"/>
            <a:ext cx="3599917" cy="3069772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7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64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94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90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743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73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95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28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329211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80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09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21436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623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145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955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125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3834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915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105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0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339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25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556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063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258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589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2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237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086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194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64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13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0526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5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62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054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246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36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2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20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674654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09659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9402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168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4507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6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44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image" Target="../media/image6.png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DC2ADDEC-9847-43A6-A46F-94D42E2A5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7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7" y="3843769"/>
            <a:ext cx="1945327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695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  <p:sldLayoutId id="2147483818" r:id="rId20"/>
    <p:sldLayoutId id="2147483819" r:id="rId21"/>
    <p:sldLayoutId id="2147483820" r:id="rId22"/>
    <p:sldLayoutId id="2147483821" r:id="rId23"/>
    <p:sldLayoutId id="2147483822" r:id="rId24"/>
    <p:sldLayoutId id="2147483823" r:id="rId25"/>
    <p:sldLayoutId id="2147483824" r:id="rId26"/>
    <p:sldLayoutId id="2147483825" r:id="rId27"/>
    <p:sldLayoutId id="2147483826" r:id="rId28"/>
    <p:sldLayoutId id="2147483827" r:id="rId29"/>
    <p:sldLayoutId id="2147483828" r:id="rId30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891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2056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8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More</a:t>
            </a:r>
            <a:r>
              <a:rPr lang="en-US" sz="700" baseline="0" dirty="0">
                <a:solidFill>
                  <a:schemeClr val="bg1"/>
                </a:solidFill>
                <a:latin typeface="+mj-lt"/>
              </a:rPr>
              <a:t> than Java</a:t>
            </a:r>
            <a:r>
              <a:rPr lang="en-US" sz="700" dirty="0">
                <a:solidFill>
                  <a:schemeClr val="bg1"/>
                </a:solidFill>
                <a:latin typeface="+mj-lt"/>
              </a:rPr>
              <a:t> Community</a:t>
            </a:r>
            <a:endParaRPr lang="en-US" sz="700" dirty="0">
              <a:latin typeface="+mj-lt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546375-6E50-0849-AD9E-E36BAE96D7AE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5" y="4554759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4" r:id="rId8"/>
    <p:sldLayoutId id="2147483690" r:id="rId9"/>
    <p:sldLayoutId id="2147483691" r:id="rId10"/>
    <p:sldLayoutId id="2147483708" r:id="rId11"/>
    <p:sldLayoutId id="2147483831" r:id="rId12"/>
    <p:sldLayoutId id="2147483832" r:id="rId13"/>
    <p:sldLayoutId id="2147483834" r:id="rId14"/>
    <p:sldLayoutId id="2147483835" r:id="rId15"/>
    <p:sldLayoutId id="2147483836" r:id="rId16"/>
    <p:sldLayoutId id="2147483837" r:id="rId17"/>
    <p:sldLayoutId id="2147483838" r:id="rId18"/>
    <p:sldLayoutId id="2147483839" r:id="rId19"/>
    <p:sldLayoutId id="2147483840" r:id="rId20"/>
    <p:sldLayoutId id="2147483841" r:id="rId21"/>
    <p:sldLayoutId id="2147483842" r:id="rId22"/>
    <p:sldLayoutId id="2147483843" r:id="rId23"/>
    <p:sldLayoutId id="2147483844" r:id="rId24"/>
    <p:sldLayoutId id="2147483847" r:id="rId25"/>
    <p:sldLayoutId id="2147483848" r:id="rId26"/>
    <p:sldLayoutId id="2147483849" r:id="rId27"/>
    <p:sldLayoutId id="2147483850" r:id="rId28"/>
    <p:sldLayoutId id="2147483851" r:id="rId29"/>
    <p:sldLayoutId id="2147483852" r:id="rId30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7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5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2C5B0B48-B37C-4323-A068-B424E776E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6"/>
          <a:stretch/>
        </p:blipFill>
        <p:spPr>
          <a:xfrm>
            <a:off x="-1" y="-2"/>
            <a:ext cx="9144001" cy="5143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DD5504-CE14-4884-9504-B65CDC81ADD3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F7378B8F-93E2-4185-9DC8-F226B0BD49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F57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9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883CC1-2DE9-2541-A62D-006C92E77E4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7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F97D5C-DE25-C748-B98F-EC11F1AC006D}"/>
              </a:ext>
            </a:extLst>
          </p:cNvPr>
          <p:cNvGrpSpPr/>
          <p:nvPr/>
        </p:nvGrpSpPr>
        <p:grpSpPr>
          <a:xfrm>
            <a:off x="4906207" y="-32657"/>
            <a:ext cx="815863" cy="958131"/>
            <a:chOff x="6541609" y="0"/>
            <a:chExt cx="1087817" cy="1277508"/>
          </a:xfrm>
        </p:grpSpPr>
        <p:sp>
          <p:nvSpPr>
            <p:cNvPr id="9" name="Овал 9">
              <a:extLst>
                <a:ext uri="{FF2B5EF4-FFF2-40B4-BE49-F238E27FC236}">
                  <a16:creationId xmlns:a16="http://schemas.microsoft.com/office/drawing/2014/main" id="{5123A35A-1868-144F-BC40-5D64BAA5A806}"/>
                </a:ext>
              </a:extLst>
            </p:cNvPr>
            <p:cNvSpPr/>
            <p:nvPr/>
          </p:nvSpPr>
          <p:spPr>
            <a:xfrm>
              <a:off x="6541609" y="189691"/>
              <a:ext cx="1087817" cy="1087817"/>
            </a:xfrm>
            <a:prstGeom prst="ellipse">
              <a:avLst/>
            </a:prstGeom>
            <a:solidFill>
              <a:srgbClr val="57A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13"/>
            </a:p>
          </p:txBody>
        </p:sp>
        <p:pic>
          <p:nvPicPr>
            <p:cNvPr id="10" name="Content Placeholder 10">
              <a:extLst>
                <a:ext uri="{FF2B5EF4-FFF2-40B4-BE49-F238E27FC236}">
                  <a16:creationId xmlns:a16="http://schemas.microsoft.com/office/drawing/2014/main" id="{127A8A74-E620-0743-A8FE-B119875BE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93602" y="0"/>
              <a:ext cx="583830" cy="1059543"/>
            </a:xfrm>
            <a:prstGeom prst="rect">
              <a:avLst/>
            </a:prstGeom>
          </p:spPr>
        </p:pic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4D711612-069E-4444-A44D-0E2281656C8B}"/>
              </a:ext>
            </a:extLst>
          </p:cNvPr>
          <p:cNvSpPr txBox="1">
            <a:spLocks/>
          </p:cNvSpPr>
          <p:nvPr/>
        </p:nvSpPr>
        <p:spPr>
          <a:xfrm>
            <a:off x="2183417" y="1852471"/>
            <a:ext cx="5262197" cy="1009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377">
              <a:lnSpc>
                <a:spcPct val="100000"/>
              </a:lnSpc>
              <a:spcBef>
                <a:spcPct val="0"/>
              </a:spcBef>
              <a:buNone/>
              <a:defRPr sz="2000" b="1" cap="none" spc="100" baseline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r>
              <a:rPr lang="en-US" b="0" dirty="0"/>
              <a:t>Liquibase</a:t>
            </a:r>
          </a:p>
        </p:txBody>
      </p:sp>
    </p:spTree>
    <p:extLst>
      <p:ext uri="{BB962C8B-B14F-4D97-AF65-F5344CB8AC3E}">
        <p14:creationId xmlns:p14="http://schemas.microsoft.com/office/powerpoint/2010/main" val="26671435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look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0B5548-DCBD-FF2B-B704-2C402063E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01" y="1533071"/>
            <a:ext cx="7339998" cy="207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3702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70B5-5737-BA2D-AB46-B8F4BE32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look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308C3-1BB3-0960-7AF3-63C68262C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447" y="1037901"/>
            <a:ext cx="5489106" cy="24089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125207-4361-E7A0-7263-6185369C2A7B}"/>
              </a:ext>
            </a:extLst>
          </p:cNvPr>
          <p:cNvSpPr txBox="1"/>
          <p:nvPr/>
        </p:nvSpPr>
        <p:spPr>
          <a:xfrm>
            <a:off x="2204155" y="3805517"/>
            <a:ext cx="54057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ource Code Pro" panose="020B0604020202020204" pitchFamily="49" charset="0"/>
              </a:rPr>
              <a:t>&lt;</a:t>
            </a:r>
            <a:r>
              <a:rPr lang="en-US" b="1" i="0" dirty="0">
                <a:effectLst/>
                <a:latin typeface="Source Code Pro" panose="020B0604020202020204" pitchFamily="49" charset="0"/>
              </a:rPr>
              <a:t>includeAll</a:t>
            </a:r>
            <a:r>
              <a:rPr lang="en-US" b="0" i="0" dirty="0">
                <a:effectLst/>
                <a:latin typeface="Source Code Pro" panose="020B0604020202020204" pitchFamily="49" charset="0"/>
              </a:rPr>
              <a:t> </a:t>
            </a:r>
            <a:r>
              <a:rPr lang="en-US" b="1" i="0" dirty="0">
                <a:effectLst/>
                <a:latin typeface="Source Code Pro" panose="020B0604020202020204" pitchFamily="49" charset="0"/>
              </a:rPr>
              <a:t>path</a:t>
            </a:r>
            <a:r>
              <a:rPr lang="en-US" b="0" i="0" dirty="0">
                <a:effectLst/>
                <a:latin typeface="Source Code Pro" panose="020B0604020202020204" pitchFamily="49" charset="0"/>
              </a:rPr>
              <a:t>="liquibase/changelog/"/&gt;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75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70B5-5737-BA2D-AB46-B8F4BE32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look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E8181-BA11-1CFD-4250-70E49D67D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354" y="881085"/>
            <a:ext cx="6779291" cy="37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3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98F-1F5E-44F5-8A47-CA27072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A470-25CE-43B0-A642-24D03B9479E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5" y="2473402"/>
            <a:ext cx="8429625" cy="3397250"/>
          </a:xfrm>
        </p:spPr>
        <p:txBody>
          <a:bodyPr/>
          <a:lstStyle/>
          <a:p>
            <a:pPr marL="0" indent="0" algn="ctr">
              <a:buNone/>
            </a:pPr>
            <a:r>
              <a:rPr lang="en-US" sz="70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73790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30E76921-AAA1-15D6-B1D8-1ED35D1B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 dirty="0"/>
              <a:t>Light talk authors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C18077-4E4C-4FCB-CB7C-348292E72483}"/>
              </a:ext>
            </a:extLst>
          </p:cNvPr>
          <p:cNvSpPr txBox="1"/>
          <p:nvPr/>
        </p:nvSpPr>
        <p:spPr>
          <a:xfrm>
            <a:off x="3350302" y="3487345"/>
            <a:ext cx="2443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Donatas Barkauskas,</a:t>
            </a:r>
          </a:p>
          <a:p>
            <a:pPr algn="ctr"/>
            <a:r>
              <a:rPr lang="en-US" sz="1600" dirty="0">
                <a:latin typeface="+mj-lt"/>
              </a:rPr>
              <a:t>Software Engineer</a:t>
            </a:r>
          </a:p>
        </p:txBody>
      </p:sp>
      <p:pic>
        <p:nvPicPr>
          <p:cNvPr id="8" name="Picture 7" descr="A person taking a selfie">
            <a:extLst>
              <a:ext uri="{FF2B5EF4-FFF2-40B4-BE49-F238E27FC236}">
                <a16:creationId xmlns:a16="http://schemas.microsoft.com/office/drawing/2014/main" id="{0A2C2806-3697-BD13-AC05-4D74AB3582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32" y="904213"/>
            <a:ext cx="2388149" cy="23881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6813940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 schema migration?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6AAB7-870D-EB42-6B9B-7339B9926762}"/>
              </a:ext>
            </a:extLst>
          </p:cNvPr>
          <p:cNvSpPr txBox="1"/>
          <p:nvPr/>
        </p:nvSpPr>
        <p:spPr>
          <a:xfrm>
            <a:off x="360366" y="1162154"/>
            <a:ext cx="46603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Schema migration – process of changing database schema. For example, adding or removing a column in an existing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can be done with SQL command: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ctr"/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ALTER TABLE</a:t>
            </a:r>
            <a:r>
              <a:rPr lang="en-US" sz="1800" dirty="0">
                <a:latin typeface="Consolas" panose="020B0609020204030204" pitchFamily="49" charset="0"/>
              </a:rPr>
              <a:t> Customers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ADD</a:t>
            </a:r>
            <a:r>
              <a:rPr lang="en-US" sz="1800" dirty="0">
                <a:latin typeface="Consolas" panose="020B0609020204030204" pitchFamily="49" charset="0"/>
              </a:rPr>
              <a:t> Email varchar(255);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129CB8-FF2C-C9AC-E5B7-E867C2FFEF28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>
            <a:off x="7196377" y="1914295"/>
            <a:ext cx="0" cy="30968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9C3CB7-D500-4979-BC3A-509E0ABA699B}"/>
              </a:ext>
            </a:extLst>
          </p:cNvPr>
          <p:cNvGrpSpPr/>
          <p:nvPr/>
        </p:nvGrpSpPr>
        <p:grpSpPr>
          <a:xfrm>
            <a:off x="6767018" y="1031388"/>
            <a:ext cx="858718" cy="882907"/>
            <a:chOff x="5524682" y="1162154"/>
            <a:chExt cx="858718" cy="88290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E77E9DC-D609-18CF-0BD8-F5F74A0398F3}"/>
                </a:ext>
              </a:extLst>
            </p:cNvPr>
            <p:cNvSpPr/>
            <p:nvPr/>
          </p:nvSpPr>
          <p:spPr>
            <a:xfrm>
              <a:off x="5524682" y="1162154"/>
              <a:ext cx="858718" cy="88290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556CE5C-9C84-5447-750D-8702FB5ABE75}"/>
                </a:ext>
              </a:extLst>
            </p:cNvPr>
            <p:cNvSpPr/>
            <p:nvPr/>
          </p:nvSpPr>
          <p:spPr>
            <a:xfrm>
              <a:off x="5570431" y="1384300"/>
              <a:ext cx="766870" cy="6061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20AE18F-7505-C7F7-8D2C-ED08D3EFC977}"/>
              </a:ext>
            </a:extLst>
          </p:cNvPr>
          <p:cNvGrpSpPr/>
          <p:nvPr/>
        </p:nvGrpSpPr>
        <p:grpSpPr>
          <a:xfrm>
            <a:off x="6767018" y="2223983"/>
            <a:ext cx="858718" cy="882907"/>
            <a:chOff x="5524682" y="1162154"/>
            <a:chExt cx="858718" cy="88290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256DCA1-ECB6-D8B8-8F52-DC310B7684BD}"/>
                </a:ext>
              </a:extLst>
            </p:cNvPr>
            <p:cNvSpPr/>
            <p:nvPr/>
          </p:nvSpPr>
          <p:spPr>
            <a:xfrm>
              <a:off x="5524682" y="1162154"/>
              <a:ext cx="858718" cy="88290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2CAF9B5-2733-C64D-983E-ACAA465D72F5}"/>
                </a:ext>
              </a:extLst>
            </p:cNvPr>
            <p:cNvSpPr/>
            <p:nvPr/>
          </p:nvSpPr>
          <p:spPr>
            <a:xfrm>
              <a:off x="5570431" y="1384300"/>
              <a:ext cx="766870" cy="6061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0432022-60C2-2C67-06B2-65BCD57DEA51}"/>
              </a:ext>
            </a:extLst>
          </p:cNvPr>
          <p:cNvGrpSpPr/>
          <p:nvPr/>
        </p:nvGrpSpPr>
        <p:grpSpPr>
          <a:xfrm>
            <a:off x="7986218" y="2223983"/>
            <a:ext cx="858718" cy="882907"/>
            <a:chOff x="5524682" y="1162154"/>
            <a:chExt cx="858718" cy="88290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D4A3C1E-ABB3-CB3A-525B-C8072AD5A907}"/>
                </a:ext>
              </a:extLst>
            </p:cNvPr>
            <p:cNvSpPr/>
            <p:nvPr/>
          </p:nvSpPr>
          <p:spPr>
            <a:xfrm>
              <a:off x="5524682" y="1162154"/>
              <a:ext cx="858718" cy="88290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EB39005-3C67-E43B-E423-51C1208D4EFD}"/>
                </a:ext>
              </a:extLst>
            </p:cNvPr>
            <p:cNvSpPr/>
            <p:nvPr/>
          </p:nvSpPr>
          <p:spPr>
            <a:xfrm>
              <a:off x="5570431" y="1384300"/>
              <a:ext cx="766870" cy="6061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705490-C5C4-BBA2-FD90-D0E238B7F8AA}"/>
              </a:ext>
            </a:extLst>
          </p:cNvPr>
          <p:cNvGrpSpPr/>
          <p:nvPr/>
        </p:nvGrpSpPr>
        <p:grpSpPr>
          <a:xfrm>
            <a:off x="7986043" y="3476138"/>
            <a:ext cx="858718" cy="882907"/>
            <a:chOff x="5524682" y="1162154"/>
            <a:chExt cx="858718" cy="882907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C53FE02-932E-1CFF-ECD6-8BC573F09547}"/>
                </a:ext>
              </a:extLst>
            </p:cNvPr>
            <p:cNvSpPr/>
            <p:nvPr/>
          </p:nvSpPr>
          <p:spPr>
            <a:xfrm>
              <a:off x="5524682" y="1162154"/>
              <a:ext cx="858718" cy="88290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0DC78CC-F00B-0474-BD25-030FD64CF26B}"/>
                </a:ext>
              </a:extLst>
            </p:cNvPr>
            <p:cNvSpPr/>
            <p:nvPr/>
          </p:nvSpPr>
          <p:spPr>
            <a:xfrm>
              <a:off x="5570431" y="1384300"/>
              <a:ext cx="766870" cy="6061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75A23B-E726-C83B-2A0A-A90078D09725}"/>
              </a:ext>
            </a:extLst>
          </p:cNvPr>
          <p:cNvGrpSpPr/>
          <p:nvPr/>
        </p:nvGrpSpPr>
        <p:grpSpPr>
          <a:xfrm>
            <a:off x="5547643" y="2223982"/>
            <a:ext cx="858718" cy="882907"/>
            <a:chOff x="5524682" y="1162154"/>
            <a:chExt cx="858718" cy="88290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197C758-B3B6-F2AD-F080-0DC2047451F5}"/>
                </a:ext>
              </a:extLst>
            </p:cNvPr>
            <p:cNvSpPr/>
            <p:nvPr/>
          </p:nvSpPr>
          <p:spPr>
            <a:xfrm>
              <a:off x="5524682" y="1162154"/>
              <a:ext cx="858718" cy="88290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2E6731D-8C18-80F1-776C-DD716207D658}"/>
                </a:ext>
              </a:extLst>
            </p:cNvPr>
            <p:cNvSpPr/>
            <p:nvPr/>
          </p:nvSpPr>
          <p:spPr>
            <a:xfrm>
              <a:off x="5570431" y="1384300"/>
              <a:ext cx="766870" cy="6061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B528C69-84B9-A009-D2BC-29E9D7659796}"/>
              </a:ext>
            </a:extLst>
          </p:cNvPr>
          <p:cNvGrpSpPr/>
          <p:nvPr/>
        </p:nvGrpSpPr>
        <p:grpSpPr>
          <a:xfrm>
            <a:off x="5547643" y="3476138"/>
            <a:ext cx="858718" cy="882907"/>
            <a:chOff x="5524682" y="1162154"/>
            <a:chExt cx="858718" cy="88290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51C16D0-CF8E-E95C-CC38-F1BFF327794F}"/>
                </a:ext>
              </a:extLst>
            </p:cNvPr>
            <p:cNvSpPr/>
            <p:nvPr/>
          </p:nvSpPr>
          <p:spPr>
            <a:xfrm>
              <a:off x="5524682" y="1162154"/>
              <a:ext cx="858718" cy="88290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1F093DF-4717-883B-E0E9-EC712C0A7831}"/>
                </a:ext>
              </a:extLst>
            </p:cNvPr>
            <p:cNvSpPr/>
            <p:nvPr/>
          </p:nvSpPr>
          <p:spPr>
            <a:xfrm>
              <a:off x="5570431" y="1384300"/>
              <a:ext cx="766870" cy="6061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ACA75F-7043-1905-F083-41289A9068E7}"/>
              </a:ext>
            </a:extLst>
          </p:cNvPr>
          <p:cNvCxnSpPr>
            <a:cxnSpLocks/>
            <a:stCxn id="28" idx="1"/>
            <a:endCxn id="25" idx="3"/>
          </p:cNvCxnSpPr>
          <p:nvPr/>
        </p:nvCxnSpPr>
        <p:spPr>
          <a:xfrm flipH="1">
            <a:off x="7625736" y="2665437"/>
            <a:ext cx="36048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6E73122-23D0-AF59-1434-547E4398BD40}"/>
              </a:ext>
            </a:extLst>
          </p:cNvPr>
          <p:cNvCxnSpPr>
            <a:cxnSpLocks/>
            <a:stCxn id="25" idx="1"/>
            <a:endCxn id="34" idx="3"/>
          </p:cNvCxnSpPr>
          <p:nvPr/>
        </p:nvCxnSpPr>
        <p:spPr>
          <a:xfrm flipH="1" flipV="1">
            <a:off x="6406361" y="2665436"/>
            <a:ext cx="360657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C6B9E70-2E2A-8DD3-63CB-23FEB4DE82C8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5977002" y="3106889"/>
            <a:ext cx="0" cy="36924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4FF40FA-ECAD-980B-A17E-6523BF548674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8415402" y="3106890"/>
            <a:ext cx="175" cy="36924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56FC07-346A-6A18-BAC6-6E97ABB6C231}"/>
              </a:ext>
            </a:extLst>
          </p:cNvPr>
          <p:cNvCxnSpPr>
            <a:cxnSpLocks/>
          </p:cNvCxnSpPr>
          <p:nvPr/>
        </p:nvCxnSpPr>
        <p:spPr>
          <a:xfrm>
            <a:off x="7196202" y="3106890"/>
            <a:ext cx="0" cy="82852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30A18C-BC67-A838-FE44-520CF29CCABE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196202" y="3917592"/>
            <a:ext cx="78984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858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database schema migration difficult?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6AAB7-870D-EB42-6B9B-7339B9926762}"/>
              </a:ext>
            </a:extLst>
          </p:cNvPr>
          <p:cNvSpPr txBox="1"/>
          <p:nvPr/>
        </p:nvSpPr>
        <p:spPr>
          <a:xfrm>
            <a:off x="360365" y="1162155"/>
            <a:ext cx="36401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to be sure you don’t make mistakes when applying changes to production database by hand?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to check which changes were already applied?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to reliably check that migration is safe?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to do if a part of the changes fail?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to sync schema changes with application changes?</a:t>
            </a:r>
          </a:p>
        </p:txBody>
      </p:sp>
      <p:pic>
        <p:nvPicPr>
          <p:cNvPr id="1026" name="Picture 2" descr="One does not simply update a database” – migration based database  development - DEV Community">
            <a:extLst>
              <a:ext uri="{FF2B5EF4-FFF2-40B4-BE49-F238E27FC236}">
                <a16:creationId xmlns:a16="http://schemas.microsoft.com/office/drawing/2014/main" id="{1A8EECD4-6583-1E30-F985-BB1B0F99B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439" y="1180577"/>
            <a:ext cx="4717529" cy="278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36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to database migration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6AAB7-870D-EB42-6B9B-7339B9926762}"/>
              </a:ext>
            </a:extLst>
          </p:cNvPr>
          <p:cNvSpPr txBox="1"/>
          <p:nvPr/>
        </p:nvSpPr>
        <p:spPr>
          <a:xfrm>
            <a:off x="360365" y="1111247"/>
            <a:ext cx="36401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Liquibase </a:t>
            </a:r>
            <a:r>
              <a:rPr lang="en-US" sz="1600" dirty="0"/>
              <a:t>is an open-source database schema change management solution which enables you to manage revisions of your database changes easily</a:t>
            </a:r>
          </a:p>
        </p:txBody>
      </p:sp>
      <p:pic>
        <p:nvPicPr>
          <p:cNvPr id="2050" name="Picture 2" descr="Official Liquibase Logos | Liquibase">
            <a:extLst>
              <a:ext uri="{FF2B5EF4-FFF2-40B4-BE49-F238E27FC236}">
                <a16:creationId xmlns:a16="http://schemas.microsoft.com/office/drawing/2014/main" id="{57080A92-537E-83C0-9F09-5990B9070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006" y="1287464"/>
            <a:ext cx="3895197" cy="256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390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Liquibase advantages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6AAB7-870D-EB42-6B9B-7339B9926762}"/>
              </a:ext>
            </a:extLst>
          </p:cNvPr>
          <p:cNvSpPr txBox="1"/>
          <p:nvPr/>
        </p:nvSpPr>
        <p:spPr>
          <a:xfrm>
            <a:off x="334189" y="1189833"/>
            <a:ext cx="6032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Liquibase allows you to have a log of changes made by developers.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provides automatic rollback operations on failed executions.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supports more than 50 databases</a:t>
            </a:r>
          </a:p>
        </p:txBody>
      </p:sp>
      <p:pic>
        <p:nvPicPr>
          <p:cNvPr id="11" name="Picture 10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D0AA5A0C-4D67-E578-49A8-2E020C217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423" y="865958"/>
            <a:ext cx="2020549" cy="28782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93A3D8-0EBB-46ED-AF52-3DF8D70D8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09" y="2680312"/>
            <a:ext cx="5838670" cy="148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21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formats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069CA2-E95E-BA1E-137E-71EC9B644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90" y="798223"/>
            <a:ext cx="3621182" cy="11211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AD6626-E5B7-2B23-C16C-63BFC80C5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508" y="756329"/>
            <a:ext cx="3621182" cy="12049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5F88A8-CD50-1CB9-BC48-F7567F047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79" y="2103456"/>
            <a:ext cx="3245503" cy="16740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5B3C33-A96B-80FA-3A78-3321463503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872" y="2103456"/>
            <a:ext cx="2952039" cy="27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02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words to understand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6AAB7-870D-EB42-6B9B-7339B9926762}"/>
              </a:ext>
            </a:extLst>
          </p:cNvPr>
          <p:cNvSpPr txBox="1"/>
          <p:nvPr/>
        </p:nvSpPr>
        <p:spPr>
          <a:xfrm>
            <a:off x="360365" y="1008528"/>
            <a:ext cx="5230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Change log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3B2C6C-26EC-0427-AF78-F1AD0DED639A}"/>
              </a:ext>
            </a:extLst>
          </p:cNvPr>
          <p:cNvSpPr txBox="1"/>
          <p:nvPr/>
        </p:nvSpPr>
        <p:spPr>
          <a:xfrm>
            <a:off x="360365" y="1565912"/>
            <a:ext cx="1768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Change 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9293F-1F0E-3B2F-99D5-1B899DE8883C}"/>
              </a:ext>
            </a:extLst>
          </p:cNvPr>
          <p:cNvSpPr txBox="1"/>
          <p:nvPr/>
        </p:nvSpPr>
        <p:spPr>
          <a:xfrm>
            <a:off x="360365" y="2121627"/>
            <a:ext cx="1510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Change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215D5-06AD-E922-E829-C7FDB8D81B90}"/>
              </a:ext>
            </a:extLst>
          </p:cNvPr>
          <p:cNvSpPr txBox="1"/>
          <p:nvPr/>
        </p:nvSpPr>
        <p:spPr>
          <a:xfrm>
            <a:off x="360365" y="2677342"/>
            <a:ext cx="1167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Rollback</a:t>
            </a:r>
          </a:p>
        </p:txBody>
      </p:sp>
    </p:spTree>
    <p:extLst>
      <p:ext uri="{BB962C8B-B14F-4D97-AF65-F5344CB8AC3E}">
        <p14:creationId xmlns:p14="http://schemas.microsoft.com/office/powerpoint/2010/main" val="2222452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change files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6AAB7-870D-EB42-6B9B-7339B9926762}"/>
              </a:ext>
            </a:extLst>
          </p:cNvPr>
          <p:cNvSpPr txBox="1"/>
          <p:nvPr/>
        </p:nvSpPr>
        <p:spPr>
          <a:xfrm>
            <a:off x="1553071" y="1225734"/>
            <a:ext cx="5230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Changelog: Contains multiple Changesets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9144767-F851-ADE8-66A4-3E3C683CB160}"/>
              </a:ext>
            </a:extLst>
          </p:cNvPr>
          <p:cNvSpPr/>
          <p:nvPr/>
        </p:nvSpPr>
        <p:spPr>
          <a:xfrm rot="5400000">
            <a:off x="3325684" y="1832162"/>
            <a:ext cx="742013" cy="374754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76724-34FF-5B22-04FE-BB57B3EA57C9}"/>
              </a:ext>
            </a:extLst>
          </p:cNvPr>
          <p:cNvSpPr txBox="1"/>
          <p:nvPr/>
        </p:nvSpPr>
        <p:spPr>
          <a:xfrm>
            <a:off x="2304296" y="2390545"/>
            <a:ext cx="3728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Changeset: Contains multiple Changetypes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C256E8F-DA06-99FC-79F0-C8FC6E2E607F}"/>
              </a:ext>
            </a:extLst>
          </p:cNvPr>
          <p:cNvSpPr/>
          <p:nvPr/>
        </p:nvSpPr>
        <p:spPr>
          <a:xfrm rot="5400000">
            <a:off x="4643410" y="3020829"/>
            <a:ext cx="742013" cy="374754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67209-6069-CC22-305F-795B744E3A08}"/>
              </a:ext>
            </a:extLst>
          </p:cNvPr>
          <p:cNvSpPr txBox="1"/>
          <p:nvPr/>
        </p:nvSpPr>
        <p:spPr>
          <a:xfrm>
            <a:off x="2991812" y="3579212"/>
            <a:ext cx="4045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Changetype: contains changes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344702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4CD3B4CE9814FA4EB57F8E5E88223" ma:contentTypeVersion="10" ma:contentTypeDescription="Create a new document." ma:contentTypeScope="" ma:versionID="750751dff150c7c0447f4486f749e19d">
  <xsd:schema xmlns:xsd="http://www.w3.org/2001/XMLSchema" xmlns:xs="http://www.w3.org/2001/XMLSchema" xmlns:p="http://schemas.microsoft.com/office/2006/metadata/properties" xmlns:ns2="cc6d12de-4a50-4173-a95c-d9a51a2b9340" xmlns:ns3="dff82bde-51af-4292-a8fc-7188ba2e1c72" targetNamespace="http://schemas.microsoft.com/office/2006/metadata/properties" ma:root="true" ma:fieldsID="f670c8c196657c1f6432187c337d4490" ns2:_="" ns3:_="">
    <xsd:import namespace="cc6d12de-4a50-4173-a95c-d9a51a2b9340"/>
    <xsd:import namespace="dff82bde-51af-4292-a8fc-7188ba2e1c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d12de-4a50-4173-a95c-d9a51a2b9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82bde-51af-4292-a8fc-7188ba2e1c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8B79F-743D-4675-B082-0F19ABDDFFB8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cc6d12de-4a50-4173-a95c-d9a51a2b9340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dff82bde-51af-4292-a8fc-7188ba2e1c72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91E48D0-F0C5-4552-AB72-0B13D91AA4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FEAC8F-C3F4-4021-8A73-D871D5C5F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6d12de-4a50-4173-a95c-d9a51a2b9340"/>
    <ds:schemaRef ds:uri="dff82bde-51af-4292-a8fc-7188ba2e1c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929</Words>
  <Application>Microsoft Office PowerPoint</Application>
  <PresentationFormat>On-screen Show (16:9)</PresentationFormat>
  <Paragraphs>104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Source Code Pro</vt:lpstr>
      <vt:lpstr>Covers</vt:lpstr>
      <vt:lpstr>General</vt:lpstr>
      <vt:lpstr>Breakers</vt:lpstr>
      <vt:lpstr>1_General</vt:lpstr>
      <vt:lpstr>PowerPoint Presentation</vt:lpstr>
      <vt:lpstr>Light talk authors</vt:lpstr>
      <vt:lpstr>What is database schema migration?</vt:lpstr>
      <vt:lpstr>Why is database schema migration difficult?</vt:lpstr>
      <vt:lpstr>Solution to database migration</vt:lpstr>
      <vt:lpstr>Liquibase advantages</vt:lpstr>
      <vt:lpstr>Supported formats</vt:lpstr>
      <vt:lpstr>Key words to understand</vt:lpstr>
      <vt:lpstr>Hierarchy of change files </vt:lpstr>
      <vt:lpstr>Deeper look</vt:lpstr>
      <vt:lpstr>Deeper look</vt:lpstr>
      <vt:lpstr>Deeper look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Danila Varatyntsev</dc:creator>
  <cp:lastModifiedBy>Danila Varatyntsev</cp:lastModifiedBy>
  <cp:revision>14</cp:revision>
  <dcterms:created xsi:type="dcterms:W3CDTF">2022-01-28T20:00:14Z</dcterms:created>
  <dcterms:modified xsi:type="dcterms:W3CDTF">2023-03-17T18:51:08Z</dcterms:modified>
</cp:coreProperties>
</file>