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19"/>
  </p:notesMasterIdLst>
  <p:handoutMasterIdLst>
    <p:handoutMasterId r:id="rId20"/>
  </p:handoutMasterIdLst>
  <p:sldIdLst>
    <p:sldId id="272" r:id="rId8"/>
    <p:sldId id="4037" r:id="rId9"/>
    <p:sldId id="4038" r:id="rId10"/>
    <p:sldId id="4020" r:id="rId11"/>
    <p:sldId id="4039" r:id="rId12"/>
    <p:sldId id="4040" r:id="rId13"/>
    <p:sldId id="4043" r:id="rId14"/>
    <p:sldId id="4044" r:id="rId15"/>
    <p:sldId id="4046" r:id="rId16"/>
    <p:sldId id="4047" r:id="rId17"/>
    <p:sldId id="4031" r:id="rId1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  <p:cmAuthor id="2" name="Danila Varatyntsev" initials="DV" lastIdx="2" clrIdx="1">
    <p:extLst>
      <p:ext uri="{19B8F6BF-5375-455C-9EA6-DF929625EA0E}">
        <p15:presenceInfo xmlns:p15="http://schemas.microsoft.com/office/powerpoint/2012/main" userId="S::Danila_Varatyntsev@epam.com::51a450e6-4d83-441e-adb7-1fd8ace673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205648"/>
    <a:srgbClr val="EFF6B0"/>
    <a:srgbClr val="AA2475"/>
    <a:srgbClr val="BA1F72"/>
    <a:srgbClr val="222551"/>
    <a:srgbClr val="76CDD8"/>
    <a:srgbClr val="000000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75C05-590E-4B41-A73B-97879866F663}" v="2" dt="2022-08-03T14:39:54.216"/>
    <p1510:client id="{DDA95C88-9B7F-8229-121C-8283061C624D}" v="18" dt="2022-08-03T14:05:11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Y"/>
              <a:t>Just into on why we’re here today and what’s the point of having this presentation. Brifely touch the topic of presenters: SZ, OZ, IL, and KK.</a:t>
            </a:r>
          </a:p>
          <a:p>
            <a:endParaRPr lang="en-BY"/>
          </a:p>
          <a:p>
            <a:r>
              <a:rPr lang="en-BY"/>
              <a:t>In</a:t>
            </a:r>
            <a:r>
              <a:rPr lang="en-US"/>
              <a:t> t</a:t>
            </a:r>
            <a:r>
              <a:rPr lang="en-BY"/>
              <a:t>he end: passing the floot to Sviatlana.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52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95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125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834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1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052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image" Target="../media/image6.png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8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0" r:id="rId12"/>
    <p:sldLayoutId id="2147483831" r:id="rId13"/>
    <p:sldLayoutId id="2147483832" r:id="rId14"/>
    <p:sldLayoutId id="2147483834" r:id="rId15"/>
    <p:sldLayoutId id="2147483835" r:id="rId16"/>
    <p:sldLayoutId id="2147483836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7" r:id="rId26"/>
    <p:sldLayoutId id="2147483848" r:id="rId27"/>
    <p:sldLayoutId id="2147483849" r:id="rId28"/>
    <p:sldLayoutId id="2147483850" r:id="rId29"/>
    <p:sldLayoutId id="2147483851" r:id="rId30"/>
    <p:sldLayoutId id="2147483852" r:id="rId3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2183417" y="1852471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sz="2000" dirty="0"/>
              <a:t>Enums</a:t>
            </a:r>
            <a:endParaRPr lang="en-US" b="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E86FC-54FA-2027-D3E7-C735FA57E993}"/>
              </a:ext>
            </a:extLst>
          </p:cNvPr>
          <p:cNvSpPr txBox="1"/>
          <p:nvPr/>
        </p:nvSpPr>
        <p:spPr>
          <a:xfrm>
            <a:off x="3387348" y="4383741"/>
            <a:ext cx="23693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FEFE"/>
                </a:solidFill>
              </a:rPr>
              <a:t>Prepared by Tatsiana Hurskaya </a:t>
            </a:r>
          </a:p>
          <a:p>
            <a:pPr algn="ctr"/>
            <a:r>
              <a:rPr lang="en-US">
                <a:solidFill>
                  <a:srgbClr val="FEFEFE"/>
                </a:solidFill>
              </a:rPr>
              <a:t>            Kiryl </a:t>
            </a:r>
            <a:r>
              <a:rPr lang="en-US" dirty="0" err="1">
                <a:solidFill>
                  <a:srgbClr val="FEFEFE"/>
                </a:solidFill>
              </a:rPr>
              <a:t>Bulakh</a:t>
            </a:r>
            <a:endParaRPr lang="en-US" dirty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19DB-86FC-3EFA-AF33-84B4C7EC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B5FFBD-8CC8-E77D-A730-851B44530857}"/>
              </a:ext>
            </a:extLst>
          </p:cNvPr>
          <p:cNvSpPr txBox="1">
            <a:spLocks/>
          </p:cNvSpPr>
          <p:nvPr/>
        </p:nvSpPr>
        <p:spPr>
          <a:xfrm>
            <a:off x="360365" y="848629"/>
            <a:ext cx="8488920" cy="8188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46" indent="-171446" algn="l" defTabSz="914377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35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24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09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Using </a:t>
            </a:r>
            <a:r>
              <a:rPr lang="en-US" sz="1500" dirty="0" err="1"/>
              <a:t>enum</a:t>
            </a:r>
            <a:r>
              <a:rPr lang="en-US" sz="1500" dirty="0"/>
              <a:t> in Java, it is possible to implement a class hierarchy, the objects of which are created in a single instance and are available statically. However, </a:t>
            </a:r>
            <a:r>
              <a:rPr lang="en-US" sz="1500" dirty="0" err="1"/>
              <a:t>enum</a:t>
            </a:r>
            <a:r>
              <a:rPr lang="en-US" sz="1500" dirty="0"/>
              <a:t> elements can contain their own constructors.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8D2AA2-A397-724E-ACC4-9B4925BF2A81}"/>
              </a:ext>
            </a:extLst>
          </p:cNvPr>
          <p:cNvSpPr txBox="1">
            <a:spLocks/>
          </p:cNvSpPr>
          <p:nvPr/>
        </p:nvSpPr>
        <p:spPr>
          <a:xfrm>
            <a:off x="4422776" y="1331580"/>
            <a:ext cx="4471147" cy="27521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46" indent="-171446" algn="l" defTabSz="914377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35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24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09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1200" dirty="0"/>
              <a:t>Unit - </a:t>
            </a:r>
            <a:r>
              <a:rPr lang="en-US" sz="1200" dirty="0"/>
              <a:t>class inheriting from </a:t>
            </a:r>
            <a:r>
              <a:rPr lang="en-US" sz="1200" dirty="0" err="1"/>
              <a:t>java.lang.Enum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ru-RU" sz="1200" dirty="0"/>
              <a:t>KILOMETER - </a:t>
            </a:r>
            <a:r>
              <a:rPr lang="en-US" sz="1200" dirty="0"/>
              <a:t>object of the 1st class inherited from Unit</a:t>
            </a:r>
          </a:p>
          <a:p>
            <a:pPr>
              <a:lnSpc>
                <a:spcPct val="100000"/>
              </a:lnSpc>
            </a:pPr>
            <a:r>
              <a:rPr lang="ru-RU" sz="1200" dirty="0"/>
              <a:t>METER - </a:t>
            </a:r>
            <a:r>
              <a:rPr lang="en-US" sz="1200" dirty="0"/>
              <a:t>object of the 2nd class inherited from Unit</a:t>
            </a:r>
          </a:p>
          <a:p>
            <a:pPr>
              <a:lnSpc>
                <a:spcPct val="100000"/>
              </a:lnSpc>
            </a:pPr>
            <a:r>
              <a:rPr lang="ru-RU" sz="1200" dirty="0"/>
              <a:t>MILLIMETER - </a:t>
            </a:r>
            <a:r>
              <a:rPr lang="en-US" sz="1200" dirty="0"/>
              <a:t>object of the 3rd class inherited from Unit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96D098-A96B-6AE4-DDD8-5D76A989465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94715" y="1331580"/>
            <a:ext cx="3986212" cy="15841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9792A-2597-FC84-061D-B3F589B7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894" y="2372605"/>
            <a:ext cx="5393391" cy="236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0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379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0844-4563-A4DB-1523-12434B21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3C6E-2DB8-F135-F97F-1B5650BD8B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What is </a:t>
            </a:r>
            <a:r>
              <a:rPr lang="en-US" sz="2800" dirty="0" err="1"/>
              <a:t>enum</a:t>
            </a:r>
            <a:r>
              <a:rPr lang="en-US" sz="2800" dirty="0"/>
              <a:t> and how to create it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Properties and methods</a:t>
            </a:r>
            <a:endParaRPr lang="ru-RU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Where we can use </a:t>
            </a:r>
            <a:r>
              <a:rPr lang="en-US" sz="2800" dirty="0" err="1"/>
              <a:t>enums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QA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4063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9215-ADF0-F2AA-28C4-CF3CFA65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205648"/>
                </a:solidFill>
              </a:rPr>
              <a:t>Enum is</a:t>
            </a:r>
            <a:r>
              <a:rPr lang="en-US" sz="2000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CED5-ACF3-FB4C-B4EC-884074BFCC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90" y="821531"/>
            <a:ext cx="3986212" cy="3655219"/>
          </a:xfrm>
        </p:spPr>
        <p:txBody>
          <a:bodyPr/>
          <a:lstStyle/>
          <a:p>
            <a:pPr marL="36900" lvl="0" indent="0">
              <a:buNone/>
            </a:pPr>
            <a:r>
              <a:rPr lang="en-US" sz="1600" dirty="0"/>
              <a:t>a special "class" that represents a group of constants</a:t>
            </a:r>
          </a:p>
          <a:p>
            <a:pPr marL="36900" lvl="0" indent="0">
              <a:buNone/>
            </a:pPr>
            <a:endParaRPr lang="en-US" sz="1600" dirty="0"/>
          </a:p>
          <a:p>
            <a:pPr marL="36900" lvl="0" indent="0">
              <a:buNone/>
            </a:pPr>
            <a:endParaRPr lang="en-US" sz="1600" dirty="0"/>
          </a:p>
          <a:p>
            <a:pPr marL="36900" lvl="0" indent="0">
              <a:buNone/>
            </a:pPr>
            <a:endParaRPr lang="en-US" sz="1600" dirty="0"/>
          </a:p>
          <a:p>
            <a:pPr marL="36900" lvl="0" indent="0">
              <a:buNone/>
            </a:pPr>
            <a:endParaRPr lang="en-US" sz="1600" dirty="0"/>
          </a:p>
          <a:p>
            <a:pPr marL="36900" lvl="0" indent="0">
              <a:buNone/>
            </a:pPr>
            <a:endParaRPr lang="en-US" sz="1600" dirty="0"/>
          </a:p>
          <a:p>
            <a:pPr marL="36900" lvl="0" indent="0">
              <a:buNone/>
            </a:pPr>
            <a:r>
              <a:rPr lang="en-US" sz="1600" dirty="0"/>
              <a:t>added to the Java language in JDK 1.5</a:t>
            </a:r>
          </a:p>
          <a:p>
            <a:pPr marL="36900" lvl="0" indent="0">
              <a:buNone/>
            </a:pPr>
            <a:r>
              <a:rPr lang="en-US" sz="1600" dirty="0"/>
              <a:t>Enum constants are implicitly static and final and you can not change their value once created.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BCBC8-5389-8961-EE88-DFCBCAE0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90" y="1333499"/>
            <a:ext cx="4070472" cy="1076326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C224CE4-9F80-CDAD-4023-35A27AD07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7279"/>
          <a:stretch/>
        </p:blipFill>
        <p:spPr>
          <a:xfrm>
            <a:off x="4800600" y="2330384"/>
            <a:ext cx="4246119" cy="84858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10901A-13EF-7EFB-6725-1576F0BC49E1}"/>
              </a:ext>
            </a:extLst>
          </p:cNvPr>
          <p:cNvSpPr txBox="1">
            <a:spLocks/>
          </p:cNvSpPr>
          <p:nvPr/>
        </p:nvSpPr>
        <p:spPr>
          <a:xfrm>
            <a:off x="4800598" y="1557338"/>
            <a:ext cx="3986212" cy="28420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35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24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09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Arial" panose="020B0604020202020204" pitchFamily="34" charset="0"/>
              <a:buNone/>
            </a:pPr>
            <a:r>
              <a:rPr lang="en-US" sz="1600" dirty="0"/>
              <a:t>Enum may implement many interfaces, but cannot extend any class because it internally extends Enum class  </a:t>
            </a:r>
          </a:p>
          <a:p>
            <a:pPr marL="3690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975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205648"/>
                </a:solidFill>
              </a:rPr>
              <a:t>Enum’s constructor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E2182-8F48-4403-979E-6EE938AC5B1A}"/>
              </a:ext>
            </a:extLst>
          </p:cNvPr>
          <p:cNvSpPr txBox="1"/>
          <p:nvPr/>
        </p:nvSpPr>
        <p:spPr>
          <a:xfrm>
            <a:off x="494675" y="914400"/>
            <a:ext cx="757752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Enum can contain a constructor and it is executed separately for each </a:t>
            </a:r>
            <a:r>
              <a:rPr lang="en-US" dirty="0" err="1"/>
              <a:t>enum</a:t>
            </a:r>
            <a:r>
              <a:rPr lang="en-US" dirty="0"/>
              <a:t> constant at the time of </a:t>
            </a:r>
            <a:r>
              <a:rPr lang="en-US" dirty="0" err="1"/>
              <a:t>enum</a:t>
            </a:r>
            <a:r>
              <a:rPr lang="en-US" dirty="0"/>
              <a:t> class loading.</a:t>
            </a:r>
          </a:p>
          <a:p>
            <a:r>
              <a:rPr lang="en-US" dirty="0"/>
              <a:t>We can’t create </a:t>
            </a:r>
            <a:r>
              <a:rPr lang="en-US" dirty="0" err="1"/>
              <a:t>enum</a:t>
            </a:r>
            <a:r>
              <a:rPr lang="en-US" dirty="0"/>
              <a:t> objects explicitly and hence we can’t invoke </a:t>
            </a:r>
            <a:r>
              <a:rPr lang="en-US" dirty="0" err="1"/>
              <a:t>enum</a:t>
            </a:r>
            <a:r>
              <a:rPr lang="en-US" dirty="0"/>
              <a:t> constructor directly.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C0AE2B-1CF9-2F3A-137F-6F0C8CC22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8" y="2323562"/>
            <a:ext cx="4184142" cy="14992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09640D-4390-9AE9-8010-2240D32D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68" y="1799995"/>
            <a:ext cx="4044746" cy="29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1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1C5F-04E0-5861-A40B-93E78DF8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methods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724D47-6C4A-8926-5C48-8C8885BE6B6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57187" y="962166"/>
            <a:ext cx="8429625" cy="2703229"/>
          </a:xfrm>
        </p:spPr>
      </p:pic>
    </p:spTree>
    <p:extLst>
      <p:ext uri="{BB962C8B-B14F-4D97-AF65-F5344CB8AC3E}">
        <p14:creationId xmlns:p14="http://schemas.microsoft.com/office/powerpoint/2010/main" val="50337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0D00-0B9B-FA30-ABCD-E1B4A343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improves 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13CF-2B8C-820C-3137-C3F3F4DBCC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5" y="1022350"/>
            <a:ext cx="7565625" cy="3397250"/>
          </a:xfrm>
        </p:spPr>
        <p:txBody>
          <a:bodyPr/>
          <a:lstStyle/>
          <a:p>
            <a:r>
              <a:rPr lang="en-US" sz="1500" dirty="0"/>
              <a:t>A language is type-safe if the only operations that can be performed on data in the language are those sanctioned by the type of the data</a:t>
            </a:r>
          </a:p>
          <a:p>
            <a:r>
              <a:rPr lang="en-US" sz="1500" dirty="0"/>
              <a:t>Enum is type-safe you can not assign anything else other than predefined Enum constants to an Enum variable.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8057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22CC-3123-5BD0-8163-EBF49776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Enums can have fields and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559BA-8B8D-58DD-2B04-E2BF572496B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r="8364"/>
          <a:stretch/>
        </p:blipFill>
        <p:spPr>
          <a:xfrm>
            <a:off x="360365" y="1555906"/>
            <a:ext cx="4552209" cy="184407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AC365B-6B95-6FFE-C33D-BBB7EFFF0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544" y="169577"/>
            <a:ext cx="3370676" cy="46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4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B9F0-1D5C-93C9-ECAC-5C9F4E4E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 </a:t>
            </a:r>
            <a:r>
              <a:rPr lang="en-US" sz="2000" dirty="0"/>
              <a:t>Switch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DA68B-F643-48BB-1BDE-6D6A1413B3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892969"/>
            <a:ext cx="8429625" cy="3583781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93F027-57AA-E767-51DE-6B11D834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57" y="1482836"/>
            <a:ext cx="2841154" cy="2177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004570-4AC0-CEF5-AC83-B893DD85A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381" y="1747762"/>
            <a:ext cx="4323162" cy="164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8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800F-EFE0-ED69-657D-BCDD9553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 </a:t>
            </a:r>
            <a:r>
              <a:rPr lang="en-US" sz="2000" dirty="0"/>
              <a:t>Implementing design patterns (Strategy, State, Singleton)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49EAA7-95B0-491A-8ACA-682F5DEF5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26" y="1692929"/>
            <a:ext cx="3286584" cy="2000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E4E224-0855-DE2D-D060-EC6011534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985" y="934571"/>
            <a:ext cx="3374923" cy="34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8805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4CD3B4CE9814FA4EB57F8E5E88223" ma:contentTypeVersion="10" ma:contentTypeDescription="Create a new document." ma:contentTypeScope="" ma:versionID="750751dff150c7c0447f4486f749e19d">
  <xsd:schema xmlns:xsd="http://www.w3.org/2001/XMLSchema" xmlns:xs="http://www.w3.org/2001/XMLSchema" xmlns:p="http://schemas.microsoft.com/office/2006/metadata/properties" xmlns:ns2="cc6d12de-4a50-4173-a95c-d9a51a2b9340" xmlns:ns3="dff82bde-51af-4292-a8fc-7188ba2e1c72" targetNamespace="http://schemas.microsoft.com/office/2006/metadata/properties" ma:root="true" ma:fieldsID="f670c8c196657c1f6432187c337d4490" ns2:_="" ns3:_="">
    <xsd:import namespace="cc6d12de-4a50-4173-a95c-d9a51a2b9340"/>
    <xsd:import namespace="dff82bde-51af-4292-a8fc-7188ba2e1c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d12de-4a50-4173-a95c-d9a51a2b9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82bde-51af-4292-a8fc-7188ba2e1c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28B79F-743D-4675-B082-0F19ABDDFFB8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c6d12de-4a50-4173-a95c-d9a51a2b9340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dff82bde-51af-4292-a8fc-7188ba2e1c7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CFEAC8F-C3F4-4021-8A73-D871D5C5F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d12de-4a50-4173-a95c-d9a51a2b9340"/>
    <ds:schemaRef ds:uri="dff82bde-51af-4292-a8fc-7188ba2e1c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7515</TotalTime>
  <Words>329</Words>
  <Application>Microsoft Office PowerPoint</Application>
  <PresentationFormat>On-screen Show (16:9)</PresentationFormat>
  <Paragraphs>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Covers</vt:lpstr>
      <vt:lpstr>General</vt:lpstr>
      <vt:lpstr>Breakers</vt:lpstr>
      <vt:lpstr>1_General</vt:lpstr>
      <vt:lpstr>PowerPoint Presentation</vt:lpstr>
      <vt:lpstr>Plan</vt:lpstr>
      <vt:lpstr>Enum is </vt:lpstr>
      <vt:lpstr>Enum’s constructor</vt:lpstr>
      <vt:lpstr>Enum methods</vt:lpstr>
      <vt:lpstr>Enum improves type safety</vt:lpstr>
      <vt:lpstr>Enums can have fields and methods</vt:lpstr>
      <vt:lpstr>Use cases: Switch</vt:lpstr>
      <vt:lpstr>Use cases: Implementing design patterns (Strategy, State, Singleton) </vt:lpstr>
      <vt:lpstr>Inheritance in enum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Varatyntsev</dc:creator>
  <cp:lastModifiedBy>Tatsiana Hurskaya</cp:lastModifiedBy>
  <cp:revision>13</cp:revision>
  <dcterms:created xsi:type="dcterms:W3CDTF">2022-01-28T20:00:14Z</dcterms:created>
  <dcterms:modified xsi:type="dcterms:W3CDTF">2022-08-04T11:36:02Z</dcterms:modified>
</cp:coreProperties>
</file>