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  <p:sldMasterId id="2147483676" r:id="rId5"/>
    <p:sldMasterId id="2147483854" r:id="rId6"/>
    <p:sldMasterId id="2147483696" r:id="rId7"/>
  </p:sldMasterIdLst>
  <p:notesMasterIdLst>
    <p:notesMasterId r:id="rId21"/>
  </p:notesMasterIdLst>
  <p:handoutMasterIdLst>
    <p:handoutMasterId r:id="rId22"/>
  </p:handoutMasterIdLst>
  <p:sldIdLst>
    <p:sldId id="272" r:id="rId8"/>
    <p:sldId id="4037" r:id="rId9"/>
    <p:sldId id="4040" r:id="rId10"/>
    <p:sldId id="4042" r:id="rId11"/>
    <p:sldId id="4043" r:id="rId12"/>
    <p:sldId id="4046" r:id="rId13"/>
    <p:sldId id="4041" r:id="rId14"/>
    <p:sldId id="4044" r:id="rId15"/>
    <p:sldId id="4047" r:id="rId16"/>
    <p:sldId id="4048" r:id="rId17"/>
    <p:sldId id="4049" r:id="rId18"/>
    <p:sldId id="4050" r:id="rId19"/>
    <p:sldId id="4031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Khatkevich" initials="AK" lastIdx="1" clrIdx="0">
    <p:extLst>
      <p:ext uri="{19B8F6BF-5375-455C-9EA6-DF929625EA0E}">
        <p15:presenceInfo xmlns:p15="http://schemas.microsoft.com/office/powerpoint/2012/main" userId="S::Anton_Khatkevich@epam.com::ffb19720-0dd3-4439-8f59-9f322e629b7e" providerId="AD"/>
      </p:ext>
    </p:extLst>
  </p:cmAuthor>
  <p:cmAuthor id="2" name="Danila Varatyntsev" initials="DV" lastIdx="2" clrIdx="1">
    <p:extLst>
      <p:ext uri="{19B8F6BF-5375-455C-9EA6-DF929625EA0E}">
        <p15:presenceInfo xmlns:p15="http://schemas.microsoft.com/office/powerpoint/2012/main" userId="S::Danila_Varatyntsev@epam.com::51a450e6-4d83-441e-adb7-1fd8ace673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648"/>
    <a:srgbClr val="EFF6B0"/>
    <a:srgbClr val="AA2475"/>
    <a:srgbClr val="BA1F72"/>
    <a:srgbClr val="222551"/>
    <a:srgbClr val="76CDD8"/>
    <a:srgbClr val="000000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03C23-03EA-469F-7715-560A6E9888DD}" v="1071" dt="2020-07-27T14:22:24.690"/>
    <p1510:client id="{31CD485E-E1F4-894E-8145-5DD8A93905CD}" v="246" dt="2020-07-27T14:04:31.620"/>
    <p1510:client id="{3F609BCD-A2F0-7405-8984-C37EA522822E}" v="50" dt="2020-07-27T12:30:10.853"/>
    <p1510:client id="{4CCD4D83-8AB9-BAFA-E5B3-2A112AE5F29B}" v="1174" dt="2020-07-27T10:47:25.056"/>
    <p1510:client id="{7E658440-FFAA-5B65-1A7C-11A65F48937C}" v="86" dt="2020-07-27T08:27:01.887"/>
    <p1510:client id="{8344B09F-C0FB-2000-7B30-CC5DF9DCC727}" v="14" dt="2021-03-02T08:44:17.015"/>
    <p1510:client id="{83AAFA79-A200-6CBB-B944-1FAE2D3E9F32}" v="309" dt="2020-07-26T22:40:35.827"/>
    <p1510:client id="{887B6B81-3D46-0E37-818A-FB3B5456CEB5}" v="47" dt="2021-03-17T07:31:26.205"/>
    <p1510:client id="{9C606B40-F787-4284-B9FD-E49851736737}" v="5" dt="2020-07-27T14:08:03.244"/>
    <p1510:client id="{ABC356E0-2D79-EFB8-DE91-4F4209B60480}" v="192" dt="2020-07-26T23:03:38.654"/>
    <p1510:client id="{C335FC6E-FDF2-2697-7C90-CA41C489D69B}" v="19" dt="2021-03-02T08:52:27.622"/>
    <p1510:client id="{D81A46F9-31B6-BB35-0FAB-3EBA1168D8A2}" v="149" dt="2020-07-26T21:44:25.033"/>
    <p1510:client id="{F0620E03-44CF-B849-5512-8CDD35985600}" v="106" dt="2020-07-27T05:35:53.143"/>
    <p1510:client id="{FA7361D0-BDC0-17D7-1958-11F42CA160B3}" v="22" dt="2020-07-27T08:45:57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50404EE9-47A1-446A-8B61-C403E18E19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7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7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7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3CD20165-833B-4C7E-9F1B-B17249FBE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81" y="3598517"/>
            <a:ext cx="8940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4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7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1CFE-F8CF-7F4B-A4B4-129654B1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</p:spPr>
      </p:pic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02018E6D-C173-234B-ADE3-106DCC9A9A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1743" y="0"/>
            <a:ext cx="4452257" cy="51435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27F8EBF-098E-3447-B96B-60C8F61C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4C548F53-93C7-B741-B4E4-8F57A3A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642257"/>
            <a:ext cx="3599916" cy="676900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11">
            <a:extLst>
              <a:ext uri="{FF2B5EF4-FFF2-40B4-BE49-F238E27FC236}">
                <a16:creationId xmlns:a16="http://schemas.microsoft.com/office/drawing/2014/main" id="{BEE647BB-BE53-3344-9E74-F7241A71F0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4913" y="1513114"/>
            <a:ext cx="3599917" cy="3069772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6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9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3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8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292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1436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52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23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14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95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125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834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5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1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33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6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63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5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89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2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37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86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1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1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62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054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246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67465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5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940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168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4507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image" Target="../media/image6.pn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C2ADDEC-9847-43A6-A46F-94D42E2A5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7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7" y="3843769"/>
            <a:ext cx="1945327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695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2056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8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More</a:t>
            </a:r>
            <a:r>
              <a:rPr lang="en-US" sz="700" baseline="0" dirty="0">
                <a:solidFill>
                  <a:schemeClr val="bg1"/>
                </a:solidFill>
                <a:latin typeface="+mj-lt"/>
              </a:rPr>
              <a:t> than Java</a:t>
            </a:r>
            <a:r>
              <a:rPr lang="en-US" sz="700" dirty="0">
                <a:solidFill>
                  <a:schemeClr val="bg1"/>
                </a:solidFill>
                <a:latin typeface="+mj-lt"/>
              </a:rPr>
              <a:t> Community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546375-6E50-0849-AD9E-E36BAE96D7AE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4554759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4" r:id="rId8"/>
    <p:sldLayoutId id="2147483690" r:id="rId9"/>
    <p:sldLayoutId id="2147483691" r:id="rId10"/>
    <p:sldLayoutId id="2147483708" r:id="rId11"/>
    <p:sldLayoutId id="2147483830" r:id="rId12"/>
    <p:sldLayoutId id="2147483831" r:id="rId13"/>
    <p:sldLayoutId id="2147483832" r:id="rId14"/>
    <p:sldLayoutId id="2147483834" r:id="rId15"/>
    <p:sldLayoutId id="2147483835" r:id="rId16"/>
    <p:sldLayoutId id="2147483836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7" r:id="rId26"/>
    <p:sldLayoutId id="2147483848" r:id="rId27"/>
    <p:sldLayoutId id="2147483849" r:id="rId28"/>
    <p:sldLayoutId id="2147483850" r:id="rId29"/>
    <p:sldLayoutId id="2147483851" r:id="rId30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7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2C5B0B48-B37C-4323-A068-B424E776E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6"/>
          <a:stretch/>
        </p:blipFill>
        <p:spPr>
          <a:xfrm>
            <a:off x="-1" y="-2"/>
            <a:ext cx="9144001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D5504-CE14-4884-9504-B65CDC81ADD3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7378B8F-93E2-4185-9DC8-F226B0BD4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atography.com/davechild/cheat-sheets/regular-expressions/" TargetMode="External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s://www.hongkiat.com/blog/regex-web-developer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4906207" y="-32657"/>
            <a:ext cx="815863" cy="958131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13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2183417" y="1852471"/>
            <a:ext cx="5262197" cy="1009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sz="2000" dirty="0"/>
              <a:t>Regular expressions</a:t>
            </a:r>
            <a:endParaRPr lang="en-US" b="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9B2E08-BCEA-293D-512B-82FDB881CEB7}"/>
              </a:ext>
            </a:extLst>
          </p:cNvPr>
          <p:cNvSpPr txBox="1"/>
          <p:nvPr/>
        </p:nvSpPr>
        <p:spPr>
          <a:xfrm>
            <a:off x="360365" y="842360"/>
            <a:ext cx="6497635" cy="362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Matcher</a:t>
            </a:r>
            <a:r>
              <a:rPr lang="en-US" dirty="0"/>
              <a:t> Class - Used to search for the pattern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PatternSyntaxException</a:t>
            </a:r>
            <a:r>
              <a:rPr lang="en-US" dirty="0"/>
              <a:t> Class - Indicates syntax error in a regular expression pattern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169A5B-2030-18B5-42CB-313CCCEB3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33814"/>
              </p:ext>
            </p:extLst>
          </p:nvPr>
        </p:nvGraphicFramePr>
        <p:xfrm>
          <a:off x="360365" y="1328738"/>
          <a:ext cx="7393784" cy="2671406"/>
        </p:xfrm>
        <a:graphic>
          <a:graphicData uri="http://schemas.openxmlformats.org/drawingml/2006/table">
            <a:tbl>
              <a:tblPr/>
              <a:tblGrid>
                <a:gridCol w="2206437">
                  <a:extLst>
                    <a:ext uri="{9D8B030D-6E8A-4147-A177-3AD203B41FA5}">
                      <a16:colId xmlns:a16="http://schemas.microsoft.com/office/drawing/2014/main" val="3661579716"/>
                    </a:ext>
                  </a:extLst>
                </a:gridCol>
                <a:gridCol w="5187347">
                  <a:extLst>
                    <a:ext uri="{9D8B030D-6E8A-4147-A177-3AD203B41FA5}">
                      <a16:colId xmlns:a16="http://schemas.microsoft.com/office/drawing/2014/main" val="1937691383"/>
                    </a:ext>
                  </a:extLst>
                </a:gridCol>
              </a:tblGrid>
              <a:tr h="15645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42115" marR="42115" marT="42115" marB="42115">
                    <a:lnL w="7620" cap="flat" cmpd="sng" algn="ctr">
                      <a:solidFill>
                        <a:srgbClr val="E0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2115" marR="42115" marT="42115" marB="42115">
                    <a:lnL w="7620" cap="flat" cmpd="sng" algn="ctr">
                      <a:solidFill>
                        <a:srgbClr val="E0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9581"/>
                  </a:ext>
                </a:extLst>
              </a:tr>
              <a:tr h="40106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 pattern()</a:t>
                      </a: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regex pattern.</a:t>
                      </a: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99557"/>
                  </a:ext>
                </a:extLst>
              </a:tr>
              <a:tr h="40106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static </a:t>
                      </a:r>
                      <a:r>
                        <a:rPr lang="en-US" sz="11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matches(String regex, </a:t>
                      </a:r>
                      <a:r>
                        <a:rPr lang="en-US" sz="11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CharSequence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input)</a:t>
                      </a: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works as the combination of compile and matcher methods. It compiles the regular expression and matches the given input with the pattern.</a:t>
                      </a:r>
                    </a:p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(implicitly add a ^ at the start and $ at the end of your pattern, meaning it will not look for a substring)</a:t>
                      </a: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510756"/>
                  </a:ext>
                </a:extLst>
              </a:tr>
              <a:tr h="22508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find()</a:t>
                      </a: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Attempts to find the next subsequence of the input sequence that matches the pattern.</a:t>
                      </a: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022027"/>
                  </a:ext>
                </a:extLst>
              </a:tr>
              <a:tr h="22508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 start</a:t>
                      </a: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start index of the previous match</a:t>
                      </a: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95583"/>
                  </a:ext>
                </a:extLst>
              </a:tr>
              <a:tr h="22508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 end</a:t>
                      </a: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offset after the last character matched.</a:t>
                      </a: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424356"/>
                  </a:ext>
                </a:extLst>
              </a:tr>
              <a:tr h="22508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 group</a:t>
                      </a: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input subsequence matched by the previous match</a:t>
                      </a: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471445"/>
                  </a:ext>
                </a:extLst>
              </a:tr>
              <a:tr h="22508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/>
                        <a:t>String </a:t>
                      </a:r>
                      <a:r>
                        <a:rPr lang="en-US" sz="1100" dirty="0" err="1"/>
                        <a:t>replaceAll</a:t>
                      </a:r>
                      <a:endParaRPr lang="en-US" sz="11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Replaces every subsequence of the input sequence that matches the pattern with the given replacement string.</a:t>
                      </a: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5655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3A5C4B76-A9E2-62DC-397B-CBFE329B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sz="2800" dirty="0"/>
              <a:t>Regex in Java</a:t>
            </a:r>
          </a:p>
        </p:txBody>
      </p:sp>
    </p:spTree>
    <p:extLst>
      <p:ext uri="{BB962C8B-B14F-4D97-AF65-F5344CB8AC3E}">
        <p14:creationId xmlns:p14="http://schemas.microsoft.com/office/powerpoint/2010/main" val="67909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565B-414D-A2FB-C7E9-39D6AD5FD479}"/>
              </a:ext>
            </a:extLst>
          </p:cNvPr>
          <p:cNvSpPr txBox="1">
            <a:spLocks/>
          </p:cNvSpPr>
          <p:nvPr/>
        </p:nvSpPr>
        <p:spPr>
          <a:xfrm>
            <a:off x="357189" y="1079500"/>
            <a:ext cx="8429625" cy="3397250"/>
          </a:xfrm>
          <a:prstGeom prst="rect">
            <a:avLst/>
          </a:prstGeom>
        </p:spPr>
        <p:txBody>
          <a:bodyPr/>
          <a:lstStyle>
            <a:lvl1pPr marL="171446" indent="-171446" algn="l" defTabSz="914377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35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24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09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Demo time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95D742-1070-4640-9C43-6BC63656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sz="2800" dirty="0"/>
              <a:t>Regex in Java</a:t>
            </a:r>
          </a:p>
        </p:txBody>
      </p:sp>
    </p:spTree>
    <p:extLst>
      <p:ext uri="{BB962C8B-B14F-4D97-AF65-F5344CB8AC3E}">
        <p14:creationId xmlns:p14="http://schemas.microsoft.com/office/powerpoint/2010/main" val="270840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138B-B459-8BEA-1801-089A7B7F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4DA10-53CC-4194-824E-521DCE27DD80}"/>
              </a:ext>
            </a:extLst>
          </p:cNvPr>
          <p:cNvSpPr txBox="1"/>
          <p:nvPr/>
        </p:nvSpPr>
        <p:spPr>
          <a:xfrm>
            <a:off x="360365" y="1042965"/>
            <a:ext cx="60118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https://regex101.com/</a:t>
            </a:r>
            <a:endParaRPr lang="en-US" dirty="0"/>
          </a:p>
          <a:p>
            <a:r>
              <a:rPr lang="en-US" dirty="0">
                <a:hlinkClick r:id="rId3"/>
              </a:rPr>
              <a:t>https://cheatography.com/davechild/cheat-sheets/regular-expressions/</a:t>
            </a:r>
            <a:endParaRPr lang="en-US" dirty="0"/>
          </a:p>
          <a:p>
            <a:r>
              <a:rPr lang="en-US" dirty="0">
                <a:hlinkClick r:id="rId4"/>
              </a:rPr>
              <a:t>https://www.hongkiat.com/blog/regex-web-developers/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3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379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0844-4563-A4DB-1523-12434B21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83C6E-2DB8-F135-F97F-1B5650BD8B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What is regex and where it’s used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Syntax</a:t>
            </a:r>
            <a:endParaRPr lang="ru-RU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Java examples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QA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4063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DCC3-83C6-7D75-7012-7E5B138C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2A856-1BE7-865D-4275-FECF6B5DB2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regular expression is a sequence of characters that forms a search pattern. </a:t>
            </a:r>
          </a:p>
          <a:p>
            <a:endParaRPr lang="en-US" dirty="0"/>
          </a:p>
          <a:p>
            <a:r>
              <a:rPr lang="en-US" dirty="0"/>
              <a:t>Example:	Email validation</a:t>
            </a:r>
          </a:p>
          <a:p>
            <a:pPr marL="0" indent="0">
              <a:buNone/>
            </a:pPr>
            <a:r>
              <a:rPr lang="en-US" dirty="0"/>
              <a:t>	 ^[\w-\.]+@([\w-]+\.)+[\w-]{2,4}$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Price check</a:t>
            </a:r>
          </a:p>
          <a:p>
            <a:pPr marL="0" indent="0">
              <a:buNone/>
            </a:pPr>
            <a:r>
              <a:rPr lang="en-US" dirty="0"/>
              <a:t>	/(\$[0-9,]+(\.[0-9]{2})?)/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The name of user in twitter</a:t>
            </a:r>
          </a:p>
          <a:p>
            <a:pPr marL="0" indent="0">
              <a:buNone/>
            </a:pPr>
            <a:r>
              <a:rPr lang="en-US" dirty="0"/>
              <a:t>	/@([A-Za-z0-9_]{1,15})/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11E8FB-CBA0-346D-B5FD-91844343B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736" y="1399194"/>
            <a:ext cx="5214795" cy="327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55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4C6B-825D-CC0B-F6CC-9F44AED1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49D1-DF59-7236-0714-4B0007B090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5" y="721516"/>
            <a:ext cx="7869235" cy="4043365"/>
          </a:xfrm>
        </p:spPr>
        <p:txBody>
          <a:bodyPr/>
          <a:lstStyle/>
          <a:p>
            <a:r>
              <a:rPr lang="en-US" sz="1600" b="1" i="0" dirty="0">
                <a:solidFill>
                  <a:srgbClr val="292929"/>
                </a:solidFill>
                <a:effectLst/>
                <a:latin typeface="+mn-lt"/>
              </a:rPr>
              <a:t>Anchors — ^ and $</a:t>
            </a:r>
          </a:p>
          <a:p>
            <a:pPr marL="0" indent="0">
              <a:buNone/>
            </a:pPr>
            <a:r>
              <a:rPr lang="en-US" i="0" dirty="0">
                <a:solidFill>
                  <a:srgbClr val="292929"/>
                </a:solidFill>
                <a:effectLst/>
                <a:latin typeface="+mn-lt"/>
              </a:rPr>
              <a:t>^  - Finds a match as the beginning of a string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292929"/>
                </a:solidFill>
              </a:rPr>
              <a:t>Example: </a:t>
            </a:r>
            <a:r>
              <a:rPr lang="en-US" b="1" i="0" dirty="0">
                <a:solidFill>
                  <a:srgbClr val="292929"/>
                </a:solidFill>
                <a:effectLst/>
              </a:rPr>
              <a:t>^The</a:t>
            </a:r>
            <a:r>
              <a:rPr lang="en-US" b="0" i="0" dirty="0">
                <a:solidFill>
                  <a:srgbClr val="292929"/>
                </a:solidFill>
                <a:effectLst/>
              </a:rPr>
              <a:t> matches any string that </a:t>
            </a:r>
            <a:r>
              <a:rPr lang="en-US" b="1" i="0" dirty="0">
                <a:solidFill>
                  <a:srgbClr val="292929"/>
                </a:solidFill>
                <a:effectLst/>
              </a:rPr>
              <a:t>starts with</a:t>
            </a:r>
            <a:r>
              <a:rPr lang="en-US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b="1" i="0" dirty="0">
                <a:solidFill>
                  <a:srgbClr val="292929"/>
                </a:solidFill>
                <a:effectLst/>
              </a:rPr>
              <a:t>The</a:t>
            </a:r>
            <a:r>
              <a:rPr lang="en-US" b="1" dirty="0">
                <a:solidFill>
                  <a:srgbClr val="292929"/>
                </a:solidFill>
              </a:rPr>
              <a:t> 	</a:t>
            </a:r>
            <a:r>
              <a:rPr lang="en-US" dirty="0">
                <a:solidFill>
                  <a:srgbClr val="292929"/>
                </a:solidFill>
              </a:rPr>
              <a:t>(The car, The end,…)</a:t>
            </a:r>
          </a:p>
          <a:p>
            <a:pPr marL="457189" lvl="1" indent="0">
              <a:buNone/>
            </a:pPr>
            <a:r>
              <a:rPr lang="en-US" b="0" i="0" dirty="0">
                <a:solidFill>
                  <a:srgbClr val="333A4D"/>
                </a:solidFill>
                <a:effectLst/>
              </a:rPr>
              <a:t>	</a:t>
            </a:r>
            <a:r>
              <a:rPr lang="en-US" b="0" i="1" dirty="0">
                <a:solidFill>
                  <a:srgbClr val="333A4D"/>
                </a:solidFill>
                <a:effectLst/>
              </a:rPr>
              <a:t>  [^c]</a:t>
            </a:r>
            <a:r>
              <a:rPr lang="en-US" b="0" i="1" dirty="0" err="1">
                <a:solidFill>
                  <a:srgbClr val="333A4D"/>
                </a:solidFill>
                <a:effectLst/>
              </a:rPr>
              <a:t>ar</a:t>
            </a:r>
            <a:r>
              <a:rPr lang="en-US" i="1" dirty="0">
                <a:solidFill>
                  <a:srgbClr val="333A4D"/>
                </a:solidFill>
              </a:rPr>
              <a:t> </a:t>
            </a:r>
            <a:r>
              <a:rPr lang="en-US" b="0" i="1" dirty="0">
                <a:solidFill>
                  <a:srgbClr val="333A4D"/>
                </a:solidFill>
                <a:effectLst/>
              </a:rPr>
              <a:t> </a:t>
            </a:r>
            <a:r>
              <a:rPr lang="en-US" b="0" i="0" dirty="0">
                <a:solidFill>
                  <a:srgbClr val="333A4D"/>
                </a:solidFill>
                <a:effectLst/>
              </a:rPr>
              <a:t>=&gt; The car </a:t>
            </a:r>
            <a:r>
              <a:rPr lang="en-US" b="1" i="0" dirty="0">
                <a:solidFill>
                  <a:srgbClr val="FF0000"/>
                </a:solidFill>
                <a:effectLst/>
              </a:rPr>
              <a:t>par</a:t>
            </a:r>
            <a:r>
              <a:rPr lang="en-US" b="0" i="0" dirty="0">
                <a:solidFill>
                  <a:srgbClr val="333A4D"/>
                </a:solidFill>
                <a:effectLst/>
              </a:rPr>
              <a:t>ked in the </a:t>
            </a:r>
            <a:r>
              <a:rPr lang="en-US" b="1" i="0" dirty="0">
                <a:solidFill>
                  <a:srgbClr val="FF0000"/>
                </a:solidFill>
                <a:effectLst/>
              </a:rPr>
              <a:t>gar</a:t>
            </a:r>
            <a:r>
              <a:rPr lang="en-US" b="0" i="0" dirty="0">
                <a:solidFill>
                  <a:srgbClr val="333A4D"/>
                </a:solidFill>
                <a:effectLst/>
              </a:rPr>
              <a:t>age.</a:t>
            </a:r>
            <a:endParaRPr lang="en-US" dirty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$  - Finds a match at the end of the string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292929"/>
                </a:solidFill>
              </a:rPr>
              <a:t>Example: </a:t>
            </a:r>
            <a:r>
              <a:rPr lang="en-US" b="1" i="0" dirty="0">
                <a:solidFill>
                  <a:srgbClr val="292929"/>
                </a:solidFill>
                <a:effectLst/>
              </a:rPr>
              <a:t>end$ </a:t>
            </a:r>
            <a:r>
              <a:rPr lang="en-US" b="0" i="0" dirty="0">
                <a:solidFill>
                  <a:srgbClr val="292929"/>
                </a:solidFill>
                <a:effectLst/>
              </a:rPr>
              <a:t>matches a string that </a:t>
            </a:r>
            <a:r>
              <a:rPr lang="en-US" b="1" i="0" dirty="0">
                <a:solidFill>
                  <a:srgbClr val="292929"/>
                </a:solidFill>
                <a:effectLst/>
              </a:rPr>
              <a:t>ends with</a:t>
            </a:r>
            <a:r>
              <a:rPr lang="en-US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b="1" i="0" dirty="0">
                <a:solidFill>
                  <a:srgbClr val="292929"/>
                </a:solidFill>
                <a:effectLst/>
              </a:rPr>
              <a:t>end 	</a:t>
            </a:r>
            <a:r>
              <a:rPr lang="en-US" i="0" dirty="0">
                <a:solidFill>
                  <a:srgbClr val="292929"/>
                </a:solidFill>
                <a:effectLst/>
              </a:rPr>
              <a:t>(happy end, The end,…)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292929"/>
                </a:solidFill>
              </a:rPr>
              <a:t>Example: </a:t>
            </a:r>
            <a:r>
              <a:rPr lang="en-US" b="1" i="0" dirty="0">
                <a:solidFill>
                  <a:srgbClr val="292929"/>
                </a:solidFill>
                <a:effectLst/>
              </a:rPr>
              <a:t>end </a:t>
            </a:r>
            <a:r>
              <a:rPr lang="en-US" b="0" i="0" dirty="0">
                <a:solidFill>
                  <a:srgbClr val="292929"/>
                </a:solidFill>
                <a:effectLst/>
              </a:rPr>
              <a:t>matches a string that </a:t>
            </a:r>
            <a:r>
              <a:rPr lang="en-US" b="1" i="0" dirty="0">
                <a:solidFill>
                  <a:srgbClr val="292929"/>
                </a:solidFill>
                <a:effectLst/>
              </a:rPr>
              <a:t>has</a:t>
            </a:r>
            <a:r>
              <a:rPr lang="en-US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b="1" i="0" dirty="0">
                <a:solidFill>
                  <a:srgbClr val="292929"/>
                </a:solidFill>
                <a:effectLst/>
              </a:rPr>
              <a:t>end 	</a:t>
            </a:r>
            <a:r>
              <a:rPr lang="en-US" i="0" dirty="0">
                <a:solidFill>
                  <a:srgbClr val="292929"/>
                </a:solidFill>
                <a:effectLst/>
              </a:rPr>
              <a:t>(happy end, The end is near,…)</a:t>
            </a:r>
          </a:p>
          <a:p>
            <a:pPr marL="457189" lvl="1" indent="0">
              <a:buNone/>
            </a:pPr>
            <a:endParaRPr lang="en-US" i="0" dirty="0">
              <a:solidFill>
                <a:srgbClr val="292929"/>
              </a:solidFill>
              <a:effectLst/>
            </a:endParaRPr>
          </a:p>
          <a:p>
            <a:r>
              <a:rPr lang="en-US" sz="1600" b="1" dirty="0">
                <a:solidFill>
                  <a:srgbClr val="292929"/>
                </a:solidFill>
                <a:latin typeface="+mn-lt"/>
              </a:rPr>
              <a:t>Character classes — \d \w \s and .</a:t>
            </a: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  <a:latin typeface="+mn-lt"/>
              </a:rPr>
              <a:t>\d  - Find a digit (</a:t>
            </a:r>
            <a:r>
              <a:rPr lang="en-US" b="0" i="0" dirty="0">
                <a:solidFill>
                  <a:srgbClr val="333A4D"/>
                </a:solidFill>
                <a:effectLst/>
                <a:latin typeface="Courier New" panose="02070309020205020404" pitchFamily="49" charset="0"/>
              </a:rPr>
              <a:t>[0-9])</a:t>
            </a:r>
            <a:r>
              <a:rPr lang="en-US" dirty="0">
                <a:solidFill>
                  <a:srgbClr val="292929"/>
                </a:solidFill>
                <a:latin typeface="+mn-lt"/>
              </a:rPr>
              <a:t>  			\D - Find a NON digit </a:t>
            </a:r>
            <a:r>
              <a:rPr lang="en-US" b="0" i="0" dirty="0">
                <a:solidFill>
                  <a:srgbClr val="333A4D"/>
                </a:solidFill>
                <a:effectLst/>
                <a:latin typeface="Courier New" panose="02070309020205020404" pitchFamily="49" charset="0"/>
              </a:rPr>
              <a:t>[^\d]</a:t>
            </a:r>
            <a:endParaRPr lang="en-US" dirty="0">
              <a:solidFill>
                <a:srgbClr val="292929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  <a:latin typeface="+mn-lt"/>
              </a:rPr>
              <a:t>\s  - Find a whitespace character  (</a:t>
            </a:r>
            <a:r>
              <a:rPr lang="pt-BR" b="0" i="0" dirty="0">
                <a:solidFill>
                  <a:srgbClr val="333A4D"/>
                </a:solidFill>
                <a:effectLst/>
                <a:latin typeface="Courier New" panose="02070309020205020404" pitchFamily="49" charset="0"/>
              </a:rPr>
              <a:t>[\t\n\f\r\p{Z}]</a:t>
            </a:r>
            <a:r>
              <a:rPr lang="en-US" dirty="0">
                <a:solidFill>
                  <a:srgbClr val="292929"/>
                </a:solidFill>
                <a:latin typeface="+mn-lt"/>
              </a:rPr>
              <a:t>)	\S - Find a NON whitespace character </a:t>
            </a:r>
            <a:r>
              <a:rPr lang="en-US" b="0" i="0" dirty="0">
                <a:solidFill>
                  <a:srgbClr val="333A4D"/>
                </a:solidFill>
                <a:effectLst/>
                <a:latin typeface="Courier New" panose="02070309020205020404" pitchFamily="49" charset="0"/>
              </a:rPr>
              <a:t>[^\s]</a:t>
            </a:r>
            <a:endParaRPr lang="en-US" dirty="0">
              <a:solidFill>
                <a:srgbClr val="292929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  <a:latin typeface="+mn-lt"/>
              </a:rPr>
              <a:t>\w  - Find a word character  (</a:t>
            </a:r>
            <a:r>
              <a:rPr lang="en-US" b="0" i="0" dirty="0">
                <a:solidFill>
                  <a:srgbClr val="333A4D"/>
                </a:solidFill>
                <a:effectLst/>
                <a:latin typeface="Courier New" panose="02070309020205020404" pitchFamily="49" charset="0"/>
              </a:rPr>
              <a:t>[a-zA-Z0-9_]</a:t>
            </a:r>
            <a:r>
              <a:rPr lang="en-US" dirty="0">
                <a:solidFill>
                  <a:srgbClr val="292929"/>
                </a:solidFill>
                <a:latin typeface="+mn-lt"/>
              </a:rPr>
              <a:t>) 		\W - Find a NON word character (</a:t>
            </a:r>
            <a:r>
              <a:rPr lang="en-US" b="0" i="0" dirty="0">
                <a:solidFill>
                  <a:srgbClr val="333A4D"/>
                </a:solidFill>
                <a:effectLst/>
                <a:latin typeface="Courier New" panose="02070309020205020404" pitchFamily="49" charset="0"/>
              </a:rPr>
              <a:t>[^\w])</a:t>
            </a:r>
            <a:endParaRPr lang="en-US" dirty="0">
              <a:solidFill>
                <a:srgbClr val="292929"/>
              </a:solidFill>
              <a:latin typeface="+mn-lt"/>
            </a:endParaRPr>
          </a:p>
          <a:p>
            <a:pPr marL="0" indent="0">
              <a:buNone/>
            </a:pPr>
            <a:r>
              <a:rPr lang="en-US" i="0" dirty="0">
                <a:solidFill>
                  <a:srgbClr val="292929"/>
                </a:solidFill>
                <a:effectLst/>
                <a:latin typeface="+mn-lt"/>
              </a:rPr>
              <a:t>. </a:t>
            </a:r>
            <a:r>
              <a:rPr lang="en-US" dirty="0">
                <a:solidFill>
                  <a:srgbClr val="292929"/>
                </a:solidFill>
                <a:latin typeface="+mn-lt"/>
              </a:rPr>
              <a:t> - Find just one instance of any character</a:t>
            </a:r>
          </a:p>
          <a:p>
            <a:pPr marL="0" indent="0">
              <a:buNone/>
            </a:pPr>
            <a:r>
              <a:rPr lang="en-US" dirty="0">
                <a:solidFill>
                  <a:srgbClr val="333A4D"/>
                </a:solidFill>
                <a:latin typeface="+mn-lt"/>
              </a:rPr>
              <a:t>      Example: </a:t>
            </a:r>
            <a:r>
              <a:rPr lang="en-US" b="0" i="1" dirty="0">
                <a:solidFill>
                  <a:srgbClr val="333A4D"/>
                </a:solidFill>
                <a:effectLst/>
                <a:latin typeface="+mn-lt"/>
              </a:rPr>
              <a:t>.</a:t>
            </a:r>
            <a:r>
              <a:rPr lang="en-US" b="0" i="1" dirty="0" err="1">
                <a:solidFill>
                  <a:srgbClr val="333A4D"/>
                </a:solidFill>
                <a:effectLst/>
                <a:latin typeface="+mn-lt"/>
              </a:rPr>
              <a:t>ar</a:t>
            </a:r>
            <a:r>
              <a:rPr lang="en-US" b="0" i="0" dirty="0">
                <a:solidFill>
                  <a:srgbClr val="333A4D"/>
                </a:solidFill>
                <a:effectLst/>
                <a:latin typeface="+mn-lt"/>
              </a:rPr>
              <a:t> =&gt; The </a:t>
            </a:r>
            <a:r>
              <a:rPr lang="en-US" b="1" i="0" dirty="0">
                <a:solidFill>
                  <a:srgbClr val="FF0000"/>
                </a:solidFill>
                <a:effectLst/>
                <a:latin typeface="+mn-lt"/>
              </a:rPr>
              <a:t>car</a:t>
            </a:r>
            <a:r>
              <a:rPr lang="en-US" b="1" i="0" dirty="0">
                <a:solidFill>
                  <a:srgbClr val="333A4D"/>
                </a:solidFill>
                <a:effectLst/>
                <a:latin typeface="+mn-lt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latin typeface="+mn-lt"/>
              </a:rPr>
              <a:t>par</a:t>
            </a:r>
            <a:r>
              <a:rPr lang="en-US" b="0" i="0" dirty="0">
                <a:solidFill>
                  <a:srgbClr val="333A4D"/>
                </a:solidFill>
                <a:effectLst/>
                <a:latin typeface="+mn-lt"/>
              </a:rPr>
              <a:t>ked in the </a:t>
            </a:r>
            <a:r>
              <a:rPr lang="en-US" b="1" i="0" dirty="0">
                <a:solidFill>
                  <a:srgbClr val="FF0000"/>
                </a:solidFill>
                <a:effectLst/>
                <a:latin typeface="+mn-lt"/>
              </a:rPr>
              <a:t>gar</a:t>
            </a:r>
            <a:r>
              <a:rPr lang="en-US" b="0" i="0" dirty="0">
                <a:solidFill>
                  <a:srgbClr val="333A4D"/>
                </a:solidFill>
                <a:effectLst/>
                <a:latin typeface="+mn-lt"/>
              </a:rPr>
              <a:t>age.</a:t>
            </a:r>
          </a:p>
          <a:p>
            <a:pPr marL="0" indent="0">
              <a:buNone/>
            </a:pPr>
            <a:r>
              <a:rPr lang="en-US" dirty="0">
                <a:solidFill>
                  <a:srgbClr val="333A4D"/>
                </a:solidFill>
                <a:latin typeface="+mn-lt"/>
              </a:rPr>
              <a:t>                        </a:t>
            </a:r>
            <a:r>
              <a:rPr lang="en-US" b="0" i="1" dirty="0" err="1">
                <a:solidFill>
                  <a:srgbClr val="333A4D"/>
                </a:solidFill>
                <a:effectLst/>
                <a:latin typeface="+mn-lt"/>
              </a:rPr>
              <a:t>ar</a:t>
            </a:r>
            <a:r>
              <a:rPr lang="en-US" b="0" i="1" dirty="0">
                <a:solidFill>
                  <a:srgbClr val="333A4D"/>
                </a:solidFill>
                <a:effectLst/>
                <a:latin typeface="+mn-lt"/>
              </a:rPr>
              <a:t>[.] </a:t>
            </a:r>
            <a:r>
              <a:rPr lang="en-US" b="0" i="0" dirty="0">
                <a:solidFill>
                  <a:srgbClr val="333A4D"/>
                </a:solidFill>
                <a:effectLst/>
                <a:latin typeface="+mn-lt"/>
              </a:rPr>
              <a:t>=&gt; A garage is a good place to park a c</a:t>
            </a:r>
            <a:r>
              <a:rPr lang="en-US" b="1" i="0" dirty="0">
                <a:solidFill>
                  <a:srgbClr val="FF0000"/>
                </a:solidFill>
                <a:effectLst/>
                <a:latin typeface="+mn-lt"/>
              </a:rPr>
              <a:t>ar.</a:t>
            </a:r>
            <a:endParaRPr lang="en-US" i="0" dirty="0">
              <a:solidFill>
                <a:srgbClr val="FF0000"/>
              </a:solidFill>
              <a:effectLst/>
              <a:latin typeface="+mn-lt"/>
            </a:endParaRPr>
          </a:p>
          <a:p>
            <a:pPr marL="457189" lvl="1" indent="0">
              <a:buNone/>
            </a:pPr>
            <a:endParaRPr lang="en-US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8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6AAC-41FB-4710-3D03-27A190F4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0" dirty="0">
                <a:solidFill>
                  <a:srgbClr val="292929"/>
                </a:solidFill>
                <a:effectLst/>
              </a:rPr>
              <a:t>Syntax</a:t>
            </a:r>
            <a:endParaRPr lang="en-US" i="0" dirty="0">
              <a:solidFill>
                <a:srgbClr val="292929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A2B5E-4BE9-B7AC-6B54-03ED0EB0B56E}"/>
              </a:ext>
            </a:extLst>
          </p:cNvPr>
          <p:cNvSpPr txBox="1"/>
          <p:nvPr/>
        </p:nvSpPr>
        <p:spPr>
          <a:xfrm>
            <a:off x="360366" y="1000124"/>
            <a:ext cx="56260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\ - In order to be taken literally, you must escape the characters </a:t>
            </a:r>
            <a:r>
              <a:rPr lang="en-US" b="1" dirty="0"/>
              <a:t>^.[$()|*+?{\ </a:t>
            </a:r>
            <a:r>
              <a:rPr lang="en-US" dirty="0"/>
              <a:t>with a backslash \ as they have special meaning</a:t>
            </a:r>
          </a:p>
          <a:p>
            <a:endParaRPr lang="en-US" dirty="0"/>
          </a:p>
          <a:p>
            <a:r>
              <a:rPr lang="en-US" dirty="0"/>
              <a:t>	Example: </a:t>
            </a:r>
            <a:r>
              <a:rPr lang="en-US" i="1" dirty="0"/>
              <a:t>\d\$ - 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matches a string that has a </a:t>
            </a:r>
            <a:r>
              <a:rPr lang="en-US" b="1" i="0" dirty="0">
                <a:solidFill>
                  <a:srgbClr val="292929"/>
                </a:solidFill>
                <a:effectLst/>
                <a:latin typeface="Menlo"/>
              </a:rPr>
              <a:t>digit followed by $ </a:t>
            </a:r>
          </a:p>
          <a:p>
            <a:r>
              <a:rPr lang="en-US" i="1" dirty="0"/>
              <a:t>		\d$ - 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matches a string that has a </a:t>
            </a:r>
            <a:r>
              <a:rPr lang="en-US" b="1" i="0" dirty="0">
                <a:solidFill>
                  <a:srgbClr val="292929"/>
                </a:solidFill>
                <a:effectLst/>
                <a:latin typeface="Menlo"/>
              </a:rPr>
              <a:t>digit at the end</a:t>
            </a:r>
          </a:p>
          <a:p>
            <a:endParaRPr lang="en-US" b="1" dirty="0">
              <a:solidFill>
                <a:srgbClr val="292929"/>
              </a:solidFill>
              <a:latin typeface="Menlo"/>
            </a:endParaRPr>
          </a:p>
          <a:p>
            <a:endParaRPr lang="en-US" b="1" dirty="0">
              <a:solidFill>
                <a:srgbClr val="292929"/>
              </a:solidFill>
              <a:latin typeface="Menlo"/>
            </a:endParaRPr>
          </a:p>
          <a:p>
            <a:endParaRPr lang="en-US" b="1" dirty="0">
              <a:solidFill>
                <a:srgbClr val="292929"/>
              </a:solidFill>
              <a:latin typeface="Menlo"/>
            </a:endParaRPr>
          </a:p>
          <a:p>
            <a:endParaRPr lang="en-US" b="1" dirty="0">
              <a:solidFill>
                <a:srgbClr val="292929"/>
              </a:solidFill>
              <a:latin typeface="Menlo"/>
            </a:endParaRPr>
          </a:p>
          <a:p>
            <a:endParaRPr lang="en-US" b="1" dirty="0">
              <a:solidFill>
                <a:srgbClr val="292929"/>
              </a:solidFill>
              <a:latin typeface="Menlo"/>
            </a:endParaRPr>
          </a:p>
          <a:p>
            <a:endParaRPr lang="en-US" b="1" dirty="0">
              <a:solidFill>
                <a:srgbClr val="292929"/>
              </a:solidFill>
              <a:latin typeface="Menlo"/>
            </a:endParaRPr>
          </a:p>
          <a:p>
            <a:endParaRPr lang="en-US" b="1" dirty="0">
              <a:solidFill>
                <a:srgbClr val="292929"/>
              </a:solidFill>
              <a:latin typeface="Menlo"/>
            </a:endParaRPr>
          </a:p>
          <a:p>
            <a:endParaRPr lang="en-US" b="1" dirty="0">
              <a:solidFill>
                <a:srgbClr val="292929"/>
              </a:solidFill>
              <a:latin typeface="Menlo"/>
            </a:endParaRPr>
          </a:p>
          <a:p>
            <a:endParaRPr lang="en-US" b="1" dirty="0">
              <a:solidFill>
                <a:srgbClr val="292929"/>
              </a:solidFill>
              <a:latin typeface="Menlo"/>
            </a:endParaRPr>
          </a:p>
          <a:p>
            <a:endParaRPr lang="en-US" b="1" dirty="0">
              <a:solidFill>
                <a:srgbClr val="292929"/>
              </a:solidFill>
              <a:latin typeface="Menlo"/>
            </a:endParaRPr>
          </a:p>
          <a:p>
            <a:r>
              <a:rPr lang="en-US" b="1" dirty="0">
                <a:solidFill>
                  <a:srgbClr val="292929"/>
                </a:solidFill>
                <a:latin typeface="Menlo"/>
              </a:rPr>
              <a:t>In Java we should use \\ </a:t>
            </a:r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0F2359D-FCB1-399E-28E5-DACD8DA57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981" y="2114550"/>
            <a:ext cx="3400425" cy="16603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C3321D-3614-DE41-C05F-FC3A1D1D2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96" y="2114550"/>
            <a:ext cx="3498939" cy="17645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323E4E-FF57-AE4C-5679-3940E6D12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415" y="4001831"/>
            <a:ext cx="282932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00A8-59A0-2ED3-CF30-62DA5DED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7E5DD-64D5-5D33-38CD-58A5F11226EC}"/>
              </a:ext>
            </a:extLst>
          </p:cNvPr>
          <p:cNvSpPr txBox="1"/>
          <p:nvPr/>
        </p:nvSpPr>
        <p:spPr>
          <a:xfrm>
            <a:off x="528638" y="1303802"/>
            <a:ext cx="6415087" cy="237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abc</a:t>
            </a:r>
            <a:r>
              <a:rPr lang="en-US" dirty="0"/>
              <a:t>]	Find one character from the options between the brackets</a:t>
            </a:r>
          </a:p>
          <a:p>
            <a:r>
              <a:rPr lang="en-US" dirty="0"/>
              <a:t>[^</a:t>
            </a:r>
            <a:r>
              <a:rPr lang="en-US" dirty="0" err="1"/>
              <a:t>abc</a:t>
            </a:r>
            <a:r>
              <a:rPr lang="en-US" dirty="0"/>
              <a:t>]	Find one character NOT between the brackets</a:t>
            </a:r>
          </a:p>
          <a:p>
            <a:r>
              <a:rPr lang="en-US" dirty="0"/>
              <a:t>[0-9]	Find one character from the range 0 to 9</a:t>
            </a:r>
          </a:p>
          <a:p>
            <a:endParaRPr lang="en-US" dirty="0"/>
          </a:p>
          <a:p>
            <a:r>
              <a:rPr lang="en-US" dirty="0"/>
              <a:t>| - Find a match for any one of the patterns separated by | </a:t>
            </a:r>
          </a:p>
          <a:p>
            <a:r>
              <a:rPr lang="en-US" dirty="0"/>
              <a:t>	Example: </a:t>
            </a:r>
            <a:r>
              <a:rPr lang="en-US" i="1" dirty="0"/>
              <a:t>I like (</a:t>
            </a:r>
            <a:r>
              <a:rPr lang="en-US" i="1" dirty="0" err="1"/>
              <a:t>java|css</a:t>
            </a:r>
            <a:r>
              <a:rPr lang="en-US" i="1" dirty="0"/>
              <a:t>)     </a:t>
            </a:r>
            <a:r>
              <a:rPr lang="en-US" dirty="0"/>
              <a:t>matches a string that has “</a:t>
            </a:r>
            <a:r>
              <a:rPr lang="en-US" i="1" dirty="0"/>
              <a:t>I like </a:t>
            </a:r>
            <a:r>
              <a:rPr lang="en-US" dirty="0"/>
              <a:t>”followed by </a:t>
            </a:r>
            <a:r>
              <a:rPr lang="en-US" i="1" dirty="0"/>
              <a:t>java</a:t>
            </a:r>
            <a:r>
              <a:rPr lang="en-US" dirty="0"/>
              <a:t> or </a:t>
            </a:r>
            <a:r>
              <a:rPr lang="en-US" i="1" dirty="0" err="1"/>
              <a:t>css</a:t>
            </a:r>
            <a:r>
              <a:rPr lang="en-US" i="1" dirty="0"/>
              <a:t> </a:t>
            </a:r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i="1" dirty="0"/>
              <a:t>I like java /I like </a:t>
            </a:r>
            <a:r>
              <a:rPr lang="en-US" i="1" dirty="0" err="1"/>
              <a:t>css</a:t>
            </a:r>
            <a:endParaRPr lang="en-US" dirty="0"/>
          </a:p>
          <a:p>
            <a:r>
              <a:rPr lang="en-US" dirty="0"/>
              <a:t>		</a:t>
            </a:r>
            <a:r>
              <a:rPr lang="en-US" i="1" dirty="0"/>
              <a:t> I like </a:t>
            </a:r>
            <a:r>
              <a:rPr lang="en-US" i="1" dirty="0" err="1"/>
              <a:t>java|css</a:t>
            </a:r>
            <a:r>
              <a:rPr lang="en-US" i="1" dirty="0"/>
              <a:t> </a:t>
            </a:r>
            <a:r>
              <a:rPr lang="en-US" dirty="0"/>
              <a:t>matches a string that has </a:t>
            </a:r>
            <a:r>
              <a:rPr lang="en-US" i="1" dirty="0"/>
              <a:t>I like java </a:t>
            </a:r>
            <a:r>
              <a:rPr lang="en-US" dirty="0"/>
              <a:t>or </a:t>
            </a:r>
            <a:r>
              <a:rPr lang="en-US" i="1" dirty="0" err="1"/>
              <a:t>css</a:t>
            </a:r>
            <a:endParaRPr lang="en-US" i="1" dirty="0"/>
          </a:p>
          <a:p>
            <a:r>
              <a:rPr lang="en-US" i="1" dirty="0"/>
              <a:t>		I like java / </a:t>
            </a:r>
            <a:r>
              <a:rPr lang="en-US" i="1" dirty="0" err="1"/>
              <a:t>css</a:t>
            </a:r>
            <a:endParaRPr lang="en-US" i="1" dirty="0"/>
          </a:p>
          <a:p>
            <a:pPr lvl="8"/>
            <a:r>
              <a:rPr lang="en-US" b="1" i="1" dirty="0"/>
              <a:t>Do not forget about ()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F2503D-77B4-4DB3-FD10-6CD5D81516E7}"/>
              </a:ext>
            </a:extLst>
          </p:cNvPr>
          <p:cNvSpPr txBox="1"/>
          <p:nvPr/>
        </p:nvSpPr>
        <p:spPr>
          <a:xfrm>
            <a:off x="360365" y="828652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OR operator — | or []</a:t>
            </a:r>
          </a:p>
        </p:txBody>
      </p:sp>
    </p:spTree>
    <p:extLst>
      <p:ext uri="{BB962C8B-B14F-4D97-AF65-F5344CB8AC3E}">
        <p14:creationId xmlns:p14="http://schemas.microsoft.com/office/powerpoint/2010/main" val="31670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255F-9831-A0AF-B299-11D9C453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Quantifiers  * +  and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94A97-4AFA-1BF3-F2C8-FD53776DB97A}"/>
              </a:ext>
            </a:extLst>
          </p:cNvPr>
          <p:cNvSpPr txBox="1"/>
          <p:nvPr/>
        </p:nvSpPr>
        <p:spPr>
          <a:xfrm>
            <a:off x="360365" y="1402610"/>
            <a:ext cx="8635205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*  </a:t>
            </a:r>
            <a:r>
              <a:rPr lang="en-US" dirty="0"/>
              <a:t>- Matches any string that contains zero or more occurrences of symbols before it</a:t>
            </a:r>
          </a:p>
          <a:p>
            <a:r>
              <a:rPr lang="en-US" dirty="0"/>
              <a:t>	Example: </a:t>
            </a:r>
            <a:r>
              <a:rPr lang="en-US" i="1" dirty="0" err="1"/>
              <a:t>abc</a:t>
            </a:r>
            <a:r>
              <a:rPr lang="en-US" i="1" dirty="0"/>
              <a:t>*        </a:t>
            </a:r>
            <a:r>
              <a:rPr lang="en-US" dirty="0"/>
              <a:t>matches a string that has ab followed by zero or more c  	</a:t>
            </a:r>
          </a:p>
          <a:p>
            <a:r>
              <a:rPr lang="en-US" dirty="0"/>
              <a:t>			(ab, </a:t>
            </a:r>
            <a:r>
              <a:rPr lang="en-US" dirty="0" err="1"/>
              <a:t>abc</a:t>
            </a:r>
            <a:r>
              <a:rPr lang="en-US" dirty="0"/>
              <a:t>, </a:t>
            </a:r>
            <a:r>
              <a:rPr lang="en-US" dirty="0" err="1"/>
              <a:t>abcc</a:t>
            </a:r>
            <a:r>
              <a:rPr lang="en-US" dirty="0"/>
              <a:t>,…)</a:t>
            </a:r>
          </a:p>
          <a:p>
            <a:r>
              <a:rPr lang="en-US" dirty="0"/>
              <a:t>		a(</a:t>
            </a:r>
            <a:r>
              <a:rPr lang="en-US" dirty="0" err="1"/>
              <a:t>bc</a:t>
            </a:r>
            <a:r>
              <a:rPr lang="en-US" dirty="0"/>
              <a:t>)*      matches a string that has a followed by zero or more copies of the sequence </a:t>
            </a:r>
            <a:r>
              <a:rPr lang="en-US" dirty="0" err="1"/>
              <a:t>bc</a:t>
            </a:r>
            <a:r>
              <a:rPr lang="en-US" dirty="0"/>
              <a:t> </a:t>
            </a:r>
          </a:p>
          <a:p>
            <a:r>
              <a:rPr lang="en-US" dirty="0"/>
              <a:t>			 (a, </a:t>
            </a:r>
            <a:r>
              <a:rPr lang="en-US" dirty="0" err="1"/>
              <a:t>abc</a:t>
            </a:r>
            <a:r>
              <a:rPr lang="en-US" dirty="0"/>
              <a:t>, </a:t>
            </a:r>
            <a:r>
              <a:rPr lang="en-US" dirty="0" err="1"/>
              <a:t>abcbc</a:t>
            </a:r>
            <a:r>
              <a:rPr lang="en-US" dirty="0"/>
              <a:t>,…)</a:t>
            </a:r>
          </a:p>
          <a:p>
            <a:r>
              <a:rPr lang="en-US" dirty="0"/>
              <a:t>+  - Matches any string that contains at least one n symbols before it</a:t>
            </a:r>
          </a:p>
          <a:p>
            <a:r>
              <a:rPr lang="en-US" dirty="0"/>
              <a:t>	Example: </a:t>
            </a:r>
            <a:r>
              <a:rPr lang="en-US" i="1" dirty="0" err="1"/>
              <a:t>abc</a:t>
            </a:r>
            <a:r>
              <a:rPr lang="en-US" i="1" dirty="0"/>
              <a:t>+</a:t>
            </a:r>
            <a:r>
              <a:rPr lang="en-US" dirty="0"/>
              <a:t>        matches a string that has ab followed by one or more c	</a:t>
            </a:r>
          </a:p>
          <a:p>
            <a:r>
              <a:rPr lang="en-US" dirty="0"/>
              <a:t>			(</a:t>
            </a:r>
            <a:r>
              <a:rPr lang="en-US" dirty="0" err="1"/>
              <a:t>abc</a:t>
            </a:r>
            <a:r>
              <a:rPr lang="en-US" dirty="0"/>
              <a:t>, </a:t>
            </a:r>
            <a:r>
              <a:rPr lang="en-US" dirty="0" err="1"/>
              <a:t>abcc</a:t>
            </a:r>
            <a:r>
              <a:rPr lang="en-US" dirty="0"/>
              <a:t>,…)</a:t>
            </a:r>
          </a:p>
          <a:p>
            <a:r>
              <a:rPr lang="en-US" dirty="0"/>
              <a:t>?  - Matches any string that contains zero or one occurrences of symbols before it</a:t>
            </a:r>
          </a:p>
          <a:p>
            <a:r>
              <a:rPr lang="en-US" dirty="0"/>
              <a:t>	Example: </a:t>
            </a:r>
            <a:r>
              <a:rPr lang="en-US" i="1" dirty="0" err="1"/>
              <a:t>abc</a:t>
            </a:r>
            <a:r>
              <a:rPr lang="en-US" i="1" dirty="0"/>
              <a:t>?</a:t>
            </a:r>
            <a:r>
              <a:rPr lang="en-US" dirty="0"/>
              <a:t>        matches a string that has ab followed by zero or one c	</a:t>
            </a:r>
          </a:p>
          <a:p>
            <a:r>
              <a:rPr lang="en-US" dirty="0"/>
              <a:t>			(ab, </a:t>
            </a:r>
            <a:r>
              <a:rPr lang="en-US" dirty="0" err="1"/>
              <a:t>abc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6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1D8E-5B32-8579-ADF9-4E7182DD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Quantifier {}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0CF6E-FD98-51CD-A2C9-4CA5D35625C4}"/>
              </a:ext>
            </a:extLst>
          </p:cNvPr>
          <p:cNvSpPr txBox="1"/>
          <p:nvPr/>
        </p:nvSpPr>
        <p:spPr>
          <a:xfrm>
            <a:off x="292893" y="1076742"/>
            <a:ext cx="8943975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{x} -  Matches any string that contains a sequence of X symbols before it</a:t>
            </a:r>
          </a:p>
          <a:p>
            <a:r>
              <a:rPr lang="en-US" dirty="0"/>
              <a:t>	Example: </a:t>
            </a:r>
            <a:r>
              <a:rPr lang="en-US" i="1" dirty="0" err="1"/>
              <a:t>abc</a:t>
            </a:r>
            <a:r>
              <a:rPr lang="en-US" i="1" dirty="0"/>
              <a:t>{2}      </a:t>
            </a:r>
            <a:r>
              <a:rPr lang="en-US" dirty="0"/>
              <a:t>matches a string that has ab followed by 2 c		</a:t>
            </a:r>
          </a:p>
          <a:p>
            <a:r>
              <a:rPr lang="en-US" dirty="0"/>
              <a:t>		(</a:t>
            </a:r>
            <a:r>
              <a:rPr lang="en-US" dirty="0" err="1"/>
              <a:t>abcc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{</a:t>
            </a:r>
            <a:r>
              <a:rPr lang="en-US" dirty="0" err="1"/>
              <a:t>x,y</a:t>
            </a:r>
            <a:r>
              <a:rPr lang="en-US" dirty="0"/>
              <a:t>} - Matches any string that contains a sequence of X to Y symbols before it</a:t>
            </a:r>
          </a:p>
          <a:p>
            <a:r>
              <a:rPr lang="en-US" dirty="0"/>
              <a:t>	 Example: </a:t>
            </a:r>
            <a:r>
              <a:rPr lang="en-US" i="1" dirty="0" err="1"/>
              <a:t>abc</a:t>
            </a:r>
            <a:r>
              <a:rPr lang="en-US" i="1" dirty="0"/>
              <a:t>{2,4}    </a:t>
            </a:r>
            <a:r>
              <a:rPr lang="en-US" dirty="0"/>
              <a:t>matches a string that has ab followed by 2 up to 5 c</a:t>
            </a:r>
          </a:p>
          <a:p>
            <a:r>
              <a:rPr lang="en-US" dirty="0"/>
              <a:t>		(</a:t>
            </a:r>
            <a:r>
              <a:rPr lang="en-US" dirty="0" err="1"/>
              <a:t>abcc</a:t>
            </a:r>
            <a:r>
              <a:rPr lang="en-US" dirty="0"/>
              <a:t>, </a:t>
            </a:r>
            <a:r>
              <a:rPr lang="en-US" dirty="0" err="1"/>
              <a:t>abccc</a:t>
            </a:r>
            <a:r>
              <a:rPr lang="en-US" dirty="0"/>
              <a:t>, </a:t>
            </a:r>
            <a:r>
              <a:rPr lang="en-US" dirty="0" err="1"/>
              <a:t>abcccc</a:t>
            </a:r>
            <a:r>
              <a:rPr lang="en-US" dirty="0"/>
              <a:t>)</a:t>
            </a:r>
          </a:p>
          <a:p>
            <a:r>
              <a:rPr lang="en-US" dirty="0"/>
              <a:t>		a(</a:t>
            </a:r>
            <a:r>
              <a:rPr lang="en-US" dirty="0" err="1"/>
              <a:t>bc</a:t>
            </a:r>
            <a:r>
              <a:rPr lang="en-US" dirty="0"/>
              <a:t>){2,3}  matches a string that has a followed by 2 up to 5 copies of the sequence </a:t>
            </a:r>
            <a:r>
              <a:rPr lang="en-US" dirty="0" err="1"/>
              <a:t>bc</a:t>
            </a:r>
            <a:endParaRPr lang="en-US" dirty="0"/>
          </a:p>
          <a:p>
            <a:r>
              <a:rPr lang="en-US" dirty="0"/>
              <a:t>		(</a:t>
            </a:r>
            <a:r>
              <a:rPr lang="en-US" dirty="0" err="1"/>
              <a:t>abcbc</a:t>
            </a:r>
            <a:r>
              <a:rPr lang="en-US" dirty="0"/>
              <a:t>, </a:t>
            </a:r>
            <a:r>
              <a:rPr lang="en-US" dirty="0" err="1"/>
              <a:t>abcbcbc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n{x,} - Matches any string that contains a sequence of at least X symbols before it</a:t>
            </a:r>
          </a:p>
          <a:p>
            <a:r>
              <a:rPr lang="en-US" dirty="0"/>
              <a:t>	Example: </a:t>
            </a:r>
            <a:r>
              <a:rPr lang="en-US" dirty="0" err="1"/>
              <a:t>abc</a:t>
            </a:r>
            <a:r>
              <a:rPr lang="en-US" dirty="0"/>
              <a:t>{2,}     matches a string that has ab followed by 2 or more c</a:t>
            </a:r>
          </a:p>
          <a:p>
            <a:r>
              <a:rPr lang="en-US" dirty="0"/>
              <a:t>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1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0FC2-3E5A-0803-E139-71341471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Regex in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4894C-FC6A-E68D-32D8-FF35CB10DB08}"/>
              </a:ext>
            </a:extLst>
          </p:cNvPr>
          <p:cNvSpPr txBox="1"/>
          <p:nvPr/>
        </p:nvSpPr>
        <p:spPr>
          <a:xfrm>
            <a:off x="496144" y="961895"/>
            <a:ext cx="80692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Pattern</a:t>
            </a:r>
            <a:r>
              <a:rPr lang="en-US" dirty="0"/>
              <a:t> Class - Defines a pattern (to be used in a search)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53B528-64D0-C42F-D74F-BE7AEA27B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794630"/>
              </p:ext>
            </p:extLst>
          </p:nvPr>
        </p:nvGraphicFramePr>
        <p:xfrm>
          <a:off x="601687" y="1393825"/>
          <a:ext cx="7439734" cy="2215447"/>
        </p:xfrm>
        <a:graphic>
          <a:graphicData uri="http://schemas.openxmlformats.org/drawingml/2006/table">
            <a:tbl>
              <a:tblPr/>
              <a:tblGrid>
                <a:gridCol w="3198788">
                  <a:extLst>
                    <a:ext uri="{9D8B030D-6E8A-4147-A177-3AD203B41FA5}">
                      <a16:colId xmlns:a16="http://schemas.microsoft.com/office/drawing/2014/main" val="2471365718"/>
                    </a:ext>
                  </a:extLst>
                </a:gridCol>
                <a:gridCol w="4240946">
                  <a:extLst>
                    <a:ext uri="{9D8B030D-6E8A-4147-A177-3AD203B41FA5}">
                      <a16:colId xmlns:a16="http://schemas.microsoft.com/office/drawing/2014/main" val="1054436936"/>
                    </a:ext>
                  </a:extLst>
                </a:gridCol>
              </a:tblGrid>
              <a:tr h="21057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42115" marR="42115" marT="42115" marB="42115">
                    <a:lnL w="7620" cap="flat" cmpd="sng" algn="ctr">
                      <a:solidFill>
                        <a:srgbClr val="3097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97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97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2115" marR="42115" marT="42115" marB="42115">
                    <a:lnL w="7620" cap="flat" cmpd="sng" algn="ctr">
                      <a:solidFill>
                        <a:srgbClr val="3097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97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97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614886"/>
                  </a:ext>
                </a:extLst>
              </a:tr>
              <a:tr h="29978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static Pattern compile(String regex)</a:t>
                      </a: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compiles the given regex and returns the instance of the Pattern.</a:t>
                      </a: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57143"/>
                  </a:ext>
                </a:extLst>
              </a:tr>
              <a:tr h="31411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Matcher matcher(</a:t>
                      </a:r>
                      <a:r>
                        <a:rPr lang="en-US" sz="11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CharSequence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input)</a:t>
                      </a: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 matcher that matches the given input with the pattern.</a:t>
                      </a: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716339"/>
                  </a:ext>
                </a:extLst>
              </a:tr>
              <a:tr h="31411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 flags()</a:t>
                      </a: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this pattern's match flags.</a:t>
                      </a: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82511"/>
                  </a:ext>
                </a:extLst>
              </a:tr>
              <a:tr h="23595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String[] split(</a:t>
                      </a:r>
                      <a:r>
                        <a:rPr lang="en-US" sz="11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CharSequence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input)</a:t>
                      </a:r>
                    </a:p>
                    <a:p>
                      <a:pPr marL="0" marR="0" lvl="0" indent="0" algn="just" defTabSz="91437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String[] split(</a:t>
                      </a:r>
                      <a:r>
                        <a:rPr lang="en-US" sz="11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CharSequence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input, int limit)</a:t>
                      </a:r>
                    </a:p>
                    <a:p>
                      <a:pPr marL="0" marR="0" lvl="0" indent="0" algn="just" defTabSz="91437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Stream&lt;String&gt; </a:t>
                      </a:r>
                      <a:r>
                        <a:rPr lang="en-US" sz="11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splitAsStream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​ (</a:t>
                      </a:r>
                      <a:r>
                        <a:rPr lang="en-US" sz="11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CharSequence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input)</a:t>
                      </a:r>
                    </a:p>
                    <a:p>
                      <a:pPr algn="just" fontAlgn="t"/>
                      <a:endParaRPr lang="en-US" sz="11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splits the given input string around matches of given pattern.</a:t>
                      </a: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757046"/>
                  </a:ext>
                </a:extLst>
              </a:tr>
              <a:tr h="3088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Predicate&lt;String&gt; </a:t>
                      </a:r>
                      <a:r>
                        <a:rPr lang="en-US" sz="11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asPredicate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 predicate which can be used to match a string.</a:t>
                      </a:r>
                    </a:p>
                  </a:txBody>
                  <a:tcPr marL="28076" marR="28076" marT="28076" marB="2807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1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50565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4CD3B4CE9814FA4EB57F8E5E88223" ma:contentTypeVersion="10" ma:contentTypeDescription="Create a new document." ma:contentTypeScope="" ma:versionID="750751dff150c7c0447f4486f749e19d">
  <xsd:schema xmlns:xsd="http://www.w3.org/2001/XMLSchema" xmlns:xs="http://www.w3.org/2001/XMLSchema" xmlns:p="http://schemas.microsoft.com/office/2006/metadata/properties" xmlns:ns2="cc6d12de-4a50-4173-a95c-d9a51a2b9340" xmlns:ns3="dff82bde-51af-4292-a8fc-7188ba2e1c72" targetNamespace="http://schemas.microsoft.com/office/2006/metadata/properties" ma:root="true" ma:fieldsID="f670c8c196657c1f6432187c337d4490" ns2:_="" ns3:_="">
    <xsd:import namespace="cc6d12de-4a50-4173-a95c-d9a51a2b9340"/>
    <xsd:import namespace="dff82bde-51af-4292-a8fc-7188ba2e1c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d12de-4a50-4173-a95c-d9a51a2b9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82bde-51af-4292-a8fc-7188ba2e1c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1E48D0-F0C5-4552-AB72-0B13D91AA4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FEAC8F-C3F4-4021-8A73-D871D5C5F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d12de-4a50-4173-a95c-d9a51a2b9340"/>
    <ds:schemaRef ds:uri="dff82bde-51af-4292-a8fc-7188ba2e1c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28B79F-743D-4675-B082-0F19ABDDFFB8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c6d12de-4a50-4173-a95c-d9a51a2b9340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dff82bde-51af-4292-a8fc-7188ba2e1c7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14103</TotalTime>
  <Words>1139</Words>
  <Application>Microsoft Office PowerPoint</Application>
  <PresentationFormat>On-screen Show (16:9)</PresentationFormat>
  <Paragraphs>174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inter-regular</vt:lpstr>
      <vt:lpstr>Menlo</vt:lpstr>
      <vt:lpstr>sohne</vt:lpstr>
      <vt:lpstr>times new roman</vt:lpstr>
      <vt:lpstr>Covers</vt:lpstr>
      <vt:lpstr>General</vt:lpstr>
      <vt:lpstr>Breakers</vt:lpstr>
      <vt:lpstr>1_General</vt:lpstr>
      <vt:lpstr>PowerPoint Presentation</vt:lpstr>
      <vt:lpstr>Plan</vt:lpstr>
      <vt:lpstr>Regex</vt:lpstr>
      <vt:lpstr>Syntax</vt:lpstr>
      <vt:lpstr>Syntax</vt:lpstr>
      <vt:lpstr>Syntax</vt:lpstr>
      <vt:lpstr>Quantifiers  * +  and ?</vt:lpstr>
      <vt:lpstr>Quantifier {}</vt:lpstr>
      <vt:lpstr>Regex in Java</vt:lpstr>
      <vt:lpstr>Regex in Java</vt:lpstr>
      <vt:lpstr>Regex in Java</vt:lpstr>
      <vt:lpstr>Useful links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 Varatyntsev</dc:creator>
  <cp:lastModifiedBy>Tatsiana Hurskaya</cp:lastModifiedBy>
  <cp:revision>13</cp:revision>
  <dcterms:created xsi:type="dcterms:W3CDTF">2022-01-28T20:00:14Z</dcterms:created>
  <dcterms:modified xsi:type="dcterms:W3CDTF">2022-09-16T16:05:32Z</dcterms:modified>
</cp:coreProperties>
</file>