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slideLayouts/slideLayout59.xml" ContentType="application/vnd.openxmlformats-officedocument.presentationml.slideLayout+xml"/>
  <Override PartName="/ppt/theme/theme3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4"/>
    <p:sldMasterId id="2147483676" r:id="rId5"/>
    <p:sldMasterId id="2147483854" r:id="rId6"/>
    <p:sldMasterId id="2147483696" r:id="rId7"/>
  </p:sldMasterIdLst>
  <p:notesMasterIdLst>
    <p:notesMasterId r:id="rId31"/>
  </p:notesMasterIdLst>
  <p:handoutMasterIdLst>
    <p:handoutMasterId r:id="rId32"/>
  </p:handoutMasterIdLst>
  <p:sldIdLst>
    <p:sldId id="272" r:id="rId8"/>
    <p:sldId id="4032" r:id="rId9"/>
    <p:sldId id="4064" r:id="rId10"/>
    <p:sldId id="4020" r:id="rId11"/>
    <p:sldId id="4065" r:id="rId12"/>
    <p:sldId id="4029" r:id="rId13"/>
    <p:sldId id="4027" r:id="rId14"/>
    <p:sldId id="4052" r:id="rId15"/>
    <p:sldId id="4053" r:id="rId16"/>
    <p:sldId id="4054" r:id="rId17"/>
    <p:sldId id="4068" r:id="rId18"/>
    <p:sldId id="4024" r:id="rId19"/>
    <p:sldId id="4056" r:id="rId20"/>
    <p:sldId id="4066" r:id="rId21"/>
    <p:sldId id="4057" r:id="rId22"/>
    <p:sldId id="4055" r:id="rId23"/>
    <p:sldId id="4060" r:id="rId24"/>
    <p:sldId id="4067" r:id="rId25"/>
    <p:sldId id="4025" r:id="rId26"/>
    <p:sldId id="4059" r:id="rId27"/>
    <p:sldId id="4063" r:id="rId28"/>
    <p:sldId id="4026" r:id="rId29"/>
    <p:sldId id="4062" r:id="rId3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 Khatkevich" initials="AK" lastIdx="1" clrIdx="0">
    <p:extLst>
      <p:ext uri="{19B8F6BF-5375-455C-9EA6-DF929625EA0E}">
        <p15:presenceInfo xmlns:p15="http://schemas.microsoft.com/office/powerpoint/2012/main" userId="S::Anton_Khatkevich@epam.com::ffb19720-0dd3-4439-8f59-9f322e629b7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6B0"/>
    <a:srgbClr val="205648"/>
    <a:srgbClr val="AA2475"/>
    <a:srgbClr val="BA1F72"/>
    <a:srgbClr val="222551"/>
    <a:srgbClr val="76CDD8"/>
    <a:srgbClr val="000000"/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03C23-03EA-469F-7715-560A6E9888DD}" v="1071" dt="2020-07-27T14:22:24.690"/>
    <p1510:client id="{31CD485E-E1F4-894E-8145-5DD8A93905CD}" v="246" dt="2020-07-27T14:04:31.620"/>
    <p1510:client id="{3F609BCD-A2F0-7405-8984-C37EA522822E}" v="50" dt="2020-07-27T12:30:10.853"/>
    <p1510:client id="{4CCD4D83-8AB9-BAFA-E5B3-2A112AE5F29B}" v="1174" dt="2020-07-27T10:47:25.056"/>
    <p1510:client id="{7E658440-FFAA-5B65-1A7C-11A65F48937C}" v="86" dt="2020-07-27T08:27:01.887"/>
    <p1510:client id="{8344B09F-C0FB-2000-7B30-CC5DF9DCC727}" v="14" dt="2021-03-02T08:44:17.015"/>
    <p1510:client id="{83AAFA79-A200-6CBB-B944-1FAE2D3E9F32}" v="309" dt="2020-07-26T22:40:35.827"/>
    <p1510:client id="{887B6B81-3D46-0E37-818A-FB3B5456CEB5}" v="47" dt="2021-03-17T07:31:26.205"/>
    <p1510:client id="{9C606B40-F787-4284-B9FD-E49851736737}" v="5" dt="2020-07-27T14:08:03.244"/>
    <p1510:client id="{ABC356E0-2D79-EFB8-DE91-4F4209B60480}" v="192" dt="2020-07-26T23:03:38.654"/>
    <p1510:client id="{C335FC6E-FDF2-2697-7C90-CA41C489D69B}" v="19" dt="2021-03-02T08:52:27.622"/>
    <p1510:client id="{D81A46F9-31B6-BB35-0FAB-3EBA1168D8A2}" v="149" dt="2020-07-26T21:44:25.033"/>
    <p1510:client id="{F0620E03-44CF-B849-5512-8CDD35985600}" v="106" dt="2020-07-27T05:35:53.143"/>
    <p1510:client id="{FA7361D0-BDC0-17D7-1958-11F42CA160B3}" v="22" dt="2020-07-27T08:45:57.4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Y"/>
              <a:t>Just into on why we’re here today and what’s the point of having this presentation. Brifely touch the topic of presenters: SZ, OZ, IL, and KK.</a:t>
            </a:r>
          </a:p>
          <a:p>
            <a:endParaRPr lang="en-BY"/>
          </a:p>
          <a:p>
            <a:r>
              <a:rPr lang="en-BY"/>
              <a:t>In</a:t>
            </a:r>
            <a:r>
              <a:rPr lang="en-US"/>
              <a:t> t</a:t>
            </a:r>
            <a:r>
              <a:rPr lang="en-BY"/>
              <a:t>he end: passing the floot to Sviatlana.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20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22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22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44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51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07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8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98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50404EE9-47A1-446A-8B61-C403E18E19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7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7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7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13" name="Picture 12" descr="A drawing of a face&#10;&#10;Description automatically generated">
            <a:extLst>
              <a:ext uri="{FF2B5EF4-FFF2-40B4-BE49-F238E27FC236}">
                <a16:creationId xmlns:a16="http://schemas.microsoft.com/office/drawing/2014/main" id="{3CD20165-833B-4C7E-9F1B-B17249FBE8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381" y="3598517"/>
            <a:ext cx="894054" cy="89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0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334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2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4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703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842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910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279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91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9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A51CFE-F8CF-7F4B-A4B4-129654B17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50" y="0"/>
            <a:ext cx="9140300" cy="5143500"/>
          </a:xfrm>
          <a:prstGeom prst="rect">
            <a:avLst/>
          </a:prstGeom>
        </p:spPr>
      </p:pic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02018E6D-C173-234B-ADE3-106DCC9A9A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91743" y="0"/>
            <a:ext cx="4452257" cy="51435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927F8EBF-098E-3447-B96B-60C8F61C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Заголовок 9">
            <a:extLst>
              <a:ext uri="{FF2B5EF4-FFF2-40B4-BE49-F238E27FC236}">
                <a16:creationId xmlns:a16="http://schemas.microsoft.com/office/drawing/2014/main" id="{4C548F53-93C7-B741-B4E4-8F57A3A0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5" y="642257"/>
            <a:ext cx="3599916" cy="676900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  <p:sp>
        <p:nvSpPr>
          <p:cNvPr id="10" name="Объект 11">
            <a:extLst>
              <a:ext uri="{FF2B5EF4-FFF2-40B4-BE49-F238E27FC236}">
                <a16:creationId xmlns:a16="http://schemas.microsoft.com/office/drawing/2014/main" id="{BEE647BB-BE53-3344-9E74-F7241A71F09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74913" y="1513114"/>
            <a:ext cx="3599917" cy="3069772"/>
          </a:xfrm>
          <a:prstGeom prst="rect">
            <a:avLst/>
          </a:prstGeom>
        </p:spPr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76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6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464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949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5900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7430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7734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3958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289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8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329211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80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8429625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22400"/>
            <a:ext cx="3986212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3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3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3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3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3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3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1" y="-122440"/>
            <a:ext cx="1548203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7595797" y="3681861"/>
            <a:ext cx="1548203" cy="1187447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0" y="274191"/>
            <a:ext cx="741575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096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214367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9623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9145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3834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5915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3105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90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225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75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2339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9063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6258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0589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62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3237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1086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9194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64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40526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5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9139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262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079500"/>
            <a:ext cx="3986212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60545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8429625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02466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836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82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90" y="1422400"/>
            <a:ext cx="3986212" cy="30543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720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10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3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>
                <a:latin typeface="+mj-lt"/>
              </a:defRPr>
            </a:lvl2pPr>
            <a:lvl3pPr marL="914377" indent="0">
              <a:buNone/>
              <a:defRPr>
                <a:latin typeface="+mj-lt"/>
              </a:defRPr>
            </a:lvl3pPr>
            <a:lvl4pPr marL="1371566" indent="0">
              <a:buNone/>
              <a:defRPr>
                <a:latin typeface="+mj-lt"/>
              </a:defRPr>
            </a:lvl4pPr>
            <a:lvl5pPr marL="1828754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3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3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3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3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3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498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674654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BD953EFF-48D8-4A1C-A84F-85E07ADCC3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" t="2380" r="57010" b="4999"/>
          <a:stretch/>
        </p:blipFill>
        <p:spPr>
          <a:xfrm flipV="1"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600">
                <a:latin typeface="+mj-lt"/>
              </a:defRPr>
            </a:lvl2pPr>
            <a:lvl3pPr marL="914377" indent="0">
              <a:buNone/>
              <a:defRPr sz="1600">
                <a:latin typeface="+mj-lt"/>
              </a:defRPr>
            </a:lvl3pPr>
            <a:lvl4pPr marL="1371566" indent="0">
              <a:buNone/>
              <a:defRPr sz="1600">
                <a:latin typeface="+mj-lt"/>
              </a:defRPr>
            </a:lvl4pPr>
            <a:lvl5pPr marL="1828754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>
            <a:off x="1" y="-122440"/>
            <a:ext cx="1548203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49" r="42496"/>
          <a:stretch/>
        </p:blipFill>
        <p:spPr>
          <a:xfrm rot="10800000">
            <a:off x="7595797" y="3681861"/>
            <a:ext cx="1548203" cy="1187447"/>
          </a:xfrm>
          <a:prstGeom prst="rect">
            <a:avLst/>
          </a:prstGeom>
        </p:spPr>
      </p:pic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9A30A9BE-34E5-40D2-B8E7-8997F94C02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110" y="274191"/>
            <a:ext cx="741575" cy="7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1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79402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01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09659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0C655499-4098-C74E-9388-F7C9DED2B9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519" t="34130" r="14879" b="43514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8D9E840-8635-B649-B0A9-27845B5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143" y="20091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65E8E9F-CD17-F345-88FD-FE1B9BBF994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68AAC6-C90C-454A-80A7-34792F6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02" y="1363466"/>
            <a:ext cx="5262197" cy="670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E0571616-C84B-0444-8871-EB97350B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902" y="2253578"/>
            <a:ext cx="5262197" cy="163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4507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8429625" cy="3397250"/>
          </a:xfrm>
        </p:spPr>
        <p:txBody>
          <a:bodyPr/>
          <a:lstStyle>
            <a:lvl1pPr marL="171446" marR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46" marR="0" lvl="0" indent="-171446" algn="l" defTabSz="914377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46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90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600" y="1422400"/>
            <a:ext cx="3993357" cy="3054350"/>
          </a:xfrm>
        </p:spPr>
        <p:txBody>
          <a:bodyPr/>
          <a:lstStyle>
            <a:lvl1pPr marL="171446" indent="-171446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8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10" y="716437"/>
            <a:ext cx="8555183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744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1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DC2ADDEC-9847-43A6-A46F-94D42E2A53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489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7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7" y="3843769"/>
            <a:ext cx="1945327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695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  <p:sldLayoutId id="2147483816" r:id="rId18"/>
    <p:sldLayoutId id="2147483817" r:id="rId19"/>
    <p:sldLayoutId id="2147483818" r:id="rId20"/>
    <p:sldLayoutId id="2147483819" r:id="rId21"/>
    <p:sldLayoutId id="2147483820" r:id="rId22"/>
    <p:sldLayoutId id="2147483821" r:id="rId23"/>
    <p:sldLayoutId id="2147483822" r:id="rId24"/>
    <p:sldLayoutId id="2147483823" r:id="rId25"/>
    <p:sldLayoutId id="2147483824" r:id="rId26"/>
    <p:sldLayoutId id="2147483825" r:id="rId27"/>
    <p:sldLayoutId id="2147483826" r:id="rId28"/>
    <p:sldLayoutId id="2147483827" r:id="rId29"/>
    <p:sldLayoutId id="2147483828" r:id="rId30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891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2056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solidFill>
            <a:srgbClr val="205648"/>
          </a:solidFill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More</a:t>
            </a:r>
            <a:r>
              <a:rPr lang="en-US" sz="700" baseline="0" dirty="0">
                <a:solidFill>
                  <a:schemeClr val="bg1"/>
                </a:solidFill>
                <a:latin typeface="+mj-lt"/>
              </a:rPr>
              <a:t> than Java</a:t>
            </a:r>
            <a:r>
              <a:rPr lang="en-US" sz="700" dirty="0">
                <a:solidFill>
                  <a:schemeClr val="bg1"/>
                </a:solidFill>
                <a:latin typeface="+mj-lt"/>
              </a:rPr>
              <a:t> Community</a:t>
            </a:r>
            <a:endParaRPr lang="en-US" sz="700" dirty="0">
              <a:latin typeface="+mj-lt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546375-6E50-0849-AD9E-E36BAE96D7AE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5" y="4554759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4" r:id="rId8"/>
    <p:sldLayoutId id="2147483690" r:id="rId9"/>
    <p:sldLayoutId id="2147483691" r:id="rId10"/>
    <p:sldLayoutId id="2147483708" r:id="rId11"/>
    <p:sldLayoutId id="2147483831" r:id="rId12"/>
    <p:sldLayoutId id="2147483832" r:id="rId13"/>
    <p:sldLayoutId id="2147483836" r:id="rId14"/>
    <p:sldLayoutId id="2147483837" r:id="rId15"/>
    <p:sldLayoutId id="2147483838" r:id="rId16"/>
    <p:sldLayoutId id="2147483839" r:id="rId17"/>
    <p:sldLayoutId id="2147483840" r:id="rId18"/>
    <p:sldLayoutId id="2147483841" r:id="rId19"/>
    <p:sldLayoutId id="2147483842" r:id="rId20"/>
    <p:sldLayoutId id="2147483843" r:id="rId21"/>
    <p:sldLayoutId id="2147483844" r:id="rId22"/>
    <p:sldLayoutId id="2147483847" r:id="rId23"/>
    <p:sldLayoutId id="2147483848" r:id="rId24"/>
    <p:sldLayoutId id="2147483849" r:id="rId25"/>
    <p:sldLayoutId id="2147483850" r:id="rId26"/>
    <p:sldLayoutId id="2147483851" r:id="rId27"/>
    <p:sldLayoutId id="2147483852" r:id="rId28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7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5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 descr="A picture containing hat, game&#10;&#10;Description automatically generated">
            <a:extLst>
              <a:ext uri="{FF2B5EF4-FFF2-40B4-BE49-F238E27FC236}">
                <a16:creationId xmlns:a16="http://schemas.microsoft.com/office/drawing/2014/main" id="{2C5B0B48-B37C-4323-A068-B424E776EA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36"/>
          <a:stretch/>
        </p:blipFill>
        <p:spPr>
          <a:xfrm>
            <a:off x="-1" y="-2"/>
            <a:ext cx="9144001" cy="51435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DD5504-CE14-4884-9504-B65CDC81ADD3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700">
              <a:latin typeface="+mj-lt"/>
            </a:endParaRPr>
          </a:p>
        </p:txBody>
      </p:sp>
      <p:pic>
        <p:nvPicPr>
          <p:cNvPr id="12" name="Picture 11" descr="A drawing of a face&#10;&#10;Description automatically generated">
            <a:extLst>
              <a:ext uri="{FF2B5EF4-FFF2-40B4-BE49-F238E27FC236}">
                <a16:creationId xmlns:a16="http://schemas.microsoft.com/office/drawing/2014/main" id="{F7378B8F-93E2-4185-9DC8-F226B0BD499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6" y="4554730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F57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5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5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4" y="4877349"/>
            <a:ext cx="2422187" cy="200055"/>
          </a:xfrm>
          <a:prstGeom prst="rect">
            <a:avLst/>
          </a:prstGeom>
          <a:solidFill>
            <a:srgbClr val="205649"/>
          </a:solidFill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Minsk Java Community</a:t>
            </a:r>
            <a:endParaRPr lang="en-US" sz="700">
              <a:latin typeface="+mj-lt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883CC1-2DE9-2541-A62D-006C92E77E4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6" y="4554730"/>
            <a:ext cx="543818" cy="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2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7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35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24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09" indent="-28574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7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CF97D5C-DE25-C748-B98F-EC11F1AC006D}"/>
              </a:ext>
            </a:extLst>
          </p:cNvPr>
          <p:cNvGrpSpPr/>
          <p:nvPr/>
        </p:nvGrpSpPr>
        <p:grpSpPr>
          <a:xfrm>
            <a:off x="4906207" y="-32657"/>
            <a:ext cx="815863" cy="958131"/>
            <a:chOff x="6541609" y="0"/>
            <a:chExt cx="1087817" cy="1277508"/>
          </a:xfrm>
        </p:grpSpPr>
        <p:sp>
          <p:nvSpPr>
            <p:cNvPr id="9" name="Овал 9">
              <a:extLst>
                <a:ext uri="{FF2B5EF4-FFF2-40B4-BE49-F238E27FC236}">
                  <a16:creationId xmlns:a16="http://schemas.microsoft.com/office/drawing/2014/main" id="{5123A35A-1868-144F-BC40-5D64BAA5A806}"/>
                </a:ext>
              </a:extLst>
            </p:cNvPr>
            <p:cNvSpPr/>
            <p:nvPr/>
          </p:nvSpPr>
          <p:spPr>
            <a:xfrm>
              <a:off x="6541609" y="189691"/>
              <a:ext cx="1087817" cy="1087817"/>
            </a:xfrm>
            <a:prstGeom prst="ellipse">
              <a:avLst/>
            </a:prstGeom>
            <a:solidFill>
              <a:srgbClr val="57A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13"/>
            </a:p>
          </p:txBody>
        </p:sp>
        <p:pic>
          <p:nvPicPr>
            <p:cNvPr id="10" name="Content Placeholder 10">
              <a:extLst>
                <a:ext uri="{FF2B5EF4-FFF2-40B4-BE49-F238E27FC236}">
                  <a16:creationId xmlns:a16="http://schemas.microsoft.com/office/drawing/2014/main" id="{127A8A74-E620-0743-A8FE-B119875BE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93602" y="0"/>
              <a:ext cx="583830" cy="1059543"/>
            </a:xfrm>
            <a:prstGeom prst="rect">
              <a:avLst/>
            </a:prstGeom>
          </p:spPr>
        </p:pic>
      </p:grpSp>
      <p:sp>
        <p:nvSpPr>
          <p:cNvPr id="7" name="Title 2">
            <a:extLst>
              <a:ext uri="{FF2B5EF4-FFF2-40B4-BE49-F238E27FC236}">
                <a16:creationId xmlns:a16="http://schemas.microsoft.com/office/drawing/2014/main" id="{4D711612-069E-4444-A44D-0E2281656C8B}"/>
              </a:ext>
            </a:extLst>
          </p:cNvPr>
          <p:cNvSpPr txBox="1">
            <a:spLocks/>
          </p:cNvSpPr>
          <p:nvPr/>
        </p:nvSpPr>
        <p:spPr>
          <a:xfrm>
            <a:off x="2183417" y="1852471"/>
            <a:ext cx="5262197" cy="100999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rmAutofit/>
          </a:bodyPr>
          <a:lstStyle>
            <a:lvl1pPr algn="ctr" defTabSz="914377">
              <a:lnSpc>
                <a:spcPct val="100000"/>
              </a:lnSpc>
              <a:spcBef>
                <a:spcPct val="0"/>
              </a:spcBef>
              <a:buNone/>
              <a:defRPr sz="2000" b="1" cap="none" spc="100" baseline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r>
              <a:rPr lang="en-US" b="0" dirty="0"/>
              <a:t>Serialization</a:t>
            </a:r>
          </a:p>
        </p:txBody>
      </p:sp>
    </p:spTree>
    <p:extLst>
      <p:ext uri="{BB962C8B-B14F-4D97-AF65-F5344CB8AC3E}">
        <p14:creationId xmlns:p14="http://schemas.microsoft.com/office/powerpoint/2010/main" val="266714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DFBA-FC87-CAD1-D04A-811EA78F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0AED3-E3D6-5AD2-16F1-98CF5B8D96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167" y="868423"/>
            <a:ext cx="5530126" cy="3713202"/>
          </a:xfrm>
        </p:spPr>
        <p:txBody>
          <a:bodyPr/>
          <a:lstStyle/>
          <a:p>
            <a:pPr marL="0" indent="0" algn="l">
              <a:buNone/>
            </a:pPr>
            <a:r>
              <a:rPr lang="en-US" sz="1300" b="0" i="0" dirty="0">
                <a:solidFill>
                  <a:srgbClr val="374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{"id":1,"name":"Danila Varatyntsev","</a:t>
            </a:r>
            <a:r>
              <a:rPr lang="en-US" sz="1300" b="0" i="0" dirty="0" err="1">
                <a:solidFill>
                  <a:srgbClr val="374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favouriteMovies</a:t>
            </a:r>
            <a:r>
              <a:rPr lang="en-US" sz="1300" b="0" i="0" dirty="0">
                <a:solidFill>
                  <a:srgbClr val="374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":[{"</a:t>
            </a:r>
            <a:r>
              <a:rPr lang="en-US" sz="1300" b="0" i="0" dirty="0" err="1">
                <a:solidFill>
                  <a:srgbClr val="374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name":"The</a:t>
            </a:r>
            <a:r>
              <a:rPr lang="en-US" sz="1300" b="0" i="0" dirty="0">
                <a:solidFill>
                  <a:srgbClr val="374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Lord of the Rings: Return of the King","year":2003}]}</a:t>
            </a:r>
          </a:p>
          <a:p>
            <a:pPr marL="0" indent="0" algn="l">
              <a:buNone/>
            </a:pPr>
            <a:endParaRPr lang="en-US" sz="1300" dirty="0">
              <a:solidFill>
                <a:srgbClr val="37415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300" dirty="0">
                <a:solidFill>
                  <a:srgbClr val="374151"/>
                </a:solidFill>
                <a:latin typeface="+mn-lt"/>
                <a:cs typeface="Courier New" panose="02070309020205020404" pitchFamily="49" charset="0"/>
              </a:rPr>
              <a:t>Payload:</a:t>
            </a:r>
          </a:p>
          <a:p>
            <a:r>
              <a:rPr lang="en-US" sz="1300" b="0" i="0" dirty="0">
                <a:solidFill>
                  <a:srgbClr val="374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“1” – 1 byte</a:t>
            </a:r>
          </a:p>
          <a:p>
            <a:r>
              <a:rPr lang="en-US" sz="1300" b="0" i="0" dirty="0">
                <a:solidFill>
                  <a:srgbClr val="374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“Danila Varatyntsev” – 18 bytes</a:t>
            </a:r>
          </a:p>
          <a:p>
            <a:r>
              <a:rPr lang="en-US" sz="1300" b="0" i="0" dirty="0">
                <a:solidFill>
                  <a:srgbClr val="374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“The Lord of the Rings: Return of the King”</a:t>
            </a:r>
            <a:r>
              <a:rPr lang="en-US" sz="1300" dirty="0">
                <a:solidFill>
                  <a:srgbClr val="374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41 bytes</a:t>
            </a:r>
          </a:p>
          <a:p>
            <a:r>
              <a:rPr lang="en-US" sz="1300" b="0" i="0" dirty="0">
                <a:solidFill>
                  <a:srgbClr val="374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“2003” – 2 bytes</a:t>
            </a:r>
          </a:p>
          <a:p>
            <a:pPr marL="0" indent="0">
              <a:buNone/>
            </a:pPr>
            <a:endParaRPr lang="en-US" sz="1300" b="0" i="0" dirty="0">
              <a:solidFill>
                <a:srgbClr val="37415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374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 size = 62 bytes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374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 size = 121 bytes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374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Overhead – 95% !!!</a:t>
            </a:r>
          </a:p>
          <a:p>
            <a:pPr marL="0" indent="0">
              <a:buNone/>
            </a:pPr>
            <a:endParaRPr lang="en-US" sz="1300" b="0" i="0" dirty="0">
              <a:solidFill>
                <a:srgbClr val="37415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300" dirty="0">
              <a:solidFill>
                <a:srgbClr val="374151"/>
              </a:solidFill>
              <a:latin typeface="+mn-lt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1300" b="0" i="0" dirty="0">
              <a:solidFill>
                <a:srgbClr val="37415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327310-1E49-EBD7-CB92-65AE690420A5}"/>
              </a:ext>
            </a:extLst>
          </p:cNvPr>
          <p:cNvSpPr/>
          <p:nvPr/>
        </p:nvSpPr>
        <p:spPr>
          <a:xfrm>
            <a:off x="6486114" y="3605615"/>
            <a:ext cx="914400" cy="274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706C9F-AD30-79F3-34EF-DCEB1A236B27}"/>
              </a:ext>
            </a:extLst>
          </p:cNvPr>
          <p:cNvSpPr/>
          <p:nvPr/>
        </p:nvSpPr>
        <p:spPr>
          <a:xfrm>
            <a:off x="6486114" y="3194135"/>
            <a:ext cx="914400" cy="4114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83C03F-BD3A-7549-49E8-38BB294BD756}"/>
              </a:ext>
            </a:extLst>
          </p:cNvPr>
          <p:cNvSpPr/>
          <p:nvPr/>
        </p:nvSpPr>
        <p:spPr>
          <a:xfrm>
            <a:off x="6486114" y="2252853"/>
            <a:ext cx="914400" cy="9418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D930CA-FF46-6735-E918-9F9053E282CE}"/>
              </a:ext>
            </a:extLst>
          </p:cNvPr>
          <p:cNvSpPr/>
          <p:nvPr/>
        </p:nvSpPr>
        <p:spPr>
          <a:xfrm>
            <a:off x="6486114" y="2207133"/>
            <a:ext cx="914400" cy="45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54FFF1-7EF4-F746-EA24-21F08DD2773E}"/>
              </a:ext>
            </a:extLst>
          </p:cNvPr>
          <p:cNvSpPr/>
          <p:nvPr/>
        </p:nvSpPr>
        <p:spPr>
          <a:xfrm>
            <a:off x="7707431" y="867537"/>
            <a:ext cx="914400" cy="27706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52F4-920A-6E08-840C-728BE98F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&amp;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A1713-88E9-70D3-931E-0D648430C1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197846" y="924540"/>
            <a:ext cx="4261288" cy="341886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"id": 1,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"id": 2,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"id": 3,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04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1D54-35B5-D2CB-E34D-E58B146E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E99766-E69C-5EC7-A0D3-F0A59A50B3E1}"/>
              </a:ext>
            </a:extLst>
          </p:cNvPr>
          <p:cNvSpPr txBox="1"/>
          <p:nvPr/>
        </p:nvSpPr>
        <p:spPr>
          <a:xfrm>
            <a:off x="4903489" y="1217591"/>
            <a:ext cx="40383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BSON (Binary JSON) – binary-encoded serialization format used to store and transmit documents in MongoDB</a:t>
            </a:r>
          </a:p>
          <a:p>
            <a:endParaRPr lang="en-US" sz="1800" dirty="0">
              <a:solidFill>
                <a:srgbClr val="374151"/>
              </a:solidFill>
              <a:latin typeface="Söhne"/>
            </a:endParaRPr>
          </a:p>
          <a:p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BSON extends the JSON by providing additional data types: binary, date, timestamp, object ID.</a:t>
            </a:r>
          </a:p>
          <a:p>
            <a:endParaRPr lang="en-US" sz="1800" dirty="0">
              <a:solidFill>
                <a:srgbClr val="374151"/>
              </a:solidFill>
              <a:latin typeface="Söhne"/>
            </a:endParaRPr>
          </a:p>
          <a:p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It also allows for efficient indexing and querying of documents in MongoDB.</a:t>
            </a:r>
          </a:p>
        </p:txBody>
      </p:sp>
      <p:pic>
        <p:nvPicPr>
          <p:cNvPr id="1034" name="Picture 10" descr="MongoDB logo and symbol, meaning, history, PNG">
            <a:extLst>
              <a:ext uri="{FF2B5EF4-FFF2-40B4-BE49-F238E27FC236}">
                <a16:creationId xmlns:a16="http://schemas.microsoft.com/office/drawing/2014/main" id="{42F523B4-8350-669D-F0A3-F0F13F435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91" y="1680512"/>
            <a:ext cx="41148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9697A20-F96B-F9AA-4625-E48F695BA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91" y="1277882"/>
            <a:ext cx="4149378" cy="60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701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DFBA-FC87-CAD1-D04A-811EA78F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BSON example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9D99AA4-8875-07BA-A680-776D7632768A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534008" y="1339432"/>
            <a:ext cx="67186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urier New" panose="02070309020205020404" pitchFamily="49" charset="0"/>
              </a:rPr>
              <a:t>Sample object: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{"hello": "world"}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7BEC6C-8391-F601-19CC-93BC2EB51F3B}"/>
              </a:ext>
            </a:extLst>
          </p:cNvPr>
          <p:cNvSpPr txBox="1"/>
          <p:nvPr/>
        </p:nvSpPr>
        <p:spPr>
          <a:xfrm>
            <a:off x="534008" y="2253082"/>
            <a:ext cx="84264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urier New" panose="02070309020205020404" pitchFamily="49" charset="0"/>
              </a:rPr>
              <a:t>Object in BSON: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\x16\x00\x00\x00             // total document size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\x02                         // 0x02 = type String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hello\x00                    // field name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\x06\x00\x00\x00world\x00    // field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\x00                         // 0x00 = type EOO ('end of object')</a:t>
            </a:r>
          </a:p>
        </p:txBody>
      </p:sp>
    </p:spTree>
    <p:extLst>
      <p:ext uri="{BB962C8B-B14F-4D97-AF65-F5344CB8AC3E}">
        <p14:creationId xmlns:p14="http://schemas.microsoft.com/office/powerpoint/2010/main" val="2065218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FE04A0-74BE-49E3-BDE4-529B7535C324}"/>
              </a:ext>
            </a:extLst>
          </p:cNvPr>
          <p:cNvSpPr/>
          <p:nvPr/>
        </p:nvSpPr>
        <p:spPr>
          <a:xfrm>
            <a:off x="2798919" y="2110085"/>
            <a:ext cx="3546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3691916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DFBA-FC87-CAD1-D04A-811EA78F8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5" y="213970"/>
            <a:ext cx="8426449" cy="301752"/>
          </a:xfrm>
        </p:spPr>
        <p:txBody>
          <a:bodyPr/>
          <a:lstStyle/>
          <a:p>
            <a:r>
              <a:rPr lang="en-US" dirty="0"/>
              <a:t>BSON vs JSON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63C8042-E525-B02C-27D4-33F8F64AD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082"/>
              </p:ext>
            </p:extLst>
          </p:nvPr>
        </p:nvGraphicFramePr>
        <p:xfrm>
          <a:off x="523647" y="870915"/>
          <a:ext cx="8096706" cy="3539397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407566">
                  <a:extLst>
                    <a:ext uri="{9D8B030D-6E8A-4147-A177-3AD203B41FA5}">
                      <a16:colId xmlns:a16="http://schemas.microsoft.com/office/drawing/2014/main" val="2209202274"/>
                    </a:ext>
                  </a:extLst>
                </a:gridCol>
                <a:gridCol w="3073924">
                  <a:extLst>
                    <a:ext uri="{9D8B030D-6E8A-4147-A177-3AD203B41FA5}">
                      <a16:colId xmlns:a16="http://schemas.microsoft.com/office/drawing/2014/main" val="684248502"/>
                    </a:ext>
                  </a:extLst>
                </a:gridCol>
                <a:gridCol w="3615216">
                  <a:extLst>
                    <a:ext uri="{9D8B030D-6E8A-4147-A177-3AD203B41FA5}">
                      <a16:colId xmlns:a16="http://schemas.microsoft.com/office/drawing/2014/main" val="1708419712"/>
                    </a:ext>
                  </a:extLst>
                </a:gridCol>
              </a:tblGrid>
              <a:tr h="312664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127213"/>
                  </a:ext>
                </a:extLst>
              </a:tr>
              <a:tr h="391901">
                <a:tc>
                  <a:txBody>
                    <a:bodyPr/>
                    <a:lstStyle/>
                    <a:p>
                      <a:r>
                        <a:rPr lang="en-US" sz="1500" b="0" dirty="0">
                          <a:effectLst/>
                          <a:latin typeface="Akzidenz Grotesk BQ Medium"/>
                        </a:rPr>
                        <a:t>Encoding</a:t>
                      </a:r>
                    </a:p>
                  </a:txBody>
                  <a:tcPr marL="63500" marR="6350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UTF-8</a:t>
                      </a:r>
                    </a:p>
                  </a:txBody>
                  <a:tcPr marL="63500" marR="6350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Binary</a:t>
                      </a:r>
                    </a:p>
                  </a:txBody>
                  <a:tcPr marL="63500" marR="63500" marT="95250" marB="95250" anchor="ctr"/>
                </a:tc>
                <a:extLst>
                  <a:ext uri="{0D108BD9-81ED-4DB2-BD59-A6C34878D82A}">
                    <a16:rowId xmlns:a16="http://schemas.microsoft.com/office/drawing/2014/main" val="315153117"/>
                  </a:ext>
                </a:extLst>
              </a:tr>
              <a:tr h="391901">
                <a:tc>
                  <a:txBody>
                    <a:bodyPr/>
                    <a:lstStyle/>
                    <a:p>
                      <a:r>
                        <a:rPr lang="en-US" sz="1500" b="0">
                          <a:effectLst/>
                          <a:latin typeface="Akzidenz Grotesk BQ Medium"/>
                        </a:rPr>
                        <a:t>Readability</a:t>
                      </a:r>
                    </a:p>
                  </a:txBody>
                  <a:tcPr marL="63500" marR="6350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Human and Machine</a:t>
                      </a:r>
                    </a:p>
                  </a:txBody>
                  <a:tcPr marL="63500" marR="6350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Machine Only</a:t>
                      </a:r>
                    </a:p>
                  </a:txBody>
                  <a:tcPr marL="63500" marR="63500" marT="95250" marB="95250" anchor="ctr"/>
                </a:tc>
                <a:extLst>
                  <a:ext uri="{0D108BD9-81ED-4DB2-BD59-A6C34878D82A}">
                    <a16:rowId xmlns:a16="http://schemas.microsoft.com/office/drawing/2014/main" val="4132963903"/>
                  </a:ext>
                </a:extLst>
              </a:tr>
              <a:tr h="1085757">
                <a:tc>
                  <a:txBody>
                    <a:bodyPr/>
                    <a:lstStyle/>
                    <a:p>
                      <a:r>
                        <a:rPr lang="en-US" sz="1500" b="0" dirty="0">
                          <a:effectLst/>
                          <a:latin typeface="Akzidenz Grotesk BQ Medium"/>
                        </a:rPr>
                        <a:t>Data Support</a:t>
                      </a:r>
                    </a:p>
                  </a:txBody>
                  <a:tcPr marL="63500" marR="6350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String, Boolean, Number, Array, Object, null</a:t>
                      </a:r>
                    </a:p>
                  </a:txBody>
                  <a:tcPr marL="63500" marR="6350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String, Boolean, Number (Integer, Float, Long, …), Array, null, Date, </a:t>
                      </a:r>
                      <a:r>
                        <a:rPr lang="en-US" sz="1500" dirty="0" err="1">
                          <a:effectLst/>
                        </a:rPr>
                        <a:t>BinData</a:t>
                      </a:r>
                      <a:endParaRPr lang="en-US" sz="1500" dirty="0">
                        <a:effectLst/>
                      </a:endParaRPr>
                    </a:p>
                  </a:txBody>
                  <a:tcPr marL="63500" marR="63500" marT="95250" marB="95250" anchor="ctr"/>
                </a:tc>
                <a:extLst>
                  <a:ext uri="{0D108BD9-81ED-4DB2-BD59-A6C34878D82A}">
                    <a16:rowId xmlns:a16="http://schemas.microsoft.com/office/drawing/2014/main" val="2358850072"/>
                  </a:ext>
                </a:extLst>
              </a:tr>
              <a:tr h="623186">
                <a:tc>
                  <a:txBody>
                    <a:bodyPr/>
                    <a:lstStyle/>
                    <a:p>
                      <a:r>
                        <a:rPr lang="en-US" sz="1500" b="0" dirty="0">
                          <a:effectLst/>
                          <a:latin typeface="Akzidenz Grotesk BQ Medium"/>
                        </a:rPr>
                        <a:t>Speed</a:t>
                      </a:r>
                    </a:p>
                  </a:txBody>
                  <a:tcPr marL="63500" marR="6350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JSON is fast to read but slower to build.</a:t>
                      </a:r>
                    </a:p>
                  </a:txBody>
                  <a:tcPr marL="63500" marR="6350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BSON is slow to read but faster to build and scan.</a:t>
                      </a:r>
                    </a:p>
                  </a:txBody>
                  <a:tcPr marL="63500" marR="63500" marT="95250" marB="95250" anchor="ctr"/>
                </a:tc>
                <a:extLst>
                  <a:ext uri="{0D108BD9-81ED-4DB2-BD59-A6C34878D82A}">
                    <a16:rowId xmlns:a16="http://schemas.microsoft.com/office/drawing/2014/main" val="1591628891"/>
                  </a:ext>
                </a:extLst>
              </a:tr>
              <a:tr h="623186">
                <a:tc>
                  <a:txBody>
                    <a:bodyPr/>
                    <a:lstStyle/>
                    <a:p>
                      <a:r>
                        <a:rPr lang="en-US" sz="1500" b="0">
                          <a:effectLst/>
                          <a:latin typeface="Akzidenz Grotesk BQ Medium"/>
                        </a:rPr>
                        <a:t>Space</a:t>
                      </a:r>
                    </a:p>
                  </a:txBody>
                  <a:tcPr marL="63500" marR="6350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JSON data is slightly smaller in byte size (121 bytes in our case)</a:t>
                      </a:r>
                    </a:p>
                  </a:txBody>
                  <a:tcPr marL="63500" marR="6350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BSON data is slightly larger in byte size </a:t>
                      </a:r>
                    </a:p>
                    <a:p>
                      <a:r>
                        <a:rPr lang="en-US" sz="1500" dirty="0">
                          <a:effectLst/>
                        </a:rPr>
                        <a:t>(134 bytes).</a:t>
                      </a:r>
                    </a:p>
                  </a:txBody>
                  <a:tcPr marL="63500" marR="63500" marT="95250" marB="95250" anchor="ctr"/>
                </a:tc>
                <a:extLst>
                  <a:ext uri="{0D108BD9-81ED-4DB2-BD59-A6C34878D82A}">
                    <a16:rowId xmlns:a16="http://schemas.microsoft.com/office/drawing/2014/main" val="4110173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05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1D54-35B5-D2CB-E34D-E58B146E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MessagePack</a:t>
            </a:r>
            <a:endParaRPr lang="en-US" dirty="0"/>
          </a:p>
        </p:txBody>
      </p:sp>
      <p:pic>
        <p:nvPicPr>
          <p:cNvPr id="1032" name="Picture 8" descr="MessagePack: Binary serialization format for data exchange that supports  multiple languages – Braveterry">
            <a:extLst>
              <a:ext uri="{FF2B5EF4-FFF2-40B4-BE49-F238E27FC236}">
                <a16:creationId xmlns:a16="http://schemas.microsoft.com/office/drawing/2014/main" id="{896AE6A7-966C-E17A-60BC-3CEC40C00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993" y="1738759"/>
            <a:ext cx="3661510" cy="74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0AD26A-767A-E762-2960-66ADDBB40FC3}"/>
              </a:ext>
            </a:extLst>
          </p:cNvPr>
          <p:cNvSpPr txBox="1"/>
          <p:nvPr/>
        </p:nvSpPr>
        <p:spPr>
          <a:xfrm>
            <a:off x="360365" y="1140589"/>
            <a:ext cx="44330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 err="1">
                <a:solidFill>
                  <a:srgbClr val="374151"/>
                </a:solidFill>
                <a:effectLst/>
              </a:rPr>
              <a:t>MessagePack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– binary serialization format that is designed to be more compact and faster than JSON. </a:t>
            </a:r>
          </a:p>
          <a:p>
            <a:endParaRPr lang="en-US" sz="1800" dirty="0">
              <a:solidFill>
                <a:srgbClr val="374151"/>
              </a:solidFill>
            </a:endParaRPr>
          </a:p>
          <a:p>
            <a:r>
              <a:rPr lang="en-US" sz="1800" b="0" i="0" dirty="0">
                <a:solidFill>
                  <a:srgbClr val="374151"/>
                </a:solidFill>
                <a:effectLst/>
              </a:rPr>
              <a:t>It supports a wide range of data types, including numbers, </a:t>
            </a:r>
            <a:r>
              <a:rPr lang="en-US" sz="1800" b="0" i="0" dirty="0" err="1">
                <a:solidFill>
                  <a:srgbClr val="374151"/>
                </a:solidFill>
                <a:effectLst/>
              </a:rPr>
              <a:t>booleans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, arrays, maps, and binary data. </a:t>
            </a:r>
          </a:p>
          <a:p>
            <a:endParaRPr lang="en-US" sz="1800" dirty="0">
              <a:solidFill>
                <a:srgbClr val="374151"/>
              </a:solidFill>
            </a:endParaRPr>
          </a:p>
          <a:p>
            <a:r>
              <a:rPr lang="en-US" sz="1800" b="0" i="0" dirty="0" err="1">
                <a:solidFill>
                  <a:srgbClr val="374151"/>
                </a:solidFill>
                <a:effectLst/>
              </a:rPr>
              <a:t>MessagePack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also includes features like </a:t>
            </a:r>
            <a:r>
              <a:rPr lang="en-US" sz="1800" b="0" i="0" dirty="0" err="1">
                <a:solidFill>
                  <a:srgbClr val="374151"/>
                </a:solidFill>
                <a:effectLst/>
              </a:rPr>
              <a:t>schemaless</a:t>
            </a:r>
            <a:r>
              <a:rPr lang="en-US" sz="1800" b="0" i="0" dirty="0">
                <a:solidFill>
                  <a:srgbClr val="374151"/>
                </a:solidFill>
                <a:effectLst/>
              </a:rPr>
              <a:t> data, extensibility, and cross-language support.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08304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FE04A0-74BE-49E3-BDE4-529B7535C324}"/>
              </a:ext>
            </a:extLst>
          </p:cNvPr>
          <p:cNvSpPr/>
          <p:nvPr/>
        </p:nvSpPr>
        <p:spPr>
          <a:xfrm>
            <a:off x="2798919" y="2110085"/>
            <a:ext cx="3546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772743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DFBA-FC87-CAD1-D04A-811EA78F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MessagePack</a:t>
            </a:r>
            <a:r>
              <a:rPr lang="en-US" dirty="0"/>
              <a:t>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0AED3-E3D6-5AD2-16F1-98CF5B8D96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53140" y="1969803"/>
            <a:ext cx="3518859" cy="1384995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+mn-lt"/>
              </a:rPr>
              <a:t>Benefits:</a:t>
            </a:r>
          </a:p>
          <a:p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High performance</a:t>
            </a:r>
          </a:p>
          <a:p>
            <a:r>
              <a:rPr lang="en-US" sz="1800" dirty="0">
                <a:solidFill>
                  <a:srgbClr val="374151"/>
                </a:solidFill>
                <a:latin typeface="+mn-lt"/>
              </a:rPr>
              <a:t>Small resulting message size</a:t>
            </a:r>
          </a:p>
          <a:p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Wide range of supported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6E03BB-8EA1-61BB-C343-64C1FBBB9244}"/>
              </a:ext>
            </a:extLst>
          </p:cNvPr>
          <p:cNvSpPr txBox="1"/>
          <p:nvPr/>
        </p:nvSpPr>
        <p:spPr>
          <a:xfrm>
            <a:off x="4572000" y="1891370"/>
            <a:ext cx="4129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dirty="0">
                <a:solidFill>
                  <a:srgbClr val="374151"/>
                </a:solidFill>
                <a:effectLst/>
              </a:rPr>
              <a:t>Drawbacks: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</a:rPr>
              <a:t>Not readable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</a:rPr>
              <a:t>Hard to evolve the schema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</a:rPr>
              <a:t>Not widely adopted</a:t>
            </a:r>
          </a:p>
        </p:txBody>
      </p:sp>
    </p:spTree>
    <p:extLst>
      <p:ext uri="{BB962C8B-B14F-4D97-AF65-F5344CB8AC3E}">
        <p14:creationId xmlns:p14="http://schemas.microsoft.com/office/powerpoint/2010/main" val="47273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1D54-35B5-D2CB-E34D-E58B146E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Protobuf</a:t>
            </a:r>
            <a:endParaRPr lang="en-US" dirty="0"/>
          </a:p>
        </p:txBody>
      </p:sp>
      <p:pic>
        <p:nvPicPr>
          <p:cNvPr id="2050" name="Picture 2" descr="Tech Blog] A quick guide into Protobuf">
            <a:extLst>
              <a:ext uri="{FF2B5EF4-FFF2-40B4-BE49-F238E27FC236}">
                <a16:creationId xmlns:a16="http://schemas.microsoft.com/office/drawing/2014/main" id="{2568B318-1D2F-9D24-6063-B2C6B4900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8" y="757341"/>
            <a:ext cx="4173003" cy="156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537F15-2CA0-71A2-A553-EEF360B78E9A}"/>
              </a:ext>
            </a:extLst>
          </p:cNvPr>
          <p:cNvSpPr txBox="1"/>
          <p:nvPr/>
        </p:nvSpPr>
        <p:spPr>
          <a:xfrm>
            <a:off x="4426570" y="1046099"/>
            <a:ext cx="436024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 err="1">
                <a:solidFill>
                  <a:srgbClr val="374151"/>
                </a:solidFill>
                <a:effectLst/>
                <a:latin typeface="Calibri (Body)"/>
              </a:rPr>
              <a:t>Protobuf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Calibri (Body)"/>
              </a:rPr>
              <a:t> (Protocol Buffers) – binary serialization format developed by Google. </a:t>
            </a:r>
          </a:p>
          <a:p>
            <a:endParaRPr lang="en-US" sz="1600" dirty="0">
              <a:solidFill>
                <a:srgbClr val="374151"/>
              </a:solidFill>
              <a:latin typeface="Calibri (Body)"/>
            </a:endParaRPr>
          </a:p>
          <a:p>
            <a:r>
              <a:rPr lang="en-US" sz="1600" b="0" i="0" dirty="0">
                <a:solidFill>
                  <a:srgbClr val="374151"/>
                </a:solidFill>
                <a:effectLst/>
                <a:latin typeface="Calibri (Body)"/>
              </a:rPr>
              <a:t>It is designed to be compact, efficient, extensible, making it suitable for use in distributed systems and high-performance applications. </a:t>
            </a:r>
          </a:p>
          <a:p>
            <a:endParaRPr lang="en-US" sz="1600" dirty="0">
              <a:solidFill>
                <a:srgbClr val="374151"/>
              </a:solidFill>
              <a:latin typeface="Calibri (Body)"/>
            </a:endParaRPr>
          </a:p>
          <a:p>
            <a:r>
              <a:rPr lang="en-US" sz="1600" b="0" i="0" dirty="0" err="1">
                <a:solidFill>
                  <a:srgbClr val="374151"/>
                </a:solidFill>
                <a:effectLst/>
                <a:latin typeface="Calibri (Body)"/>
              </a:rPr>
              <a:t>Protobuf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Calibri (Body)"/>
              </a:rPr>
              <a:t> uses a simple language-agnostic schema to define data structures and generates code to serialize and deserialize data. </a:t>
            </a:r>
          </a:p>
          <a:p>
            <a:endParaRPr lang="en-US" sz="1600" dirty="0">
              <a:solidFill>
                <a:srgbClr val="374151"/>
              </a:solidFill>
              <a:latin typeface="Calibri (Body)"/>
            </a:endParaRPr>
          </a:p>
          <a:p>
            <a:r>
              <a:rPr lang="en-US" sz="1600" b="0" i="0" dirty="0">
                <a:solidFill>
                  <a:srgbClr val="374151"/>
                </a:solidFill>
                <a:effectLst/>
                <a:latin typeface="Calibri (Body)"/>
              </a:rPr>
              <a:t>It supports a variety of data types, including integers, floats,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Calibri (Body)"/>
              </a:rPr>
              <a:t>booleans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Calibri (Body)"/>
              </a:rPr>
              <a:t>, strings,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Calibri (Body)"/>
              </a:rPr>
              <a:t>enums</a:t>
            </a:r>
            <a:endParaRPr lang="en-US" sz="16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85434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person, hair, hairpiece, hand&#10;&#10;Description automatically generated">
            <a:extLst>
              <a:ext uri="{FF2B5EF4-FFF2-40B4-BE49-F238E27FC236}">
                <a16:creationId xmlns:a16="http://schemas.microsoft.com/office/drawing/2014/main" id="{3F6F0B99-59F1-4F86-A188-BD7A1F3A95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44" y="1014689"/>
            <a:ext cx="3473224" cy="3360341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C18077-4E4C-4FCB-CB7C-348292E72483}"/>
              </a:ext>
            </a:extLst>
          </p:cNvPr>
          <p:cNvSpPr txBox="1"/>
          <p:nvPr/>
        </p:nvSpPr>
        <p:spPr>
          <a:xfrm>
            <a:off x="5396738" y="2279362"/>
            <a:ext cx="3388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Danila Varatyntsev,</a:t>
            </a:r>
          </a:p>
          <a:p>
            <a:pPr algn="ctr"/>
            <a:r>
              <a:rPr lang="en-US" sz="2400" dirty="0">
                <a:latin typeface="+mj-lt"/>
              </a:rPr>
              <a:t>Senior Software Engineer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56B1E9A-01CF-FDE7-19C3-F9C058CEE21D}"/>
              </a:ext>
            </a:extLst>
          </p:cNvPr>
          <p:cNvSpPr txBox="1">
            <a:spLocks/>
          </p:cNvSpPr>
          <p:nvPr/>
        </p:nvSpPr>
        <p:spPr>
          <a:xfrm>
            <a:off x="358775" y="520988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>
            <a:lvl1pPr algn="l" defTabSz="91437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39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FE04A0-74BE-49E3-BDE4-529B7535C324}"/>
              </a:ext>
            </a:extLst>
          </p:cNvPr>
          <p:cNvSpPr/>
          <p:nvPr/>
        </p:nvSpPr>
        <p:spPr>
          <a:xfrm>
            <a:off x="2798919" y="2110085"/>
            <a:ext cx="3546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664300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DFBA-FC87-CAD1-D04A-811EA78F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Protobuf</a:t>
            </a:r>
            <a:r>
              <a:rPr lang="en-US" dirty="0"/>
              <a:t>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0AED3-E3D6-5AD2-16F1-98CF5B8D96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39218" y="1744498"/>
            <a:ext cx="3729035" cy="1384995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+mn-lt"/>
              </a:rPr>
              <a:t>Pros:</a:t>
            </a:r>
          </a:p>
          <a:p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High performance</a:t>
            </a:r>
          </a:p>
          <a:p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Smaller message size</a:t>
            </a:r>
          </a:p>
          <a:p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Strongly typed</a:t>
            </a:r>
          </a:p>
          <a:p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Language and platform independent</a:t>
            </a:r>
          </a:p>
          <a:p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Backward and forward compatibility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6E03BB-8EA1-61BB-C343-64C1FBBB9244}"/>
              </a:ext>
            </a:extLst>
          </p:cNvPr>
          <p:cNvSpPr txBox="1"/>
          <p:nvPr/>
        </p:nvSpPr>
        <p:spPr>
          <a:xfrm>
            <a:off x="4726005" y="1628995"/>
            <a:ext cx="41290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dirty="0">
                <a:solidFill>
                  <a:srgbClr val="374151"/>
                </a:solidFill>
                <a:effectLst/>
              </a:rPr>
              <a:t>Cons: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</a:rPr>
              <a:t>More complex than JSON, XML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</a:rPr>
              <a:t>Requires additional tools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</a:rPr>
              <a:t>Not human-readable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</a:rPr>
              <a:t>Limited community support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374151"/>
              </a:solidFill>
              <a:effectLst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021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5972-3C42-4CCF-45EA-CF5D322D8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8DAF1E-E702-DF65-B889-296547C91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02905"/>
              </p:ext>
            </p:extLst>
          </p:nvPr>
        </p:nvGraphicFramePr>
        <p:xfrm>
          <a:off x="2144353" y="1405262"/>
          <a:ext cx="4855293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18431">
                  <a:extLst>
                    <a:ext uri="{9D8B030D-6E8A-4147-A177-3AD203B41FA5}">
                      <a16:colId xmlns:a16="http://schemas.microsoft.com/office/drawing/2014/main" val="690936854"/>
                    </a:ext>
                  </a:extLst>
                </a:gridCol>
                <a:gridCol w="1618431">
                  <a:extLst>
                    <a:ext uri="{9D8B030D-6E8A-4147-A177-3AD203B41FA5}">
                      <a16:colId xmlns:a16="http://schemas.microsoft.com/office/drawing/2014/main" val="4273764637"/>
                    </a:ext>
                  </a:extLst>
                </a:gridCol>
                <a:gridCol w="1618431">
                  <a:extLst>
                    <a:ext uri="{9D8B030D-6E8A-4147-A177-3AD203B41FA5}">
                      <a16:colId xmlns:a16="http://schemas.microsoft.com/office/drawing/2014/main" val="3673184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20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16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MessagePack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680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Protobuf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0175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2E07112-0B76-FE29-78A2-732E5E715351}"/>
              </a:ext>
            </a:extLst>
          </p:cNvPr>
          <p:cNvSpPr txBox="1"/>
          <p:nvPr/>
        </p:nvSpPr>
        <p:spPr>
          <a:xfrm>
            <a:off x="2144353" y="3677056"/>
            <a:ext cx="68821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374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Payload size = 62 bytes</a:t>
            </a:r>
          </a:p>
        </p:txBody>
      </p:sp>
    </p:spTree>
    <p:extLst>
      <p:ext uri="{BB962C8B-B14F-4D97-AF65-F5344CB8AC3E}">
        <p14:creationId xmlns:p14="http://schemas.microsoft.com/office/powerpoint/2010/main" val="111603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A77EF-6D51-24CE-84E5-484C79FA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65AFE3-C6B6-0237-73EE-7832872DB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12738"/>
              </p:ext>
            </p:extLst>
          </p:nvPr>
        </p:nvGraphicFramePr>
        <p:xfrm>
          <a:off x="525922" y="1644650"/>
          <a:ext cx="8092155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618431">
                  <a:extLst>
                    <a:ext uri="{9D8B030D-6E8A-4147-A177-3AD203B41FA5}">
                      <a16:colId xmlns:a16="http://schemas.microsoft.com/office/drawing/2014/main" val="690936854"/>
                    </a:ext>
                  </a:extLst>
                </a:gridCol>
                <a:gridCol w="1618431">
                  <a:extLst>
                    <a:ext uri="{9D8B030D-6E8A-4147-A177-3AD203B41FA5}">
                      <a16:colId xmlns:a16="http://schemas.microsoft.com/office/drawing/2014/main" val="4273764637"/>
                    </a:ext>
                  </a:extLst>
                </a:gridCol>
                <a:gridCol w="1618431">
                  <a:extLst>
                    <a:ext uri="{9D8B030D-6E8A-4147-A177-3AD203B41FA5}">
                      <a16:colId xmlns:a16="http://schemas.microsoft.com/office/drawing/2014/main" val="3673184360"/>
                    </a:ext>
                  </a:extLst>
                </a:gridCol>
                <a:gridCol w="1618431">
                  <a:extLst>
                    <a:ext uri="{9D8B030D-6E8A-4147-A177-3AD203B41FA5}">
                      <a16:colId xmlns:a16="http://schemas.microsoft.com/office/drawing/2014/main" val="1455781844"/>
                    </a:ext>
                  </a:extLst>
                </a:gridCol>
                <a:gridCol w="1618431">
                  <a:extLst>
                    <a:ext uri="{9D8B030D-6E8A-4147-A177-3AD203B41FA5}">
                      <a16:colId xmlns:a16="http://schemas.microsoft.com/office/drawing/2014/main" val="1548169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Evolvability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20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16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MessagePack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680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Protobuf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017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04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1F7E-F217-1AE2-4F4D-046B4914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4" name="Picture 3" descr="A person writing on a piece of paper&#10;&#10;Description automatically generated with medium confidence">
            <a:extLst>
              <a:ext uri="{FF2B5EF4-FFF2-40B4-BE49-F238E27FC236}">
                <a16:creationId xmlns:a16="http://schemas.microsoft.com/office/drawing/2014/main" id="{1EDB492D-5502-BD60-F159-2863C8EEA8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5" r="12785" b="-3"/>
          <a:stretch/>
        </p:blipFill>
        <p:spPr>
          <a:xfrm>
            <a:off x="5334000" y="0"/>
            <a:ext cx="3810000" cy="481964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9C5569-5527-1BB8-B407-C5B8774C1C78}"/>
              </a:ext>
            </a:extLst>
          </p:cNvPr>
          <p:cNvSpPr txBox="1"/>
          <p:nvPr/>
        </p:nvSpPr>
        <p:spPr>
          <a:xfrm>
            <a:off x="660400" y="2025650"/>
            <a:ext cx="4953001" cy="180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228600" indent="-228600" defTabSz="914377">
              <a:spcBef>
                <a:spcPts val="264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 dirty="0">
                <a:latin typeface="+mj-lt"/>
              </a:rPr>
              <a:t>What is serialization?</a:t>
            </a:r>
          </a:p>
          <a:p>
            <a:pPr marL="228600" indent="-228600" defTabSz="914377">
              <a:spcBef>
                <a:spcPts val="264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 dirty="0">
                <a:latin typeface="+mj-lt"/>
              </a:rPr>
              <a:t>What popular serialization formats are there?</a:t>
            </a:r>
          </a:p>
          <a:p>
            <a:pPr marL="228600" indent="-228600" defTabSz="914377">
              <a:spcBef>
                <a:spcPts val="264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 dirty="0">
                <a:latin typeface="+mj-lt"/>
              </a:rPr>
              <a:t>Formats comparison</a:t>
            </a:r>
          </a:p>
        </p:txBody>
      </p:sp>
    </p:spTree>
    <p:extLst>
      <p:ext uri="{BB962C8B-B14F-4D97-AF65-F5344CB8AC3E}">
        <p14:creationId xmlns:p14="http://schemas.microsoft.com/office/powerpoint/2010/main" val="339556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00247"/>
            <a:ext cx="8426449" cy="301752"/>
          </a:xfrm>
        </p:spPr>
        <p:txBody>
          <a:bodyPr/>
          <a:lstStyle/>
          <a:p>
            <a:r>
              <a:rPr lang="en-US" dirty="0"/>
              <a:t>What is Serialization?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0A62EA-8F8B-4136-8C05-6DF57375E18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8775" y="1651931"/>
            <a:ext cx="3740678" cy="1748367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latin typeface="+mn-lt"/>
              </a:rPr>
              <a:t>Serialization – process of converting data to a suitable format for storage or transmission.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5EAA9E-534B-D8FB-FB1F-D4DF5765628B}"/>
              </a:ext>
            </a:extLst>
          </p:cNvPr>
          <p:cNvSpPr/>
          <p:nvPr/>
        </p:nvSpPr>
        <p:spPr>
          <a:xfrm>
            <a:off x="4217431" y="1917404"/>
            <a:ext cx="1254642" cy="10986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Object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9462A7-3DF9-097D-AE3E-E7F0A0108558}"/>
              </a:ext>
            </a:extLst>
          </p:cNvPr>
          <p:cNvSpPr/>
          <p:nvPr/>
        </p:nvSpPr>
        <p:spPr>
          <a:xfrm>
            <a:off x="4302490" y="2225749"/>
            <a:ext cx="1091610" cy="3017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int </a:t>
            </a:r>
            <a:r>
              <a:rPr lang="en-US" dirty="0" err="1"/>
              <a:t>fieldA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FB5EFE-BF32-A93C-3E2D-EE29C4A5899C}"/>
              </a:ext>
            </a:extLst>
          </p:cNvPr>
          <p:cNvSpPr/>
          <p:nvPr/>
        </p:nvSpPr>
        <p:spPr>
          <a:xfrm>
            <a:off x="4302490" y="2593599"/>
            <a:ext cx="1091610" cy="3017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String </a:t>
            </a:r>
            <a:r>
              <a:rPr lang="en-US" dirty="0" err="1"/>
              <a:t>fieldB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C93232-9480-9880-3624-D4A26701A86C}"/>
              </a:ext>
            </a:extLst>
          </p:cNvPr>
          <p:cNvSpPr/>
          <p:nvPr/>
        </p:nvSpPr>
        <p:spPr>
          <a:xfrm>
            <a:off x="5933187" y="1766528"/>
            <a:ext cx="301752" cy="301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1BBB2-6043-F92D-C96D-79D82205908C}"/>
              </a:ext>
            </a:extLst>
          </p:cNvPr>
          <p:cNvSpPr/>
          <p:nvPr/>
        </p:nvSpPr>
        <p:spPr>
          <a:xfrm>
            <a:off x="6260138" y="1766528"/>
            <a:ext cx="301752" cy="301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FDABAE-6DAA-E91C-839C-E701D329DDF3}"/>
              </a:ext>
            </a:extLst>
          </p:cNvPr>
          <p:cNvSpPr/>
          <p:nvPr/>
        </p:nvSpPr>
        <p:spPr>
          <a:xfrm>
            <a:off x="6587089" y="1766528"/>
            <a:ext cx="301752" cy="301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22D52F-CEB4-59B3-6768-D69B5DF9B8C3}"/>
              </a:ext>
            </a:extLst>
          </p:cNvPr>
          <p:cNvSpPr/>
          <p:nvPr/>
        </p:nvSpPr>
        <p:spPr>
          <a:xfrm>
            <a:off x="6915564" y="1766528"/>
            <a:ext cx="301752" cy="301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DD237F-BC78-A02F-3D9C-8A9CD884DDD9}"/>
              </a:ext>
            </a:extLst>
          </p:cNvPr>
          <p:cNvSpPr/>
          <p:nvPr/>
        </p:nvSpPr>
        <p:spPr>
          <a:xfrm>
            <a:off x="7244039" y="1766528"/>
            <a:ext cx="301752" cy="301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B90E54-B333-D0A4-A9B0-2BD5D861A8F8}"/>
              </a:ext>
            </a:extLst>
          </p:cNvPr>
          <p:cNvSpPr/>
          <p:nvPr/>
        </p:nvSpPr>
        <p:spPr>
          <a:xfrm>
            <a:off x="7572514" y="1766528"/>
            <a:ext cx="301752" cy="301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CE4D8AC-9BD3-DD1D-8ED9-3DB1786E8399}"/>
              </a:ext>
            </a:extLst>
          </p:cNvPr>
          <p:cNvCxnSpPr>
            <a:cxnSpLocks/>
          </p:cNvCxnSpPr>
          <p:nvPr/>
        </p:nvCxnSpPr>
        <p:spPr>
          <a:xfrm>
            <a:off x="5557132" y="2466752"/>
            <a:ext cx="304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54BDDF6-C7A1-7E98-280D-C60979FE2ADA}"/>
              </a:ext>
            </a:extLst>
          </p:cNvPr>
          <p:cNvSpPr/>
          <p:nvPr/>
        </p:nvSpPr>
        <p:spPr>
          <a:xfrm>
            <a:off x="7900989" y="1766528"/>
            <a:ext cx="301752" cy="301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B54B4D3-B31E-3B03-B70F-6399EAB99D57}"/>
              </a:ext>
            </a:extLst>
          </p:cNvPr>
          <p:cNvSpPr/>
          <p:nvPr/>
        </p:nvSpPr>
        <p:spPr>
          <a:xfrm>
            <a:off x="8229464" y="1766528"/>
            <a:ext cx="301752" cy="301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E88A501-4FD2-BAE1-BA88-28465D5F8C4C}"/>
              </a:ext>
            </a:extLst>
          </p:cNvPr>
          <p:cNvSpPr/>
          <p:nvPr/>
        </p:nvSpPr>
        <p:spPr>
          <a:xfrm>
            <a:off x="5933187" y="2091807"/>
            <a:ext cx="301752" cy="301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79C9DA6-1460-3218-F230-EB9E62EA1685}"/>
              </a:ext>
            </a:extLst>
          </p:cNvPr>
          <p:cNvSpPr/>
          <p:nvPr/>
        </p:nvSpPr>
        <p:spPr>
          <a:xfrm>
            <a:off x="6260138" y="2091807"/>
            <a:ext cx="301752" cy="301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C542C4E-904D-6687-DB3D-7C305D4C2F58}"/>
              </a:ext>
            </a:extLst>
          </p:cNvPr>
          <p:cNvSpPr/>
          <p:nvPr/>
        </p:nvSpPr>
        <p:spPr>
          <a:xfrm>
            <a:off x="6587089" y="2091807"/>
            <a:ext cx="301752" cy="301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30590E6-10AD-ACD1-CC46-27611854F484}"/>
              </a:ext>
            </a:extLst>
          </p:cNvPr>
          <p:cNvSpPr/>
          <p:nvPr/>
        </p:nvSpPr>
        <p:spPr>
          <a:xfrm>
            <a:off x="6915564" y="2091807"/>
            <a:ext cx="301752" cy="301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198C6F-5625-CF3C-BB5A-7E0FAA97C5CD}"/>
              </a:ext>
            </a:extLst>
          </p:cNvPr>
          <p:cNvSpPr/>
          <p:nvPr/>
        </p:nvSpPr>
        <p:spPr>
          <a:xfrm>
            <a:off x="7244039" y="2091807"/>
            <a:ext cx="301752" cy="301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A39DF9-D9AC-95BC-5A05-CE0D56610782}"/>
              </a:ext>
            </a:extLst>
          </p:cNvPr>
          <p:cNvSpPr/>
          <p:nvPr/>
        </p:nvSpPr>
        <p:spPr>
          <a:xfrm>
            <a:off x="7572514" y="2091807"/>
            <a:ext cx="301752" cy="301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042E687-9627-6387-A4F8-E832F63263DE}"/>
              </a:ext>
            </a:extLst>
          </p:cNvPr>
          <p:cNvSpPr/>
          <p:nvPr/>
        </p:nvSpPr>
        <p:spPr>
          <a:xfrm>
            <a:off x="7900989" y="2091807"/>
            <a:ext cx="301752" cy="301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123D18-3A01-2513-4382-C2CE006F1F6D}"/>
              </a:ext>
            </a:extLst>
          </p:cNvPr>
          <p:cNvSpPr/>
          <p:nvPr/>
        </p:nvSpPr>
        <p:spPr>
          <a:xfrm>
            <a:off x="8229464" y="2091807"/>
            <a:ext cx="301752" cy="301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825CA60-20C3-0461-5405-4F844D02A6CD}"/>
              </a:ext>
            </a:extLst>
          </p:cNvPr>
          <p:cNvSpPr/>
          <p:nvPr/>
        </p:nvSpPr>
        <p:spPr>
          <a:xfrm>
            <a:off x="5933187" y="2420874"/>
            <a:ext cx="301752" cy="301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53B6B28-71C0-CB4B-0556-8105E732FBD1}"/>
              </a:ext>
            </a:extLst>
          </p:cNvPr>
          <p:cNvSpPr/>
          <p:nvPr/>
        </p:nvSpPr>
        <p:spPr>
          <a:xfrm>
            <a:off x="6260138" y="2420874"/>
            <a:ext cx="301752" cy="301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5A18C70-4AFC-9718-FC73-24A0A973E585}"/>
              </a:ext>
            </a:extLst>
          </p:cNvPr>
          <p:cNvSpPr/>
          <p:nvPr/>
        </p:nvSpPr>
        <p:spPr>
          <a:xfrm>
            <a:off x="6587089" y="2420874"/>
            <a:ext cx="301752" cy="301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B997412-BAC9-0772-FEDB-72B25851EC1B}"/>
              </a:ext>
            </a:extLst>
          </p:cNvPr>
          <p:cNvSpPr/>
          <p:nvPr/>
        </p:nvSpPr>
        <p:spPr>
          <a:xfrm>
            <a:off x="6915564" y="2420874"/>
            <a:ext cx="301752" cy="301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A7E16BA-6DC0-4F13-C341-7D04FADF7660}"/>
              </a:ext>
            </a:extLst>
          </p:cNvPr>
          <p:cNvSpPr/>
          <p:nvPr/>
        </p:nvSpPr>
        <p:spPr>
          <a:xfrm>
            <a:off x="7244039" y="2420874"/>
            <a:ext cx="301752" cy="301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6AB5BE-6A1C-3581-9A4D-8A634FCC6058}"/>
              </a:ext>
            </a:extLst>
          </p:cNvPr>
          <p:cNvSpPr/>
          <p:nvPr/>
        </p:nvSpPr>
        <p:spPr>
          <a:xfrm>
            <a:off x="7572514" y="2420874"/>
            <a:ext cx="301752" cy="301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2A6E07-01CB-4264-E27E-D5F0138FACF5}"/>
              </a:ext>
            </a:extLst>
          </p:cNvPr>
          <p:cNvSpPr/>
          <p:nvPr/>
        </p:nvSpPr>
        <p:spPr>
          <a:xfrm>
            <a:off x="7900989" y="2420874"/>
            <a:ext cx="301752" cy="301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736D095-3AB4-E948-14AB-0283F5800BBF}"/>
              </a:ext>
            </a:extLst>
          </p:cNvPr>
          <p:cNvSpPr/>
          <p:nvPr/>
        </p:nvSpPr>
        <p:spPr>
          <a:xfrm>
            <a:off x="8229464" y="2420874"/>
            <a:ext cx="301752" cy="301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E4F549F-961A-A3F5-5F43-CA937081D853}"/>
              </a:ext>
            </a:extLst>
          </p:cNvPr>
          <p:cNvSpPr/>
          <p:nvPr/>
        </p:nvSpPr>
        <p:spPr>
          <a:xfrm>
            <a:off x="5933187" y="2749941"/>
            <a:ext cx="301752" cy="301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848B7CB-783B-9D4E-F357-EEA72A439E06}"/>
              </a:ext>
            </a:extLst>
          </p:cNvPr>
          <p:cNvSpPr/>
          <p:nvPr/>
        </p:nvSpPr>
        <p:spPr>
          <a:xfrm>
            <a:off x="6260138" y="2749941"/>
            <a:ext cx="301752" cy="301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CFD1E15-BC67-E927-D785-3EA1638C449E}"/>
              </a:ext>
            </a:extLst>
          </p:cNvPr>
          <p:cNvSpPr/>
          <p:nvPr/>
        </p:nvSpPr>
        <p:spPr>
          <a:xfrm>
            <a:off x="6587089" y="2749941"/>
            <a:ext cx="301752" cy="301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768F3A4-8D0E-221B-859A-EB9EF93A66FD}"/>
              </a:ext>
            </a:extLst>
          </p:cNvPr>
          <p:cNvSpPr/>
          <p:nvPr/>
        </p:nvSpPr>
        <p:spPr>
          <a:xfrm>
            <a:off x="6915564" y="2749941"/>
            <a:ext cx="301752" cy="301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C525A1B-333C-6C7A-30BE-F0A18C9B50C3}"/>
              </a:ext>
            </a:extLst>
          </p:cNvPr>
          <p:cNvSpPr/>
          <p:nvPr/>
        </p:nvSpPr>
        <p:spPr>
          <a:xfrm>
            <a:off x="7244039" y="2749941"/>
            <a:ext cx="301752" cy="301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4EFF7E8-4C68-ED60-299E-DF7A16B17630}"/>
              </a:ext>
            </a:extLst>
          </p:cNvPr>
          <p:cNvSpPr/>
          <p:nvPr/>
        </p:nvSpPr>
        <p:spPr>
          <a:xfrm>
            <a:off x="7572514" y="2749941"/>
            <a:ext cx="301752" cy="301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AB87CC6-DA81-46E7-DB62-B738678EB0D2}"/>
              </a:ext>
            </a:extLst>
          </p:cNvPr>
          <p:cNvSpPr/>
          <p:nvPr/>
        </p:nvSpPr>
        <p:spPr>
          <a:xfrm>
            <a:off x="7900989" y="2749941"/>
            <a:ext cx="301752" cy="301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CB3C97C-89E7-4482-F01F-F7E9B268338B}"/>
              </a:ext>
            </a:extLst>
          </p:cNvPr>
          <p:cNvSpPr/>
          <p:nvPr/>
        </p:nvSpPr>
        <p:spPr>
          <a:xfrm>
            <a:off x="8229464" y="2749941"/>
            <a:ext cx="301752" cy="301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81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E26ED4-7238-4712-8D6A-C4DDAF0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200247"/>
            <a:ext cx="8426449" cy="301752"/>
          </a:xfrm>
        </p:spPr>
        <p:txBody>
          <a:bodyPr/>
          <a:lstStyle/>
          <a:p>
            <a:r>
              <a:rPr lang="en-US" dirty="0"/>
              <a:t>Where do we need serialization?</a:t>
            </a:r>
          </a:p>
        </p:txBody>
      </p:sp>
      <p:pic>
        <p:nvPicPr>
          <p:cNvPr id="17" name="Graphic 16" descr="Server outline">
            <a:extLst>
              <a:ext uri="{FF2B5EF4-FFF2-40B4-BE49-F238E27FC236}">
                <a16:creationId xmlns:a16="http://schemas.microsoft.com/office/drawing/2014/main" id="{C636A45C-CC5A-BAE1-DF53-5469C1DE9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94467" y="1073150"/>
            <a:ext cx="1676400" cy="16764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860EC8-1BED-0F84-F540-1CFD5EBD3556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3970867" y="1911350"/>
            <a:ext cx="829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Server outline">
            <a:extLst>
              <a:ext uri="{FF2B5EF4-FFF2-40B4-BE49-F238E27FC236}">
                <a16:creationId xmlns:a16="http://schemas.microsoft.com/office/drawing/2014/main" id="{9702B815-0E5E-AF2C-CC0D-D77B8FC93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0600" y="1073150"/>
            <a:ext cx="1676400" cy="1676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1EFBBBE-EA19-589C-0867-828722A8C88C}"/>
              </a:ext>
            </a:extLst>
          </p:cNvPr>
          <p:cNvSpPr txBox="1"/>
          <p:nvPr/>
        </p:nvSpPr>
        <p:spPr>
          <a:xfrm>
            <a:off x="2161116" y="3143239"/>
            <a:ext cx="4434418" cy="101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Communication between microservices</a:t>
            </a:r>
          </a:p>
          <a:p>
            <a:r>
              <a:rPr lang="en-US" sz="2000" dirty="0"/>
              <a:t>Communication with databases</a:t>
            </a:r>
          </a:p>
          <a:p>
            <a:r>
              <a:rPr lang="en-US" sz="2000" dirty="0"/>
              <a:t>Communication with third-party services</a:t>
            </a:r>
          </a:p>
        </p:txBody>
      </p:sp>
    </p:spTree>
    <p:extLst>
      <p:ext uri="{BB962C8B-B14F-4D97-AF65-F5344CB8AC3E}">
        <p14:creationId xmlns:p14="http://schemas.microsoft.com/office/powerpoint/2010/main" val="354039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765F-BF05-22D5-3EBD-D45DA9A68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96D8A98-2C22-A990-1272-1E74833C4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432" y="1256542"/>
            <a:ext cx="2671679" cy="267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8193DB-8731-8E0C-3586-517E3C0A5D8A}"/>
              </a:ext>
            </a:extLst>
          </p:cNvPr>
          <p:cNvSpPr txBox="1"/>
          <p:nvPr/>
        </p:nvSpPr>
        <p:spPr>
          <a:xfrm>
            <a:off x="360365" y="980705"/>
            <a:ext cx="45164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JSON (JavaScript Object Notation) - is a lightweight data interchange format.</a:t>
            </a:r>
          </a:p>
          <a:p>
            <a:endParaRPr lang="en-US" sz="1800" dirty="0">
              <a:solidFill>
                <a:srgbClr val="374151"/>
              </a:solidFill>
              <a:latin typeface="Söhne"/>
            </a:endParaRPr>
          </a:p>
          <a:p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It is designed to be easy to read and write for humans and easy to parse and generate for machines</a:t>
            </a:r>
          </a:p>
          <a:p>
            <a:endParaRPr lang="en-US" sz="1800" dirty="0">
              <a:solidFill>
                <a:srgbClr val="374151"/>
              </a:solidFill>
              <a:latin typeface="Söhne"/>
            </a:endParaRPr>
          </a:p>
          <a:p>
            <a:r>
              <a:rPr lang="en-US" sz="1800" dirty="0">
                <a:solidFill>
                  <a:srgbClr val="374151"/>
                </a:solidFill>
                <a:latin typeface="Söhne"/>
              </a:rPr>
              <a:t>JSON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is now used widely in many programming languages</a:t>
            </a:r>
          </a:p>
          <a:p>
            <a:endParaRPr lang="en-US" sz="1800" dirty="0">
              <a:solidFill>
                <a:srgbClr val="374151"/>
              </a:solidFill>
              <a:latin typeface="Söhne"/>
            </a:endParaRPr>
          </a:p>
          <a:p>
            <a:r>
              <a:rPr lang="en-US" sz="1800" dirty="0">
                <a:solidFill>
                  <a:srgbClr val="374151"/>
                </a:solidFill>
                <a:latin typeface="Söhne"/>
              </a:rPr>
              <a:t>Supported types – object, array, number, string, Boolean, null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895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52F4-920A-6E08-840C-728BE98F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A1713-88E9-70D3-931E-0D648430C1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8779" y="1203941"/>
            <a:ext cx="7656420" cy="276948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"id": 1,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"name": "Danila Varatyntsev",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favouriteMovies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"name": "The Lord of the Rings: Return of the King",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"year": 2003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468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FE04A0-74BE-49E3-BDE4-529B7535C324}"/>
              </a:ext>
            </a:extLst>
          </p:cNvPr>
          <p:cNvSpPr/>
          <p:nvPr/>
        </p:nvSpPr>
        <p:spPr>
          <a:xfrm>
            <a:off x="2798919" y="2110085"/>
            <a:ext cx="3546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1735919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DFBA-FC87-CAD1-D04A-811EA78F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0AED3-E3D6-5AD2-16F1-98CF5B8D96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678784" y="1709920"/>
            <a:ext cx="2893216" cy="1384995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+mn-lt"/>
              </a:rPr>
              <a:t>Benefits:</a:t>
            </a:r>
          </a:p>
          <a:p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Easy to read</a:t>
            </a:r>
          </a:p>
          <a:p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Widely supported</a:t>
            </a:r>
          </a:p>
          <a:p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Easy to parse</a:t>
            </a:r>
          </a:p>
          <a:p>
            <a:r>
              <a:rPr lang="en-US" sz="1800" dirty="0">
                <a:solidFill>
                  <a:srgbClr val="374151"/>
                </a:solidFill>
                <a:latin typeface="+mn-lt"/>
              </a:rPr>
              <a:t>Great evolvability</a:t>
            </a:r>
            <a:endParaRPr lang="en-US" sz="1800" b="0" i="0" dirty="0">
              <a:solidFill>
                <a:srgbClr val="374151"/>
              </a:solidFill>
              <a:effectLst/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6E03BB-8EA1-61BB-C343-64C1FBBB9244}"/>
              </a:ext>
            </a:extLst>
          </p:cNvPr>
          <p:cNvSpPr txBox="1"/>
          <p:nvPr/>
        </p:nvSpPr>
        <p:spPr>
          <a:xfrm>
            <a:off x="4572000" y="1592986"/>
            <a:ext cx="41290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dirty="0">
                <a:solidFill>
                  <a:srgbClr val="374151"/>
                </a:solidFill>
                <a:effectLst/>
              </a:rPr>
              <a:t>Drawbacks: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</a:rPr>
              <a:t>Limited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</a:rPr>
              <a:t>Lack of extensibility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</a:rPr>
              <a:t>No schema validation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4151"/>
                </a:solidFill>
              </a:rPr>
              <a:t>Big size of a serialized message</a:t>
            </a:r>
          </a:p>
        </p:txBody>
      </p:sp>
    </p:spTree>
    <p:extLst>
      <p:ext uri="{BB962C8B-B14F-4D97-AF65-F5344CB8AC3E}">
        <p14:creationId xmlns:p14="http://schemas.microsoft.com/office/powerpoint/2010/main" val="290621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1_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E4CD3B4CE9814FA4EB57F8E5E88223" ma:contentTypeVersion="10" ma:contentTypeDescription="Create a new document." ma:contentTypeScope="" ma:versionID="750751dff150c7c0447f4486f749e19d">
  <xsd:schema xmlns:xsd="http://www.w3.org/2001/XMLSchema" xmlns:xs="http://www.w3.org/2001/XMLSchema" xmlns:p="http://schemas.microsoft.com/office/2006/metadata/properties" xmlns:ns2="cc6d12de-4a50-4173-a95c-d9a51a2b9340" xmlns:ns3="dff82bde-51af-4292-a8fc-7188ba2e1c72" targetNamespace="http://schemas.microsoft.com/office/2006/metadata/properties" ma:root="true" ma:fieldsID="f670c8c196657c1f6432187c337d4490" ns2:_="" ns3:_="">
    <xsd:import namespace="cc6d12de-4a50-4173-a95c-d9a51a2b9340"/>
    <xsd:import namespace="dff82bde-51af-4292-a8fc-7188ba2e1c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6d12de-4a50-4173-a95c-d9a51a2b93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f82bde-51af-4292-a8fc-7188ba2e1c7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28B79F-743D-4675-B082-0F19ABDDFFB8}">
  <ds:schemaRefs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cc6d12de-4a50-4173-a95c-d9a51a2b9340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dff82bde-51af-4292-a8fc-7188ba2e1c72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CFEAC8F-C3F4-4021-8A73-D871D5C5F4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6d12de-4a50-4173-a95c-d9a51a2b9340"/>
    <ds:schemaRef ds:uri="dff82bde-51af-4292-a8fc-7188ba2e1c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1E48D0-F0C5-4552-AB72-0B13D91AA4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18211</TotalTime>
  <Words>872</Words>
  <Application>Microsoft Office PowerPoint</Application>
  <PresentationFormat>On-screen Show (16:9)</PresentationFormat>
  <Paragraphs>232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Akzidenz Grotesk BQ Medium</vt:lpstr>
      <vt:lpstr>Arial</vt:lpstr>
      <vt:lpstr>Calibri</vt:lpstr>
      <vt:lpstr>Calibri (Body)</vt:lpstr>
      <vt:lpstr>Calibri Light</vt:lpstr>
      <vt:lpstr>Courier New</vt:lpstr>
      <vt:lpstr>Söhne</vt:lpstr>
      <vt:lpstr>Covers</vt:lpstr>
      <vt:lpstr>General</vt:lpstr>
      <vt:lpstr>Breakers</vt:lpstr>
      <vt:lpstr>1_General</vt:lpstr>
      <vt:lpstr>PowerPoint Presentation</vt:lpstr>
      <vt:lpstr>PowerPoint Presentation</vt:lpstr>
      <vt:lpstr>Agenda</vt:lpstr>
      <vt:lpstr>What is Serialization?</vt:lpstr>
      <vt:lpstr>Where do we need serialization?</vt:lpstr>
      <vt:lpstr>JSON</vt:lpstr>
      <vt:lpstr>JSON Structure</vt:lpstr>
      <vt:lpstr>PowerPoint Presentation</vt:lpstr>
      <vt:lpstr>JSON pros and cons</vt:lpstr>
      <vt:lpstr>JSON overhead</vt:lpstr>
      <vt:lpstr>JSON &amp; Database</vt:lpstr>
      <vt:lpstr>BSON</vt:lpstr>
      <vt:lpstr>BSON example</vt:lpstr>
      <vt:lpstr>PowerPoint Presentation</vt:lpstr>
      <vt:lpstr>BSON vs JSON</vt:lpstr>
      <vt:lpstr>MessagePack</vt:lpstr>
      <vt:lpstr>PowerPoint Presentation</vt:lpstr>
      <vt:lpstr>MessagePack pros and cons</vt:lpstr>
      <vt:lpstr>Protobuf</vt:lpstr>
      <vt:lpstr>PowerPoint Presentation</vt:lpstr>
      <vt:lpstr>Protobuf pros and cons</vt:lpstr>
      <vt:lpstr>Comparison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Danila Varatyntsev</dc:creator>
  <cp:lastModifiedBy>Danila Varatyntsev</cp:lastModifiedBy>
  <cp:revision>33</cp:revision>
  <dcterms:created xsi:type="dcterms:W3CDTF">2022-02-26T17:36:16Z</dcterms:created>
  <dcterms:modified xsi:type="dcterms:W3CDTF">2023-05-05T08:34:17Z</dcterms:modified>
</cp:coreProperties>
</file>