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  <p:sldMasterId id="2147483676" r:id="rId5"/>
    <p:sldMasterId id="2147483854" r:id="rId6"/>
    <p:sldMasterId id="2147483696" r:id="rId7"/>
  </p:sldMasterIdLst>
  <p:notesMasterIdLst>
    <p:notesMasterId r:id="rId16"/>
  </p:notesMasterIdLst>
  <p:handoutMasterIdLst>
    <p:handoutMasterId r:id="rId17"/>
  </p:handoutMasterIdLst>
  <p:sldIdLst>
    <p:sldId id="272" r:id="rId8"/>
    <p:sldId id="4032" r:id="rId9"/>
    <p:sldId id="4046" r:id="rId10"/>
    <p:sldId id="4047" r:id="rId11"/>
    <p:sldId id="4050" r:id="rId12"/>
    <p:sldId id="4049" r:id="rId13"/>
    <p:sldId id="4037" r:id="rId14"/>
    <p:sldId id="4033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Khatkevich" initials="AK" lastIdx="1" clrIdx="0">
    <p:extLst>
      <p:ext uri="{19B8F6BF-5375-455C-9EA6-DF929625EA0E}">
        <p15:presenceInfo xmlns:p15="http://schemas.microsoft.com/office/powerpoint/2012/main" userId="S::Anton_Khatkevich@epam.com::ffb19720-0dd3-4439-8f59-9f322e629b7e" providerId="AD"/>
      </p:ext>
    </p:extLst>
  </p:cmAuthor>
  <p:cmAuthor id="2" name="Danila Varatyntsev" initials="DV" lastIdx="2" clrIdx="1">
    <p:extLst>
      <p:ext uri="{19B8F6BF-5375-455C-9EA6-DF929625EA0E}">
        <p15:presenceInfo xmlns:p15="http://schemas.microsoft.com/office/powerpoint/2012/main" userId="S::Danila_Varatyntsev@epam.com::51a450e6-4d83-441e-adb7-1fd8ace673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6B0"/>
    <a:srgbClr val="205648"/>
    <a:srgbClr val="AA2475"/>
    <a:srgbClr val="BA1F72"/>
    <a:srgbClr val="222551"/>
    <a:srgbClr val="76CDD8"/>
    <a:srgbClr val="000000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03C23-03EA-469F-7715-560A6E9888DD}" v="1071" dt="2020-07-27T14:22:24.690"/>
    <p1510:client id="{31CD485E-E1F4-894E-8145-5DD8A93905CD}" v="246" dt="2020-07-27T14:04:31.620"/>
    <p1510:client id="{3F609BCD-A2F0-7405-8984-C37EA522822E}" v="50" dt="2020-07-27T12:30:10.853"/>
    <p1510:client id="{4CCD4D83-8AB9-BAFA-E5B3-2A112AE5F29B}" v="1174" dt="2020-07-27T10:47:25.056"/>
    <p1510:client id="{7E658440-FFAA-5B65-1A7C-11A65F48937C}" v="86" dt="2020-07-27T08:27:01.887"/>
    <p1510:client id="{8344B09F-C0FB-2000-7B30-CC5DF9DCC727}" v="14" dt="2021-03-02T08:44:17.015"/>
    <p1510:client id="{83AAFA79-A200-6CBB-B944-1FAE2D3E9F32}" v="309" dt="2020-07-26T22:40:35.827"/>
    <p1510:client id="{887B6B81-3D46-0E37-818A-FB3B5456CEB5}" v="47" dt="2021-03-17T07:31:26.205"/>
    <p1510:client id="{9C606B40-F787-4284-B9FD-E49851736737}" v="5" dt="2020-07-27T14:08:03.244"/>
    <p1510:client id="{ABC356E0-2D79-EFB8-DE91-4F4209B60480}" v="192" dt="2020-07-26T23:03:38.654"/>
    <p1510:client id="{C335FC6E-FDF2-2697-7C90-CA41C489D69B}" v="19" dt="2021-03-02T08:52:27.622"/>
    <p1510:client id="{D81A46F9-31B6-BB35-0FAB-3EBA1168D8A2}" v="149" dt="2020-07-26T21:44:25.033"/>
    <p1510:client id="{F0620E03-44CF-B849-5512-8CDD35985600}" v="106" dt="2020-07-27T05:35:53.143"/>
    <p1510:client id="{FA7361D0-BDC0-17D7-1958-11F42CA160B3}" v="22" dt="2020-07-27T08:45:57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Y"/>
              <a:t>Just into on why we’re here today and what’s the point of having this presentation. Brifely touch the topic of presenters: SZ, OZ, IL, and KK.</a:t>
            </a:r>
          </a:p>
          <a:p>
            <a:endParaRPr lang="en-BY"/>
          </a:p>
          <a:p>
            <a:r>
              <a:rPr lang="en-BY"/>
              <a:t>In</a:t>
            </a:r>
            <a:r>
              <a:rPr lang="en-US"/>
              <a:t> t</a:t>
            </a:r>
            <a:r>
              <a:rPr lang="en-BY"/>
              <a:t>he end: passing the floot to Sviatlana.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32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50404EE9-47A1-446A-8B61-C403E18E19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7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7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7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3CD20165-833B-4C7E-9F1B-B17249FBE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81" y="3598517"/>
            <a:ext cx="8940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4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7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1CFE-F8CF-7F4B-A4B4-129654B1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</p:spPr>
      </p:pic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02018E6D-C173-234B-ADE3-106DCC9A9A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1743" y="0"/>
            <a:ext cx="4452257" cy="51435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27F8EBF-098E-3447-B96B-60C8F61C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4C548F53-93C7-B741-B4E4-8F57A3A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642257"/>
            <a:ext cx="3599916" cy="676900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11">
            <a:extLst>
              <a:ext uri="{FF2B5EF4-FFF2-40B4-BE49-F238E27FC236}">
                <a16:creationId xmlns:a16="http://schemas.microsoft.com/office/drawing/2014/main" id="{BEE647BB-BE53-3344-9E74-F7241A71F0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4913" y="1513114"/>
            <a:ext cx="3599917" cy="3069772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6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9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3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8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292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1436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52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23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14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95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125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834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5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1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33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6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63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5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89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2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37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86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1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1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62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054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246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67465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5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940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168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4507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image" Target="../media/image6.pn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C2ADDEC-9847-43A6-A46F-94D42E2A5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7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7" y="3843769"/>
            <a:ext cx="1945327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695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2056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8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More</a:t>
            </a:r>
            <a:r>
              <a:rPr lang="en-US" sz="700" baseline="0" dirty="0">
                <a:solidFill>
                  <a:schemeClr val="bg1"/>
                </a:solidFill>
                <a:latin typeface="+mj-lt"/>
              </a:rPr>
              <a:t> than Java</a:t>
            </a:r>
            <a:r>
              <a:rPr lang="en-US" sz="700" dirty="0">
                <a:solidFill>
                  <a:schemeClr val="bg1"/>
                </a:solidFill>
                <a:latin typeface="+mj-lt"/>
              </a:rPr>
              <a:t> Community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546375-6E50-0849-AD9E-E36BAE96D7AE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4554759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4" r:id="rId8"/>
    <p:sldLayoutId id="2147483690" r:id="rId9"/>
    <p:sldLayoutId id="2147483691" r:id="rId10"/>
    <p:sldLayoutId id="2147483708" r:id="rId11"/>
    <p:sldLayoutId id="2147483830" r:id="rId12"/>
    <p:sldLayoutId id="2147483831" r:id="rId13"/>
    <p:sldLayoutId id="2147483832" r:id="rId14"/>
    <p:sldLayoutId id="2147483834" r:id="rId15"/>
    <p:sldLayoutId id="2147483835" r:id="rId16"/>
    <p:sldLayoutId id="2147483836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7" r:id="rId26"/>
    <p:sldLayoutId id="2147483848" r:id="rId27"/>
    <p:sldLayoutId id="2147483849" r:id="rId28"/>
    <p:sldLayoutId id="2147483850" r:id="rId29"/>
    <p:sldLayoutId id="2147483851" r:id="rId30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7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2C5B0B48-B37C-4323-A068-B424E776E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6"/>
          <a:stretch/>
        </p:blipFill>
        <p:spPr>
          <a:xfrm>
            <a:off x="-1" y="-2"/>
            <a:ext cx="9144001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D5504-CE14-4884-9504-B65CDC81ADD3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7378B8F-93E2-4185-9DC8-F226B0BD4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4906207" y="-32657"/>
            <a:ext cx="815863" cy="958131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13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1940901" y="1859614"/>
            <a:ext cx="5262197" cy="1009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b="0" dirty="0"/>
              <a:t>&lt;Hibernate. Benefits and drawbacks.&gt;</a:t>
            </a:r>
          </a:p>
        </p:txBody>
      </p:sp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30E76921-AAA1-15D6-B1D8-1ED35D1B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</p:spPr>
        <p:txBody>
          <a:bodyPr/>
          <a:lstStyle/>
          <a:p>
            <a:r>
              <a:rPr lang="en-US" dirty="0"/>
              <a:t>Light talk author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F6F0B99-59F1-4F86-A188-BD7A1F3A95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1456" y="912870"/>
            <a:ext cx="2105083" cy="2625801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C18077-4E4C-4FCB-CB7C-348292E72483}"/>
              </a:ext>
            </a:extLst>
          </p:cNvPr>
          <p:cNvSpPr txBox="1"/>
          <p:nvPr/>
        </p:nvSpPr>
        <p:spPr>
          <a:xfrm>
            <a:off x="3412300" y="3666359"/>
            <a:ext cx="2443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Ivan Mazaliuk,</a:t>
            </a:r>
          </a:p>
          <a:p>
            <a:pPr algn="ctr"/>
            <a:r>
              <a:rPr lang="en-US" sz="1600" dirty="0">
                <a:latin typeface="+mj-lt"/>
              </a:rPr>
              <a:t>Senior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196813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37A7-41DB-4CCD-065F-34EA68C3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(Java Persistence API)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9F07F-C535-27E7-EB5D-0E4312C6FFBF}"/>
              </a:ext>
            </a:extLst>
          </p:cNvPr>
          <p:cNvSpPr txBox="1"/>
          <p:nvPr/>
        </p:nvSpPr>
        <p:spPr>
          <a:xfrm>
            <a:off x="957262" y="1429196"/>
            <a:ext cx="72294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JPA is a set of guidelines to be followed to represent Java objects in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JPA is just a specification that facilitates object-relational mapping to manage relational data in Java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JPA also allows to map associations between database tables to entity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JPA defines its own query language, called JPQL.</a:t>
            </a:r>
          </a:p>
        </p:txBody>
      </p:sp>
    </p:spTree>
    <p:extLst>
      <p:ext uri="{BB962C8B-B14F-4D97-AF65-F5344CB8AC3E}">
        <p14:creationId xmlns:p14="http://schemas.microsoft.com/office/powerpoint/2010/main" val="6783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37A7-41DB-4CCD-065F-34EA68C3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(Object Relational Mapping)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9F07F-C535-27E7-EB5D-0E4312C6FFBF}"/>
              </a:ext>
            </a:extLst>
          </p:cNvPr>
          <p:cNvSpPr txBox="1"/>
          <p:nvPr/>
        </p:nvSpPr>
        <p:spPr>
          <a:xfrm>
            <a:off x="1078706" y="1207740"/>
            <a:ext cx="69865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ORM is JPA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ORM can be defined as a framework used to map an object  to a relational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ORM examples: Hibernate, Eclipse-Link.</a:t>
            </a:r>
          </a:p>
        </p:txBody>
      </p:sp>
    </p:spTree>
    <p:extLst>
      <p:ext uri="{BB962C8B-B14F-4D97-AF65-F5344CB8AC3E}">
        <p14:creationId xmlns:p14="http://schemas.microsoft.com/office/powerpoint/2010/main" val="367448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37A7-41DB-4CCD-065F-34EA68C3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benefits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9F07F-C535-27E7-EB5D-0E4312C6FFBF}"/>
              </a:ext>
            </a:extLst>
          </p:cNvPr>
          <p:cNvSpPr txBox="1"/>
          <p:nvPr/>
        </p:nvSpPr>
        <p:spPr>
          <a:xfrm>
            <a:off x="1078706" y="1207740"/>
            <a:ext cx="69865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Open Source and lightweight.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supports different caching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Simplifies complex SQL operations.</a:t>
            </a:r>
          </a:p>
        </p:txBody>
      </p:sp>
    </p:spTree>
    <p:extLst>
      <p:ext uri="{BB962C8B-B14F-4D97-AF65-F5344CB8AC3E}">
        <p14:creationId xmlns:p14="http://schemas.microsoft.com/office/powerpoint/2010/main" val="331335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37A7-41DB-4CCD-065F-34EA68C3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entity states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0BD33-037E-5F0F-9FF6-47012B0B16C9}"/>
              </a:ext>
            </a:extLst>
          </p:cNvPr>
          <p:cNvSpPr/>
          <p:nvPr/>
        </p:nvSpPr>
        <p:spPr>
          <a:xfrm>
            <a:off x="3505200" y="1002172"/>
            <a:ext cx="1271588" cy="3714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Detached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CDEF0-97FD-D84A-51EB-7839252F72AA}"/>
              </a:ext>
            </a:extLst>
          </p:cNvPr>
          <p:cNvSpPr/>
          <p:nvPr/>
        </p:nvSpPr>
        <p:spPr>
          <a:xfrm>
            <a:off x="3505200" y="2219991"/>
            <a:ext cx="1271588" cy="3714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B85DB9-78D3-E9DB-06A9-6AB4EB916EA0}"/>
              </a:ext>
            </a:extLst>
          </p:cNvPr>
          <p:cNvSpPr/>
          <p:nvPr/>
        </p:nvSpPr>
        <p:spPr>
          <a:xfrm>
            <a:off x="762000" y="2219991"/>
            <a:ext cx="1271588" cy="3714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0A26C-91F0-427D-63BE-B24461867309}"/>
              </a:ext>
            </a:extLst>
          </p:cNvPr>
          <p:cNvSpPr/>
          <p:nvPr/>
        </p:nvSpPr>
        <p:spPr>
          <a:xfrm>
            <a:off x="3505200" y="3529012"/>
            <a:ext cx="1271588" cy="3714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7C53FB-0E14-8BCD-FB5E-29C8CF02578E}"/>
              </a:ext>
            </a:extLst>
          </p:cNvPr>
          <p:cNvSpPr/>
          <p:nvPr/>
        </p:nvSpPr>
        <p:spPr>
          <a:xfrm>
            <a:off x="6893718" y="1530619"/>
            <a:ext cx="1893095" cy="17502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A1F3DA-0DC6-3036-345C-9AAAFF8D4924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033588" y="2405729"/>
            <a:ext cx="1471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67F56C-A8C5-F999-A3B8-6C138A445AB8}"/>
              </a:ext>
            </a:extLst>
          </p:cNvPr>
          <p:cNvSpPr txBox="1"/>
          <p:nvPr/>
        </p:nvSpPr>
        <p:spPr>
          <a:xfrm>
            <a:off x="2233612" y="2144118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persist(entity)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DA56A8-BC7C-431E-258D-7E2067746B0D}"/>
              </a:ext>
            </a:extLst>
          </p:cNvPr>
          <p:cNvCxnSpPr/>
          <p:nvPr/>
        </p:nvCxnSpPr>
        <p:spPr>
          <a:xfrm>
            <a:off x="3779044" y="1373647"/>
            <a:ext cx="0" cy="84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2D54A0-F59A-9054-0672-289030DE2BFC}"/>
              </a:ext>
            </a:extLst>
          </p:cNvPr>
          <p:cNvSpPr txBox="1"/>
          <p:nvPr/>
        </p:nvSpPr>
        <p:spPr>
          <a:xfrm>
            <a:off x="2812952" y="1516988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merge(entity)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20D58-031C-983C-7265-75D91482E8F4}"/>
              </a:ext>
            </a:extLst>
          </p:cNvPr>
          <p:cNvSpPr txBox="1"/>
          <p:nvPr/>
        </p:nvSpPr>
        <p:spPr>
          <a:xfrm>
            <a:off x="2812952" y="1768072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update(entity)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7FEBEB-685D-6551-A51A-867DC9C11CAC}"/>
              </a:ext>
            </a:extLst>
          </p:cNvPr>
          <p:cNvCxnSpPr/>
          <p:nvPr/>
        </p:nvCxnSpPr>
        <p:spPr>
          <a:xfrm flipV="1">
            <a:off x="4400550" y="1373647"/>
            <a:ext cx="0" cy="84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FC32F70-ACB0-A13E-8BA5-A7BE1E0E75B3}"/>
              </a:ext>
            </a:extLst>
          </p:cNvPr>
          <p:cNvSpPr txBox="1"/>
          <p:nvPr/>
        </p:nvSpPr>
        <p:spPr>
          <a:xfrm>
            <a:off x="4384364" y="1535209"/>
            <a:ext cx="995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detach(entity)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3FE0B5-899F-F7AE-BE99-A48EF3432E6E}"/>
              </a:ext>
            </a:extLst>
          </p:cNvPr>
          <p:cNvSpPr txBox="1"/>
          <p:nvPr/>
        </p:nvSpPr>
        <p:spPr>
          <a:xfrm>
            <a:off x="4384364" y="1796819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clear()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68C6B1-0082-744B-4060-5C166DF2A6CD}"/>
              </a:ext>
            </a:extLst>
          </p:cNvPr>
          <p:cNvCxnSpPr/>
          <p:nvPr/>
        </p:nvCxnSpPr>
        <p:spPr>
          <a:xfrm>
            <a:off x="3779044" y="2591466"/>
            <a:ext cx="0" cy="93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0E6D34-93E2-2D6A-F541-0369A325E2F5}"/>
              </a:ext>
            </a:extLst>
          </p:cNvPr>
          <p:cNvSpPr txBox="1"/>
          <p:nvPr/>
        </p:nvSpPr>
        <p:spPr>
          <a:xfrm>
            <a:off x="2812952" y="294501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remove(entity)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C0E05D-2158-ADC7-3420-CDD38B3DC75D}"/>
              </a:ext>
            </a:extLst>
          </p:cNvPr>
          <p:cNvCxnSpPr/>
          <p:nvPr/>
        </p:nvCxnSpPr>
        <p:spPr>
          <a:xfrm flipV="1">
            <a:off x="4400550" y="2591466"/>
            <a:ext cx="0" cy="93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26EAD0-EBE0-F30A-1F26-D6A0C8320546}"/>
              </a:ext>
            </a:extLst>
          </p:cNvPr>
          <p:cNvSpPr txBox="1"/>
          <p:nvPr/>
        </p:nvSpPr>
        <p:spPr>
          <a:xfrm>
            <a:off x="4400550" y="2945017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persist(entity)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260EC5-D733-1759-5C05-902F5DB9CB5D}"/>
              </a:ext>
            </a:extLst>
          </p:cNvPr>
          <p:cNvCxnSpPr/>
          <p:nvPr/>
        </p:nvCxnSpPr>
        <p:spPr>
          <a:xfrm>
            <a:off x="4776788" y="2521744"/>
            <a:ext cx="2116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5D9C8C5-6CC1-57F7-7D7B-8E79DB0075B7}"/>
              </a:ext>
            </a:extLst>
          </p:cNvPr>
          <p:cNvSpPr txBox="1"/>
          <p:nvPr/>
        </p:nvSpPr>
        <p:spPr>
          <a:xfrm>
            <a:off x="5245164" y="2526334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flush()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40D5B3-73F0-D059-98BF-D87F4F6AD325}"/>
              </a:ext>
            </a:extLst>
          </p:cNvPr>
          <p:cNvCxnSpPr>
            <a:endCxn id="5" idx="3"/>
          </p:cNvCxnSpPr>
          <p:nvPr/>
        </p:nvCxnSpPr>
        <p:spPr>
          <a:xfrm flipH="1">
            <a:off x="4776788" y="2274923"/>
            <a:ext cx="2116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D68D6C-795D-CE98-53C3-4B54B0502A8D}"/>
              </a:ext>
            </a:extLst>
          </p:cNvPr>
          <p:cNvSpPr txBox="1"/>
          <p:nvPr/>
        </p:nvSpPr>
        <p:spPr>
          <a:xfrm>
            <a:off x="5141148" y="2029682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find(class, id)</a:t>
            </a:r>
          </a:p>
        </p:txBody>
      </p:sp>
    </p:spTree>
    <p:extLst>
      <p:ext uri="{BB962C8B-B14F-4D97-AF65-F5344CB8AC3E}">
        <p14:creationId xmlns:p14="http://schemas.microsoft.com/office/powerpoint/2010/main" val="373083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44AF4-ED63-B373-EF7D-DE1D06F581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2508250"/>
            <a:ext cx="8429625" cy="3397250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03230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798F-1F5E-44F5-8A47-CA27072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470-25CE-43B0-A642-24D03B9479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261932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A5E6B0F37DA240B49712D5490BCBC7" ma:contentTypeVersion="13" ma:contentTypeDescription="Create a new document." ma:contentTypeScope="" ma:versionID="c4dce196ea5f021055c714268cb2af4e">
  <xsd:schema xmlns:xsd="http://www.w3.org/2001/XMLSchema" xmlns:xs="http://www.w3.org/2001/XMLSchema" xmlns:p="http://schemas.microsoft.com/office/2006/metadata/properties" xmlns:ns3="7415933c-ce88-4ed1-b68c-66277535b824" xmlns:ns4="25da94b2-aaa5-4cde-87fb-af4a9c8e37e4" targetNamespace="http://schemas.microsoft.com/office/2006/metadata/properties" ma:root="true" ma:fieldsID="070898c2b8f21745421475261dc17473" ns3:_="" ns4:_="">
    <xsd:import namespace="7415933c-ce88-4ed1-b68c-66277535b824"/>
    <xsd:import namespace="25da94b2-aaa5-4cde-87fb-af4a9c8e37e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15933c-ce88-4ed1-b68c-66277535b82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a94b2-aaa5-4cde-87fb-af4a9c8e37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8B79F-743D-4675-B082-0F19ABDDFFB8}">
  <ds:schemaRefs>
    <ds:schemaRef ds:uri="http://schemas.microsoft.com/office/2006/metadata/properties"/>
    <ds:schemaRef ds:uri="http://schemas.microsoft.com/office/infopath/2007/PartnerControls"/>
    <ds:schemaRef ds:uri="7415933c-ce88-4ed1-b68c-66277535b824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5da94b2-aaa5-4cde-87fb-af4a9c8e37e4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91E48D0-F0C5-4552-AB72-0B13D91AA4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07AC38-7B1A-470C-8A21-8547A15ACF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15933c-ce88-4ed1-b68c-66277535b824"/>
    <ds:schemaRef ds:uri="25da94b2-aaa5-4cde-87fb-af4a9c8e37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7184</TotalTime>
  <Words>231</Words>
  <Application>Microsoft Office PowerPoint</Application>
  <PresentationFormat>On-screen Show (16:9)</PresentationFormat>
  <Paragraphs>55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Covers</vt:lpstr>
      <vt:lpstr>General</vt:lpstr>
      <vt:lpstr>Breakers</vt:lpstr>
      <vt:lpstr>1_General</vt:lpstr>
      <vt:lpstr>PowerPoint Presentation</vt:lpstr>
      <vt:lpstr>Light talk author</vt:lpstr>
      <vt:lpstr>JPA (Java Persistence API)</vt:lpstr>
      <vt:lpstr>ORM (Object Relational Mapping)</vt:lpstr>
      <vt:lpstr>Hibernate benefits</vt:lpstr>
      <vt:lpstr>JPA entity states</vt:lpstr>
      <vt:lpstr>Hibernate Demo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 Varatyntsev</dc:creator>
  <cp:lastModifiedBy>Ivan Mazaliuk</cp:lastModifiedBy>
  <cp:revision>24</cp:revision>
  <dcterms:created xsi:type="dcterms:W3CDTF">2022-01-28T20:00:14Z</dcterms:created>
  <dcterms:modified xsi:type="dcterms:W3CDTF">2023-01-12T16:21:48Z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0x0101002BA5E6B0F37DA240B49712D5490BCBC7</vt:lpwstr>
  </property>
</Properties>
</file>